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5" r:id="rId1"/>
    <p:sldMasterId id="2147483687" r:id="rId2"/>
    <p:sldMasterId id="2147483689" r:id="rId3"/>
  </p:sldMasterIdLst>
  <p:notesMasterIdLst>
    <p:notesMasterId r:id="rId40"/>
  </p:notesMasterIdLst>
  <p:sldIdLst>
    <p:sldId id="394" r:id="rId4"/>
    <p:sldId id="388" r:id="rId5"/>
    <p:sldId id="296" r:id="rId6"/>
    <p:sldId id="297" r:id="rId7"/>
    <p:sldId id="383" r:id="rId8"/>
    <p:sldId id="386" r:id="rId9"/>
    <p:sldId id="301" r:id="rId10"/>
    <p:sldId id="391" r:id="rId11"/>
    <p:sldId id="307" r:id="rId12"/>
    <p:sldId id="309" r:id="rId13"/>
    <p:sldId id="395" r:id="rId14"/>
    <p:sldId id="310" r:id="rId15"/>
    <p:sldId id="315" r:id="rId16"/>
    <p:sldId id="319" r:id="rId17"/>
    <p:sldId id="321" r:id="rId18"/>
    <p:sldId id="323" r:id="rId19"/>
    <p:sldId id="328" r:id="rId20"/>
    <p:sldId id="329" r:id="rId21"/>
    <p:sldId id="330" r:id="rId22"/>
    <p:sldId id="331" r:id="rId23"/>
    <p:sldId id="335" r:id="rId24"/>
    <p:sldId id="336" r:id="rId25"/>
    <p:sldId id="343" r:id="rId26"/>
    <p:sldId id="345" r:id="rId27"/>
    <p:sldId id="346" r:id="rId28"/>
    <p:sldId id="348" r:id="rId29"/>
    <p:sldId id="352" r:id="rId30"/>
    <p:sldId id="351" r:id="rId31"/>
    <p:sldId id="353" r:id="rId32"/>
    <p:sldId id="354" r:id="rId33"/>
    <p:sldId id="358" r:id="rId34"/>
    <p:sldId id="359" r:id="rId35"/>
    <p:sldId id="360" r:id="rId36"/>
    <p:sldId id="361" r:id="rId37"/>
    <p:sldId id="362" r:id="rId38"/>
    <p:sldId id="390" r:id="rId39"/>
  </p:sldIdLst>
  <p:sldSz cx="12192000" cy="6858000"/>
  <p:notesSz cx="6858000" cy="9144000"/>
  <p:embeddedFontLs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Tahoma" panose="020B0604030504040204" pitchFamily="34" charset="0"/>
      <p:regular r:id="rId45"/>
      <p:bold r:id="rId46"/>
    </p:embeddedFont>
    <p:embeddedFont>
      <p:font typeface="Bahnschrift Condensed" panose="020B0502040204020203" pitchFamily="34" charset="0"/>
      <p:regular r:id="rId47"/>
      <p:bold r:id="rId48"/>
    </p:embeddedFont>
    <p:embeddedFont>
      <p:font typeface="HP001 5 hàng" panose="020B0604020202020204" charset="0"/>
      <p:regular r:id="rId49"/>
      <p:bold r:id="rId5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0000CC"/>
    <a:srgbClr val="006666"/>
    <a:srgbClr val="FFCCCC"/>
    <a:srgbClr val="006600"/>
    <a:srgbClr val="0066FF"/>
    <a:srgbClr val="800000"/>
    <a:srgbClr val="339966"/>
    <a:srgbClr val="669900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>
      <p:cViewPr varScale="1">
        <p:scale>
          <a:sx n="95" d="100"/>
          <a:sy n="95" d="100"/>
        </p:scale>
        <p:origin x="96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font" Target="fonts/font4.fntdata"/><Relationship Id="rId52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8" Type="http://schemas.openxmlformats.org/officeDocument/2006/relationships/slide" Target="slides/slide5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font" Target="fonts/font6.fntdata"/><Relationship Id="rId20" Type="http://schemas.openxmlformats.org/officeDocument/2006/relationships/slide" Target="slides/slide17.xml"/><Relationship Id="rId41" Type="http://schemas.openxmlformats.org/officeDocument/2006/relationships/font" Target="fonts/font1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56A780-1EBE-4DAF-89FF-1DF19E80035C}" type="datetimeFigureOut">
              <a:rPr lang="en-US" smtClean="0"/>
              <a:t>12/13/2023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AF654C-3349-4AAB-93FA-295791246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568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0858C-38A1-4133-A3F1-2EBD5AEF025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09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0858C-38A1-4133-A3F1-2EBD5AEF0258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9462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F2D422-0331-4A9A-9AC6-1209F231DEA2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6963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0858C-38A1-4133-A3F1-2EBD5AEF0258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9462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0858C-38A1-4133-A3F1-2EBD5AEF0258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9462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0858C-38A1-4133-A3F1-2EBD5AEF0258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9462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0858C-38A1-4133-A3F1-2EBD5AEF0258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9462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0858C-38A1-4133-A3F1-2EBD5AEF0258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9462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0858C-38A1-4133-A3F1-2EBD5AEF0258}" type="slidenum">
              <a:rPr lang="en-US" smtClean="0">
                <a:solidFill>
                  <a:prstClr val="black"/>
                </a:solidFill>
              </a:rPr>
              <a:pPr/>
              <a:t>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9462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0858C-38A1-4133-A3F1-2EBD5AEF0258}" type="slidenum">
              <a:rPr lang="en-US" smtClean="0">
                <a:solidFill>
                  <a:prstClr val="black"/>
                </a:solidFill>
              </a:rPr>
              <a:pPr/>
              <a:t>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9462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0858C-38A1-4133-A3F1-2EBD5AEF0258}" type="slidenum">
              <a:rPr lang="en-US" smtClean="0">
                <a:solidFill>
                  <a:prstClr val="black"/>
                </a:solidFill>
              </a:rPr>
              <a:pPr/>
              <a:t>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9462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F2D422-0331-4A9A-9AC6-1209F231DEA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5338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0858C-38A1-4133-A3F1-2EBD5AEF0258}" type="slidenum">
              <a:rPr lang="en-US" smtClean="0">
                <a:solidFill>
                  <a:prstClr val="black"/>
                </a:solidFill>
              </a:rPr>
              <a:pPr/>
              <a:t>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9462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0858C-38A1-4133-A3F1-2EBD5AEF0258}" type="slidenum">
              <a:rPr lang="en-US" smtClean="0">
                <a:solidFill>
                  <a:prstClr val="black"/>
                </a:solidFill>
              </a:rPr>
              <a:pPr/>
              <a:t>27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9462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F2D422-0331-4A9A-9AC6-1209F231DEA2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5412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F2D422-0331-4A9A-9AC6-1209F231DEA2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110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0858C-38A1-4133-A3F1-2EBD5AEF0258}" type="slidenum">
              <a:rPr lang="en-US" smtClean="0">
                <a:solidFill>
                  <a:prstClr val="black"/>
                </a:solidFill>
              </a:rPr>
              <a:pPr/>
              <a:t>30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9462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0858C-38A1-4133-A3F1-2EBD5AEF0258}" type="slidenum">
              <a:rPr lang="en-US" smtClean="0">
                <a:solidFill>
                  <a:prstClr val="black"/>
                </a:solidFill>
              </a:rPr>
              <a:pPr/>
              <a:t>31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9462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EE933F0-AFDC-4330-BD2B-8115E7D2432A}" type="slidenum">
              <a:rPr lang="en-US" smtClean="0"/>
              <a:pPr>
                <a:defRPr/>
              </a:pPr>
              <a:t>32</a:t>
            </a:fld>
            <a:endParaRPr lang="en-US" smtClean="0"/>
          </a:p>
        </p:txBody>
      </p:sp>
      <p:sp>
        <p:nvSpPr>
          <p:cNvPr id="191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1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vi-VN" dirty="0" smtClean="0"/>
          </a:p>
        </p:txBody>
      </p:sp>
    </p:spTree>
    <p:extLst>
      <p:ext uri="{BB962C8B-B14F-4D97-AF65-F5344CB8AC3E}">
        <p14:creationId xmlns:p14="http://schemas.microsoft.com/office/powerpoint/2010/main" val="225575102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0858C-38A1-4133-A3F1-2EBD5AEF0258}" type="slidenum">
              <a:rPr lang="en-US" smtClean="0">
                <a:solidFill>
                  <a:prstClr val="black"/>
                </a:solidFill>
              </a:rPr>
              <a:pPr/>
              <a:t>33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9462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0858C-38A1-4133-A3F1-2EBD5AEF0258}" type="slidenum">
              <a:rPr lang="en-US" smtClean="0">
                <a:solidFill>
                  <a:prstClr val="black"/>
                </a:solidFill>
              </a:rPr>
              <a:pPr/>
              <a:t>34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9462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F2D422-0331-4A9A-9AC6-1209F231DEA2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6542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0858C-38A1-4133-A3F1-2EBD5AEF025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8469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F2D422-0331-4A9A-9AC6-1209F231DEA2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2264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0858C-38A1-4133-A3F1-2EBD5AEF0258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469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F2D422-0331-4A9A-9AC6-1209F231DEA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4101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0858C-38A1-4133-A3F1-2EBD5AEF0258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9462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0858C-38A1-4133-A3F1-2EBD5AEF0258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9462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0858C-38A1-4133-A3F1-2EBD5AEF0258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9462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0858C-38A1-4133-A3F1-2EBD5AEF0258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946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31"/>
            <a:ext cx="2844800" cy="476251"/>
          </a:xfrm>
          <a:prstGeom prst="rect">
            <a:avLst/>
          </a:prstGeom>
        </p:spPr>
        <p:txBody>
          <a:bodyPr lIns="38346" tIns="19172" rIns="38346" bIns="19172"/>
          <a:lstStyle>
            <a:lvl1pPr defTabSz="913050" fontAlgn="auto">
              <a:spcBef>
                <a:spcPts val="0"/>
              </a:spcBef>
              <a:spcAft>
                <a:spcPts val="0"/>
              </a:spcAft>
              <a:defRPr sz="19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31"/>
            <a:ext cx="3860800" cy="476251"/>
          </a:xfrm>
          <a:prstGeom prst="rect">
            <a:avLst/>
          </a:prstGeom>
        </p:spPr>
        <p:txBody>
          <a:bodyPr lIns="38346" tIns="19172" rIns="38346" bIns="19172"/>
          <a:lstStyle>
            <a:lvl1pPr defTabSz="913050" fontAlgn="auto">
              <a:spcBef>
                <a:spcPts val="0"/>
              </a:spcBef>
              <a:spcAft>
                <a:spcPts val="0"/>
              </a:spcAft>
              <a:defRPr sz="19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31"/>
            <a:ext cx="2844800" cy="476251"/>
          </a:xfrm>
          <a:prstGeom prst="rect">
            <a:avLst/>
          </a:prstGeom>
        </p:spPr>
        <p:txBody>
          <a:bodyPr lIns="38346" tIns="19172" rIns="38346" bIns="19172"/>
          <a:lstStyle>
            <a:lvl1pPr defTabSz="913050" fontAlgn="auto">
              <a:spcBef>
                <a:spcPts val="0"/>
              </a:spcBef>
              <a:spcAft>
                <a:spcPts val="0"/>
              </a:spcAft>
              <a:defRPr sz="19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fld id="{D212395B-93B1-4EFB-857C-0A28806336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655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09520" y="6356350"/>
            <a:ext cx="2845224" cy="365125"/>
          </a:xfrm>
          <a:prstGeom prst="rect">
            <a:avLst/>
          </a:prstGeom>
        </p:spPr>
        <p:txBody>
          <a:bodyPr lIns="45711" tIns="22855" rIns="45711" bIns="22855"/>
          <a:lstStyle>
            <a:lvl1pPr defTabSz="1088421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EE31856-7122-464A-9B2E-AEBA2AF92B0D}" type="datetimeFigureOut">
              <a:rPr lang="en-US"/>
              <a:pPr>
                <a:defRPr/>
              </a:pPr>
              <a:t>12/13/2023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852" y="6356350"/>
            <a:ext cx="3860297" cy="365125"/>
          </a:xfrm>
          <a:prstGeom prst="rect">
            <a:avLst/>
          </a:prstGeom>
        </p:spPr>
        <p:txBody>
          <a:bodyPr lIns="45711" tIns="22855" rIns="45711" bIns="22855"/>
          <a:lstStyle>
            <a:lvl1pPr defTabSz="1088421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257" y="6356350"/>
            <a:ext cx="2845223" cy="365125"/>
          </a:xfrm>
          <a:prstGeom prst="rect">
            <a:avLst/>
          </a:prstGeom>
        </p:spPr>
        <p:txBody>
          <a:bodyPr lIns="45711" tIns="22855" rIns="45711" bIns="22855"/>
          <a:lstStyle>
            <a:lvl1pPr defTabSz="1088421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2CF152F-62A2-44E0-9B49-515995CCAE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596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520" y="6245225"/>
            <a:ext cx="2845224" cy="476250"/>
          </a:xfrm>
          <a:prstGeom prst="rect">
            <a:avLst/>
          </a:prstGeom>
          <a:ln/>
        </p:spPr>
        <p:txBody>
          <a:bodyPr lIns="45711" tIns="22855" rIns="45711" bIns="22855"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852" y="6245225"/>
            <a:ext cx="3860297" cy="476250"/>
          </a:xfrm>
          <a:prstGeom prst="rect">
            <a:avLst/>
          </a:prstGeom>
          <a:ln/>
        </p:spPr>
        <p:txBody>
          <a:bodyPr lIns="45711" tIns="22855" rIns="45711" bIns="22855"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257" y="6245225"/>
            <a:ext cx="2845223" cy="476250"/>
          </a:xfrm>
          <a:prstGeom prst="rect">
            <a:avLst/>
          </a:prstGeom>
          <a:ln/>
        </p:spPr>
        <p:txBody>
          <a:bodyPr lIns="45711" tIns="22855" rIns="45711" bIns="22855"/>
          <a:lstStyle>
            <a:lvl1pPr>
              <a:defRPr/>
            </a:lvl1pPr>
          </a:lstStyle>
          <a:p>
            <a:pPr>
              <a:defRPr/>
            </a:pPr>
            <a:fld id="{BEF8FD80-C95D-4220-BF8B-01906B7B67A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92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7111838"/>
      </p:ext>
    </p:extLst>
  </p:cSld>
  <p:clrMapOvr>
    <a:masterClrMapping/>
  </p:clrMapOvr>
  <p:transition spd="slow"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 lIns="38382" tIns="19191" rIns="38382" bIns="19191"/>
          <a:lstStyle>
            <a:lvl1pPr defTabSz="913917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 lIns="38382" tIns="19191" rIns="38382" bIns="19191"/>
          <a:lstStyle>
            <a:lvl1pPr defTabSz="913917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 lIns="38382" tIns="19191" rIns="38382" bIns="19191"/>
          <a:lstStyle>
            <a:lvl1pPr defTabSz="913917" eaLnBrk="1" fontAlgn="auto" hangingPunct="1">
              <a:spcBef>
                <a:spcPts val="0"/>
              </a:spcBef>
              <a:spcAft>
                <a:spcPts val="0"/>
              </a:spcAft>
              <a:defRPr smtClean="0">
                <a:solidFill>
                  <a:prstClr val="black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19DA43E9-F5C3-452D-B493-43E81A57EC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053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37"/>
            <a:ext cx="2844800" cy="476251"/>
          </a:xfrm>
          <a:prstGeom prst="rect">
            <a:avLst/>
          </a:prstGeom>
          <a:ln/>
        </p:spPr>
        <p:txBody>
          <a:bodyPr lIns="45694" tIns="22846" rIns="45694" bIns="22846"/>
          <a:lstStyle>
            <a:lvl1pPr>
              <a:defRPr/>
            </a:lvl1pPr>
          </a:lstStyle>
          <a:p>
            <a:pPr defTabSz="1088011">
              <a:defRPr/>
            </a:pPr>
            <a:endParaRPr lang="en-US" sz="2100">
              <a:solidFill>
                <a:prstClr val="black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37"/>
            <a:ext cx="3860800" cy="476251"/>
          </a:xfrm>
          <a:prstGeom prst="rect">
            <a:avLst/>
          </a:prstGeom>
          <a:ln/>
        </p:spPr>
        <p:txBody>
          <a:bodyPr lIns="45694" tIns="22846" rIns="45694" bIns="22846"/>
          <a:lstStyle>
            <a:lvl1pPr>
              <a:defRPr/>
            </a:lvl1pPr>
          </a:lstStyle>
          <a:p>
            <a:pPr defTabSz="1088011">
              <a:defRPr/>
            </a:pPr>
            <a:endParaRPr lang="en-US" sz="2100">
              <a:solidFill>
                <a:prstClr val="black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37"/>
            <a:ext cx="2844800" cy="476251"/>
          </a:xfrm>
          <a:prstGeom prst="rect">
            <a:avLst/>
          </a:prstGeom>
          <a:ln/>
        </p:spPr>
        <p:txBody>
          <a:bodyPr lIns="45694" tIns="22846" rIns="45694" bIns="22846"/>
          <a:lstStyle>
            <a:lvl1pPr>
              <a:defRPr/>
            </a:lvl1pPr>
          </a:lstStyle>
          <a:p>
            <a:pPr defTabSz="1088011"/>
            <a:fld id="{475E0F57-EEA1-4A8B-9311-4AD2064A14C0}" type="slidenum">
              <a:rPr lang="en-US" sz="2100" smtClean="0">
                <a:solidFill>
                  <a:prstClr val="black"/>
                </a:solidFill>
              </a:rPr>
              <a:pPr defTabSz="1088011"/>
              <a:t>‹#›</a:t>
            </a:fld>
            <a:endParaRPr lang="en-US" sz="2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709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346" tIns="19172" rIns="38346" bIns="19172" anchor="ctr"/>
          <a:lstStyle/>
          <a:p>
            <a:pPr algn="ctr" defTabSz="913050">
              <a:defRPr/>
            </a:pPr>
            <a:endParaRPr lang="en-US" sz="19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759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2" r:id="rId2"/>
    <p:sldLayoutId id="2147483693" r:id="rId3"/>
    <p:sldLayoutId id="2147483694" r:id="rId4"/>
  </p:sldLayoutIdLst>
  <p:timing>
    <p:tnLst>
      <p:par>
        <p:cTn id="1" dur="indefinite" restart="never" nodeType="tmRoot"/>
      </p:par>
    </p:tnLst>
  </p:timing>
  <p:txStyles>
    <p:titleStyle>
      <a:lvl1pPr algn="ctr" defTabSz="911946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1946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911946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911946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911946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6770" algn="ctr" defTabSz="911946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3532" algn="ctr" defTabSz="911946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0296" algn="ctr" defTabSz="911946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7065" algn="ctr" defTabSz="911946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0991" indent="-340991" algn="l" defTabSz="911946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59" indent="-283891" algn="l" defTabSz="911946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0331" indent="-226798" algn="l" defTabSz="911946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94" indent="-226798" algn="l" defTabSz="911946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3863" indent="-226798" algn="l" defTabSz="911946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0883" indent="-228265" algn="l" defTabSz="9130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411" indent="-228265" algn="l" defTabSz="9130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3934" indent="-228265" algn="l" defTabSz="9130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459" indent="-228265" algn="l" defTabSz="9130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0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27" algn="l" defTabSz="9130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50" algn="l" defTabSz="9130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573" algn="l" defTabSz="9130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100" algn="l" defTabSz="9130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621" algn="l" defTabSz="9130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148" algn="l" defTabSz="9130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672" algn="l" defTabSz="9130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197" algn="l" defTabSz="9130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382" tIns="19191" rIns="38382" bIns="19191" anchor="ctr"/>
          <a:lstStyle/>
          <a:p>
            <a:pPr algn="ctr" defTabSz="913917"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801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iming>
    <p:tnLst>
      <p:par>
        <p:cTn id="1" dur="indefinite" restart="never" nodeType="tmRoot"/>
      </p:par>
    </p:tnLst>
  </p:timing>
  <p:txStyles>
    <p:titleStyle>
      <a:lvl1pPr algn="ctr" defTabSz="912813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defTabSz="912813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defTabSz="912813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defTabSz="912813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defTabSz="912813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defTabSz="91281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271" indent="-228480" algn="l" defTabSz="91391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231" indent="-228480" algn="l" defTabSz="91391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189" indent="-228480" algn="l" defTabSz="91391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148" indent="-228480" algn="l" defTabSz="91391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59" algn="l" defTabSz="9139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17" algn="l" defTabSz="9139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77" algn="l" defTabSz="9139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34" algn="l" defTabSz="9139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793" algn="l" defTabSz="9139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751" algn="l" defTabSz="9139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709" algn="l" defTabSz="9139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668" algn="l" defTabSz="9139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694" tIns="22846" rIns="45694" bIns="22846" rtlCol="0" anchor="ctr"/>
          <a:lstStyle/>
          <a:p>
            <a:pPr algn="ctr" defTabSz="1088011"/>
            <a:endParaRPr lang="en-US" sz="21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77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</p:sldLayoutIdLst>
  <p:timing>
    <p:tnLst>
      <p:par>
        <p:cTn id="1" dur="indefinite" restart="never" nodeType="tmRoot"/>
      </p:par>
    </p:tnLst>
  </p:timing>
  <p:txStyles>
    <p:titleStyle>
      <a:lvl1pPr algn="ctr" defTabSz="1088011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004" indent="-408004" algn="l" defTabSz="1088011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1pPr>
      <a:lvl2pPr marL="884009" indent="-340003" algn="l" defTabSz="1088011" rtl="0" eaLnBrk="1" latinLnBrk="0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014" indent="-272004" algn="l" defTabSz="1088011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019" indent="-272004" algn="l" defTabSz="1088011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8025" indent="-272004" algn="l" defTabSz="1088011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2028" indent="-272004" algn="l" defTabSz="108801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6036" indent="-272004" algn="l" defTabSz="108801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0041" indent="-272004" algn="l" defTabSz="108801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4046" indent="-272004" algn="l" defTabSz="108801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801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005" algn="l" defTabSz="108801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011" algn="l" defTabSz="108801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018" algn="l" defTabSz="108801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6022" algn="l" defTabSz="108801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0027" algn="l" defTabSz="108801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4033" algn="l" defTabSz="108801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8037" algn="l" defTabSz="108801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2043" algn="l" defTabSz="108801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microsoft.com/office/2007/relationships/hdphoto" Target="../media/hdphoto1.wdp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8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emf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g"/><Relationship Id="rId4" Type="http://schemas.openxmlformats.org/officeDocument/2006/relationships/image" Target="../media/image31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427"/>
            <a:ext cx="12191238" cy="685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72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80" b="4582"/>
          <a:stretch/>
        </p:blipFill>
        <p:spPr>
          <a:xfrm>
            <a:off x="2323067" y="1333501"/>
            <a:ext cx="9792733" cy="5334000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629782" y="876300"/>
            <a:ext cx="11562218" cy="5780622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1" tIns="22855" rIns="45711" bIns="22855"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1033733" y="1847624"/>
            <a:ext cx="1479540" cy="415499"/>
          </a:xfrm>
          <a:prstGeom prst="rect">
            <a:avLst/>
          </a:prstGeom>
        </p:spPr>
        <p:txBody>
          <a:bodyPr wrap="none" lIns="45711" tIns="22855" rIns="45711" bIns="22855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d. </a:t>
            </a:r>
            <a:r>
              <a:rPr lang="en-US" sz="24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Bố</a:t>
            </a:r>
            <a:r>
              <a:rPr lang="en-US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cục</a:t>
            </a:r>
            <a:endParaRPr lang="en-US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ight Arrow 5"/>
          <p:cNvSpPr/>
          <p:nvPr/>
        </p:nvSpPr>
        <p:spPr>
          <a:xfrm rot="5400000">
            <a:off x="6059001" y="3064818"/>
            <a:ext cx="277048" cy="342855"/>
          </a:xfrm>
          <a:prstGeom prst="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1" tIns="22855" rIns="45711" bIns="22855" rtlCol="0" anchor="ctr"/>
          <a:lstStyle/>
          <a:p>
            <a:pPr algn="ctr"/>
            <a:endParaRPr lang="en-US"/>
          </a:p>
        </p:txBody>
      </p:sp>
      <p:grpSp>
        <p:nvGrpSpPr>
          <p:cNvPr id="9" name="Group 1"/>
          <p:cNvGrpSpPr/>
          <p:nvPr/>
        </p:nvGrpSpPr>
        <p:grpSpPr>
          <a:xfrm>
            <a:off x="969202" y="3734974"/>
            <a:ext cx="2639789" cy="2317284"/>
            <a:chOff x="1826396" y="6652242"/>
            <a:chExt cx="5280267" cy="4572001"/>
          </a:xfrm>
        </p:grpSpPr>
        <p:sp>
          <p:nvSpPr>
            <p:cNvPr id="3" name="Rounded Rectangle 2"/>
            <p:cNvSpPr/>
            <p:nvPr/>
          </p:nvSpPr>
          <p:spPr>
            <a:xfrm>
              <a:off x="1826396" y="6652242"/>
              <a:ext cx="5280267" cy="4572001"/>
            </a:xfrm>
            <a:prstGeom prst="roundRect">
              <a:avLst>
                <a:gd name="adj" fmla="val 4683"/>
              </a:avLst>
            </a:prstGeom>
            <a:solidFill>
              <a:schemeClr val="bg1"/>
            </a:solidFill>
            <a:ln w="508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1826396" y="8314736"/>
              <a:ext cx="5228706" cy="20831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lvl="0" algn="ctr"/>
              <a:r>
                <a:rPr lang="vi-VN" sz="24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Nhớ</a:t>
              </a:r>
              <a:endPara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algn="ctr"/>
              <a:r>
                <a:rPr lang="en-US" sz="24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chặng</a:t>
              </a:r>
              <a:r>
                <a:rPr lang="en-US" sz="24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đường</a:t>
              </a:r>
              <a:endPara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algn="ctr"/>
              <a:r>
                <a:rPr lang="en-US" sz="24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hành</a:t>
              </a:r>
              <a:r>
                <a:rPr lang="en-US" sz="24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quân</a:t>
              </a:r>
              <a:endPara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2350368" y="3359615"/>
            <a:ext cx="7713222" cy="5692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1" tIns="22855" rIns="45711" bIns="22855"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 rot="5400000">
            <a:off x="2236847" y="3390247"/>
            <a:ext cx="258437" cy="197174"/>
          </a:xfrm>
          <a:prstGeom prst="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1" tIns="22855" rIns="45711" bIns="22855" rtlCol="0" anchor="ctr"/>
          <a:lstStyle/>
          <a:p>
            <a:pPr algn="ctr"/>
            <a:endParaRPr lang="en-US"/>
          </a:p>
        </p:txBody>
      </p:sp>
      <p:grpSp>
        <p:nvGrpSpPr>
          <p:cNvPr id="12" name="Group 22"/>
          <p:cNvGrpSpPr/>
          <p:nvPr/>
        </p:nvGrpSpPr>
        <p:grpSpPr>
          <a:xfrm>
            <a:off x="2781731" y="2590800"/>
            <a:ext cx="6743707" cy="506921"/>
            <a:chOff x="2064458" y="4576583"/>
            <a:chExt cx="13489170" cy="1013841"/>
          </a:xfrm>
        </p:grpSpPr>
        <p:sp>
          <p:nvSpPr>
            <p:cNvPr id="24" name="Rounded Rectangle 23"/>
            <p:cNvSpPr/>
            <p:nvPr/>
          </p:nvSpPr>
          <p:spPr>
            <a:xfrm>
              <a:off x="2064458" y="4576583"/>
              <a:ext cx="13489170" cy="1013841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4495616" y="4652783"/>
              <a:ext cx="8846442" cy="923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Bố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cục</a:t>
              </a:r>
              <a:endPara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" name="Group 8"/>
          <p:cNvGrpSpPr/>
          <p:nvPr/>
        </p:nvGrpSpPr>
        <p:grpSpPr>
          <a:xfrm>
            <a:off x="3787821" y="3390900"/>
            <a:ext cx="2194274" cy="2544436"/>
            <a:chOff x="7576628" y="7208691"/>
            <a:chExt cx="4389120" cy="5088872"/>
          </a:xfrm>
        </p:grpSpPr>
        <p:grpSp>
          <p:nvGrpSpPr>
            <p:cNvPr id="15" name="Group 13"/>
            <p:cNvGrpSpPr/>
            <p:nvPr/>
          </p:nvGrpSpPr>
          <p:grpSpPr>
            <a:xfrm>
              <a:off x="7576628" y="7725563"/>
              <a:ext cx="4389120" cy="4572000"/>
              <a:chOff x="8780739" y="6652242"/>
              <a:chExt cx="4389120" cy="4572000"/>
            </a:xfrm>
          </p:grpSpPr>
          <p:sp>
            <p:nvSpPr>
              <p:cNvPr id="16" name="Rounded Rectangle 15"/>
              <p:cNvSpPr/>
              <p:nvPr/>
            </p:nvSpPr>
            <p:spPr>
              <a:xfrm>
                <a:off x="8780739" y="6652242"/>
                <a:ext cx="4389120" cy="4572000"/>
              </a:xfrm>
              <a:prstGeom prst="roundRect">
                <a:avLst>
                  <a:gd name="adj" fmla="val 4486"/>
                </a:avLst>
              </a:prstGeom>
              <a:solidFill>
                <a:schemeClr val="bg1"/>
              </a:solidFill>
              <a:ln w="508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8901899" y="8573770"/>
                <a:ext cx="4114800" cy="24006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sz="2400" b="1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Nhớ</a:t>
                </a:r>
                <a:r>
                  <a:rPr lang="en-US" sz="24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lvl="0" algn="ctr"/>
                <a:r>
                  <a:rPr lang="en-US" sz="2400" b="1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kỉ</a:t>
                </a:r>
                <a:r>
                  <a:rPr lang="en-US" sz="24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niệm</a:t>
                </a:r>
                <a:r>
                  <a:rPr lang="en-US" sz="24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lvl="0" algn="ctr"/>
                <a:r>
                  <a:rPr lang="en-US" sz="2400" b="1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đời</a:t>
                </a:r>
                <a:r>
                  <a:rPr lang="en-US" sz="24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lính</a:t>
                </a:r>
                <a:endParaRPr lang="vi-VN" sz="24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5" name="Right Arrow 34"/>
            <p:cNvSpPr/>
            <p:nvPr/>
          </p:nvSpPr>
          <p:spPr>
            <a:xfrm rot="5400000">
              <a:off x="9512752" y="7269928"/>
              <a:ext cx="516873" cy="394399"/>
            </a:xfrm>
            <a:prstGeom prst="rightArrow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1"/>
          <p:cNvGrpSpPr/>
          <p:nvPr/>
        </p:nvGrpSpPr>
        <p:grpSpPr>
          <a:xfrm>
            <a:off x="6352887" y="3390900"/>
            <a:ext cx="2194274" cy="2552700"/>
            <a:chOff x="12707428" y="7208691"/>
            <a:chExt cx="4389120" cy="5105400"/>
          </a:xfrm>
        </p:grpSpPr>
        <p:grpSp>
          <p:nvGrpSpPr>
            <p:cNvPr id="19" name="Group 18"/>
            <p:cNvGrpSpPr/>
            <p:nvPr/>
          </p:nvGrpSpPr>
          <p:grpSpPr>
            <a:xfrm>
              <a:off x="12707428" y="7742091"/>
              <a:ext cx="4389120" cy="4572000"/>
              <a:chOff x="14092743" y="6652242"/>
              <a:chExt cx="4389120" cy="4572000"/>
            </a:xfrm>
          </p:grpSpPr>
          <p:sp>
            <p:nvSpPr>
              <p:cNvPr id="21" name="Rounded Rectangle 20"/>
              <p:cNvSpPr/>
              <p:nvPr/>
            </p:nvSpPr>
            <p:spPr>
              <a:xfrm>
                <a:off x="14092743" y="6652242"/>
                <a:ext cx="4389120" cy="4572000"/>
              </a:xfrm>
              <a:prstGeom prst="roundRect">
                <a:avLst>
                  <a:gd name="adj" fmla="val 4414"/>
                </a:avLst>
              </a:prstGeom>
              <a:solidFill>
                <a:schemeClr val="bg1"/>
              </a:solidFill>
              <a:ln w="508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14112304" y="8633442"/>
                <a:ext cx="4253534" cy="240065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US" sz="2400" b="1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Nhớ</a:t>
                </a:r>
                <a:r>
                  <a:rPr lang="en-US" sz="24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lvl="0" algn="ctr"/>
                <a:r>
                  <a:rPr lang="en-US" sz="2400" b="1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đoàn</a:t>
                </a:r>
                <a:r>
                  <a:rPr lang="en-US" sz="24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binh</a:t>
                </a:r>
                <a:endParaRPr lang="en-US" sz="24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ctr"/>
                <a:r>
                  <a:rPr lang="en-US" sz="2400" b="1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Tây</a:t>
                </a:r>
                <a:r>
                  <a:rPr lang="en-US" sz="24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Tiến</a:t>
                </a:r>
                <a:endParaRPr lang="vi-VN" sz="24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6" name="Right Arrow 35"/>
            <p:cNvSpPr/>
            <p:nvPr/>
          </p:nvSpPr>
          <p:spPr>
            <a:xfrm rot="5400000">
              <a:off x="14643552" y="7269928"/>
              <a:ext cx="516873" cy="394399"/>
            </a:xfrm>
            <a:prstGeom prst="rightArrow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2"/>
          <p:cNvGrpSpPr/>
          <p:nvPr/>
        </p:nvGrpSpPr>
        <p:grpSpPr>
          <a:xfrm>
            <a:off x="8917953" y="3390900"/>
            <a:ext cx="2194274" cy="2552700"/>
            <a:chOff x="17838228" y="7208691"/>
            <a:chExt cx="4389120" cy="5105400"/>
          </a:xfrm>
        </p:grpSpPr>
        <p:grpSp>
          <p:nvGrpSpPr>
            <p:cNvPr id="23" name="Group 33"/>
            <p:cNvGrpSpPr/>
            <p:nvPr/>
          </p:nvGrpSpPr>
          <p:grpSpPr>
            <a:xfrm>
              <a:off x="17838228" y="7742091"/>
              <a:ext cx="4389120" cy="4572000"/>
              <a:chOff x="19089489" y="6864712"/>
              <a:chExt cx="4389120" cy="4572000"/>
            </a:xfrm>
          </p:grpSpPr>
          <p:sp>
            <p:nvSpPr>
              <p:cNvPr id="10" name="Rounded Rectangle 9"/>
              <p:cNvSpPr/>
              <p:nvPr/>
            </p:nvSpPr>
            <p:spPr>
              <a:xfrm>
                <a:off x="19089489" y="6864712"/>
                <a:ext cx="4389120" cy="4572000"/>
              </a:xfrm>
              <a:prstGeom prst="roundRect">
                <a:avLst>
                  <a:gd name="adj" fmla="val 4414"/>
                </a:avLst>
              </a:prstGeom>
              <a:solidFill>
                <a:schemeClr val="bg1"/>
              </a:solidFill>
              <a:ln w="508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9312248" y="8769712"/>
                <a:ext cx="3843687" cy="240065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Lời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tâm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nguyện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hẹn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ước</a:t>
                </a:r>
                <a:endParaRPr lang="vi-VN" sz="24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7" name="Right Arrow 36"/>
            <p:cNvSpPr/>
            <p:nvPr/>
          </p:nvSpPr>
          <p:spPr>
            <a:xfrm rot="5400000">
              <a:off x="19774352" y="7269928"/>
              <a:ext cx="516873" cy="394399"/>
            </a:xfrm>
            <a:prstGeom prst="rightArrow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" name="Rectangle 37"/>
          <p:cNvSpPr/>
          <p:nvPr/>
        </p:nvSpPr>
        <p:spPr>
          <a:xfrm>
            <a:off x="1444942" y="3690296"/>
            <a:ext cx="1870120" cy="415499"/>
          </a:xfrm>
          <a:prstGeom prst="rect">
            <a:avLst/>
          </a:prstGeom>
          <a:noFill/>
          <a:ln>
            <a:noFill/>
          </a:ln>
        </p:spPr>
        <p:txBody>
          <a:bodyPr wrap="square" lIns="45711" tIns="22855" rIns="45711" bIns="22855">
            <a:spAutoFit/>
          </a:bodyPr>
          <a:lstStyle/>
          <a:p>
            <a:pPr algn="ctr"/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Khổ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1</a:t>
            </a:r>
            <a:endParaRPr lang="vi-VN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Chevron 39"/>
          <p:cNvSpPr/>
          <p:nvPr/>
        </p:nvSpPr>
        <p:spPr>
          <a:xfrm rot="16200000" flipH="1" flipV="1">
            <a:off x="2246640" y="4116571"/>
            <a:ext cx="232091" cy="380950"/>
          </a:xfrm>
          <a:prstGeom prst="chevron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45711" tIns="22855" rIns="45711" bIns="22855" rtlCol="0" anchor="ctr"/>
          <a:lstStyle/>
          <a:p>
            <a:pPr algn="ctr" defTabSz="457109">
              <a:defRPr/>
            </a:pPr>
            <a:endParaRPr lang="en-US" sz="900" kern="0">
              <a:solidFill>
                <a:sysClr val="window" lastClr="FFFFFF"/>
              </a:solidFill>
            </a:endParaRPr>
          </a:p>
        </p:txBody>
      </p:sp>
      <p:sp>
        <p:nvSpPr>
          <p:cNvPr id="41" name="Chevron 40"/>
          <p:cNvSpPr/>
          <p:nvPr/>
        </p:nvSpPr>
        <p:spPr>
          <a:xfrm rot="16200000" flipH="1" flipV="1">
            <a:off x="2246640" y="4268971"/>
            <a:ext cx="232091" cy="380950"/>
          </a:xfrm>
          <a:prstGeom prst="chevron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45711" tIns="22855" rIns="45711" bIns="22855" rtlCol="0" anchor="ctr"/>
          <a:lstStyle/>
          <a:p>
            <a:pPr algn="ctr" defTabSz="457109">
              <a:defRPr/>
            </a:pPr>
            <a:endParaRPr lang="en-US" sz="900" kern="0">
              <a:solidFill>
                <a:sysClr val="window" lastClr="FFFFFF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3959215" y="3695700"/>
            <a:ext cx="1870120" cy="415499"/>
          </a:xfrm>
          <a:prstGeom prst="rect">
            <a:avLst/>
          </a:prstGeom>
          <a:noFill/>
          <a:ln>
            <a:noFill/>
          </a:ln>
        </p:spPr>
        <p:txBody>
          <a:bodyPr wrap="square" lIns="45711" tIns="22855" rIns="45711" bIns="22855">
            <a:spAutoFit/>
          </a:bodyPr>
          <a:lstStyle/>
          <a:p>
            <a:pPr algn="ctr"/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Khổ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2</a:t>
            </a:r>
            <a:endParaRPr lang="vi-VN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686484" y="4149409"/>
            <a:ext cx="380950" cy="384491"/>
            <a:chOff x="9374188" y="8298818"/>
            <a:chExt cx="762000" cy="768982"/>
          </a:xfrm>
        </p:grpSpPr>
        <p:sp>
          <p:nvSpPr>
            <p:cNvPr id="43" name="Chevron 42"/>
            <p:cNvSpPr/>
            <p:nvPr/>
          </p:nvSpPr>
          <p:spPr>
            <a:xfrm rot="16200000" flipH="1" flipV="1">
              <a:off x="9523097" y="8149909"/>
              <a:ext cx="464182" cy="762000"/>
            </a:xfrm>
            <a:prstGeom prst="chevron">
              <a:avLst/>
            </a:prstGeom>
            <a:solidFill>
              <a:srgbClr val="F79646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457109">
                <a:defRPr/>
              </a:pPr>
              <a:endParaRPr lang="en-US" sz="900" kern="0">
                <a:solidFill>
                  <a:sysClr val="window" lastClr="FFFFFF"/>
                </a:solidFill>
              </a:endParaRPr>
            </a:p>
          </p:txBody>
        </p:sp>
        <p:sp>
          <p:nvSpPr>
            <p:cNvPr id="44" name="Chevron 43"/>
            <p:cNvSpPr/>
            <p:nvPr/>
          </p:nvSpPr>
          <p:spPr>
            <a:xfrm rot="16200000" flipH="1" flipV="1">
              <a:off x="9523097" y="8454709"/>
              <a:ext cx="464182" cy="762000"/>
            </a:xfrm>
            <a:prstGeom prst="chevron">
              <a:avLst/>
            </a:prstGeom>
            <a:solidFill>
              <a:srgbClr val="F79646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457109">
                <a:defRPr/>
              </a:pPr>
              <a:endParaRPr lang="en-US" sz="900" kern="0">
                <a:solidFill>
                  <a:sysClr val="window" lastClr="FFFFFF"/>
                </a:solidFill>
              </a:endParaRPr>
            </a:p>
          </p:txBody>
        </p:sp>
      </p:grpSp>
      <p:sp>
        <p:nvSpPr>
          <p:cNvPr id="45" name="Rectangle 44"/>
          <p:cNvSpPr/>
          <p:nvPr/>
        </p:nvSpPr>
        <p:spPr>
          <a:xfrm>
            <a:off x="6511582" y="3766496"/>
            <a:ext cx="1870120" cy="415499"/>
          </a:xfrm>
          <a:prstGeom prst="rect">
            <a:avLst/>
          </a:prstGeom>
          <a:noFill/>
          <a:ln>
            <a:noFill/>
          </a:ln>
        </p:spPr>
        <p:txBody>
          <a:bodyPr wrap="square" lIns="45711" tIns="22855" rIns="45711" bIns="22855">
            <a:spAutoFit/>
          </a:bodyPr>
          <a:lstStyle/>
          <a:p>
            <a:pPr algn="ctr"/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Khổ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3</a:t>
            </a:r>
            <a:endParaRPr lang="vi-VN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7238852" y="4229101"/>
            <a:ext cx="380950" cy="384491"/>
            <a:chOff x="14479588" y="8458201"/>
            <a:chExt cx="762000" cy="768982"/>
          </a:xfrm>
        </p:grpSpPr>
        <p:sp>
          <p:nvSpPr>
            <p:cNvPr id="46" name="Chevron 45"/>
            <p:cNvSpPr/>
            <p:nvPr/>
          </p:nvSpPr>
          <p:spPr>
            <a:xfrm rot="16200000" flipH="1" flipV="1">
              <a:off x="14628497" y="8309292"/>
              <a:ext cx="464182" cy="762000"/>
            </a:xfrm>
            <a:prstGeom prst="chevron">
              <a:avLst/>
            </a:prstGeom>
            <a:solidFill>
              <a:srgbClr val="F79646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457109">
                <a:defRPr/>
              </a:pPr>
              <a:endParaRPr lang="en-US" sz="900" kern="0">
                <a:solidFill>
                  <a:sysClr val="window" lastClr="FFFFFF"/>
                </a:solidFill>
              </a:endParaRPr>
            </a:p>
          </p:txBody>
        </p:sp>
        <p:sp>
          <p:nvSpPr>
            <p:cNvPr id="47" name="Chevron 46"/>
            <p:cNvSpPr/>
            <p:nvPr/>
          </p:nvSpPr>
          <p:spPr>
            <a:xfrm rot="16200000" flipH="1" flipV="1">
              <a:off x="14628497" y="8614092"/>
              <a:ext cx="464182" cy="762000"/>
            </a:xfrm>
            <a:prstGeom prst="chevron">
              <a:avLst/>
            </a:prstGeom>
            <a:solidFill>
              <a:srgbClr val="F79646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457109">
                <a:defRPr/>
              </a:pPr>
              <a:endParaRPr lang="en-US" sz="900" kern="0">
                <a:solidFill>
                  <a:sysClr val="window" lastClr="FFFFFF"/>
                </a:solidFill>
              </a:endParaRPr>
            </a:p>
          </p:txBody>
        </p:sp>
      </p:grpSp>
      <p:sp>
        <p:nvSpPr>
          <p:cNvPr id="48" name="Rectangle 47"/>
          <p:cNvSpPr/>
          <p:nvPr/>
        </p:nvSpPr>
        <p:spPr>
          <a:xfrm>
            <a:off x="9102045" y="3766496"/>
            <a:ext cx="1870120" cy="415499"/>
          </a:xfrm>
          <a:prstGeom prst="rect">
            <a:avLst/>
          </a:prstGeom>
          <a:noFill/>
          <a:ln>
            <a:noFill/>
          </a:ln>
        </p:spPr>
        <p:txBody>
          <a:bodyPr wrap="square" lIns="45711" tIns="22855" rIns="45711" bIns="22855">
            <a:spAutoFit/>
          </a:bodyPr>
          <a:lstStyle/>
          <a:p>
            <a:pPr algn="ctr"/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Khổ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4</a:t>
            </a:r>
            <a:endParaRPr lang="vi-VN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9829314" y="4191000"/>
            <a:ext cx="380950" cy="384491"/>
            <a:chOff x="19661188" y="8382000"/>
            <a:chExt cx="762000" cy="768982"/>
          </a:xfrm>
        </p:grpSpPr>
        <p:sp>
          <p:nvSpPr>
            <p:cNvPr id="49" name="Chevron 48"/>
            <p:cNvSpPr/>
            <p:nvPr/>
          </p:nvSpPr>
          <p:spPr>
            <a:xfrm rot="16200000" flipH="1" flipV="1">
              <a:off x="19810097" y="8233091"/>
              <a:ext cx="464182" cy="762000"/>
            </a:xfrm>
            <a:prstGeom prst="chevron">
              <a:avLst/>
            </a:prstGeom>
            <a:solidFill>
              <a:srgbClr val="F79646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457109">
                <a:defRPr/>
              </a:pPr>
              <a:endParaRPr lang="en-US" sz="900" kern="0">
                <a:solidFill>
                  <a:sysClr val="window" lastClr="FFFFFF"/>
                </a:solidFill>
              </a:endParaRPr>
            </a:p>
          </p:txBody>
        </p:sp>
        <p:sp>
          <p:nvSpPr>
            <p:cNvPr id="50" name="Chevron 49"/>
            <p:cNvSpPr/>
            <p:nvPr/>
          </p:nvSpPr>
          <p:spPr>
            <a:xfrm rot="16200000" flipH="1" flipV="1">
              <a:off x="19810097" y="8537891"/>
              <a:ext cx="464182" cy="762000"/>
            </a:xfrm>
            <a:prstGeom prst="chevron">
              <a:avLst/>
            </a:prstGeom>
            <a:solidFill>
              <a:srgbClr val="F79646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457109">
                <a:defRPr/>
              </a:pPr>
              <a:endParaRPr lang="en-US" sz="900" kern="0">
                <a:solidFill>
                  <a:sysClr val="window" lastClr="FFFFFF"/>
                </a:solidFill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0" y="876300"/>
            <a:ext cx="5143624" cy="477054"/>
            <a:chOff x="-178462" y="1828800"/>
            <a:chExt cx="10467049" cy="954107"/>
          </a:xfrm>
          <a:solidFill>
            <a:schemeClr val="accent5">
              <a:lumMod val="50000"/>
            </a:schemeClr>
          </a:solidFill>
        </p:grpSpPr>
        <p:sp>
          <p:nvSpPr>
            <p:cNvPr id="61" name="Round Same Side Corner Rectangle 60"/>
            <p:cNvSpPr/>
            <p:nvPr/>
          </p:nvSpPr>
          <p:spPr>
            <a:xfrm rot="5400000">
              <a:off x="440265" y="1210077"/>
              <a:ext cx="886537" cy="2123991"/>
            </a:xfrm>
            <a:prstGeom prst="round2SameRect">
              <a:avLst/>
            </a:prstGeom>
            <a:grpFill/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802530" y="1828800"/>
              <a:ext cx="91439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5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I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2067734" y="1828800"/>
              <a:ext cx="8220853" cy="95410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25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TÌM HIỂU CHUNG</a:t>
              </a:r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319914" y="1371600"/>
            <a:ext cx="2803801" cy="861774"/>
            <a:chOff x="644528" y="2766774"/>
            <a:chExt cx="4238475" cy="1723548"/>
          </a:xfrm>
        </p:grpSpPr>
        <p:sp>
          <p:nvSpPr>
            <p:cNvPr id="65" name="TextBox 64"/>
            <p:cNvSpPr txBox="1"/>
            <p:nvPr/>
          </p:nvSpPr>
          <p:spPr>
            <a:xfrm>
              <a:off x="2020045" y="2766774"/>
              <a:ext cx="2862958" cy="17235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500" b="1" i="1" err="1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Tác</a:t>
              </a:r>
              <a:r>
                <a:rPr lang="en-US" sz="2500" b="1" i="1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500" b="1" i="1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phẩm</a:t>
              </a:r>
              <a:endParaRPr lang="en-US" sz="2500" b="1" i="1" dirty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66" name="Rounded Rectangle 65"/>
            <p:cNvSpPr/>
            <p:nvPr/>
          </p:nvSpPr>
          <p:spPr>
            <a:xfrm>
              <a:off x="644528" y="2823876"/>
              <a:ext cx="1094221" cy="804672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960331" y="2795826"/>
              <a:ext cx="776597" cy="954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500" b="1" smtClean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2</a:t>
              </a:r>
              <a:endParaRPr lang="en-US" sz="25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89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38" grpId="0"/>
      <p:bldP spid="40" grpId="0" animBg="1"/>
      <p:bldP spid="41" grpId="0" animBg="1"/>
      <p:bldP spid="42" grpId="0"/>
      <p:bldP spid="45" grpId="0"/>
      <p:bldP spid="4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AY TIEN BAI HA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9456" y="685800"/>
            <a:ext cx="11777472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99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7" r="-480" b="4271"/>
          <a:stretch/>
        </p:blipFill>
        <p:spPr>
          <a:xfrm>
            <a:off x="5830719" y="1031748"/>
            <a:ext cx="6551986" cy="5676901"/>
          </a:xfrm>
          <a:prstGeom prst="rect">
            <a:avLst/>
          </a:prstGeom>
        </p:spPr>
      </p:pic>
      <p:sp>
        <p:nvSpPr>
          <p:cNvPr id="36" name="Rectangle 35"/>
          <p:cNvSpPr/>
          <p:nvPr/>
        </p:nvSpPr>
        <p:spPr>
          <a:xfrm>
            <a:off x="858353" y="1940500"/>
            <a:ext cx="5770978" cy="384711"/>
          </a:xfrm>
          <a:prstGeom prst="rect">
            <a:avLst/>
          </a:prstGeom>
        </p:spPr>
        <p:txBody>
          <a:bodyPr wrap="square" lIns="45711" tIns="22855" rIns="45711" bIns="22855">
            <a:spAutoFit/>
          </a:bodyPr>
          <a:lstStyle/>
          <a:p>
            <a:r>
              <a:rPr lang="en-US" sz="22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a. </a:t>
            </a:r>
            <a:r>
              <a:rPr lang="en-US" sz="22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Hai</a:t>
            </a:r>
            <a:r>
              <a:rPr lang="en-US" sz="22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câu</a:t>
            </a:r>
            <a:r>
              <a:rPr lang="en-US" sz="22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đầu</a:t>
            </a:r>
            <a:r>
              <a:rPr lang="en-US" sz="22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 </a:t>
            </a:r>
            <a:r>
              <a:rPr lang="en-US" sz="22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Cảm</a:t>
            </a:r>
            <a:r>
              <a:rPr lang="en-US" sz="22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xúc</a:t>
            </a:r>
            <a:r>
              <a:rPr lang="en-US" sz="22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khơi</a:t>
            </a:r>
            <a:r>
              <a:rPr lang="en-US" sz="22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nguồn</a:t>
            </a:r>
            <a:r>
              <a:rPr lang="en-US" sz="22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vi-VN" sz="22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70717" y="668292"/>
            <a:ext cx="5143626" cy="477054"/>
            <a:chOff x="-4" y="1828800"/>
            <a:chExt cx="10288591" cy="954107"/>
          </a:xfrm>
        </p:grpSpPr>
        <p:sp>
          <p:nvSpPr>
            <p:cNvPr id="12" name="Round Same Side Corner Rectangle 11"/>
            <p:cNvSpPr/>
            <p:nvPr/>
          </p:nvSpPr>
          <p:spPr>
            <a:xfrm rot="5400000">
              <a:off x="529492" y="1299309"/>
              <a:ext cx="886537" cy="1945529"/>
            </a:xfrm>
            <a:prstGeom prst="round2SameRect">
              <a:avLst/>
            </a:prstGeom>
            <a:solidFill>
              <a:schemeClr val="accent5">
                <a:lumMod val="50000"/>
              </a:schemeClr>
            </a:solidFill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0" y="1828800"/>
              <a:ext cx="171692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5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II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067734" y="1828800"/>
              <a:ext cx="822085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2500" b="1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ĐỌC HIỂU VĂN BẢN</a:t>
              </a:r>
              <a:endParaRPr lang="en-US" sz="2500" b="1" dirty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19914" y="1371600"/>
            <a:ext cx="6309417" cy="491580"/>
            <a:chOff x="644526" y="2766774"/>
            <a:chExt cx="12620477" cy="983160"/>
          </a:xfrm>
        </p:grpSpPr>
        <p:sp>
          <p:nvSpPr>
            <p:cNvPr id="16" name="TextBox 15"/>
            <p:cNvSpPr txBox="1"/>
            <p:nvPr/>
          </p:nvSpPr>
          <p:spPr>
            <a:xfrm>
              <a:off x="2020043" y="2766774"/>
              <a:ext cx="11244960" cy="954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500" b="1" i="1" dirty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Nhớ chặng đường hành quân</a:t>
              </a: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644526" y="2823876"/>
              <a:ext cx="1269206" cy="804672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960331" y="2795826"/>
              <a:ext cx="776597" cy="954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5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1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835FB13F-CA16-FB4C-9B1D-231D9459893C}"/>
              </a:ext>
            </a:extLst>
          </p:cNvPr>
          <p:cNvSpPr txBox="1"/>
          <p:nvPr/>
        </p:nvSpPr>
        <p:spPr>
          <a:xfrm>
            <a:off x="245295" y="4638118"/>
            <a:ext cx="558542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>
                <a:latin typeface="+mj-lt"/>
                <a:cs typeface="Times New Roman" panose="02020603050405020304" pitchFamily="18" charset="0"/>
              </a:rPr>
              <a:t>- </a:t>
            </a:r>
            <a:r>
              <a:rPr lang="en-US" sz="2500" b="1" smtClean="0">
                <a:latin typeface="+mj-lt"/>
                <a:cs typeface="Times New Roman" panose="02020603050405020304" pitchFamily="18" charset="0"/>
              </a:rPr>
              <a:t>Đối tượng: </a:t>
            </a:r>
            <a:r>
              <a:rPr lang="en-US" sz="2500" b="1" dirty="0" err="1">
                <a:latin typeface="+mj-lt"/>
                <a:cs typeface="Times New Roman" panose="02020603050405020304" pitchFamily="18" charset="0"/>
              </a:rPr>
              <a:t>Sông</a:t>
            </a:r>
            <a:r>
              <a:rPr lang="en-US" sz="25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+mj-lt"/>
                <a:cs typeface="Times New Roman" panose="02020603050405020304" pitchFamily="18" charset="0"/>
              </a:rPr>
              <a:t>Mã</a:t>
            </a:r>
            <a:r>
              <a:rPr lang="en-US" sz="2500" b="1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2500" b="1" err="1">
                <a:latin typeface="+mj-lt"/>
                <a:cs typeface="Times New Roman" panose="02020603050405020304" pitchFamily="18" charset="0"/>
              </a:rPr>
              <a:t>Tây</a:t>
            </a:r>
            <a:r>
              <a:rPr lang="en-US" sz="2500" b="1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500" b="1" smtClean="0">
                <a:latin typeface="+mj-lt"/>
                <a:cs typeface="Times New Roman" panose="02020603050405020304" pitchFamily="18" charset="0"/>
              </a:rPr>
              <a:t>Tiến, rừng núi</a:t>
            </a:r>
            <a:endParaRPr lang="vi-VN" sz="2500" b="1" dirty="0"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FDB1E5A-620D-FE42-9B0E-7AB5F1635D48}"/>
              </a:ext>
            </a:extLst>
          </p:cNvPr>
          <p:cNvSpPr txBox="1"/>
          <p:nvPr/>
        </p:nvSpPr>
        <p:spPr>
          <a:xfrm>
            <a:off x="169966" y="3249107"/>
            <a:ext cx="1064387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500" b="1" dirty="0" err="1" smtClean="0">
                <a:latin typeface="+mj-lt"/>
                <a:cs typeface="Times New Roman" panose="02020603050405020304" pitchFamily="18" charset="0"/>
              </a:rPr>
              <a:t>Điệp</a:t>
            </a:r>
            <a:r>
              <a:rPr lang="en-US" sz="25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+mj-lt"/>
                <a:cs typeface="Times New Roman" panose="02020603050405020304" pitchFamily="18" charset="0"/>
              </a:rPr>
              <a:t>từ</a:t>
            </a:r>
            <a:r>
              <a:rPr lang="en-US" sz="2500" b="1" dirty="0">
                <a:latin typeface="+mj-lt"/>
                <a:cs typeface="Times New Roman" panose="02020603050405020304" pitchFamily="18" charset="0"/>
              </a:rPr>
              <a:t>  </a:t>
            </a:r>
            <a:r>
              <a:rPr lang="en-US" sz="25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“</a:t>
            </a:r>
            <a:r>
              <a:rPr lang="en-US" sz="2500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nhớ</a:t>
            </a:r>
            <a:r>
              <a:rPr lang="en-US" sz="25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”</a:t>
            </a:r>
            <a:r>
              <a:rPr lang="en-US" sz="2500" b="1" dirty="0">
                <a:latin typeface="+mj-lt"/>
                <a:cs typeface="Times New Roman" panose="02020603050405020304" pitchFamily="18" charset="0"/>
              </a:rPr>
              <a:t>+ </a:t>
            </a:r>
            <a:r>
              <a:rPr lang="en-US" sz="2500" b="1" dirty="0" err="1">
                <a:latin typeface="+mj-lt"/>
                <a:cs typeface="Times New Roman" panose="02020603050405020304" pitchFamily="18" charset="0"/>
              </a:rPr>
              <a:t>c</a:t>
            </a:r>
            <a:r>
              <a:rPr lang="en-US" sz="2500" b="1" dirty="0" err="1">
                <a:latin typeface="+mj-lt"/>
                <a:cs typeface="Times New Roman" panose="02020603050405020304" pitchFamily="18" charset="0"/>
                <a:sym typeface="+mn-ea"/>
              </a:rPr>
              <a:t>ụm</a:t>
            </a:r>
            <a:r>
              <a:rPr lang="en-US" sz="2500" b="1" dirty="0">
                <a:latin typeface="+mj-lt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500" b="1" dirty="0" err="1">
                <a:latin typeface="+mj-lt"/>
                <a:cs typeface="Times New Roman" panose="02020603050405020304" pitchFamily="18" charset="0"/>
                <a:sym typeface="+mn-ea"/>
              </a:rPr>
              <a:t>từ</a:t>
            </a:r>
            <a:r>
              <a:rPr lang="en-US" sz="2500" b="1" dirty="0">
                <a:latin typeface="+mj-lt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5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  <a:sym typeface="+mn-ea"/>
              </a:rPr>
              <a:t>“</a:t>
            </a:r>
            <a:r>
              <a:rPr lang="en-US" sz="2500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  <a:sym typeface="+mn-ea"/>
              </a:rPr>
              <a:t>nhớ</a:t>
            </a:r>
            <a:r>
              <a:rPr lang="en-US" sz="25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  <a:sym typeface="+mn-ea"/>
              </a:rPr>
              <a:t>chơi</a:t>
            </a:r>
            <a:r>
              <a:rPr lang="en-US" sz="25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500" b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  <a:sym typeface="+mn-ea"/>
              </a:rPr>
              <a:t>vơi</a:t>
            </a:r>
            <a:r>
              <a:rPr lang="en-US" sz="25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  <a:sym typeface="+mn-ea"/>
              </a:rPr>
              <a:t>”</a:t>
            </a:r>
            <a:r>
              <a:rPr lang="en-US" sz="2500" b="1" dirty="0">
                <a:solidFill>
                  <a:schemeClr val="tx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  <a:sym typeface="+mn-ea"/>
              </a:rPr>
              <a:t>:</a:t>
            </a:r>
            <a:r>
              <a:rPr lang="en-US" sz="25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  <a:sym typeface="+mn-ea"/>
              </a:rPr>
              <a:t> </a:t>
            </a:r>
            <a:endParaRPr lang="en-US" sz="2500" b="1" dirty="0" smtClean="0">
              <a:solidFill>
                <a:srgbClr val="FF0000"/>
              </a:solidFill>
              <a:latin typeface="+mj-lt"/>
              <a:cs typeface="Times New Roman" panose="02020603050405020304" pitchFamily="18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sz="2500" b="1" dirty="0" smtClean="0">
                <a:latin typeface="+mj-lt"/>
                <a:cs typeface="Times New Roman" panose="02020603050405020304" pitchFamily="18" charset="0"/>
                <a:sym typeface="Wingdings" pitchFamily="2" charset="2"/>
              </a:rPr>
              <a:t></a:t>
            </a:r>
            <a:r>
              <a:rPr lang="en-US" sz="2500" b="1" dirty="0" smtClean="0">
                <a:latin typeface="+mj-lt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500" b="1" dirty="0" err="1">
                <a:latin typeface="+mj-lt"/>
                <a:cs typeface="Times New Roman" panose="02020603050405020304" pitchFamily="18" charset="0"/>
                <a:sym typeface="+mn-ea"/>
              </a:rPr>
              <a:t>Nỗi</a:t>
            </a:r>
            <a:r>
              <a:rPr lang="en-US" sz="2500" b="1" dirty="0">
                <a:latin typeface="+mj-lt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500" b="1" dirty="0" err="1">
                <a:latin typeface="+mj-lt"/>
                <a:cs typeface="Times New Roman" panose="02020603050405020304" pitchFamily="18" charset="0"/>
                <a:sym typeface="+mn-ea"/>
              </a:rPr>
              <a:t>nhớ</a:t>
            </a:r>
            <a:r>
              <a:rPr lang="en-US" sz="2500" b="1" dirty="0">
                <a:latin typeface="+mj-lt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500" b="1" dirty="0" err="1">
                <a:latin typeface="+mj-lt"/>
                <a:cs typeface="Times New Roman" panose="02020603050405020304" pitchFamily="18" charset="0"/>
                <a:sym typeface="+mn-ea"/>
              </a:rPr>
              <a:t>chập</a:t>
            </a:r>
            <a:r>
              <a:rPr lang="en-US" sz="2500" b="1" dirty="0">
                <a:latin typeface="+mj-lt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500" b="1" dirty="0" err="1">
                <a:latin typeface="+mj-lt"/>
                <a:cs typeface="Times New Roman" panose="02020603050405020304" pitchFamily="18" charset="0"/>
                <a:sym typeface="+mn-ea"/>
              </a:rPr>
              <a:t>chờn</a:t>
            </a:r>
            <a:r>
              <a:rPr lang="en-US" sz="2500" b="1" dirty="0">
                <a:latin typeface="+mj-lt"/>
                <a:cs typeface="Times New Roman" panose="02020603050405020304" pitchFamily="18" charset="0"/>
                <a:sym typeface="+mn-ea"/>
              </a:rPr>
              <a:t>, da </a:t>
            </a:r>
            <a:r>
              <a:rPr lang="en-US" sz="2500" b="1" dirty="0" err="1">
                <a:latin typeface="+mj-lt"/>
                <a:cs typeface="Times New Roman" panose="02020603050405020304" pitchFamily="18" charset="0"/>
                <a:sym typeface="+mn-ea"/>
              </a:rPr>
              <a:t>diết</a:t>
            </a:r>
            <a:r>
              <a:rPr lang="en-US" sz="2500" b="1" dirty="0">
                <a:latin typeface="+mj-lt"/>
                <a:cs typeface="Times New Roman" panose="02020603050405020304" pitchFamily="18" charset="0"/>
                <a:sym typeface="+mn-ea"/>
              </a:rPr>
              <a:t>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DDF2595-335B-A447-A465-BA9DCBE9DF51}"/>
              </a:ext>
            </a:extLst>
          </p:cNvPr>
          <p:cNvSpPr txBox="1"/>
          <p:nvPr/>
        </p:nvSpPr>
        <p:spPr>
          <a:xfrm>
            <a:off x="169966" y="5391479"/>
            <a:ext cx="719095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>
                <a:latin typeface="+mj-lt"/>
                <a:cs typeface="Times New Roman" panose="02020603050405020304" pitchFamily="18" charset="0"/>
                <a:sym typeface="Wingdings" pitchFamily="2" charset="2"/>
              </a:rPr>
              <a:t></a:t>
            </a:r>
            <a:r>
              <a:rPr lang="en-US" sz="2500" b="1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500" b="1" smtClean="0">
                <a:latin typeface="+mj-lt"/>
                <a:cs typeface="Times New Roman" panose="02020603050405020304" pitchFamily="18" charset="0"/>
              </a:rPr>
              <a:t>Mở ra không gian núi rừng Tây Bắc và hình tượng người lính Tây Tiến trong nỗi nhớ của Quang Dũng.</a:t>
            </a:r>
            <a:endParaRPr lang="en-US" sz="25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2463224"/>
            <a:ext cx="5447591" cy="8617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500" b="1" i="1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Sông</a:t>
            </a:r>
            <a:r>
              <a:rPr lang="en-US" sz="2500" b="1" i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500" b="1" i="1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Mã</a:t>
            </a:r>
            <a:r>
              <a:rPr lang="en-US" sz="2500" b="1" i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500" b="1" i="1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xa</a:t>
            </a:r>
            <a:r>
              <a:rPr lang="en-US" sz="2500" b="1" i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500" b="1" i="1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rồi</a:t>
            </a:r>
            <a:r>
              <a:rPr lang="en-US" sz="2500" b="1" i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500" b="1" i="1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Tây</a:t>
            </a:r>
            <a:r>
              <a:rPr lang="en-US" sz="2500" b="1" i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500" b="1" i="1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Tiến</a:t>
            </a:r>
            <a:r>
              <a:rPr lang="en-US" sz="2500" b="1" i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500" b="1" i="1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ơi</a:t>
            </a:r>
            <a:r>
              <a:rPr lang="en-US" sz="2500" b="1" i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!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500" b="1" i="1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Nhớ</a:t>
            </a:r>
            <a:r>
              <a:rPr lang="en-US" sz="2500" b="1" i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500" b="1" i="1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về</a:t>
            </a:r>
            <a:r>
              <a:rPr lang="en-US" sz="2500" b="1" i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500" b="1" i="1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rừng</a:t>
            </a:r>
            <a:r>
              <a:rPr lang="en-US" sz="2500" b="1" i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500" b="1" i="1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núi</a:t>
            </a:r>
            <a:r>
              <a:rPr lang="en-US" sz="2500" b="1" i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500" b="1" i="1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nhớ</a:t>
            </a:r>
            <a:r>
              <a:rPr lang="en-US" sz="2500" b="1" i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500" b="1" i="1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chơi</a:t>
            </a:r>
            <a:r>
              <a:rPr lang="en-US" sz="2500" b="1" i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2500" b="1" i="1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vơi</a:t>
            </a:r>
            <a:endParaRPr lang="en-US" sz="2500" b="1" i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77105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20" grpId="0"/>
      <p:bldP spid="21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r="245" b="777"/>
          <a:stretch/>
        </p:blipFill>
        <p:spPr>
          <a:xfrm>
            <a:off x="5319003" y="1059887"/>
            <a:ext cx="7624310" cy="5691305"/>
          </a:xfrm>
          <a:prstGeom prst="rect">
            <a:avLst/>
          </a:prstGeom>
        </p:spPr>
      </p:pic>
      <p:sp>
        <p:nvSpPr>
          <p:cNvPr id="36" name="Rectangle 35"/>
          <p:cNvSpPr/>
          <p:nvPr/>
        </p:nvSpPr>
        <p:spPr>
          <a:xfrm>
            <a:off x="251902" y="1884370"/>
            <a:ext cx="6834108" cy="415499"/>
          </a:xfrm>
          <a:prstGeom prst="rect">
            <a:avLst/>
          </a:prstGeom>
        </p:spPr>
        <p:txBody>
          <a:bodyPr wrap="square" lIns="45711" tIns="22855" rIns="45711" bIns="22855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b</a:t>
            </a:r>
            <a:r>
              <a:rPr lang="en-US" sz="2400" b="1">
                <a:solidFill>
                  <a:srgbClr val="C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. </a:t>
            </a:r>
            <a:r>
              <a:rPr lang="en-US" sz="2400" b="1" smtClean="0">
                <a:solidFill>
                  <a:srgbClr val="C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12 câu </a:t>
            </a:r>
            <a:r>
              <a:rPr lang="en-US" sz="2400" b="1" dirty="0" err="1">
                <a:solidFill>
                  <a:srgbClr val="C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còn</a:t>
            </a:r>
            <a:r>
              <a:rPr lang="en-US" sz="2400" b="1" dirty="0">
                <a:solidFill>
                  <a:srgbClr val="C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lại</a:t>
            </a:r>
            <a:r>
              <a:rPr lang="en-US" sz="2400" b="1" dirty="0">
                <a:solidFill>
                  <a:srgbClr val="C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: </a:t>
            </a:r>
            <a:r>
              <a:rPr lang="en-US" sz="2400" b="1" dirty="0" err="1">
                <a:solidFill>
                  <a:srgbClr val="C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Chặng</a:t>
            </a:r>
            <a:r>
              <a:rPr lang="en-US" sz="2400" b="1" dirty="0">
                <a:solidFill>
                  <a:srgbClr val="C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đường</a:t>
            </a:r>
            <a:r>
              <a:rPr lang="en-US" sz="2400" b="1" dirty="0">
                <a:solidFill>
                  <a:srgbClr val="C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hành</a:t>
            </a:r>
            <a:r>
              <a:rPr lang="en-US" sz="2400" b="1" dirty="0">
                <a:solidFill>
                  <a:srgbClr val="C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quân</a:t>
            </a:r>
            <a:endParaRPr lang="vi-VN" sz="2400" b="1" dirty="0">
              <a:solidFill>
                <a:srgbClr val="C00000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577862" y="4036810"/>
            <a:ext cx="5652051" cy="1253699"/>
            <a:chOff x="4268787" y="8458200"/>
            <a:chExt cx="9448802" cy="2507398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8787" y="8458200"/>
              <a:ext cx="1269243" cy="1015286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5538032" y="8564940"/>
              <a:ext cx="8179557" cy="24006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400" b="1" smtClean="0">
                  <a:latin typeface="Arial" pitchFamily="34" charset="0"/>
                  <a:cs typeface="Arial" pitchFamily="34" charset="0"/>
                </a:rPr>
                <a:t>Thực tế cuộc hành </a:t>
              </a:r>
              <a:r>
                <a:rPr lang="en-US" sz="2400" b="1" dirty="0" err="1">
                  <a:latin typeface="Arial" pitchFamily="34" charset="0"/>
                  <a:cs typeface="Arial" pitchFamily="34" charset="0"/>
                </a:rPr>
                <a:t>quân</a:t>
              </a:r>
              <a:r>
                <a:rPr lang="en-US" sz="2400" b="1" dirty="0">
                  <a:latin typeface="Arial" pitchFamily="34" charset="0"/>
                  <a:cs typeface="Arial" pitchFamily="34" charset="0"/>
                </a:rPr>
                <a:t> qua </a:t>
              </a:r>
              <a:r>
                <a:rPr lang="en-US" sz="2400" b="1" dirty="0" err="1">
                  <a:latin typeface="Arial" pitchFamily="34" charset="0"/>
                  <a:cs typeface="Arial" pitchFamily="34" charset="0"/>
                </a:rPr>
                <a:t>núi</a:t>
              </a:r>
              <a:r>
                <a:rPr lang="en-US" sz="24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>
                  <a:latin typeface="Arial" pitchFamily="34" charset="0"/>
                  <a:cs typeface="Arial" pitchFamily="34" charset="0"/>
                </a:rPr>
                <a:t>rừng</a:t>
              </a:r>
              <a:r>
                <a:rPr lang="en-US" sz="24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>
                  <a:latin typeface="Arial" pitchFamily="34" charset="0"/>
                  <a:cs typeface="Arial" pitchFamily="34" charset="0"/>
                </a:rPr>
                <a:t>hoang</a:t>
              </a:r>
              <a:r>
                <a:rPr lang="en-US" sz="2400" b="1" dirty="0">
                  <a:latin typeface="Arial" pitchFamily="34" charset="0"/>
                  <a:cs typeface="Arial" pitchFamily="34" charset="0"/>
                </a:rPr>
                <a:t> vu, </a:t>
              </a:r>
              <a:r>
                <a:rPr lang="en-US" sz="2400" b="1" dirty="0" err="1">
                  <a:latin typeface="Arial" pitchFamily="34" charset="0"/>
                  <a:cs typeface="Arial" pitchFamily="34" charset="0"/>
                </a:rPr>
                <a:t>khắc</a:t>
              </a:r>
              <a:r>
                <a:rPr lang="en-US" sz="24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>
                  <a:latin typeface="Arial" pitchFamily="34" charset="0"/>
                  <a:cs typeface="Arial" pitchFamily="34" charset="0"/>
                </a:rPr>
                <a:t>nghiệt</a:t>
              </a:r>
              <a:endParaRPr lang="vi-VN" sz="24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192814" y="5643196"/>
            <a:ext cx="6167566" cy="1107996"/>
            <a:chOff x="3278187" y="11252060"/>
            <a:chExt cx="9086188" cy="2215992"/>
          </a:xfrm>
        </p:grpSpPr>
        <p:sp>
          <p:nvSpPr>
            <p:cNvPr id="64" name="Rectangle 63"/>
            <p:cNvSpPr/>
            <p:nvPr/>
          </p:nvSpPr>
          <p:spPr>
            <a:xfrm>
              <a:off x="4595139" y="11252060"/>
              <a:ext cx="7769236" cy="2215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vi-VN" sz="2200" b="1" dirty="0">
                  <a:solidFill>
                    <a:schemeClr val="accent6">
                      <a:lumMod val="50000"/>
                    </a:schemeClr>
                  </a:solidFill>
                </a:rPr>
                <a:t>Ý chí mạnh mẽ và tâm hồn bay bổng của người chiến sĩ</a:t>
              </a:r>
            </a:p>
          </p:txBody>
        </p:sp>
        <p:sp>
          <p:nvSpPr>
            <p:cNvPr id="65" name="Chevron 64"/>
            <p:cNvSpPr/>
            <p:nvPr/>
          </p:nvSpPr>
          <p:spPr>
            <a:xfrm rot="10800000" flipH="1" flipV="1">
              <a:off x="3691229" y="11479410"/>
              <a:ext cx="729957" cy="851595"/>
            </a:xfrm>
            <a:prstGeom prst="chevron">
              <a:avLst/>
            </a:prstGeom>
            <a:solidFill>
              <a:schemeClr val="accent6">
                <a:lumMod val="7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457109">
                <a:defRPr/>
              </a:pPr>
              <a:endParaRPr lang="en-US" sz="2100" kern="0">
                <a:solidFill>
                  <a:sysClr val="window" lastClr="FFFFFF"/>
                </a:solidFill>
              </a:endParaRPr>
            </a:p>
          </p:txBody>
        </p:sp>
        <p:sp>
          <p:nvSpPr>
            <p:cNvPr id="66" name="Chevron 65"/>
            <p:cNvSpPr/>
            <p:nvPr/>
          </p:nvSpPr>
          <p:spPr>
            <a:xfrm rot="10800000" flipH="1" flipV="1">
              <a:off x="3278187" y="11479410"/>
              <a:ext cx="729957" cy="851595"/>
            </a:xfrm>
            <a:prstGeom prst="chevron">
              <a:avLst/>
            </a:prstGeom>
            <a:solidFill>
              <a:srgbClr val="F79646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457109">
                <a:defRPr/>
              </a:pPr>
              <a:endParaRPr lang="en-US" sz="2100" kern="0">
                <a:solidFill>
                  <a:sysClr val="window" lastClr="FFFFFF"/>
                </a:solidFill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-2" y="876300"/>
            <a:ext cx="5143626" cy="477054"/>
            <a:chOff x="-4" y="1828800"/>
            <a:chExt cx="10288591" cy="954107"/>
          </a:xfrm>
        </p:grpSpPr>
        <p:sp>
          <p:nvSpPr>
            <p:cNvPr id="38" name="Round Same Side Corner Rectangle 37"/>
            <p:cNvSpPr/>
            <p:nvPr/>
          </p:nvSpPr>
          <p:spPr>
            <a:xfrm rot="5400000">
              <a:off x="529492" y="1299309"/>
              <a:ext cx="886537" cy="1945529"/>
            </a:xfrm>
            <a:prstGeom prst="round2SameRect">
              <a:avLst/>
            </a:prstGeom>
            <a:solidFill>
              <a:schemeClr val="accent5">
                <a:lumMod val="50000"/>
              </a:schemeClr>
            </a:solidFill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0" y="1828800"/>
              <a:ext cx="171692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5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II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067734" y="1828800"/>
              <a:ext cx="822085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2500" b="1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ĐỌC HIỂU VĂN BẢN</a:t>
              </a:r>
              <a:endParaRPr lang="en-US" sz="2500" b="1" dirty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319914" y="1371600"/>
            <a:ext cx="6309417" cy="491580"/>
            <a:chOff x="644526" y="2766774"/>
            <a:chExt cx="12620477" cy="983160"/>
          </a:xfrm>
        </p:grpSpPr>
        <p:sp>
          <p:nvSpPr>
            <p:cNvPr id="67" name="TextBox 66"/>
            <p:cNvSpPr txBox="1"/>
            <p:nvPr/>
          </p:nvSpPr>
          <p:spPr>
            <a:xfrm>
              <a:off x="2020043" y="2766774"/>
              <a:ext cx="11244960" cy="954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500" b="1" i="1" dirty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Nhớ chặng đường hành quân</a:t>
              </a:r>
            </a:p>
          </p:txBody>
        </p:sp>
        <p:sp>
          <p:nvSpPr>
            <p:cNvPr id="68" name="Rounded Rectangle 67"/>
            <p:cNvSpPr/>
            <p:nvPr/>
          </p:nvSpPr>
          <p:spPr>
            <a:xfrm>
              <a:off x="644526" y="2823876"/>
              <a:ext cx="1269206" cy="804672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960331" y="2795826"/>
              <a:ext cx="776597" cy="954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5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1</a:t>
              </a: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192813" y="2442153"/>
            <a:ext cx="11364717" cy="1823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500" b="1" dirty="0" smtClean="0">
                <a:cs typeface="Times New Roman" panose="02020603050405020304" pitchFamily="18" charset="0"/>
              </a:rPr>
              <a:t>+ </a:t>
            </a:r>
            <a:r>
              <a:rPr lang="en-US" sz="2500" b="1" dirty="0" err="1" smtClean="0">
                <a:cs typeface="Times New Roman" panose="02020603050405020304" pitchFamily="18" charset="0"/>
              </a:rPr>
              <a:t>Địa</a:t>
            </a:r>
            <a:r>
              <a:rPr lang="en-US" sz="2500" b="1" dirty="0" smtClean="0"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cs typeface="Times New Roman" panose="02020603050405020304" pitchFamily="18" charset="0"/>
              </a:rPr>
              <a:t>danh</a:t>
            </a:r>
            <a:r>
              <a:rPr lang="en-US" sz="2500" b="1" dirty="0" smtClean="0">
                <a:cs typeface="Times New Roman" panose="02020603050405020304" pitchFamily="18" charset="0"/>
              </a:rPr>
              <a:t>: </a:t>
            </a:r>
            <a:r>
              <a:rPr lang="en-US" sz="2500" b="1" dirty="0" err="1" smtClean="0">
                <a:cs typeface="Times New Roman" panose="02020603050405020304" pitchFamily="18" charset="0"/>
              </a:rPr>
              <a:t>Sài</a:t>
            </a:r>
            <a:r>
              <a:rPr lang="en-US" sz="2500" b="1" dirty="0" smtClean="0"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cs typeface="Times New Roman" panose="02020603050405020304" pitchFamily="18" charset="0"/>
              </a:rPr>
              <a:t>Khao</a:t>
            </a:r>
            <a:r>
              <a:rPr lang="en-US" sz="2500" b="1" dirty="0" smtClean="0">
                <a:cs typeface="Times New Roman" panose="02020603050405020304" pitchFamily="18" charset="0"/>
              </a:rPr>
              <a:t>, </a:t>
            </a:r>
            <a:r>
              <a:rPr lang="en-US" sz="2500" b="1" err="1" smtClean="0">
                <a:cs typeface="Times New Roman" panose="02020603050405020304" pitchFamily="18" charset="0"/>
              </a:rPr>
              <a:t>Mường</a:t>
            </a:r>
            <a:r>
              <a:rPr lang="en-US" sz="2500" b="1" smtClean="0">
                <a:cs typeface="Times New Roman" panose="02020603050405020304" pitchFamily="18" charset="0"/>
              </a:rPr>
              <a:t> Lát, Pha Luông, Mường Hịch, Mai Châu… </a:t>
            </a:r>
            <a:r>
              <a:rPr lang="en-US" sz="2500" b="1" dirty="0" smtClean="0"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2500" b="1" dirty="0" err="1" smtClean="0">
                <a:cs typeface="Times New Roman" panose="02020603050405020304" pitchFamily="18" charset="0"/>
                <a:sym typeface="Wingdings" panose="05000000000000000000" pitchFamily="2" charset="2"/>
              </a:rPr>
              <a:t>Địa</a:t>
            </a:r>
            <a:r>
              <a:rPr lang="en-US" sz="2500" b="1" dirty="0" smtClean="0"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500" b="1" dirty="0" err="1" smtClean="0">
                <a:cs typeface="Times New Roman" panose="02020603050405020304" pitchFamily="18" charset="0"/>
                <a:sym typeface="Wingdings" panose="05000000000000000000" pitchFamily="2" charset="2"/>
              </a:rPr>
              <a:t>bàn</a:t>
            </a:r>
            <a:r>
              <a:rPr lang="en-US" sz="2500" b="1" dirty="0" smtClean="0"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500" b="1" dirty="0" err="1" smtClean="0">
                <a:cs typeface="Times New Roman" panose="02020603050405020304" pitchFamily="18" charset="0"/>
                <a:sym typeface="Wingdings" panose="05000000000000000000" pitchFamily="2" charset="2"/>
              </a:rPr>
              <a:t>hoạt</a:t>
            </a:r>
            <a:r>
              <a:rPr lang="en-US" sz="2500" b="1" dirty="0" smtClean="0"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500" b="1" dirty="0" err="1" smtClean="0">
                <a:cs typeface="Times New Roman" panose="02020603050405020304" pitchFamily="18" charset="0"/>
                <a:sym typeface="Wingdings" panose="05000000000000000000" pitchFamily="2" charset="2"/>
              </a:rPr>
              <a:t>động</a:t>
            </a:r>
            <a:r>
              <a:rPr lang="en-US" sz="2500" b="1" dirty="0" smtClean="0"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500" b="1" dirty="0" err="1" smtClean="0">
                <a:cs typeface="Times New Roman" panose="02020603050405020304" pitchFamily="18" charset="0"/>
                <a:sym typeface="Wingdings" panose="05000000000000000000" pitchFamily="2" charset="2"/>
              </a:rPr>
              <a:t>của</a:t>
            </a:r>
            <a:r>
              <a:rPr lang="en-US" sz="2500" b="1" dirty="0" smtClean="0"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500" b="1" dirty="0" err="1" smtClean="0">
                <a:cs typeface="Times New Roman" panose="02020603050405020304" pitchFamily="18" charset="0"/>
                <a:sym typeface="Wingdings" panose="05000000000000000000" pitchFamily="2" charset="2"/>
              </a:rPr>
              <a:t>binh</a:t>
            </a:r>
            <a:r>
              <a:rPr lang="en-US" sz="2500" b="1" dirty="0" smtClean="0"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500" b="1" dirty="0" err="1" smtClean="0">
                <a:cs typeface="Times New Roman" panose="02020603050405020304" pitchFamily="18" charset="0"/>
                <a:sym typeface="Wingdings" panose="05000000000000000000" pitchFamily="2" charset="2"/>
              </a:rPr>
              <a:t>đoàn</a:t>
            </a:r>
            <a:r>
              <a:rPr lang="en-US" sz="2500" b="1" dirty="0" smtClean="0"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500" b="1" dirty="0" err="1" smtClean="0">
                <a:cs typeface="Times New Roman" panose="02020603050405020304" pitchFamily="18" charset="0"/>
                <a:sym typeface="Wingdings" panose="05000000000000000000" pitchFamily="2" charset="2"/>
              </a:rPr>
              <a:t>Tây</a:t>
            </a:r>
            <a:r>
              <a:rPr lang="en-US" sz="2500" b="1" dirty="0" smtClean="0"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500" b="1" dirty="0" err="1" smtClean="0">
                <a:cs typeface="Times New Roman" panose="02020603050405020304" pitchFamily="18" charset="0"/>
                <a:sym typeface="Wingdings" panose="05000000000000000000" pitchFamily="2" charset="2"/>
              </a:rPr>
              <a:t>Tiến</a:t>
            </a:r>
            <a:r>
              <a:rPr lang="en-US" sz="2500" b="1" dirty="0" smtClean="0"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500" b="1" smtClean="0">
                <a:cs typeface="Times New Roman" panose="02020603050405020304" pitchFamily="18" charset="0"/>
                <a:sym typeface="Wingdings" panose="05000000000000000000" pitchFamily="2" charset="2"/>
              </a:rPr>
              <a:t>+ Hình ảnh đậm chất  hiện thực: </a:t>
            </a:r>
            <a:r>
              <a:rPr lang="en-US" sz="2500" b="1" i="1" smtClean="0">
                <a:cs typeface="Times New Roman" panose="02020603050405020304" pitchFamily="18" charset="0"/>
                <a:sym typeface="Wingdings" panose="05000000000000000000" pitchFamily="2" charset="2"/>
              </a:rPr>
              <a:t>sương lấp, đoàn quân mỏi</a:t>
            </a:r>
            <a:endParaRPr lang="en-US" sz="2500" b="1" i="1" dirty="0"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9914" y="4766221"/>
            <a:ext cx="6494106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smtClean="0"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+ Hình </a:t>
            </a:r>
            <a:r>
              <a:rPr lang="en-US" sz="2800" b="1"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ảnh </a:t>
            </a:r>
            <a:r>
              <a:rPr lang="en-US" sz="2800" b="1" smtClean="0"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lãng mạn: </a:t>
            </a:r>
            <a:r>
              <a:rPr lang="en-US" sz="2800" b="1" i="1" smtClean="0"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hoa về</a:t>
            </a:r>
            <a:endParaRPr lang="en-US" sz="2800" b="1" i="1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543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>
          <a:xfrm>
            <a:off x="232765" y="1879396"/>
            <a:ext cx="6834108" cy="784820"/>
          </a:xfrm>
          <a:prstGeom prst="rect">
            <a:avLst/>
          </a:prstGeom>
        </p:spPr>
        <p:txBody>
          <a:bodyPr wrap="square" lIns="45711" tIns="22855" rIns="45711" bIns="22855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b</a:t>
            </a:r>
            <a:r>
              <a:rPr lang="en-US" sz="2400" b="1">
                <a:solidFill>
                  <a:srgbClr val="C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. 12 câu còn lại: Chặng đường hành quân</a:t>
            </a:r>
            <a:endParaRPr lang="vi-VN" sz="2400" b="1">
              <a:solidFill>
                <a:srgbClr val="C00000"/>
              </a:solidFill>
              <a:ea typeface="Tahoma" pitchFamily="34" charset="0"/>
              <a:cs typeface="Arial" pitchFamily="34" charset="0"/>
            </a:endParaRPr>
          </a:p>
          <a:p>
            <a:endParaRPr lang="vi-VN" sz="2400" b="1" dirty="0">
              <a:solidFill>
                <a:srgbClr val="C00000"/>
              </a:solidFill>
              <a:ea typeface="Tahoma" pitchFamily="34" charset="0"/>
              <a:cs typeface="Arial" pitchFamily="34" charset="0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676046" y="2402570"/>
            <a:ext cx="5185704" cy="430887"/>
            <a:chOff x="2428842" y="4267200"/>
            <a:chExt cx="10372758" cy="861773"/>
          </a:xfrm>
        </p:grpSpPr>
        <p:sp>
          <p:nvSpPr>
            <p:cNvPr id="33" name="Rectangle 32"/>
            <p:cNvSpPr/>
            <p:nvPr/>
          </p:nvSpPr>
          <p:spPr>
            <a:xfrm>
              <a:off x="3124741" y="4267200"/>
              <a:ext cx="9676859" cy="8617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vi-VN" sz="2200" b="1" dirty="0">
                  <a:solidFill>
                    <a:srgbClr val="F79646">
                      <a:lumMod val="50000"/>
                    </a:srgbClr>
                  </a:solidFill>
                  <a:cs typeface="Arial" panose="020B0604020202020204" pitchFamily="34" charset="0"/>
                </a:rPr>
                <a:t>Hình ảnh con đường hành quân</a:t>
              </a:r>
            </a:p>
          </p:txBody>
        </p:sp>
        <p:grpSp>
          <p:nvGrpSpPr>
            <p:cNvPr id="37" name="Group 36"/>
            <p:cNvGrpSpPr/>
            <p:nvPr/>
          </p:nvGrpSpPr>
          <p:grpSpPr>
            <a:xfrm>
              <a:off x="2428842" y="4396400"/>
              <a:ext cx="468313" cy="468313"/>
              <a:chOff x="2204908" y="4489707"/>
              <a:chExt cx="468313" cy="468313"/>
            </a:xfrm>
          </p:grpSpPr>
          <p:sp>
            <p:nvSpPr>
              <p:cNvPr id="38" name="Freeform 5"/>
              <p:cNvSpPr>
                <a:spLocks/>
              </p:cNvSpPr>
              <p:nvPr/>
            </p:nvSpPr>
            <p:spPr bwMode="auto">
              <a:xfrm>
                <a:off x="2298571" y="4572257"/>
                <a:ext cx="373063" cy="282575"/>
              </a:xfrm>
              <a:custGeom>
                <a:avLst/>
                <a:gdLst>
                  <a:gd name="T0" fmla="*/ 272 w 276"/>
                  <a:gd name="T1" fmla="*/ 29 h 210"/>
                  <a:gd name="T2" fmla="*/ 245 w 276"/>
                  <a:gd name="T3" fmla="*/ 3 h 210"/>
                  <a:gd name="T4" fmla="*/ 237 w 276"/>
                  <a:gd name="T5" fmla="*/ 0 h 210"/>
                  <a:gd name="T6" fmla="*/ 230 w 276"/>
                  <a:gd name="T7" fmla="*/ 3 h 210"/>
                  <a:gd name="T8" fmla="*/ 102 w 276"/>
                  <a:gd name="T9" fmla="*/ 130 h 210"/>
                  <a:gd name="T10" fmla="*/ 47 w 276"/>
                  <a:gd name="T11" fmla="*/ 74 h 210"/>
                  <a:gd name="T12" fmla="*/ 39 w 276"/>
                  <a:gd name="T13" fmla="*/ 71 h 210"/>
                  <a:gd name="T14" fmla="*/ 31 w 276"/>
                  <a:gd name="T15" fmla="*/ 74 h 210"/>
                  <a:gd name="T16" fmla="*/ 4 w 276"/>
                  <a:gd name="T17" fmla="*/ 101 h 210"/>
                  <a:gd name="T18" fmla="*/ 4 w 276"/>
                  <a:gd name="T19" fmla="*/ 117 h 210"/>
                  <a:gd name="T20" fmla="*/ 94 w 276"/>
                  <a:gd name="T21" fmla="*/ 207 h 210"/>
                  <a:gd name="T22" fmla="*/ 101 w 276"/>
                  <a:gd name="T23" fmla="*/ 210 h 210"/>
                  <a:gd name="T24" fmla="*/ 102 w 276"/>
                  <a:gd name="T25" fmla="*/ 210 h 210"/>
                  <a:gd name="T26" fmla="*/ 102 w 276"/>
                  <a:gd name="T27" fmla="*/ 210 h 210"/>
                  <a:gd name="T28" fmla="*/ 102 w 276"/>
                  <a:gd name="T29" fmla="*/ 210 h 210"/>
                  <a:gd name="T30" fmla="*/ 110 w 276"/>
                  <a:gd name="T31" fmla="*/ 207 h 210"/>
                  <a:gd name="T32" fmla="*/ 272 w 276"/>
                  <a:gd name="T33" fmla="*/ 45 h 210"/>
                  <a:gd name="T34" fmla="*/ 272 w 276"/>
                  <a:gd name="T35" fmla="*/ 29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76" h="210">
                    <a:moveTo>
                      <a:pt x="272" y="29"/>
                    </a:moveTo>
                    <a:cubicBezTo>
                      <a:pt x="245" y="3"/>
                      <a:pt x="245" y="3"/>
                      <a:pt x="245" y="3"/>
                    </a:cubicBezTo>
                    <a:cubicBezTo>
                      <a:pt x="243" y="1"/>
                      <a:pt x="240" y="0"/>
                      <a:pt x="237" y="0"/>
                    </a:cubicBezTo>
                    <a:cubicBezTo>
                      <a:pt x="234" y="0"/>
                      <a:pt x="232" y="1"/>
                      <a:pt x="230" y="3"/>
                    </a:cubicBezTo>
                    <a:cubicBezTo>
                      <a:pt x="102" y="130"/>
                      <a:pt x="102" y="130"/>
                      <a:pt x="102" y="130"/>
                    </a:cubicBezTo>
                    <a:cubicBezTo>
                      <a:pt x="47" y="74"/>
                      <a:pt x="47" y="74"/>
                      <a:pt x="47" y="74"/>
                    </a:cubicBezTo>
                    <a:cubicBezTo>
                      <a:pt x="45" y="72"/>
                      <a:pt x="42" y="71"/>
                      <a:pt x="39" y="71"/>
                    </a:cubicBezTo>
                    <a:cubicBezTo>
                      <a:pt x="36" y="71"/>
                      <a:pt x="33" y="72"/>
                      <a:pt x="31" y="74"/>
                    </a:cubicBezTo>
                    <a:cubicBezTo>
                      <a:pt x="4" y="101"/>
                      <a:pt x="4" y="101"/>
                      <a:pt x="4" y="101"/>
                    </a:cubicBezTo>
                    <a:cubicBezTo>
                      <a:pt x="0" y="105"/>
                      <a:pt x="0" y="112"/>
                      <a:pt x="4" y="117"/>
                    </a:cubicBezTo>
                    <a:cubicBezTo>
                      <a:pt x="94" y="207"/>
                      <a:pt x="94" y="207"/>
                      <a:pt x="94" y="207"/>
                    </a:cubicBezTo>
                    <a:cubicBezTo>
                      <a:pt x="96" y="209"/>
                      <a:pt x="98" y="210"/>
                      <a:pt x="101" y="210"/>
                    </a:cubicBezTo>
                    <a:cubicBezTo>
                      <a:pt x="101" y="210"/>
                      <a:pt x="102" y="210"/>
                      <a:pt x="102" y="210"/>
                    </a:cubicBezTo>
                    <a:cubicBezTo>
                      <a:pt x="102" y="210"/>
                      <a:pt x="102" y="210"/>
                      <a:pt x="102" y="210"/>
                    </a:cubicBezTo>
                    <a:cubicBezTo>
                      <a:pt x="102" y="210"/>
                      <a:pt x="102" y="210"/>
                      <a:pt x="102" y="210"/>
                    </a:cubicBezTo>
                    <a:cubicBezTo>
                      <a:pt x="105" y="210"/>
                      <a:pt x="108" y="209"/>
                      <a:pt x="110" y="207"/>
                    </a:cubicBezTo>
                    <a:cubicBezTo>
                      <a:pt x="272" y="45"/>
                      <a:pt x="272" y="45"/>
                      <a:pt x="272" y="45"/>
                    </a:cubicBezTo>
                    <a:cubicBezTo>
                      <a:pt x="276" y="41"/>
                      <a:pt x="276" y="34"/>
                      <a:pt x="272" y="29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39" name="Freeform 6"/>
              <p:cNvSpPr>
                <a:spLocks/>
              </p:cNvSpPr>
              <p:nvPr/>
            </p:nvSpPr>
            <p:spPr bwMode="auto">
              <a:xfrm>
                <a:off x="2204908" y="4489707"/>
                <a:ext cx="468313" cy="468313"/>
              </a:xfrm>
              <a:custGeom>
                <a:avLst/>
                <a:gdLst>
                  <a:gd name="T0" fmla="*/ 332 w 348"/>
                  <a:gd name="T1" fmla="*/ 145 h 348"/>
                  <a:gd name="T2" fmla="*/ 195 w 348"/>
                  <a:gd name="T3" fmla="*/ 282 h 348"/>
                  <a:gd name="T4" fmla="*/ 173 w 348"/>
                  <a:gd name="T5" fmla="*/ 291 h 348"/>
                  <a:gd name="T6" fmla="*/ 167 w 348"/>
                  <a:gd name="T7" fmla="*/ 291 h 348"/>
                  <a:gd name="T8" fmla="*/ 166 w 348"/>
                  <a:gd name="T9" fmla="*/ 290 h 348"/>
                  <a:gd name="T10" fmla="*/ 151 w 348"/>
                  <a:gd name="T11" fmla="*/ 282 h 348"/>
                  <a:gd name="T12" fmla="*/ 61 w 348"/>
                  <a:gd name="T13" fmla="*/ 192 h 348"/>
                  <a:gd name="T14" fmla="*/ 52 w 348"/>
                  <a:gd name="T15" fmla="*/ 170 h 348"/>
                  <a:gd name="T16" fmla="*/ 61 w 348"/>
                  <a:gd name="T17" fmla="*/ 148 h 348"/>
                  <a:gd name="T18" fmla="*/ 87 w 348"/>
                  <a:gd name="T19" fmla="*/ 121 h 348"/>
                  <a:gd name="T20" fmla="*/ 109 w 348"/>
                  <a:gd name="T21" fmla="*/ 112 h 348"/>
                  <a:gd name="T22" fmla="*/ 131 w 348"/>
                  <a:gd name="T23" fmla="*/ 121 h 348"/>
                  <a:gd name="T24" fmla="*/ 173 w 348"/>
                  <a:gd name="T25" fmla="*/ 163 h 348"/>
                  <a:gd name="T26" fmla="*/ 261 w 348"/>
                  <a:gd name="T27" fmla="*/ 74 h 348"/>
                  <a:gd name="T28" fmla="*/ 202 w 348"/>
                  <a:gd name="T29" fmla="*/ 16 h 348"/>
                  <a:gd name="T30" fmla="*/ 146 w 348"/>
                  <a:gd name="T31" fmla="*/ 16 h 348"/>
                  <a:gd name="T32" fmla="*/ 16 w 348"/>
                  <a:gd name="T33" fmla="*/ 146 h 348"/>
                  <a:gd name="T34" fmla="*/ 16 w 348"/>
                  <a:gd name="T35" fmla="*/ 202 h 348"/>
                  <a:gd name="T36" fmla="*/ 146 w 348"/>
                  <a:gd name="T37" fmla="*/ 333 h 348"/>
                  <a:gd name="T38" fmla="*/ 202 w 348"/>
                  <a:gd name="T39" fmla="*/ 333 h 348"/>
                  <a:gd name="T40" fmla="*/ 333 w 348"/>
                  <a:gd name="T41" fmla="*/ 202 h 348"/>
                  <a:gd name="T42" fmla="*/ 333 w 348"/>
                  <a:gd name="T43" fmla="*/ 146 h 348"/>
                  <a:gd name="T44" fmla="*/ 332 w 348"/>
                  <a:gd name="T45" fmla="*/ 145 h 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48" h="348">
                    <a:moveTo>
                      <a:pt x="332" y="145"/>
                    </a:moveTo>
                    <a:cubicBezTo>
                      <a:pt x="195" y="282"/>
                      <a:pt x="195" y="282"/>
                      <a:pt x="195" y="282"/>
                    </a:cubicBezTo>
                    <a:cubicBezTo>
                      <a:pt x="189" y="288"/>
                      <a:pt x="181" y="291"/>
                      <a:pt x="173" y="291"/>
                    </a:cubicBezTo>
                    <a:cubicBezTo>
                      <a:pt x="167" y="291"/>
                      <a:pt x="167" y="291"/>
                      <a:pt x="167" y="291"/>
                    </a:cubicBezTo>
                    <a:cubicBezTo>
                      <a:pt x="166" y="290"/>
                      <a:pt x="166" y="290"/>
                      <a:pt x="166" y="290"/>
                    </a:cubicBezTo>
                    <a:cubicBezTo>
                      <a:pt x="160" y="289"/>
                      <a:pt x="155" y="286"/>
                      <a:pt x="151" y="282"/>
                    </a:cubicBezTo>
                    <a:cubicBezTo>
                      <a:pt x="61" y="192"/>
                      <a:pt x="61" y="192"/>
                      <a:pt x="61" y="192"/>
                    </a:cubicBezTo>
                    <a:cubicBezTo>
                      <a:pt x="55" y="186"/>
                      <a:pt x="52" y="178"/>
                      <a:pt x="52" y="170"/>
                    </a:cubicBezTo>
                    <a:cubicBezTo>
                      <a:pt x="52" y="161"/>
                      <a:pt x="55" y="154"/>
                      <a:pt x="61" y="148"/>
                    </a:cubicBezTo>
                    <a:cubicBezTo>
                      <a:pt x="87" y="121"/>
                      <a:pt x="87" y="121"/>
                      <a:pt x="87" y="121"/>
                    </a:cubicBezTo>
                    <a:cubicBezTo>
                      <a:pt x="93" y="115"/>
                      <a:pt x="101" y="112"/>
                      <a:pt x="109" y="112"/>
                    </a:cubicBezTo>
                    <a:cubicBezTo>
                      <a:pt x="118" y="112"/>
                      <a:pt x="126" y="115"/>
                      <a:pt x="131" y="121"/>
                    </a:cubicBezTo>
                    <a:cubicBezTo>
                      <a:pt x="173" y="163"/>
                      <a:pt x="173" y="163"/>
                      <a:pt x="173" y="163"/>
                    </a:cubicBezTo>
                    <a:cubicBezTo>
                      <a:pt x="261" y="74"/>
                      <a:pt x="261" y="74"/>
                      <a:pt x="261" y="74"/>
                    </a:cubicBezTo>
                    <a:cubicBezTo>
                      <a:pt x="202" y="16"/>
                      <a:pt x="202" y="16"/>
                      <a:pt x="202" y="16"/>
                    </a:cubicBezTo>
                    <a:cubicBezTo>
                      <a:pt x="187" y="0"/>
                      <a:pt x="161" y="0"/>
                      <a:pt x="146" y="16"/>
                    </a:cubicBezTo>
                    <a:cubicBezTo>
                      <a:pt x="16" y="146"/>
                      <a:pt x="16" y="146"/>
                      <a:pt x="16" y="146"/>
                    </a:cubicBezTo>
                    <a:cubicBezTo>
                      <a:pt x="0" y="161"/>
                      <a:pt x="0" y="187"/>
                      <a:pt x="16" y="202"/>
                    </a:cubicBezTo>
                    <a:cubicBezTo>
                      <a:pt x="146" y="333"/>
                      <a:pt x="146" y="333"/>
                      <a:pt x="146" y="333"/>
                    </a:cubicBezTo>
                    <a:cubicBezTo>
                      <a:pt x="161" y="348"/>
                      <a:pt x="187" y="348"/>
                      <a:pt x="202" y="333"/>
                    </a:cubicBezTo>
                    <a:cubicBezTo>
                      <a:pt x="333" y="202"/>
                      <a:pt x="333" y="202"/>
                      <a:pt x="333" y="202"/>
                    </a:cubicBezTo>
                    <a:cubicBezTo>
                      <a:pt x="348" y="187"/>
                      <a:pt x="348" y="161"/>
                      <a:pt x="333" y="146"/>
                    </a:cubicBezTo>
                    <a:lnTo>
                      <a:pt x="332" y="145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20" name="Rectangle 19"/>
          <p:cNvSpPr/>
          <p:nvPr/>
        </p:nvSpPr>
        <p:spPr>
          <a:xfrm>
            <a:off x="1787467" y="3124200"/>
            <a:ext cx="6780917" cy="452421"/>
          </a:xfrm>
          <a:prstGeom prst="rect">
            <a:avLst/>
          </a:prstGeom>
        </p:spPr>
        <p:txBody>
          <a:bodyPr wrap="square" lIns="45711" tIns="22855" rIns="45711" bIns="22855">
            <a:spAutoFit/>
          </a:bodyPr>
          <a:lstStyle/>
          <a:p>
            <a:pPr marL="284106" indent="-284106">
              <a:lnSpc>
                <a:spcPct val="120000"/>
              </a:lnSpc>
              <a:buFont typeface="Wingdings" pitchFamily="2" charset="2"/>
              <a:buChar char="§"/>
            </a:pPr>
            <a:r>
              <a:rPr lang="en-US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rgbClr val="135F82"/>
                </a:solidFill>
                <a:latin typeface="Arial" pitchFamily="34" charset="0"/>
                <a:cs typeface="Arial" pitchFamily="34" charset="0"/>
              </a:rPr>
              <a:t>Điệp</a:t>
            </a:r>
            <a:r>
              <a:rPr lang="en-US" sz="2200" b="1" dirty="0">
                <a:solidFill>
                  <a:srgbClr val="135F8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rgbClr val="135F82"/>
                </a:solidFill>
                <a:latin typeface="Arial" pitchFamily="34" charset="0"/>
                <a:cs typeface="Arial" pitchFamily="34" charset="0"/>
              </a:rPr>
              <a:t>từ</a:t>
            </a:r>
            <a:r>
              <a:rPr lang="en-US" sz="2200" b="1" dirty="0">
                <a:solidFill>
                  <a:srgbClr val="135F8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dốc</a:t>
            </a:r>
            <a:endParaRPr lang="vi-VN" sz="22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787467" y="4077674"/>
            <a:ext cx="4826497" cy="452421"/>
          </a:xfrm>
          <a:prstGeom prst="rect">
            <a:avLst/>
          </a:prstGeom>
        </p:spPr>
        <p:txBody>
          <a:bodyPr wrap="square" lIns="45711" tIns="22855" rIns="45711" bIns="22855">
            <a:spAutoFit/>
          </a:bodyPr>
          <a:lstStyle/>
          <a:p>
            <a:pPr marL="342831" indent="-342831">
              <a:lnSpc>
                <a:spcPct val="120000"/>
              </a:lnSpc>
              <a:buFont typeface="Wingdings" pitchFamily="2" charset="2"/>
              <a:buChar char="§"/>
            </a:pPr>
            <a:r>
              <a:rPr lang="en-US" sz="2200" b="1" dirty="0" err="1">
                <a:solidFill>
                  <a:srgbClr val="135F82"/>
                </a:solidFill>
                <a:latin typeface="Arial" pitchFamily="34" charset="0"/>
                <a:cs typeface="Arial" pitchFamily="34" charset="0"/>
              </a:rPr>
              <a:t>Thanh</a:t>
            </a:r>
            <a:r>
              <a:rPr lang="en-US" sz="2200" b="1" dirty="0">
                <a:solidFill>
                  <a:srgbClr val="135F8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rgbClr val="135F82"/>
                </a:solidFill>
                <a:latin typeface="Arial" pitchFamily="34" charset="0"/>
                <a:cs typeface="Arial" pitchFamily="34" charset="0"/>
              </a:rPr>
              <a:t>trắc</a:t>
            </a:r>
            <a:r>
              <a:rPr lang="en-US" sz="2200" b="1" dirty="0">
                <a:solidFill>
                  <a:srgbClr val="135F8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rgbClr val="135F82"/>
                </a:solidFill>
                <a:latin typeface="Arial" pitchFamily="34" charset="0"/>
                <a:cs typeface="Arial" pitchFamily="34" charset="0"/>
              </a:rPr>
              <a:t>liên</a:t>
            </a:r>
            <a:r>
              <a:rPr lang="en-US" sz="2200" b="1" dirty="0">
                <a:solidFill>
                  <a:srgbClr val="135F8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rgbClr val="135F82"/>
                </a:solidFill>
                <a:latin typeface="Arial" pitchFamily="34" charset="0"/>
                <a:cs typeface="Arial" pitchFamily="34" charset="0"/>
              </a:rPr>
              <a:t>tiếp</a:t>
            </a:r>
            <a:r>
              <a:rPr lang="en-US" sz="2200" b="1" dirty="0">
                <a:solidFill>
                  <a:srgbClr val="135F82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>
                <a:solidFill>
                  <a:srgbClr val="135F82"/>
                </a:solidFill>
                <a:latin typeface="Arial" pitchFamily="34" charset="0"/>
                <a:cs typeface="Arial" pitchFamily="34" charset="0"/>
              </a:rPr>
              <a:t>dồn</a:t>
            </a:r>
            <a:r>
              <a:rPr lang="en-US" sz="2200" b="1" dirty="0">
                <a:solidFill>
                  <a:srgbClr val="135F8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rgbClr val="135F82"/>
                </a:solidFill>
                <a:latin typeface="Arial" pitchFamily="34" charset="0"/>
                <a:cs typeface="Arial" pitchFamily="34" charset="0"/>
              </a:rPr>
              <a:t>dập</a:t>
            </a:r>
            <a:endParaRPr lang="vi-VN" sz="2200" b="1" dirty="0">
              <a:solidFill>
                <a:srgbClr val="135F8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761025" y="4672693"/>
            <a:ext cx="8407431" cy="384721"/>
          </a:xfrm>
          <a:prstGeom prst="rect">
            <a:avLst/>
          </a:prstGeom>
        </p:spPr>
        <p:txBody>
          <a:bodyPr wrap="square" lIns="45711" tIns="22855" rIns="45711" bIns="22855">
            <a:spAutoFit/>
          </a:bodyPr>
          <a:lstStyle/>
          <a:p>
            <a:pPr marL="285693" indent="-342831" algn="just">
              <a:buFont typeface="Wingdings" pitchFamily="2" charset="2"/>
              <a:buChar char="§"/>
            </a:pPr>
            <a:r>
              <a:rPr lang="en-US" sz="2200" b="1" dirty="0" err="1">
                <a:solidFill>
                  <a:srgbClr val="135F82"/>
                </a:solidFill>
                <a:latin typeface="Arial" pitchFamily="34" charset="0"/>
                <a:cs typeface="Arial" pitchFamily="34" charset="0"/>
              </a:rPr>
              <a:t>Tiểu</a:t>
            </a:r>
            <a:r>
              <a:rPr lang="en-US" sz="2200" b="1" dirty="0">
                <a:solidFill>
                  <a:srgbClr val="135F8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rgbClr val="135F82"/>
                </a:solidFill>
                <a:latin typeface="Arial" pitchFamily="34" charset="0"/>
                <a:cs typeface="Arial" pitchFamily="34" charset="0"/>
              </a:rPr>
              <a:t>đối</a:t>
            </a:r>
            <a:r>
              <a:rPr lang="en-US" sz="2200" b="1" dirty="0">
                <a:solidFill>
                  <a:srgbClr val="135F8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Ngàn</a:t>
            </a:r>
            <a:r>
              <a:rPr lang="en-US" sz="2200" b="1" i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thước</a:t>
            </a:r>
            <a:r>
              <a:rPr lang="en-US" sz="2200" b="1" i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lên</a:t>
            </a:r>
            <a:r>
              <a:rPr lang="en-US" sz="2200" b="1" i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cao</a:t>
            </a:r>
            <a:r>
              <a:rPr lang="en-US" sz="2200" b="1" i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i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ngàn</a:t>
            </a:r>
            <a:r>
              <a:rPr lang="en-US" sz="2200" b="1" i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thước</a:t>
            </a:r>
            <a:r>
              <a:rPr lang="en-US" sz="2200" b="1" i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xuống</a:t>
            </a:r>
            <a:r>
              <a:rPr lang="en-US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787467" y="3617166"/>
            <a:ext cx="6327570" cy="384721"/>
          </a:xfrm>
          <a:prstGeom prst="rect">
            <a:avLst/>
          </a:prstGeom>
        </p:spPr>
        <p:txBody>
          <a:bodyPr wrap="square" lIns="45711" tIns="22855" rIns="45711" bIns="22855">
            <a:spAutoFit/>
          </a:bodyPr>
          <a:lstStyle/>
          <a:p>
            <a:pPr marL="378543" indent="-378543">
              <a:buFont typeface="Wingdings" pitchFamily="2" charset="2"/>
              <a:buChar char="§"/>
              <a:tabLst>
                <a:tab pos="236490" algn="l"/>
              </a:tabLst>
            </a:pPr>
            <a:r>
              <a:rPr lang="en-US" sz="2200" b="1" dirty="0" err="1">
                <a:solidFill>
                  <a:srgbClr val="135F82"/>
                </a:solidFill>
                <a:latin typeface="Arial" pitchFamily="34" charset="0"/>
                <a:cs typeface="Arial" pitchFamily="34" charset="0"/>
              </a:rPr>
              <a:t>Từ</a:t>
            </a:r>
            <a:r>
              <a:rPr lang="en-US" sz="2200" b="1" dirty="0">
                <a:solidFill>
                  <a:srgbClr val="135F8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rgbClr val="135F82"/>
                </a:solidFill>
                <a:latin typeface="Arial" pitchFamily="34" charset="0"/>
                <a:cs typeface="Arial" pitchFamily="34" charset="0"/>
              </a:rPr>
              <a:t>láy</a:t>
            </a:r>
            <a:r>
              <a:rPr lang="en-US" sz="2200" b="1" dirty="0">
                <a:solidFill>
                  <a:srgbClr val="135F8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khúc</a:t>
            </a:r>
            <a:r>
              <a:rPr lang="en-US" sz="2200" b="1" i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khuỷu</a:t>
            </a:r>
            <a:r>
              <a:rPr lang="en-US" sz="2200" b="1" i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i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thăm</a:t>
            </a:r>
            <a:r>
              <a:rPr lang="en-US" sz="2200" b="1" i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thẳm</a:t>
            </a:r>
            <a:r>
              <a:rPr lang="en-US" sz="2200" b="1" i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i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heo</a:t>
            </a:r>
            <a:r>
              <a:rPr lang="en-US" sz="2200" b="1" i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dirty="0" err="1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hút</a:t>
            </a:r>
            <a:endParaRPr lang="vi-VN" sz="22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972636" y="5210884"/>
            <a:ext cx="10030298" cy="841921"/>
            <a:chOff x="3536983" y="10728066"/>
            <a:chExt cx="15184820" cy="1683842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36983" y="10728066"/>
              <a:ext cx="1269243" cy="875742"/>
            </a:xfrm>
            <a:prstGeom prst="rect">
              <a:avLst/>
            </a:prstGeom>
          </p:spPr>
        </p:pic>
        <p:sp>
          <p:nvSpPr>
            <p:cNvPr id="34" name="Rectangle 33"/>
            <p:cNvSpPr/>
            <p:nvPr/>
          </p:nvSpPr>
          <p:spPr>
            <a:xfrm>
              <a:off x="4984783" y="10873026"/>
              <a:ext cx="13737020" cy="1538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200" b="1" dirty="0" err="1" smtClean="0">
                  <a:latin typeface="Arial" pitchFamily="34" charset="0"/>
                  <a:cs typeface="Arial" pitchFamily="34" charset="0"/>
                </a:rPr>
                <a:t>Đường</a:t>
              </a:r>
              <a:r>
                <a:rPr lang="en-US" sz="2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200" b="1" dirty="0" err="1" smtClean="0">
                  <a:latin typeface="Arial" pitchFamily="34" charset="0"/>
                  <a:cs typeface="Arial" pitchFamily="34" charset="0"/>
                </a:rPr>
                <a:t>hành</a:t>
              </a:r>
              <a:r>
                <a:rPr lang="en-US" sz="2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200" b="1" dirty="0" err="1" smtClean="0">
                  <a:latin typeface="Arial" pitchFamily="34" charset="0"/>
                  <a:cs typeface="Arial" pitchFamily="34" charset="0"/>
                </a:rPr>
                <a:t>quân</a:t>
              </a:r>
              <a:r>
                <a:rPr lang="en-US" sz="2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200" b="1" dirty="0" err="1" smtClean="0">
                  <a:latin typeface="Arial" pitchFamily="34" charset="0"/>
                  <a:cs typeface="Arial" pitchFamily="34" charset="0"/>
                </a:rPr>
                <a:t>hiểm</a:t>
              </a:r>
              <a:r>
                <a:rPr lang="en-US" sz="2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200" b="1" dirty="0" err="1">
                  <a:latin typeface="Arial" pitchFamily="34" charset="0"/>
                  <a:cs typeface="Arial" pitchFamily="34" charset="0"/>
                </a:rPr>
                <a:t>trở</a:t>
              </a:r>
              <a:r>
                <a:rPr lang="en-US" sz="2200" b="1" dirty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200" b="1" dirty="0" err="1">
                  <a:latin typeface="Arial" pitchFamily="34" charset="0"/>
                  <a:cs typeface="Arial" pitchFamily="34" charset="0"/>
                </a:rPr>
                <a:t>gãy</a:t>
              </a:r>
              <a:r>
                <a:rPr lang="en-US" sz="22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200" b="1" dirty="0" err="1">
                  <a:latin typeface="Arial" pitchFamily="34" charset="0"/>
                  <a:cs typeface="Arial" pitchFamily="34" charset="0"/>
                </a:rPr>
                <a:t>khúc</a:t>
              </a:r>
              <a:r>
                <a:rPr lang="en-US" sz="2200" b="1" dirty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200" b="1" dirty="0" err="1">
                  <a:latin typeface="Arial" pitchFamily="34" charset="0"/>
                  <a:cs typeface="Arial" pitchFamily="34" charset="0"/>
                </a:rPr>
                <a:t>trùng</a:t>
              </a:r>
              <a:r>
                <a:rPr lang="en-US" sz="22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200" b="1" dirty="0" err="1">
                  <a:latin typeface="Arial" pitchFamily="34" charset="0"/>
                  <a:cs typeface="Arial" pitchFamily="34" charset="0"/>
                </a:rPr>
                <a:t>điệp</a:t>
              </a:r>
              <a:r>
                <a:rPr lang="en-US" sz="2200" b="1" dirty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200" b="1" dirty="0" err="1">
                  <a:latin typeface="Arial" pitchFamily="34" charset="0"/>
                  <a:cs typeface="Arial" pitchFamily="34" charset="0"/>
                </a:rPr>
                <a:t>hoang</a:t>
              </a:r>
              <a:r>
                <a:rPr lang="en-US" sz="22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200" b="1" dirty="0" err="1">
                  <a:latin typeface="Arial" pitchFamily="34" charset="0"/>
                  <a:cs typeface="Arial" pitchFamily="34" charset="0"/>
                </a:rPr>
                <a:t>sơ</a:t>
              </a:r>
              <a:endParaRPr lang="en-US" sz="22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2362685" y="6031917"/>
            <a:ext cx="8469459" cy="777516"/>
            <a:chOff x="10348729" y="11870614"/>
            <a:chExt cx="7780704" cy="1555032"/>
          </a:xfrm>
        </p:grpSpPr>
        <p:grpSp>
          <p:nvGrpSpPr>
            <p:cNvPr id="49" name="Group 48"/>
            <p:cNvGrpSpPr/>
            <p:nvPr/>
          </p:nvGrpSpPr>
          <p:grpSpPr>
            <a:xfrm>
              <a:off x="10348729" y="11870614"/>
              <a:ext cx="764923" cy="851508"/>
              <a:chOff x="10348729" y="11870614"/>
              <a:chExt cx="764923" cy="851508"/>
            </a:xfrm>
          </p:grpSpPr>
          <p:sp>
            <p:nvSpPr>
              <p:cNvPr id="51" name="Chevron 50"/>
              <p:cNvSpPr/>
              <p:nvPr/>
            </p:nvSpPr>
            <p:spPr>
              <a:xfrm rot="10800000" flipV="1">
                <a:off x="10690299" y="11870614"/>
                <a:ext cx="179423" cy="851508"/>
              </a:xfrm>
              <a:prstGeom prst="chevron">
                <a:avLst/>
              </a:prstGeom>
              <a:solidFill>
                <a:schemeClr val="accent6">
                  <a:lumMod val="7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457109">
                  <a:defRPr/>
                </a:pPr>
                <a:endParaRPr lang="en-US" sz="900" kern="0">
                  <a:solidFill>
                    <a:sysClr val="window" lastClr="FFFFFF"/>
                  </a:solidFill>
                  <a:latin typeface="Calibri"/>
                </a:endParaRPr>
              </a:p>
            </p:txBody>
          </p:sp>
          <p:sp>
            <p:nvSpPr>
              <p:cNvPr id="52" name="Chevron 51"/>
              <p:cNvSpPr/>
              <p:nvPr/>
            </p:nvSpPr>
            <p:spPr>
              <a:xfrm rot="10800000" flipH="1" flipV="1">
                <a:off x="10348729" y="11870614"/>
                <a:ext cx="764923" cy="851508"/>
              </a:xfrm>
              <a:prstGeom prst="chevron">
                <a:avLst/>
              </a:prstGeom>
              <a:solidFill>
                <a:srgbClr val="F79646">
                  <a:lumMod val="7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457109">
                  <a:defRPr/>
                </a:pPr>
                <a:endParaRPr lang="en-US" sz="900" kern="0">
                  <a:solidFill>
                    <a:sysClr val="window" lastClr="FFFFFF"/>
                  </a:solidFill>
                  <a:latin typeface="Calibri"/>
                </a:endParaRPr>
              </a:p>
            </p:txBody>
          </p:sp>
        </p:grpSp>
        <p:sp>
          <p:nvSpPr>
            <p:cNvPr id="50" name="Rectangle 49"/>
            <p:cNvSpPr/>
            <p:nvPr/>
          </p:nvSpPr>
          <p:spPr>
            <a:xfrm>
              <a:off x="11211292" y="11886764"/>
              <a:ext cx="6918141" cy="1538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200" b="1" dirty="0" err="1">
                  <a:solidFill>
                    <a:srgbClr val="764428"/>
                  </a:solidFill>
                  <a:latin typeface="Arial" pitchFamily="34" charset="0"/>
                  <a:cs typeface="Arial" pitchFamily="34" charset="0"/>
                </a:rPr>
                <a:t>Nêu</a:t>
              </a:r>
              <a:r>
                <a:rPr lang="en-US" sz="2200" b="1" dirty="0">
                  <a:solidFill>
                    <a:srgbClr val="764428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200" b="1" dirty="0" err="1">
                  <a:solidFill>
                    <a:srgbClr val="764428"/>
                  </a:solidFill>
                  <a:latin typeface="Arial" pitchFamily="34" charset="0"/>
                  <a:cs typeface="Arial" pitchFamily="34" charset="0"/>
                </a:rPr>
                <a:t>bật</a:t>
              </a:r>
              <a:r>
                <a:rPr lang="en-US" sz="2200" b="1" dirty="0">
                  <a:solidFill>
                    <a:srgbClr val="764428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200" b="1" dirty="0" err="1">
                  <a:solidFill>
                    <a:srgbClr val="764428"/>
                  </a:solidFill>
                  <a:latin typeface="Arial" pitchFamily="34" charset="0"/>
                  <a:cs typeface="Arial" pitchFamily="34" charset="0"/>
                </a:rPr>
                <a:t>sự</a:t>
              </a:r>
              <a:r>
                <a:rPr lang="en-US" sz="2200" b="1" dirty="0">
                  <a:solidFill>
                    <a:srgbClr val="764428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200" b="1" dirty="0" err="1">
                  <a:solidFill>
                    <a:srgbClr val="764428"/>
                  </a:solidFill>
                  <a:latin typeface="Arial" pitchFamily="34" charset="0"/>
                  <a:cs typeface="Arial" pitchFamily="34" charset="0"/>
                </a:rPr>
                <a:t>khó</a:t>
              </a:r>
              <a:r>
                <a:rPr lang="en-US" sz="2200" b="1" dirty="0">
                  <a:solidFill>
                    <a:srgbClr val="764428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200" b="1" dirty="0" err="1" smtClean="0">
                  <a:solidFill>
                    <a:srgbClr val="764428"/>
                  </a:solidFill>
                  <a:latin typeface="Arial" pitchFamily="34" charset="0"/>
                  <a:cs typeface="Arial" pitchFamily="34" charset="0"/>
                </a:rPr>
                <a:t>nhọc</a:t>
              </a:r>
              <a:r>
                <a:rPr lang="en-US" sz="2200" b="1" dirty="0" smtClean="0">
                  <a:solidFill>
                    <a:srgbClr val="764428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200" b="1" dirty="0" err="1" smtClean="0">
                  <a:solidFill>
                    <a:srgbClr val="764428"/>
                  </a:solidFill>
                  <a:latin typeface="Arial" pitchFamily="34" charset="0"/>
                  <a:cs typeface="Arial" pitchFamily="34" charset="0"/>
                </a:rPr>
                <a:t>vất</a:t>
              </a:r>
              <a:r>
                <a:rPr lang="en-US" sz="2200" b="1" dirty="0" smtClean="0">
                  <a:solidFill>
                    <a:srgbClr val="764428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200" b="1" dirty="0" err="1" smtClean="0">
                  <a:solidFill>
                    <a:srgbClr val="764428"/>
                  </a:solidFill>
                  <a:latin typeface="Arial" pitchFamily="34" charset="0"/>
                  <a:cs typeface="Arial" pitchFamily="34" charset="0"/>
                </a:rPr>
                <a:t>vả</a:t>
              </a:r>
              <a:r>
                <a:rPr lang="en-US" sz="2200" b="1" dirty="0" smtClean="0">
                  <a:solidFill>
                    <a:srgbClr val="764428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200" b="1" dirty="0" err="1" smtClean="0">
                  <a:solidFill>
                    <a:srgbClr val="764428"/>
                  </a:solidFill>
                  <a:latin typeface="Arial" pitchFamily="34" charset="0"/>
                  <a:cs typeface="Arial" pitchFamily="34" charset="0"/>
                </a:rPr>
                <a:t>của</a:t>
              </a:r>
              <a:r>
                <a:rPr lang="en-US" sz="2200" b="1" dirty="0" smtClean="0">
                  <a:solidFill>
                    <a:srgbClr val="764428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200" b="1" dirty="0" err="1" smtClean="0">
                  <a:solidFill>
                    <a:srgbClr val="764428"/>
                  </a:solidFill>
                  <a:latin typeface="Arial" pitchFamily="34" charset="0"/>
                  <a:cs typeface="Arial" pitchFamily="34" charset="0"/>
                </a:rPr>
                <a:t>người</a:t>
              </a:r>
              <a:r>
                <a:rPr lang="en-US" sz="2200" b="1" dirty="0" smtClean="0">
                  <a:solidFill>
                    <a:srgbClr val="764428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200" b="1" dirty="0" err="1" smtClean="0">
                  <a:solidFill>
                    <a:srgbClr val="764428"/>
                  </a:solidFill>
                  <a:latin typeface="Arial" pitchFamily="34" charset="0"/>
                  <a:cs typeface="Arial" pitchFamily="34" charset="0"/>
                </a:rPr>
                <a:t>lính</a:t>
              </a:r>
              <a:endParaRPr lang="en-US" sz="2200" b="1" dirty="0">
                <a:solidFill>
                  <a:srgbClr val="764428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-2" y="876300"/>
            <a:ext cx="5143626" cy="477054"/>
            <a:chOff x="-4" y="1828800"/>
            <a:chExt cx="10288591" cy="954107"/>
          </a:xfrm>
        </p:grpSpPr>
        <p:sp>
          <p:nvSpPr>
            <p:cNvPr id="53" name="Round Same Side Corner Rectangle 52"/>
            <p:cNvSpPr/>
            <p:nvPr/>
          </p:nvSpPr>
          <p:spPr>
            <a:xfrm rot="5400000">
              <a:off x="529492" y="1299309"/>
              <a:ext cx="886537" cy="1945529"/>
            </a:xfrm>
            <a:prstGeom prst="round2SameRect">
              <a:avLst/>
            </a:prstGeom>
            <a:solidFill>
              <a:schemeClr val="accent5">
                <a:lumMod val="50000"/>
              </a:schemeClr>
            </a:solidFill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0" y="1828800"/>
              <a:ext cx="171692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5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II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2067734" y="1828800"/>
              <a:ext cx="822085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2500" b="1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ĐỌC HIỂU VĂN BẢN</a:t>
              </a:r>
              <a:endParaRPr lang="en-US" sz="2500" b="1" dirty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319914" y="1371600"/>
            <a:ext cx="6309417" cy="491580"/>
            <a:chOff x="644526" y="2766774"/>
            <a:chExt cx="12620477" cy="983160"/>
          </a:xfrm>
        </p:grpSpPr>
        <p:sp>
          <p:nvSpPr>
            <p:cNvPr id="57" name="TextBox 56"/>
            <p:cNvSpPr txBox="1"/>
            <p:nvPr/>
          </p:nvSpPr>
          <p:spPr>
            <a:xfrm>
              <a:off x="2020043" y="2766774"/>
              <a:ext cx="11244960" cy="954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500" b="1" i="1" dirty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Nhớ chặng đường hành quân</a:t>
              </a:r>
            </a:p>
          </p:txBody>
        </p:sp>
        <p:sp>
          <p:nvSpPr>
            <p:cNvPr id="58" name="Rounded Rectangle 57"/>
            <p:cNvSpPr/>
            <p:nvPr/>
          </p:nvSpPr>
          <p:spPr>
            <a:xfrm>
              <a:off x="644526" y="2823876"/>
              <a:ext cx="1269206" cy="804672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960331" y="2795826"/>
              <a:ext cx="776597" cy="954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5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1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12262" y="3309389"/>
            <a:ext cx="6583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Bahnschrift Condensed" panose="020B0502040204020203" pitchFamily="34" charset="0"/>
              </a:rPr>
              <a:t>3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Bahnschrift Condensed" panose="020B0502040204020203" pitchFamily="34" charset="0"/>
              </a:rPr>
              <a:t>câu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chemeClr val="accent1">
                    <a:lumMod val="50000"/>
                  </a:schemeClr>
                </a:solidFill>
                <a:latin typeface="Bahnschrift Condensed" panose="020B0502040204020203" pitchFamily="34" charset="0"/>
              </a:rPr>
              <a:t>đầu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926914" y="1017657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defTabSz="45710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i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Dốc lên khúc khuỷu dốc thăm thẳm</a:t>
            </a:r>
          </a:p>
          <a:p>
            <a:pPr algn="just" defTabSz="45710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i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Heo hút cồn mây súng ngửi trời</a:t>
            </a:r>
          </a:p>
          <a:p>
            <a:pPr algn="just" defTabSz="45710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i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Ngàn thước lên cao, ngàn thước xuống</a:t>
            </a:r>
          </a:p>
          <a:p>
            <a:pPr algn="just" defTabSz="45710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i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Nhà ai Pha Luông mưa xa khơi</a:t>
            </a:r>
            <a:endParaRPr lang="en-US" sz="24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984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1725918" y="3073295"/>
            <a:ext cx="4993616" cy="415499"/>
          </a:xfrm>
          <a:prstGeom prst="rect">
            <a:avLst/>
          </a:prstGeom>
        </p:spPr>
        <p:txBody>
          <a:bodyPr wrap="square" lIns="45711" tIns="22855" rIns="45711" bIns="22855">
            <a:spAutoFit/>
          </a:bodyPr>
          <a:lstStyle/>
          <a:p>
            <a:pPr marL="342831" indent="-342831">
              <a:buFont typeface="Wingdings" pitchFamily="2" charset="2"/>
              <a:buChar char="§"/>
            </a:pPr>
            <a:r>
              <a:rPr lang="en-US" sz="2400" b="1" dirty="0" err="1">
                <a:solidFill>
                  <a:srgbClr val="135F82"/>
                </a:solidFill>
                <a:latin typeface="Bahnschrift Condensed" panose="020B0502040204020203" pitchFamily="34" charset="0"/>
                <a:cs typeface="Arial" pitchFamily="34" charset="0"/>
              </a:rPr>
              <a:t>Câu</a:t>
            </a:r>
            <a:r>
              <a:rPr lang="en-US" sz="2400" b="1" dirty="0">
                <a:solidFill>
                  <a:srgbClr val="135F82"/>
                </a:solidFill>
                <a:latin typeface="Bahnschrift Condensed" panose="020B0502040204020203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135F82"/>
                </a:solidFill>
                <a:latin typeface="Bahnschrift Condensed" panose="020B0502040204020203" pitchFamily="34" charset="0"/>
                <a:cs typeface="Arial" pitchFamily="34" charset="0"/>
              </a:rPr>
              <a:t>thơ</a:t>
            </a:r>
            <a:r>
              <a:rPr lang="en-US" sz="2400" b="1" dirty="0">
                <a:solidFill>
                  <a:srgbClr val="135F82"/>
                </a:solidFill>
                <a:latin typeface="Bahnschrift Condensed" panose="020B0502040204020203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135F82"/>
                </a:solidFill>
                <a:latin typeface="Bahnschrift Condensed" panose="020B0502040204020203" pitchFamily="34" charset="0"/>
                <a:cs typeface="Arial" pitchFamily="34" charset="0"/>
              </a:rPr>
              <a:t>toàn</a:t>
            </a:r>
            <a:r>
              <a:rPr lang="en-US" sz="2400" b="1" dirty="0">
                <a:solidFill>
                  <a:srgbClr val="135F82"/>
                </a:solidFill>
                <a:latin typeface="Bahnschrift Condensed" panose="020B0502040204020203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135F82"/>
                </a:solidFill>
                <a:latin typeface="Bahnschrift Condensed" panose="020B0502040204020203" pitchFamily="34" charset="0"/>
                <a:cs typeface="Arial" pitchFamily="34" charset="0"/>
              </a:rPr>
              <a:t>thanh</a:t>
            </a:r>
            <a:r>
              <a:rPr lang="en-US" sz="2400" b="1" dirty="0">
                <a:solidFill>
                  <a:srgbClr val="135F82"/>
                </a:solidFill>
                <a:latin typeface="Bahnschrift Condensed" panose="020B0502040204020203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135F82"/>
                </a:solidFill>
                <a:latin typeface="Bahnschrift Condensed" panose="020B0502040204020203" pitchFamily="34" charset="0"/>
                <a:cs typeface="Arial" pitchFamily="34" charset="0"/>
              </a:rPr>
              <a:t>bằng</a:t>
            </a:r>
            <a:endParaRPr lang="en-US" sz="2400" dirty="0">
              <a:solidFill>
                <a:srgbClr val="135F82"/>
              </a:solidFill>
              <a:latin typeface="Bahnschrift Condensed" panose="020B0502040204020203" pitchFamily="34" charset="0"/>
              <a:cs typeface="Arial" pitchFamily="34" charset="0"/>
            </a:endParaRPr>
          </a:p>
        </p:txBody>
      </p:sp>
      <p:grpSp>
        <p:nvGrpSpPr>
          <p:cNvPr id="46" name="Group 45"/>
          <p:cNvGrpSpPr/>
          <p:nvPr/>
        </p:nvGrpSpPr>
        <p:grpSpPr>
          <a:xfrm>
            <a:off x="1725917" y="3601640"/>
            <a:ext cx="5610965" cy="830997"/>
            <a:chOff x="10346917" y="11300786"/>
            <a:chExt cx="7768986" cy="1661994"/>
          </a:xfrm>
        </p:grpSpPr>
        <p:grpSp>
          <p:nvGrpSpPr>
            <p:cNvPr id="47" name="Group 46"/>
            <p:cNvGrpSpPr/>
            <p:nvPr/>
          </p:nvGrpSpPr>
          <p:grpSpPr>
            <a:xfrm>
              <a:off x="10346917" y="11488786"/>
              <a:ext cx="1195727" cy="943811"/>
              <a:chOff x="10346917" y="11488786"/>
              <a:chExt cx="1195727" cy="943811"/>
            </a:xfrm>
          </p:grpSpPr>
          <p:sp>
            <p:nvSpPr>
              <p:cNvPr id="49" name="Chevron 48"/>
              <p:cNvSpPr/>
              <p:nvPr/>
            </p:nvSpPr>
            <p:spPr>
              <a:xfrm rot="10800000" flipH="1" flipV="1">
                <a:off x="10828379" y="11488786"/>
                <a:ext cx="714265" cy="887785"/>
              </a:xfrm>
              <a:prstGeom prst="chevron">
                <a:avLst/>
              </a:prstGeom>
              <a:solidFill>
                <a:schemeClr val="accent6">
                  <a:lumMod val="7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457109">
                  <a:defRPr/>
                </a:pPr>
                <a:endParaRPr lang="en-US" sz="1000" kern="0">
                  <a:solidFill>
                    <a:sysClr val="window" lastClr="FFFFFF"/>
                  </a:solidFill>
                  <a:latin typeface="Bahnschrift Condensed" panose="020B0502040204020203" pitchFamily="34" charset="0"/>
                </a:endParaRPr>
              </a:p>
            </p:txBody>
          </p:sp>
          <p:sp>
            <p:nvSpPr>
              <p:cNvPr id="50" name="Chevron 49"/>
              <p:cNvSpPr/>
              <p:nvPr/>
            </p:nvSpPr>
            <p:spPr>
              <a:xfrm rot="10800000" flipH="1" flipV="1">
                <a:off x="10346917" y="11544812"/>
                <a:ext cx="714265" cy="887785"/>
              </a:xfrm>
              <a:prstGeom prst="chevron">
                <a:avLst/>
              </a:prstGeom>
              <a:solidFill>
                <a:srgbClr val="F79646">
                  <a:lumMod val="7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457109">
                  <a:defRPr/>
                </a:pPr>
                <a:endParaRPr lang="en-US" sz="1000" kern="0">
                  <a:solidFill>
                    <a:sysClr val="window" lastClr="FFFFFF"/>
                  </a:solidFill>
                  <a:latin typeface="Bahnschrift Condensed" panose="020B0502040204020203" pitchFamily="34" charset="0"/>
                </a:endParaRPr>
              </a:p>
            </p:txBody>
          </p:sp>
        </p:grpSp>
        <p:sp>
          <p:nvSpPr>
            <p:cNvPr id="48" name="Rectangle 47"/>
            <p:cNvSpPr/>
            <p:nvPr/>
          </p:nvSpPr>
          <p:spPr>
            <a:xfrm>
              <a:off x="11791304" y="11300786"/>
              <a:ext cx="6324599" cy="16619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vi-VN" sz="2400" b="1" dirty="0">
                  <a:solidFill>
                    <a:srgbClr val="764428"/>
                  </a:solidFill>
                  <a:latin typeface="Bahnschrift Condensed" panose="020B0502040204020203" pitchFamily="34" charset="0"/>
                  <a:cs typeface="Arial" pitchFamily="34" charset="0"/>
                </a:rPr>
                <a:t>Tâm hồn bay bổng, lãng mạn của người chiến sĩ </a:t>
              </a:r>
            </a:p>
          </p:txBody>
        </p:sp>
      </p:grpSp>
      <p:sp>
        <p:nvSpPr>
          <p:cNvPr id="51" name="Rectangle 50"/>
          <p:cNvSpPr/>
          <p:nvPr/>
        </p:nvSpPr>
        <p:spPr>
          <a:xfrm>
            <a:off x="1033732" y="1851393"/>
            <a:ext cx="6834108" cy="415499"/>
          </a:xfrm>
          <a:prstGeom prst="rect">
            <a:avLst/>
          </a:prstGeom>
        </p:spPr>
        <p:txBody>
          <a:bodyPr wrap="square" lIns="45711" tIns="22855" rIns="45711" bIns="22855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Bahnschrift Condensed" panose="020B0502040204020203" pitchFamily="34" charset="0"/>
                <a:ea typeface="Tahoma" pitchFamily="34" charset="0"/>
                <a:cs typeface="Arial" pitchFamily="34" charset="0"/>
              </a:rPr>
              <a:t>b</a:t>
            </a:r>
            <a:r>
              <a:rPr lang="en-US" sz="2400" b="1">
                <a:solidFill>
                  <a:srgbClr val="C00000"/>
                </a:solidFill>
                <a:latin typeface="Bahnschrift Condensed" panose="020B0502040204020203" pitchFamily="34" charset="0"/>
                <a:ea typeface="Tahoma" pitchFamily="34" charset="0"/>
                <a:cs typeface="Arial" pitchFamily="34" charset="0"/>
              </a:rPr>
              <a:t>. </a:t>
            </a:r>
            <a:r>
              <a:rPr lang="en-US" sz="2400" b="1">
                <a:solidFill>
                  <a:srgbClr val="C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12 câu còn lại: Chặng đường hành quân</a:t>
            </a:r>
            <a:endParaRPr lang="vi-VN" sz="2400" b="1" dirty="0">
              <a:solidFill>
                <a:srgbClr val="C00000"/>
              </a:solidFill>
              <a:ea typeface="Tahoma" pitchFamily="34" charset="0"/>
              <a:cs typeface="Arial" pitchFamily="34" charset="0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319914" y="2366275"/>
            <a:ext cx="6233226" cy="430887"/>
            <a:chOff x="2428842" y="4267200"/>
            <a:chExt cx="10372758" cy="861773"/>
          </a:xfrm>
        </p:grpSpPr>
        <p:sp>
          <p:nvSpPr>
            <p:cNvPr id="53" name="Rectangle 52"/>
            <p:cNvSpPr/>
            <p:nvPr/>
          </p:nvSpPr>
          <p:spPr>
            <a:xfrm>
              <a:off x="3124741" y="4267200"/>
              <a:ext cx="9676859" cy="8617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vi-VN" sz="2200" b="1" dirty="0">
                  <a:solidFill>
                    <a:srgbClr val="F79646">
                      <a:lumMod val="50000"/>
                    </a:srgbClr>
                  </a:solidFill>
                  <a:latin typeface="Bahnschrift Condensed" panose="020B0502040204020203" pitchFamily="34" charset="0"/>
                  <a:cs typeface="Arial" panose="020B0604020202020204" pitchFamily="34" charset="0"/>
                </a:rPr>
                <a:t>Hình ảnh con đường hành quân</a:t>
              </a:r>
            </a:p>
          </p:txBody>
        </p:sp>
        <p:grpSp>
          <p:nvGrpSpPr>
            <p:cNvPr id="54" name="Group 53"/>
            <p:cNvGrpSpPr/>
            <p:nvPr/>
          </p:nvGrpSpPr>
          <p:grpSpPr>
            <a:xfrm>
              <a:off x="2428842" y="4396400"/>
              <a:ext cx="468313" cy="468313"/>
              <a:chOff x="2204908" y="4489707"/>
              <a:chExt cx="468313" cy="468313"/>
            </a:xfrm>
          </p:grpSpPr>
          <p:sp>
            <p:nvSpPr>
              <p:cNvPr id="55" name="Freeform 5"/>
              <p:cNvSpPr>
                <a:spLocks/>
              </p:cNvSpPr>
              <p:nvPr/>
            </p:nvSpPr>
            <p:spPr bwMode="auto">
              <a:xfrm>
                <a:off x="2298571" y="4572257"/>
                <a:ext cx="373063" cy="282575"/>
              </a:xfrm>
              <a:custGeom>
                <a:avLst/>
                <a:gdLst>
                  <a:gd name="T0" fmla="*/ 272 w 276"/>
                  <a:gd name="T1" fmla="*/ 29 h 210"/>
                  <a:gd name="T2" fmla="*/ 245 w 276"/>
                  <a:gd name="T3" fmla="*/ 3 h 210"/>
                  <a:gd name="T4" fmla="*/ 237 w 276"/>
                  <a:gd name="T5" fmla="*/ 0 h 210"/>
                  <a:gd name="T6" fmla="*/ 230 w 276"/>
                  <a:gd name="T7" fmla="*/ 3 h 210"/>
                  <a:gd name="T8" fmla="*/ 102 w 276"/>
                  <a:gd name="T9" fmla="*/ 130 h 210"/>
                  <a:gd name="T10" fmla="*/ 47 w 276"/>
                  <a:gd name="T11" fmla="*/ 74 h 210"/>
                  <a:gd name="T12" fmla="*/ 39 w 276"/>
                  <a:gd name="T13" fmla="*/ 71 h 210"/>
                  <a:gd name="T14" fmla="*/ 31 w 276"/>
                  <a:gd name="T15" fmla="*/ 74 h 210"/>
                  <a:gd name="T16" fmla="*/ 4 w 276"/>
                  <a:gd name="T17" fmla="*/ 101 h 210"/>
                  <a:gd name="T18" fmla="*/ 4 w 276"/>
                  <a:gd name="T19" fmla="*/ 117 h 210"/>
                  <a:gd name="T20" fmla="*/ 94 w 276"/>
                  <a:gd name="T21" fmla="*/ 207 h 210"/>
                  <a:gd name="T22" fmla="*/ 101 w 276"/>
                  <a:gd name="T23" fmla="*/ 210 h 210"/>
                  <a:gd name="T24" fmla="*/ 102 w 276"/>
                  <a:gd name="T25" fmla="*/ 210 h 210"/>
                  <a:gd name="T26" fmla="*/ 102 w 276"/>
                  <a:gd name="T27" fmla="*/ 210 h 210"/>
                  <a:gd name="T28" fmla="*/ 102 w 276"/>
                  <a:gd name="T29" fmla="*/ 210 h 210"/>
                  <a:gd name="T30" fmla="*/ 110 w 276"/>
                  <a:gd name="T31" fmla="*/ 207 h 210"/>
                  <a:gd name="T32" fmla="*/ 272 w 276"/>
                  <a:gd name="T33" fmla="*/ 45 h 210"/>
                  <a:gd name="T34" fmla="*/ 272 w 276"/>
                  <a:gd name="T35" fmla="*/ 29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76" h="210">
                    <a:moveTo>
                      <a:pt x="272" y="29"/>
                    </a:moveTo>
                    <a:cubicBezTo>
                      <a:pt x="245" y="3"/>
                      <a:pt x="245" y="3"/>
                      <a:pt x="245" y="3"/>
                    </a:cubicBezTo>
                    <a:cubicBezTo>
                      <a:pt x="243" y="1"/>
                      <a:pt x="240" y="0"/>
                      <a:pt x="237" y="0"/>
                    </a:cubicBezTo>
                    <a:cubicBezTo>
                      <a:pt x="234" y="0"/>
                      <a:pt x="232" y="1"/>
                      <a:pt x="230" y="3"/>
                    </a:cubicBezTo>
                    <a:cubicBezTo>
                      <a:pt x="102" y="130"/>
                      <a:pt x="102" y="130"/>
                      <a:pt x="102" y="130"/>
                    </a:cubicBezTo>
                    <a:cubicBezTo>
                      <a:pt x="47" y="74"/>
                      <a:pt x="47" y="74"/>
                      <a:pt x="47" y="74"/>
                    </a:cubicBezTo>
                    <a:cubicBezTo>
                      <a:pt x="45" y="72"/>
                      <a:pt x="42" y="71"/>
                      <a:pt x="39" y="71"/>
                    </a:cubicBezTo>
                    <a:cubicBezTo>
                      <a:pt x="36" y="71"/>
                      <a:pt x="33" y="72"/>
                      <a:pt x="31" y="74"/>
                    </a:cubicBezTo>
                    <a:cubicBezTo>
                      <a:pt x="4" y="101"/>
                      <a:pt x="4" y="101"/>
                      <a:pt x="4" y="101"/>
                    </a:cubicBezTo>
                    <a:cubicBezTo>
                      <a:pt x="0" y="105"/>
                      <a:pt x="0" y="112"/>
                      <a:pt x="4" y="117"/>
                    </a:cubicBezTo>
                    <a:cubicBezTo>
                      <a:pt x="94" y="207"/>
                      <a:pt x="94" y="207"/>
                      <a:pt x="94" y="207"/>
                    </a:cubicBezTo>
                    <a:cubicBezTo>
                      <a:pt x="96" y="209"/>
                      <a:pt x="98" y="210"/>
                      <a:pt x="101" y="210"/>
                    </a:cubicBezTo>
                    <a:cubicBezTo>
                      <a:pt x="101" y="210"/>
                      <a:pt x="102" y="210"/>
                      <a:pt x="102" y="210"/>
                    </a:cubicBezTo>
                    <a:cubicBezTo>
                      <a:pt x="102" y="210"/>
                      <a:pt x="102" y="210"/>
                      <a:pt x="102" y="210"/>
                    </a:cubicBezTo>
                    <a:cubicBezTo>
                      <a:pt x="102" y="210"/>
                      <a:pt x="102" y="210"/>
                      <a:pt x="102" y="210"/>
                    </a:cubicBezTo>
                    <a:cubicBezTo>
                      <a:pt x="105" y="210"/>
                      <a:pt x="108" y="209"/>
                      <a:pt x="110" y="207"/>
                    </a:cubicBezTo>
                    <a:cubicBezTo>
                      <a:pt x="272" y="45"/>
                      <a:pt x="272" y="45"/>
                      <a:pt x="272" y="45"/>
                    </a:cubicBezTo>
                    <a:cubicBezTo>
                      <a:pt x="276" y="41"/>
                      <a:pt x="276" y="34"/>
                      <a:pt x="272" y="29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solidFill>
                    <a:prstClr val="black"/>
                  </a:solidFill>
                  <a:latin typeface="Bahnschrift Condensed" panose="020B0502040204020203" pitchFamily="34" charset="0"/>
                </a:endParaRPr>
              </a:p>
            </p:txBody>
          </p:sp>
          <p:sp>
            <p:nvSpPr>
              <p:cNvPr id="56" name="Freeform 6"/>
              <p:cNvSpPr>
                <a:spLocks/>
              </p:cNvSpPr>
              <p:nvPr/>
            </p:nvSpPr>
            <p:spPr bwMode="auto">
              <a:xfrm>
                <a:off x="2204908" y="4489707"/>
                <a:ext cx="468313" cy="468313"/>
              </a:xfrm>
              <a:custGeom>
                <a:avLst/>
                <a:gdLst>
                  <a:gd name="T0" fmla="*/ 332 w 348"/>
                  <a:gd name="T1" fmla="*/ 145 h 348"/>
                  <a:gd name="T2" fmla="*/ 195 w 348"/>
                  <a:gd name="T3" fmla="*/ 282 h 348"/>
                  <a:gd name="T4" fmla="*/ 173 w 348"/>
                  <a:gd name="T5" fmla="*/ 291 h 348"/>
                  <a:gd name="T6" fmla="*/ 167 w 348"/>
                  <a:gd name="T7" fmla="*/ 291 h 348"/>
                  <a:gd name="T8" fmla="*/ 166 w 348"/>
                  <a:gd name="T9" fmla="*/ 290 h 348"/>
                  <a:gd name="T10" fmla="*/ 151 w 348"/>
                  <a:gd name="T11" fmla="*/ 282 h 348"/>
                  <a:gd name="T12" fmla="*/ 61 w 348"/>
                  <a:gd name="T13" fmla="*/ 192 h 348"/>
                  <a:gd name="T14" fmla="*/ 52 w 348"/>
                  <a:gd name="T15" fmla="*/ 170 h 348"/>
                  <a:gd name="T16" fmla="*/ 61 w 348"/>
                  <a:gd name="T17" fmla="*/ 148 h 348"/>
                  <a:gd name="T18" fmla="*/ 87 w 348"/>
                  <a:gd name="T19" fmla="*/ 121 h 348"/>
                  <a:gd name="T20" fmla="*/ 109 w 348"/>
                  <a:gd name="T21" fmla="*/ 112 h 348"/>
                  <a:gd name="T22" fmla="*/ 131 w 348"/>
                  <a:gd name="T23" fmla="*/ 121 h 348"/>
                  <a:gd name="T24" fmla="*/ 173 w 348"/>
                  <a:gd name="T25" fmla="*/ 163 h 348"/>
                  <a:gd name="T26" fmla="*/ 261 w 348"/>
                  <a:gd name="T27" fmla="*/ 74 h 348"/>
                  <a:gd name="T28" fmla="*/ 202 w 348"/>
                  <a:gd name="T29" fmla="*/ 16 h 348"/>
                  <a:gd name="T30" fmla="*/ 146 w 348"/>
                  <a:gd name="T31" fmla="*/ 16 h 348"/>
                  <a:gd name="T32" fmla="*/ 16 w 348"/>
                  <a:gd name="T33" fmla="*/ 146 h 348"/>
                  <a:gd name="T34" fmla="*/ 16 w 348"/>
                  <a:gd name="T35" fmla="*/ 202 h 348"/>
                  <a:gd name="T36" fmla="*/ 146 w 348"/>
                  <a:gd name="T37" fmla="*/ 333 h 348"/>
                  <a:gd name="T38" fmla="*/ 202 w 348"/>
                  <a:gd name="T39" fmla="*/ 333 h 348"/>
                  <a:gd name="T40" fmla="*/ 333 w 348"/>
                  <a:gd name="T41" fmla="*/ 202 h 348"/>
                  <a:gd name="T42" fmla="*/ 333 w 348"/>
                  <a:gd name="T43" fmla="*/ 146 h 348"/>
                  <a:gd name="T44" fmla="*/ 332 w 348"/>
                  <a:gd name="T45" fmla="*/ 145 h 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48" h="348">
                    <a:moveTo>
                      <a:pt x="332" y="145"/>
                    </a:moveTo>
                    <a:cubicBezTo>
                      <a:pt x="195" y="282"/>
                      <a:pt x="195" y="282"/>
                      <a:pt x="195" y="282"/>
                    </a:cubicBezTo>
                    <a:cubicBezTo>
                      <a:pt x="189" y="288"/>
                      <a:pt x="181" y="291"/>
                      <a:pt x="173" y="291"/>
                    </a:cubicBezTo>
                    <a:cubicBezTo>
                      <a:pt x="167" y="291"/>
                      <a:pt x="167" y="291"/>
                      <a:pt x="167" y="291"/>
                    </a:cubicBezTo>
                    <a:cubicBezTo>
                      <a:pt x="166" y="290"/>
                      <a:pt x="166" y="290"/>
                      <a:pt x="166" y="290"/>
                    </a:cubicBezTo>
                    <a:cubicBezTo>
                      <a:pt x="160" y="289"/>
                      <a:pt x="155" y="286"/>
                      <a:pt x="151" y="282"/>
                    </a:cubicBezTo>
                    <a:cubicBezTo>
                      <a:pt x="61" y="192"/>
                      <a:pt x="61" y="192"/>
                      <a:pt x="61" y="192"/>
                    </a:cubicBezTo>
                    <a:cubicBezTo>
                      <a:pt x="55" y="186"/>
                      <a:pt x="52" y="178"/>
                      <a:pt x="52" y="170"/>
                    </a:cubicBezTo>
                    <a:cubicBezTo>
                      <a:pt x="52" y="161"/>
                      <a:pt x="55" y="154"/>
                      <a:pt x="61" y="148"/>
                    </a:cubicBezTo>
                    <a:cubicBezTo>
                      <a:pt x="87" y="121"/>
                      <a:pt x="87" y="121"/>
                      <a:pt x="87" y="121"/>
                    </a:cubicBezTo>
                    <a:cubicBezTo>
                      <a:pt x="93" y="115"/>
                      <a:pt x="101" y="112"/>
                      <a:pt x="109" y="112"/>
                    </a:cubicBezTo>
                    <a:cubicBezTo>
                      <a:pt x="118" y="112"/>
                      <a:pt x="126" y="115"/>
                      <a:pt x="131" y="121"/>
                    </a:cubicBezTo>
                    <a:cubicBezTo>
                      <a:pt x="173" y="163"/>
                      <a:pt x="173" y="163"/>
                      <a:pt x="173" y="163"/>
                    </a:cubicBezTo>
                    <a:cubicBezTo>
                      <a:pt x="261" y="74"/>
                      <a:pt x="261" y="74"/>
                      <a:pt x="261" y="74"/>
                    </a:cubicBezTo>
                    <a:cubicBezTo>
                      <a:pt x="202" y="16"/>
                      <a:pt x="202" y="16"/>
                      <a:pt x="202" y="16"/>
                    </a:cubicBezTo>
                    <a:cubicBezTo>
                      <a:pt x="187" y="0"/>
                      <a:pt x="161" y="0"/>
                      <a:pt x="146" y="16"/>
                    </a:cubicBezTo>
                    <a:cubicBezTo>
                      <a:pt x="16" y="146"/>
                      <a:pt x="16" y="146"/>
                      <a:pt x="16" y="146"/>
                    </a:cubicBezTo>
                    <a:cubicBezTo>
                      <a:pt x="0" y="161"/>
                      <a:pt x="0" y="187"/>
                      <a:pt x="16" y="202"/>
                    </a:cubicBezTo>
                    <a:cubicBezTo>
                      <a:pt x="146" y="333"/>
                      <a:pt x="146" y="333"/>
                      <a:pt x="146" y="333"/>
                    </a:cubicBezTo>
                    <a:cubicBezTo>
                      <a:pt x="161" y="348"/>
                      <a:pt x="187" y="348"/>
                      <a:pt x="202" y="333"/>
                    </a:cubicBezTo>
                    <a:cubicBezTo>
                      <a:pt x="333" y="202"/>
                      <a:pt x="333" y="202"/>
                      <a:pt x="333" y="202"/>
                    </a:cubicBezTo>
                    <a:cubicBezTo>
                      <a:pt x="348" y="187"/>
                      <a:pt x="348" y="161"/>
                      <a:pt x="333" y="146"/>
                    </a:cubicBezTo>
                    <a:lnTo>
                      <a:pt x="332" y="145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solidFill>
                    <a:prstClr val="black"/>
                  </a:solidFill>
                  <a:latin typeface="Bahnschrift Condensed" panose="020B0502040204020203" pitchFamily="34" charset="0"/>
                </a:endParaRPr>
              </a:p>
            </p:txBody>
          </p:sp>
        </p:grpSp>
      </p:grpSp>
      <p:grpSp>
        <p:nvGrpSpPr>
          <p:cNvPr id="57" name="Group 56"/>
          <p:cNvGrpSpPr/>
          <p:nvPr/>
        </p:nvGrpSpPr>
        <p:grpSpPr>
          <a:xfrm>
            <a:off x="600380" y="2781300"/>
            <a:ext cx="4009913" cy="455189"/>
            <a:chOff x="9145586" y="9472942"/>
            <a:chExt cx="5795340" cy="910377"/>
          </a:xfrm>
        </p:grpSpPr>
        <p:sp>
          <p:nvSpPr>
            <p:cNvPr id="58" name="TextBox 57"/>
            <p:cNvSpPr txBox="1"/>
            <p:nvPr/>
          </p:nvSpPr>
          <p:spPr>
            <a:xfrm>
              <a:off x="9683126" y="9472942"/>
              <a:ext cx="5257800" cy="9103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vi-VN" sz="2200" b="1" dirty="0">
                  <a:solidFill>
                    <a:prstClr val="black"/>
                  </a:solidFill>
                  <a:latin typeface="Bahnschrift Condensed" panose="020B0502040204020203" pitchFamily="34" charset="0"/>
                  <a:cs typeface="Arial" pitchFamily="34" charset="0"/>
                </a:rPr>
                <a:t> </a:t>
              </a:r>
              <a:r>
                <a:rPr lang="en-US" sz="2200" b="1" dirty="0" err="1" smtClean="0">
                  <a:solidFill>
                    <a:prstClr val="black"/>
                  </a:solidFill>
                  <a:latin typeface="Bahnschrift Condensed" panose="020B0502040204020203" pitchFamily="34" charset="0"/>
                  <a:cs typeface="Arial" pitchFamily="34" charset="0"/>
                </a:rPr>
                <a:t>Câu</a:t>
              </a:r>
              <a:r>
                <a:rPr lang="en-US" sz="2200" b="1" dirty="0" smtClean="0">
                  <a:solidFill>
                    <a:prstClr val="black"/>
                  </a:solidFill>
                  <a:latin typeface="Bahnschrift Condensed" panose="020B0502040204020203" pitchFamily="34" charset="0"/>
                  <a:cs typeface="Arial" pitchFamily="34" charset="0"/>
                </a:rPr>
                <a:t> 4: </a:t>
              </a:r>
              <a:endParaRPr lang="vi-VN" sz="2200" b="1" dirty="0">
                <a:solidFill>
                  <a:prstClr val="black"/>
                </a:solidFill>
                <a:latin typeface="Bahnschrift Condensed" panose="020B0502040204020203" pitchFamily="34" charset="0"/>
                <a:cs typeface="Arial" pitchFamily="34" charset="0"/>
              </a:endParaRPr>
            </a:p>
          </p:txBody>
        </p:sp>
        <p:sp>
          <p:nvSpPr>
            <p:cNvPr id="59" name="Oval 58"/>
            <p:cNvSpPr/>
            <p:nvPr/>
          </p:nvSpPr>
          <p:spPr>
            <a:xfrm>
              <a:off x="9145586" y="9771760"/>
              <a:ext cx="301752" cy="300359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>
                <a:solidFill>
                  <a:prstClr val="white"/>
                </a:solidFill>
                <a:latin typeface="Bahnschrift Condensed" panose="020B0502040204020203" pitchFamily="34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667" y="2121744"/>
            <a:ext cx="4534701" cy="2532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9" name="Group 28"/>
          <p:cNvGrpSpPr/>
          <p:nvPr/>
        </p:nvGrpSpPr>
        <p:grpSpPr>
          <a:xfrm>
            <a:off x="-2" y="876300"/>
            <a:ext cx="5143626" cy="477054"/>
            <a:chOff x="-4" y="1828800"/>
            <a:chExt cx="10288591" cy="954107"/>
          </a:xfrm>
        </p:grpSpPr>
        <p:sp>
          <p:nvSpPr>
            <p:cNvPr id="30" name="Round Same Side Corner Rectangle 29"/>
            <p:cNvSpPr/>
            <p:nvPr/>
          </p:nvSpPr>
          <p:spPr>
            <a:xfrm rot="5400000">
              <a:off x="529492" y="1299309"/>
              <a:ext cx="886537" cy="1945529"/>
            </a:xfrm>
            <a:prstGeom prst="round2SameRect">
              <a:avLst/>
            </a:prstGeom>
            <a:solidFill>
              <a:schemeClr val="accent5">
                <a:lumMod val="50000"/>
              </a:schemeClr>
            </a:solidFill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0" y="1828800"/>
              <a:ext cx="171692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5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II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067734" y="1828800"/>
              <a:ext cx="822085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2500" b="1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ĐỌC HIỂU VĂN BẢN</a:t>
              </a:r>
              <a:endParaRPr lang="en-US" sz="2500" b="1" dirty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319914" y="1371600"/>
            <a:ext cx="6309417" cy="491580"/>
            <a:chOff x="644526" y="2766774"/>
            <a:chExt cx="12620477" cy="983160"/>
          </a:xfrm>
        </p:grpSpPr>
        <p:sp>
          <p:nvSpPr>
            <p:cNvPr id="36" name="TextBox 35"/>
            <p:cNvSpPr txBox="1"/>
            <p:nvPr/>
          </p:nvSpPr>
          <p:spPr>
            <a:xfrm>
              <a:off x="2020043" y="2766774"/>
              <a:ext cx="11244960" cy="954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500" b="1" i="1" dirty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Nhớ chặng đường hành quân</a:t>
              </a:r>
            </a:p>
          </p:txBody>
        </p:sp>
        <p:sp>
          <p:nvSpPr>
            <p:cNvPr id="39" name="Rounded Rectangle 38"/>
            <p:cNvSpPr/>
            <p:nvPr/>
          </p:nvSpPr>
          <p:spPr>
            <a:xfrm>
              <a:off x="644526" y="2823876"/>
              <a:ext cx="1269206" cy="804672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960331" y="2795826"/>
              <a:ext cx="776597" cy="954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5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1</a:t>
              </a: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142004" y="4571237"/>
            <a:ext cx="11041108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Tx/>
              <a:buChar char="-"/>
            </a:pP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Hình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ảnh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người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lính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xuất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hiện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gián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tiếp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: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Nhân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hóa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- </a:t>
            </a:r>
            <a:r>
              <a:rPr lang="en-US" sz="2800" b="1" i="1" dirty="0" err="1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Súng</a:t>
            </a:r>
            <a:r>
              <a:rPr lang="en-US" sz="2800" b="1" i="1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b="1" i="1" dirty="0" err="1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ngửi</a:t>
            </a:r>
            <a:r>
              <a:rPr lang="en-US" sz="2800" b="1" i="1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b="1" i="1" dirty="0" err="1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trời</a:t>
            </a:r>
            <a:endParaRPr lang="en-US" sz="2800" b="1" i="1" dirty="0" smtClean="0">
              <a:solidFill>
                <a:schemeClr val="accent5">
                  <a:lumMod val="50000"/>
                </a:schemeClr>
              </a:solidFill>
              <a:latin typeface="Bahnschrift Condensed" panose="020B0502040204020203" pitchFamily="34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285750" indent="-285750">
              <a:lnSpc>
                <a:spcPct val="120000"/>
              </a:lnSpc>
              <a:buFontTx/>
              <a:buChar char="-"/>
            </a:pP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Cách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viết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tự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nhiên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đậm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chất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lính</a:t>
            </a:r>
            <a:endParaRPr lang="en-US" sz="2800" b="1" dirty="0" smtClean="0">
              <a:solidFill>
                <a:schemeClr val="accent5">
                  <a:lumMod val="50000"/>
                </a:schemeClr>
              </a:solidFill>
              <a:latin typeface="Bahnschrift Condensed" panose="020B0502040204020203" pitchFamily="34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à"/>
            </a:pPr>
            <a:r>
              <a:rPr lang="en-US" sz="2800" b="1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Tinh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thần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lạc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quan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, ý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chí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cao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hơn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đèo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của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người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chiến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sĩ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sz="2800" b="1" dirty="0">
              <a:solidFill>
                <a:schemeClr val="accent5">
                  <a:lumMod val="50000"/>
                </a:schemeClr>
              </a:solidFill>
              <a:latin typeface="Bahnschrift Condensed" panose="020B0502040204020203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60" name="Group 59"/>
          <p:cNvGrpSpPr/>
          <p:nvPr/>
        </p:nvGrpSpPr>
        <p:grpSpPr>
          <a:xfrm>
            <a:off x="7047324" y="1137668"/>
            <a:ext cx="5241094" cy="838200"/>
            <a:chOff x="1701573" y="10864704"/>
            <a:chExt cx="11316788" cy="2251174"/>
          </a:xfrm>
        </p:grpSpPr>
        <p:sp>
          <p:nvSpPr>
            <p:cNvPr id="61" name="Rounded Rectangle 60"/>
            <p:cNvSpPr/>
            <p:nvPr/>
          </p:nvSpPr>
          <p:spPr>
            <a:xfrm>
              <a:off x="1714227" y="10881497"/>
              <a:ext cx="11264946" cy="2193007"/>
            </a:xfrm>
            <a:prstGeom prst="roundRect">
              <a:avLst>
                <a:gd name="adj" fmla="val 6980"/>
              </a:avLst>
            </a:prstGeom>
            <a:solidFill>
              <a:schemeClr val="accent5">
                <a:lumMod val="75000"/>
                <a:alpha val="84000"/>
              </a:schemeClr>
            </a:solidFill>
            <a:ln w="34925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 61"/>
            <p:cNvSpPr>
              <a:spLocks/>
            </p:cNvSpPr>
            <p:nvPr/>
          </p:nvSpPr>
          <p:spPr bwMode="auto">
            <a:xfrm>
              <a:off x="12210187" y="12359844"/>
              <a:ext cx="808174" cy="756034"/>
            </a:xfrm>
            <a:custGeom>
              <a:avLst/>
              <a:gdLst>
                <a:gd name="T0" fmla="*/ 653 w 653"/>
                <a:gd name="T1" fmla="*/ 0 h 611"/>
                <a:gd name="T2" fmla="*/ 587 w 653"/>
                <a:gd name="T3" fmla="*/ 103 h 611"/>
                <a:gd name="T4" fmla="*/ 508 w 653"/>
                <a:gd name="T5" fmla="*/ 179 h 611"/>
                <a:gd name="T6" fmla="*/ 549 w 653"/>
                <a:gd name="T7" fmla="*/ 235 h 611"/>
                <a:gd name="T8" fmla="*/ 602 w 653"/>
                <a:gd name="T9" fmla="*/ 214 h 611"/>
                <a:gd name="T10" fmla="*/ 592 w 653"/>
                <a:gd name="T11" fmla="*/ 182 h 611"/>
                <a:gd name="T12" fmla="*/ 576 w 653"/>
                <a:gd name="T13" fmla="*/ 194 h 611"/>
                <a:gd name="T14" fmla="*/ 565 w 653"/>
                <a:gd name="T15" fmla="*/ 182 h 611"/>
                <a:gd name="T16" fmla="*/ 602 w 653"/>
                <a:gd name="T17" fmla="*/ 170 h 611"/>
                <a:gd name="T18" fmla="*/ 615 w 653"/>
                <a:gd name="T19" fmla="*/ 226 h 611"/>
                <a:gd name="T20" fmla="*/ 580 w 653"/>
                <a:gd name="T21" fmla="*/ 261 h 611"/>
                <a:gd name="T22" fmla="*/ 601 w 653"/>
                <a:gd name="T23" fmla="*/ 303 h 611"/>
                <a:gd name="T24" fmla="*/ 580 w 653"/>
                <a:gd name="T25" fmla="*/ 330 h 611"/>
                <a:gd name="T26" fmla="*/ 601 w 653"/>
                <a:gd name="T27" fmla="*/ 368 h 611"/>
                <a:gd name="T28" fmla="*/ 580 w 653"/>
                <a:gd name="T29" fmla="*/ 410 h 611"/>
                <a:gd name="T30" fmla="*/ 558 w 653"/>
                <a:gd name="T31" fmla="*/ 392 h 611"/>
                <a:gd name="T32" fmla="*/ 519 w 653"/>
                <a:gd name="T33" fmla="*/ 407 h 611"/>
                <a:gd name="T34" fmla="*/ 490 w 653"/>
                <a:gd name="T35" fmla="*/ 361 h 611"/>
                <a:gd name="T36" fmla="*/ 514 w 653"/>
                <a:gd name="T37" fmla="*/ 339 h 611"/>
                <a:gd name="T38" fmla="*/ 526 w 653"/>
                <a:gd name="T39" fmla="*/ 350 h 611"/>
                <a:gd name="T40" fmla="*/ 519 w 653"/>
                <a:gd name="T41" fmla="*/ 355 h 611"/>
                <a:gd name="T42" fmla="*/ 502 w 653"/>
                <a:gd name="T43" fmla="*/ 365 h 611"/>
                <a:gd name="T44" fmla="*/ 535 w 653"/>
                <a:gd name="T45" fmla="*/ 386 h 611"/>
                <a:gd name="T46" fmla="*/ 567 w 653"/>
                <a:gd name="T47" fmla="*/ 326 h 611"/>
                <a:gd name="T48" fmla="*/ 507 w 653"/>
                <a:gd name="T49" fmla="*/ 283 h 611"/>
                <a:gd name="T50" fmla="*/ 462 w 653"/>
                <a:gd name="T51" fmla="*/ 297 h 611"/>
                <a:gd name="T52" fmla="*/ 374 w 653"/>
                <a:gd name="T53" fmla="*/ 284 h 611"/>
                <a:gd name="T54" fmla="*/ 371 w 653"/>
                <a:gd name="T55" fmla="*/ 285 h 611"/>
                <a:gd name="T56" fmla="*/ 351 w 653"/>
                <a:gd name="T57" fmla="*/ 281 h 611"/>
                <a:gd name="T58" fmla="*/ 352 w 653"/>
                <a:gd name="T59" fmla="*/ 298 h 611"/>
                <a:gd name="T60" fmla="*/ 357 w 653"/>
                <a:gd name="T61" fmla="*/ 399 h 611"/>
                <a:gd name="T62" fmla="*/ 348 w 653"/>
                <a:gd name="T63" fmla="*/ 484 h 611"/>
                <a:gd name="T64" fmla="*/ 419 w 653"/>
                <a:gd name="T65" fmla="*/ 506 h 611"/>
                <a:gd name="T66" fmla="*/ 433 w 653"/>
                <a:gd name="T67" fmla="*/ 447 h 611"/>
                <a:gd name="T68" fmla="*/ 413 w 653"/>
                <a:gd name="T69" fmla="*/ 445 h 611"/>
                <a:gd name="T70" fmla="*/ 411 w 653"/>
                <a:gd name="T71" fmla="*/ 465 h 611"/>
                <a:gd name="T72" fmla="*/ 400 w 653"/>
                <a:gd name="T73" fmla="*/ 465 h 611"/>
                <a:gd name="T74" fmla="*/ 409 w 653"/>
                <a:gd name="T75" fmla="*/ 431 h 611"/>
                <a:gd name="T76" fmla="*/ 458 w 653"/>
                <a:gd name="T77" fmla="*/ 454 h 611"/>
                <a:gd name="T78" fmla="*/ 460 w 653"/>
                <a:gd name="T79" fmla="*/ 484 h 611"/>
                <a:gd name="T80" fmla="*/ 444 w 653"/>
                <a:gd name="T81" fmla="*/ 504 h 611"/>
                <a:gd name="T82" fmla="*/ 457 w 653"/>
                <a:gd name="T83" fmla="*/ 519 h 611"/>
                <a:gd name="T84" fmla="*/ 429 w 653"/>
                <a:gd name="T85" fmla="*/ 546 h 611"/>
                <a:gd name="T86" fmla="*/ 383 w 653"/>
                <a:gd name="T87" fmla="*/ 520 h 611"/>
                <a:gd name="T88" fmla="*/ 342 w 653"/>
                <a:gd name="T89" fmla="*/ 543 h 611"/>
                <a:gd name="T90" fmla="*/ 307 w 653"/>
                <a:gd name="T91" fmla="*/ 524 h 611"/>
                <a:gd name="T92" fmla="*/ 250 w 653"/>
                <a:gd name="T93" fmla="*/ 566 h 611"/>
                <a:gd name="T94" fmla="*/ 211 w 653"/>
                <a:gd name="T95" fmla="*/ 519 h 611"/>
                <a:gd name="T96" fmla="*/ 232 w 653"/>
                <a:gd name="T97" fmla="*/ 504 h 611"/>
                <a:gd name="T98" fmla="*/ 235 w 653"/>
                <a:gd name="T99" fmla="*/ 515 h 611"/>
                <a:gd name="T100" fmla="*/ 238 w 653"/>
                <a:gd name="T101" fmla="*/ 550 h 611"/>
                <a:gd name="T102" fmla="*/ 287 w 653"/>
                <a:gd name="T103" fmla="*/ 510 h 611"/>
                <a:gd name="T104" fmla="*/ 224 w 653"/>
                <a:gd name="T105" fmla="*/ 443 h 611"/>
                <a:gd name="T106" fmla="*/ 147 w 653"/>
                <a:gd name="T107" fmla="*/ 495 h 611"/>
                <a:gd name="T108" fmla="*/ 138 w 653"/>
                <a:gd name="T109" fmla="*/ 524 h 611"/>
                <a:gd name="T110" fmla="*/ 55 w 653"/>
                <a:gd name="T111" fmla="*/ 558 h 611"/>
                <a:gd name="T112" fmla="*/ 0 w 653"/>
                <a:gd name="T113" fmla="*/ 611 h 611"/>
                <a:gd name="T114" fmla="*/ 653 w 653"/>
                <a:gd name="T115" fmla="*/ 611 h 611"/>
                <a:gd name="T116" fmla="*/ 653 w 653"/>
                <a:gd name="T117" fmla="*/ 566 h 611"/>
                <a:gd name="T118" fmla="*/ 653 w 653"/>
                <a:gd name="T119" fmla="*/ 0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53" h="611">
                  <a:moveTo>
                    <a:pt x="653" y="0"/>
                  </a:moveTo>
                  <a:cubicBezTo>
                    <a:pt x="636" y="13"/>
                    <a:pt x="583" y="58"/>
                    <a:pt x="587" y="103"/>
                  </a:cubicBezTo>
                  <a:cubicBezTo>
                    <a:pt x="587" y="103"/>
                    <a:pt x="511" y="111"/>
                    <a:pt x="508" y="179"/>
                  </a:cubicBezTo>
                  <a:cubicBezTo>
                    <a:pt x="508" y="179"/>
                    <a:pt x="516" y="226"/>
                    <a:pt x="549" y="235"/>
                  </a:cubicBezTo>
                  <a:cubicBezTo>
                    <a:pt x="583" y="245"/>
                    <a:pt x="600" y="221"/>
                    <a:pt x="602" y="214"/>
                  </a:cubicBezTo>
                  <a:cubicBezTo>
                    <a:pt x="607" y="207"/>
                    <a:pt x="611" y="188"/>
                    <a:pt x="592" y="182"/>
                  </a:cubicBezTo>
                  <a:cubicBezTo>
                    <a:pt x="582" y="180"/>
                    <a:pt x="576" y="192"/>
                    <a:pt x="576" y="194"/>
                  </a:cubicBezTo>
                  <a:cubicBezTo>
                    <a:pt x="576" y="194"/>
                    <a:pt x="567" y="196"/>
                    <a:pt x="565" y="182"/>
                  </a:cubicBezTo>
                  <a:cubicBezTo>
                    <a:pt x="565" y="167"/>
                    <a:pt x="590" y="162"/>
                    <a:pt x="602" y="170"/>
                  </a:cubicBezTo>
                  <a:cubicBezTo>
                    <a:pt x="614" y="178"/>
                    <a:pt x="627" y="195"/>
                    <a:pt x="615" y="226"/>
                  </a:cubicBezTo>
                  <a:cubicBezTo>
                    <a:pt x="602" y="254"/>
                    <a:pt x="580" y="261"/>
                    <a:pt x="580" y="261"/>
                  </a:cubicBezTo>
                  <a:cubicBezTo>
                    <a:pt x="580" y="261"/>
                    <a:pt x="602" y="281"/>
                    <a:pt x="601" y="303"/>
                  </a:cubicBezTo>
                  <a:cubicBezTo>
                    <a:pt x="596" y="318"/>
                    <a:pt x="580" y="330"/>
                    <a:pt x="580" y="330"/>
                  </a:cubicBezTo>
                  <a:cubicBezTo>
                    <a:pt x="580" y="330"/>
                    <a:pt x="601" y="347"/>
                    <a:pt x="601" y="368"/>
                  </a:cubicBezTo>
                  <a:cubicBezTo>
                    <a:pt x="601" y="389"/>
                    <a:pt x="595" y="404"/>
                    <a:pt x="580" y="410"/>
                  </a:cubicBezTo>
                  <a:cubicBezTo>
                    <a:pt x="580" y="410"/>
                    <a:pt x="565" y="416"/>
                    <a:pt x="558" y="392"/>
                  </a:cubicBezTo>
                  <a:cubicBezTo>
                    <a:pt x="558" y="392"/>
                    <a:pt x="543" y="416"/>
                    <a:pt x="519" y="407"/>
                  </a:cubicBezTo>
                  <a:cubicBezTo>
                    <a:pt x="495" y="397"/>
                    <a:pt x="488" y="381"/>
                    <a:pt x="490" y="361"/>
                  </a:cubicBezTo>
                  <a:cubicBezTo>
                    <a:pt x="493" y="342"/>
                    <a:pt x="508" y="339"/>
                    <a:pt x="514" y="339"/>
                  </a:cubicBezTo>
                  <a:cubicBezTo>
                    <a:pt x="519" y="338"/>
                    <a:pt x="526" y="344"/>
                    <a:pt x="526" y="350"/>
                  </a:cubicBezTo>
                  <a:cubicBezTo>
                    <a:pt x="526" y="355"/>
                    <a:pt x="520" y="355"/>
                    <a:pt x="519" y="355"/>
                  </a:cubicBezTo>
                  <a:cubicBezTo>
                    <a:pt x="516" y="353"/>
                    <a:pt x="502" y="350"/>
                    <a:pt x="502" y="365"/>
                  </a:cubicBezTo>
                  <a:cubicBezTo>
                    <a:pt x="502" y="380"/>
                    <a:pt x="523" y="389"/>
                    <a:pt x="535" y="386"/>
                  </a:cubicBezTo>
                  <a:cubicBezTo>
                    <a:pt x="547" y="382"/>
                    <a:pt x="567" y="365"/>
                    <a:pt x="567" y="326"/>
                  </a:cubicBezTo>
                  <a:cubicBezTo>
                    <a:pt x="561" y="283"/>
                    <a:pt x="507" y="283"/>
                    <a:pt x="507" y="283"/>
                  </a:cubicBezTo>
                  <a:cubicBezTo>
                    <a:pt x="507" y="283"/>
                    <a:pt x="471" y="289"/>
                    <a:pt x="462" y="297"/>
                  </a:cubicBezTo>
                  <a:cubicBezTo>
                    <a:pt x="462" y="297"/>
                    <a:pt x="431" y="254"/>
                    <a:pt x="374" y="284"/>
                  </a:cubicBezTo>
                  <a:cubicBezTo>
                    <a:pt x="371" y="285"/>
                    <a:pt x="371" y="285"/>
                    <a:pt x="371" y="285"/>
                  </a:cubicBezTo>
                  <a:cubicBezTo>
                    <a:pt x="351" y="281"/>
                    <a:pt x="351" y="281"/>
                    <a:pt x="351" y="281"/>
                  </a:cubicBezTo>
                  <a:cubicBezTo>
                    <a:pt x="352" y="298"/>
                    <a:pt x="352" y="298"/>
                    <a:pt x="352" y="298"/>
                  </a:cubicBezTo>
                  <a:cubicBezTo>
                    <a:pt x="352" y="298"/>
                    <a:pt x="311" y="355"/>
                    <a:pt x="357" y="399"/>
                  </a:cubicBezTo>
                  <a:cubicBezTo>
                    <a:pt x="357" y="399"/>
                    <a:pt x="323" y="440"/>
                    <a:pt x="348" y="484"/>
                  </a:cubicBezTo>
                  <a:cubicBezTo>
                    <a:pt x="371" y="529"/>
                    <a:pt x="416" y="510"/>
                    <a:pt x="419" y="506"/>
                  </a:cubicBezTo>
                  <a:cubicBezTo>
                    <a:pt x="422" y="502"/>
                    <a:pt x="456" y="480"/>
                    <a:pt x="433" y="447"/>
                  </a:cubicBezTo>
                  <a:cubicBezTo>
                    <a:pt x="424" y="438"/>
                    <a:pt x="413" y="445"/>
                    <a:pt x="413" y="445"/>
                  </a:cubicBezTo>
                  <a:cubicBezTo>
                    <a:pt x="413" y="445"/>
                    <a:pt x="405" y="449"/>
                    <a:pt x="411" y="465"/>
                  </a:cubicBezTo>
                  <a:cubicBezTo>
                    <a:pt x="411" y="465"/>
                    <a:pt x="404" y="471"/>
                    <a:pt x="400" y="465"/>
                  </a:cubicBezTo>
                  <a:cubicBezTo>
                    <a:pt x="394" y="461"/>
                    <a:pt x="391" y="443"/>
                    <a:pt x="409" y="431"/>
                  </a:cubicBezTo>
                  <a:cubicBezTo>
                    <a:pt x="428" y="420"/>
                    <a:pt x="449" y="436"/>
                    <a:pt x="458" y="454"/>
                  </a:cubicBezTo>
                  <a:cubicBezTo>
                    <a:pt x="467" y="473"/>
                    <a:pt x="462" y="478"/>
                    <a:pt x="460" y="484"/>
                  </a:cubicBezTo>
                  <a:cubicBezTo>
                    <a:pt x="458" y="490"/>
                    <a:pt x="444" y="504"/>
                    <a:pt x="444" y="504"/>
                  </a:cubicBezTo>
                  <a:cubicBezTo>
                    <a:pt x="444" y="504"/>
                    <a:pt x="457" y="507"/>
                    <a:pt x="457" y="519"/>
                  </a:cubicBezTo>
                  <a:cubicBezTo>
                    <a:pt x="457" y="532"/>
                    <a:pt x="457" y="542"/>
                    <a:pt x="429" y="546"/>
                  </a:cubicBezTo>
                  <a:cubicBezTo>
                    <a:pt x="403" y="549"/>
                    <a:pt x="383" y="520"/>
                    <a:pt x="383" y="520"/>
                  </a:cubicBezTo>
                  <a:cubicBezTo>
                    <a:pt x="383" y="520"/>
                    <a:pt x="361" y="543"/>
                    <a:pt x="342" y="543"/>
                  </a:cubicBezTo>
                  <a:cubicBezTo>
                    <a:pt x="322" y="543"/>
                    <a:pt x="307" y="524"/>
                    <a:pt x="307" y="524"/>
                  </a:cubicBezTo>
                  <a:cubicBezTo>
                    <a:pt x="307" y="524"/>
                    <a:pt x="288" y="562"/>
                    <a:pt x="250" y="566"/>
                  </a:cubicBezTo>
                  <a:cubicBezTo>
                    <a:pt x="211" y="569"/>
                    <a:pt x="208" y="536"/>
                    <a:pt x="211" y="519"/>
                  </a:cubicBezTo>
                  <a:cubicBezTo>
                    <a:pt x="214" y="502"/>
                    <a:pt x="227" y="504"/>
                    <a:pt x="232" y="504"/>
                  </a:cubicBezTo>
                  <a:cubicBezTo>
                    <a:pt x="235" y="504"/>
                    <a:pt x="239" y="510"/>
                    <a:pt x="235" y="515"/>
                  </a:cubicBezTo>
                  <a:cubicBezTo>
                    <a:pt x="230" y="519"/>
                    <a:pt x="211" y="539"/>
                    <a:pt x="238" y="550"/>
                  </a:cubicBezTo>
                  <a:cubicBezTo>
                    <a:pt x="274" y="555"/>
                    <a:pt x="285" y="516"/>
                    <a:pt x="287" y="510"/>
                  </a:cubicBezTo>
                  <a:cubicBezTo>
                    <a:pt x="289" y="504"/>
                    <a:pt x="289" y="443"/>
                    <a:pt x="224" y="443"/>
                  </a:cubicBezTo>
                  <a:cubicBezTo>
                    <a:pt x="164" y="443"/>
                    <a:pt x="154" y="478"/>
                    <a:pt x="147" y="495"/>
                  </a:cubicBezTo>
                  <a:cubicBezTo>
                    <a:pt x="147" y="495"/>
                    <a:pt x="138" y="516"/>
                    <a:pt x="138" y="524"/>
                  </a:cubicBezTo>
                  <a:cubicBezTo>
                    <a:pt x="138" y="524"/>
                    <a:pt x="105" y="512"/>
                    <a:pt x="55" y="558"/>
                  </a:cubicBezTo>
                  <a:cubicBezTo>
                    <a:pt x="55" y="558"/>
                    <a:pt x="2" y="609"/>
                    <a:pt x="0" y="611"/>
                  </a:cubicBezTo>
                  <a:cubicBezTo>
                    <a:pt x="0" y="611"/>
                    <a:pt x="650" y="611"/>
                    <a:pt x="653" y="611"/>
                  </a:cubicBezTo>
                  <a:cubicBezTo>
                    <a:pt x="653" y="566"/>
                    <a:pt x="653" y="566"/>
                    <a:pt x="653" y="566"/>
                  </a:cubicBezTo>
                  <a:lnTo>
                    <a:pt x="653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9"/>
            <p:cNvSpPr>
              <a:spLocks/>
            </p:cNvSpPr>
            <p:nvPr/>
          </p:nvSpPr>
          <p:spPr bwMode="auto">
            <a:xfrm rot="10800000">
              <a:off x="1701573" y="10864704"/>
              <a:ext cx="808174" cy="756034"/>
            </a:xfrm>
            <a:custGeom>
              <a:avLst/>
              <a:gdLst>
                <a:gd name="T0" fmla="*/ 653 w 653"/>
                <a:gd name="T1" fmla="*/ 0 h 611"/>
                <a:gd name="T2" fmla="*/ 587 w 653"/>
                <a:gd name="T3" fmla="*/ 103 h 611"/>
                <a:gd name="T4" fmla="*/ 508 w 653"/>
                <a:gd name="T5" fmla="*/ 179 h 611"/>
                <a:gd name="T6" fmla="*/ 549 w 653"/>
                <a:gd name="T7" fmla="*/ 235 h 611"/>
                <a:gd name="T8" fmla="*/ 602 w 653"/>
                <a:gd name="T9" fmla="*/ 214 h 611"/>
                <a:gd name="T10" fmla="*/ 592 w 653"/>
                <a:gd name="T11" fmla="*/ 182 h 611"/>
                <a:gd name="T12" fmla="*/ 576 w 653"/>
                <a:gd name="T13" fmla="*/ 194 h 611"/>
                <a:gd name="T14" fmla="*/ 565 w 653"/>
                <a:gd name="T15" fmla="*/ 182 h 611"/>
                <a:gd name="T16" fmla="*/ 602 w 653"/>
                <a:gd name="T17" fmla="*/ 170 h 611"/>
                <a:gd name="T18" fmla="*/ 615 w 653"/>
                <a:gd name="T19" fmla="*/ 226 h 611"/>
                <a:gd name="T20" fmla="*/ 580 w 653"/>
                <a:gd name="T21" fmla="*/ 261 h 611"/>
                <a:gd name="T22" fmla="*/ 601 w 653"/>
                <a:gd name="T23" fmla="*/ 303 h 611"/>
                <a:gd name="T24" fmla="*/ 580 w 653"/>
                <a:gd name="T25" fmla="*/ 330 h 611"/>
                <a:gd name="T26" fmla="*/ 601 w 653"/>
                <a:gd name="T27" fmla="*/ 368 h 611"/>
                <a:gd name="T28" fmla="*/ 580 w 653"/>
                <a:gd name="T29" fmla="*/ 410 h 611"/>
                <a:gd name="T30" fmla="*/ 558 w 653"/>
                <a:gd name="T31" fmla="*/ 392 h 611"/>
                <a:gd name="T32" fmla="*/ 519 w 653"/>
                <a:gd name="T33" fmla="*/ 407 h 611"/>
                <a:gd name="T34" fmla="*/ 490 w 653"/>
                <a:gd name="T35" fmla="*/ 361 h 611"/>
                <a:gd name="T36" fmla="*/ 514 w 653"/>
                <a:gd name="T37" fmla="*/ 339 h 611"/>
                <a:gd name="T38" fmla="*/ 526 w 653"/>
                <a:gd name="T39" fmla="*/ 350 h 611"/>
                <a:gd name="T40" fmla="*/ 519 w 653"/>
                <a:gd name="T41" fmla="*/ 355 h 611"/>
                <a:gd name="T42" fmla="*/ 502 w 653"/>
                <a:gd name="T43" fmla="*/ 365 h 611"/>
                <a:gd name="T44" fmla="*/ 535 w 653"/>
                <a:gd name="T45" fmla="*/ 386 h 611"/>
                <a:gd name="T46" fmla="*/ 567 w 653"/>
                <a:gd name="T47" fmla="*/ 326 h 611"/>
                <a:gd name="T48" fmla="*/ 507 w 653"/>
                <a:gd name="T49" fmla="*/ 283 h 611"/>
                <a:gd name="T50" fmla="*/ 462 w 653"/>
                <a:gd name="T51" fmla="*/ 297 h 611"/>
                <a:gd name="T52" fmla="*/ 374 w 653"/>
                <a:gd name="T53" fmla="*/ 284 h 611"/>
                <a:gd name="T54" fmla="*/ 371 w 653"/>
                <a:gd name="T55" fmla="*/ 285 h 611"/>
                <a:gd name="T56" fmla="*/ 351 w 653"/>
                <a:gd name="T57" fmla="*/ 281 h 611"/>
                <a:gd name="T58" fmla="*/ 352 w 653"/>
                <a:gd name="T59" fmla="*/ 298 h 611"/>
                <a:gd name="T60" fmla="*/ 357 w 653"/>
                <a:gd name="T61" fmla="*/ 399 h 611"/>
                <a:gd name="T62" fmla="*/ 348 w 653"/>
                <a:gd name="T63" fmla="*/ 484 h 611"/>
                <a:gd name="T64" fmla="*/ 419 w 653"/>
                <a:gd name="T65" fmla="*/ 506 h 611"/>
                <a:gd name="T66" fmla="*/ 433 w 653"/>
                <a:gd name="T67" fmla="*/ 447 h 611"/>
                <a:gd name="T68" fmla="*/ 413 w 653"/>
                <a:gd name="T69" fmla="*/ 445 h 611"/>
                <a:gd name="T70" fmla="*/ 411 w 653"/>
                <a:gd name="T71" fmla="*/ 465 h 611"/>
                <a:gd name="T72" fmla="*/ 400 w 653"/>
                <a:gd name="T73" fmla="*/ 465 h 611"/>
                <a:gd name="T74" fmla="*/ 409 w 653"/>
                <a:gd name="T75" fmla="*/ 431 h 611"/>
                <a:gd name="T76" fmla="*/ 458 w 653"/>
                <a:gd name="T77" fmla="*/ 454 h 611"/>
                <a:gd name="T78" fmla="*/ 460 w 653"/>
                <a:gd name="T79" fmla="*/ 484 h 611"/>
                <a:gd name="T80" fmla="*/ 444 w 653"/>
                <a:gd name="T81" fmla="*/ 504 h 611"/>
                <a:gd name="T82" fmla="*/ 457 w 653"/>
                <a:gd name="T83" fmla="*/ 519 h 611"/>
                <a:gd name="T84" fmla="*/ 429 w 653"/>
                <a:gd name="T85" fmla="*/ 546 h 611"/>
                <a:gd name="T86" fmla="*/ 383 w 653"/>
                <a:gd name="T87" fmla="*/ 520 h 611"/>
                <a:gd name="T88" fmla="*/ 342 w 653"/>
                <a:gd name="T89" fmla="*/ 543 h 611"/>
                <a:gd name="T90" fmla="*/ 307 w 653"/>
                <a:gd name="T91" fmla="*/ 524 h 611"/>
                <a:gd name="T92" fmla="*/ 250 w 653"/>
                <a:gd name="T93" fmla="*/ 566 h 611"/>
                <a:gd name="T94" fmla="*/ 211 w 653"/>
                <a:gd name="T95" fmla="*/ 519 h 611"/>
                <a:gd name="T96" fmla="*/ 232 w 653"/>
                <a:gd name="T97" fmla="*/ 504 h 611"/>
                <a:gd name="T98" fmla="*/ 235 w 653"/>
                <a:gd name="T99" fmla="*/ 515 h 611"/>
                <a:gd name="T100" fmla="*/ 238 w 653"/>
                <a:gd name="T101" fmla="*/ 550 h 611"/>
                <a:gd name="T102" fmla="*/ 287 w 653"/>
                <a:gd name="T103" fmla="*/ 510 h 611"/>
                <a:gd name="T104" fmla="*/ 224 w 653"/>
                <a:gd name="T105" fmla="*/ 443 h 611"/>
                <a:gd name="T106" fmla="*/ 147 w 653"/>
                <a:gd name="T107" fmla="*/ 495 h 611"/>
                <a:gd name="T108" fmla="*/ 138 w 653"/>
                <a:gd name="T109" fmla="*/ 524 h 611"/>
                <a:gd name="T110" fmla="*/ 55 w 653"/>
                <a:gd name="T111" fmla="*/ 558 h 611"/>
                <a:gd name="T112" fmla="*/ 0 w 653"/>
                <a:gd name="T113" fmla="*/ 611 h 611"/>
                <a:gd name="T114" fmla="*/ 653 w 653"/>
                <a:gd name="T115" fmla="*/ 611 h 611"/>
                <a:gd name="T116" fmla="*/ 653 w 653"/>
                <a:gd name="T117" fmla="*/ 566 h 611"/>
                <a:gd name="T118" fmla="*/ 653 w 653"/>
                <a:gd name="T119" fmla="*/ 0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53" h="611">
                  <a:moveTo>
                    <a:pt x="653" y="0"/>
                  </a:moveTo>
                  <a:cubicBezTo>
                    <a:pt x="636" y="13"/>
                    <a:pt x="583" y="58"/>
                    <a:pt x="587" y="103"/>
                  </a:cubicBezTo>
                  <a:cubicBezTo>
                    <a:pt x="587" y="103"/>
                    <a:pt x="511" y="111"/>
                    <a:pt x="508" y="179"/>
                  </a:cubicBezTo>
                  <a:cubicBezTo>
                    <a:pt x="508" y="179"/>
                    <a:pt x="516" y="226"/>
                    <a:pt x="549" y="235"/>
                  </a:cubicBezTo>
                  <a:cubicBezTo>
                    <a:pt x="583" y="245"/>
                    <a:pt x="600" y="221"/>
                    <a:pt x="602" y="214"/>
                  </a:cubicBezTo>
                  <a:cubicBezTo>
                    <a:pt x="607" y="207"/>
                    <a:pt x="611" y="188"/>
                    <a:pt x="592" y="182"/>
                  </a:cubicBezTo>
                  <a:cubicBezTo>
                    <a:pt x="582" y="180"/>
                    <a:pt x="576" y="192"/>
                    <a:pt x="576" y="194"/>
                  </a:cubicBezTo>
                  <a:cubicBezTo>
                    <a:pt x="576" y="194"/>
                    <a:pt x="567" y="196"/>
                    <a:pt x="565" y="182"/>
                  </a:cubicBezTo>
                  <a:cubicBezTo>
                    <a:pt x="565" y="167"/>
                    <a:pt x="590" y="162"/>
                    <a:pt x="602" y="170"/>
                  </a:cubicBezTo>
                  <a:cubicBezTo>
                    <a:pt x="614" y="178"/>
                    <a:pt x="627" y="195"/>
                    <a:pt x="615" y="226"/>
                  </a:cubicBezTo>
                  <a:cubicBezTo>
                    <a:pt x="602" y="254"/>
                    <a:pt x="580" y="261"/>
                    <a:pt x="580" y="261"/>
                  </a:cubicBezTo>
                  <a:cubicBezTo>
                    <a:pt x="580" y="261"/>
                    <a:pt x="602" y="281"/>
                    <a:pt x="601" y="303"/>
                  </a:cubicBezTo>
                  <a:cubicBezTo>
                    <a:pt x="596" y="318"/>
                    <a:pt x="580" y="330"/>
                    <a:pt x="580" y="330"/>
                  </a:cubicBezTo>
                  <a:cubicBezTo>
                    <a:pt x="580" y="330"/>
                    <a:pt x="601" y="347"/>
                    <a:pt x="601" y="368"/>
                  </a:cubicBezTo>
                  <a:cubicBezTo>
                    <a:pt x="601" y="389"/>
                    <a:pt x="595" y="404"/>
                    <a:pt x="580" y="410"/>
                  </a:cubicBezTo>
                  <a:cubicBezTo>
                    <a:pt x="580" y="410"/>
                    <a:pt x="565" y="416"/>
                    <a:pt x="558" y="392"/>
                  </a:cubicBezTo>
                  <a:cubicBezTo>
                    <a:pt x="558" y="392"/>
                    <a:pt x="543" y="416"/>
                    <a:pt x="519" y="407"/>
                  </a:cubicBezTo>
                  <a:cubicBezTo>
                    <a:pt x="495" y="397"/>
                    <a:pt x="488" y="381"/>
                    <a:pt x="490" y="361"/>
                  </a:cubicBezTo>
                  <a:cubicBezTo>
                    <a:pt x="493" y="342"/>
                    <a:pt x="508" y="339"/>
                    <a:pt x="514" y="339"/>
                  </a:cubicBezTo>
                  <a:cubicBezTo>
                    <a:pt x="519" y="338"/>
                    <a:pt x="526" y="344"/>
                    <a:pt x="526" y="350"/>
                  </a:cubicBezTo>
                  <a:cubicBezTo>
                    <a:pt x="526" y="355"/>
                    <a:pt x="520" y="355"/>
                    <a:pt x="519" y="355"/>
                  </a:cubicBezTo>
                  <a:cubicBezTo>
                    <a:pt x="516" y="353"/>
                    <a:pt x="502" y="350"/>
                    <a:pt x="502" y="365"/>
                  </a:cubicBezTo>
                  <a:cubicBezTo>
                    <a:pt x="502" y="380"/>
                    <a:pt x="523" y="389"/>
                    <a:pt x="535" y="386"/>
                  </a:cubicBezTo>
                  <a:cubicBezTo>
                    <a:pt x="547" y="382"/>
                    <a:pt x="567" y="365"/>
                    <a:pt x="567" y="326"/>
                  </a:cubicBezTo>
                  <a:cubicBezTo>
                    <a:pt x="561" y="283"/>
                    <a:pt x="507" y="283"/>
                    <a:pt x="507" y="283"/>
                  </a:cubicBezTo>
                  <a:cubicBezTo>
                    <a:pt x="507" y="283"/>
                    <a:pt x="471" y="289"/>
                    <a:pt x="462" y="297"/>
                  </a:cubicBezTo>
                  <a:cubicBezTo>
                    <a:pt x="462" y="297"/>
                    <a:pt x="431" y="254"/>
                    <a:pt x="374" y="284"/>
                  </a:cubicBezTo>
                  <a:cubicBezTo>
                    <a:pt x="371" y="285"/>
                    <a:pt x="371" y="285"/>
                    <a:pt x="371" y="285"/>
                  </a:cubicBezTo>
                  <a:cubicBezTo>
                    <a:pt x="351" y="281"/>
                    <a:pt x="351" y="281"/>
                    <a:pt x="351" y="281"/>
                  </a:cubicBezTo>
                  <a:cubicBezTo>
                    <a:pt x="352" y="298"/>
                    <a:pt x="352" y="298"/>
                    <a:pt x="352" y="298"/>
                  </a:cubicBezTo>
                  <a:cubicBezTo>
                    <a:pt x="352" y="298"/>
                    <a:pt x="311" y="355"/>
                    <a:pt x="357" y="399"/>
                  </a:cubicBezTo>
                  <a:cubicBezTo>
                    <a:pt x="357" y="399"/>
                    <a:pt x="323" y="440"/>
                    <a:pt x="348" y="484"/>
                  </a:cubicBezTo>
                  <a:cubicBezTo>
                    <a:pt x="371" y="529"/>
                    <a:pt x="416" y="510"/>
                    <a:pt x="419" y="506"/>
                  </a:cubicBezTo>
                  <a:cubicBezTo>
                    <a:pt x="422" y="502"/>
                    <a:pt x="456" y="480"/>
                    <a:pt x="433" y="447"/>
                  </a:cubicBezTo>
                  <a:cubicBezTo>
                    <a:pt x="424" y="438"/>
                    <a:pt x="413" y="445"/>
                    <a:pt x="413" y="445"/>
                  </a:cubicBezTo>
                  <a:cubicBezTo>
                    <a:pt x="413" y="445"/>
                    <a:pt x="405" y="449"/>
                    <a:pt x="411" y="465"/>
                  </a:cubicBezTo>
                  <a:cubicBezTo>
                    <a:pt x="411" y="465"/>
                    <a:pt x="404" y="471"/>
                    <a:pt x="400" y="465"/>
                  </a:cubicBezTo>
                  <a:cubicBezTo>
                    <a:pt x="394" y="461"/>
                    <a:pt x="391" y="443"/>
                    <a:pt x="409" y="431"/>
                  </a:cubicBezTo>
                  <a:cubicBezTo>
                    <a:pt x="428" y="420"/>
                    <a:pt x="449" y="436"/>
                    <a:pt x="458" y="454"/>
                  </a:cubicBezTo>
                  <a:cubicBezTo>
                    <a:pt x="467" y="473"/>
                    <a:pt x="462" y="478"/>
                    <a:pt x="460" y="484"/>
                  </a:cubicBezTo>
                  <a:cubicBezTo>
                    <a:pt x="458" y="490"/>
                    <a:pt x="444" y="504"/>
                    <a:pt x="444" y="504"/>
                  </a:cubicBezTo>
                  <a:cubicBezTo>
                    <a:pt x="444" y="504"/>
                    <a:pt x="457" y="507"/>
                    <a:pt x="457" y="519"/>
                  </a:cubicBezTo>
                  <a:cubicBezTo>
                    <a:pt x="457" y="532"/>
                    <a:pt x="457" y="542"/>
                    <a:pt x="429" y="546"/>
                  </a:cubicBezTo>
                  <a:cubicBezTo>
                    <a:pt x="403" y="549"/>
                    <a:pt x="383" y="520"/>
                    <a:pt x="383" y="520"/>
                  </a:cubicBezTo>
                  <a:cubicBezTo>
                    <a:pt x="383" y="520"/>
                    <a:pt x="361" y="543"/>
                    <a:pt x="342" y="543"/>
                  </a:cubicBezTo>
                  <a:cubicBezTo>
                    <a:pt x="322" y="543"/>
                    <a:pt x="307" y="524"/>
                    <a:pt x="307" y="524"/>
                  </a:cubicBezTo>
                  <a:cubicBezTo>
                    <a:pt x="307" y="524"/>
                    <a:pt x="288" y="562"/>
                    <a:pt x="250" y="566"/>
                  </a:cubicBezTo>
                  <a:cubicBezTo>
                    <a:pt x="211" y="569"/>
                    <a:pt x="208" y="536"/>
                    <a:pt x="211" y="519"/>
                  </a:cubicBezTo>
                  <a:cubicBezTo>
                    <a:pt x="214" y="502"/>
                    <a:pt x="227" y="504"/>
                    <a:pt x="232" y="504"/>
                  </a:cubicBezTo>
                  <a:cubicBezTo>
                    <a:pt x="235" y="504"/>
                    <a:pt x="239" y="510"/>
                    <a:pt x="235" y="515"/>
                  </a:cubicBezTo>
                  <a:cubicBezTo>
                    <a:pt x="230" y="519"/>
                    <a:pt x="211" y="539"/>
                    <a:pt x="238" y="550"/>
                  </a:cubicBezTo>
                  <a:cubicBezTo>
                    <a:pt x="274" y="555"/>
                    <a:pt x="285" y="516"/>
                    <a:pt x="287" y="510"/>
                  </a:cubicBezTo>
                  <a:cubicBezTo>
                    <a:pt x="289" y="504"/>
                    <a:pt x="289" y="443"/>
                    <a:pt x="224" y="443"/>
                  </a:cubicBezTo>
                  <a:cubicBezTo>
                    <a:pt x="164" y="443"/>
                    <a:pt x="154" y="478"/>
                    <a:pt x="147" y="495"/>
                  </a:cubicBezTo>
                  <a:cubicBezTo>
                    <a:pt x="147" y="495"/>
                    <a:pt x="138" y="516"/>
                    <a:pt x="138" y="524"/>
                  </a:cubicBezTo>
                  <a:cubicBezTo>
                    <a:pt x="138" y="524"/>
                    <a:pt x="105" y="512"/>
                    <a:pt x="55" y="558"/>
                  </a:cubicBezTo>
                  <a:cubicBezTo>
                    <a:pt x="55" y="558"/>
                    <a:pt x="2" y="609"/>
                    <a:pt x="0" y="611"/>
                  </a:cubicBezTo>
                  <a:cubicBezTo>
                    <a:pt x="0" y="611"/>
                    <a:pt x="650" y="611"/>
                    <a:pt x="653" y="611"/>
                  </a:cubicBezTo>
                  <a:cubicBezTo>
                    <a:pt x="653" y="566"/>
                    <a:pt x="653" y="566"/>
                    <a:pt x="653" y="566"/>
                  </a:cubicBezTo>
                  <a:lnTo>
                    <a:pt x="653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4" name="Rectangle 63"/>
          <p:cNvSpPr/>
          <p:nvPr/>
        </p:nvSpPr>
        <p:spPr>
          <a:xfrm>
            <a:off x="7336883" y="1293796"/>
            <a:ext cx="6553141" cy="415488"/>
          </a:xfrm>
          <a:prstGeom prst="rect">
            <a:avLst/>
          </a:prstGeom>
        </p:spPr>
        <p:txBody>
          <a:bodyPr wrap="square" lIns="45711" tIns="22855" rIns="45711" bIns="22855">
            <a:spAutoFit/>
          </a:bodyPr>
          <a:lstStyle/>
          <a:p>
            <a:pPr algn="just" defTabSz="45710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Nhà</a:t>
            </a:r>
            <a:r>
              <a:rPr lang="en-US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ai</a:t>
            </a:r>
            <a:r>
              <a:rPr lang="en-US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Pha</a:t>
            </a:r>
            <a:r>
              <a:rPr lang="en-US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Luông</a:t>
            </a:r>
            <a:r>
              <a:rPr lang="en-US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mưa</a:t>
            </a:r>
            <a:r>
              <a:rPr lang="en-US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xa</a:t>
            </a:r>
            <a:r>
              <a:rPr lang="en-US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khơi</a:t>
            </a:r>
            <a:endParaRPr lang="en-US" sz="24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2392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7137" y="2464355"/>
            <a:ext cx="4639182" cy="2374734"/>
          </a:xfrm>
          <a:prstGeom prst="rect">
            <a:avLst/>
          </a:prstGeom>
        </p:spPr>
      </p:pic>
      <p:sp>
        <p:nvSpPr>
          <p:cNvPr id="51" name="Rectangle 50"/>
          <p:cNvSpPr/>
          <p:nvPr/>
        </p:nvSpPr>
        <p:spPr>
          <a:xfrm>
            <a:off x="38631" y="1934819"/>
            <a:ext cx="6834108" cy="784820"/>
          </a:xfrm>
          <a:prstGeom prst="rect">
            <a:avLst/>
          </a:prstGeom>
        </p:spPr>
        <p:txBody>
          <a:bodyPr wrap="square" lIns="45711" tIns="22855" rIns="45711" bIns="22855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b</a:t>
            </a:r>
            <a:r>
              <a:rPr lang="en-US" sz="2400" b="1">
                <a:solidFill>
                  <a:srgbClr val="C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. 12 câu còn lại: Chặng đường hành quân</a:t>
            </a:r>
            <a:endParaRPr lang="vi-VN" sz="2400" b="1">
              <a:solidFill>
                <a:srgbClr val="C00000"/>
              </a:solidFill>
              <a:ea typeface="Tahoma" pitchFamily="34" charset="0"/>
              <a:cs typeface="Arial" pitchFamily="34" charset="0"/>
            </a:endParaRPr>
          </a:p>
          <a:p>
            <a:endParaRPr lang="vi-VN" sz="2400" b="1" dirty="0">
              <a:solidFill>
                <a:srgbClr val="C00000"/>
              </a:solidFill>
              <a:ea typeface="Tahoma" pitchFamily="34" charset="0"/>
              <a:cs typeface="Arial" pitchFamily="34" charset="0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1367436" y="2358480"/>
            <a:ext cx="4492188" cy="430887"/>
            <a:chOff x="2428842" y="4267200"/>
            <a:chExt cx="8985546" cy="861773"/>
          </a:xfrm>
        </p:grpSpPr>
        <p:sp>
          <p:nvSpPr>
            <p:cNvPr id="53" name="Rectangle 52"/>
            <p:cNvSpPr/>
            <p:nvPr/>
          </p:nvSpPr>
          <p:spPr>
            <a:xfrm>
              <a:off x="3124741" y="4267200"/>
              <a:ext cx="8289647" cy="8617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vi-VN" sz="2200" b="1" dirty="0">
                  <a:solidFill>
                    <a:srgbClr val="F79646">
                      <a:lumMod val="50000"/>
                    </a:srgbClr>
                  </a:solidFill>
                  <a:cs typeface="Arial" panose="020B0604020202020204" pitchFamily="34" charset="0"/>
                </a:rPr>
                <a:t>Sự </a:t>
              </a:r>
              <a:r>
                <a:rPr lang="vi-VN" sz="2200" b="1">
                  <a:solidFill>
                    <a:srgbClr val="F79646">
                      <a:lumMod val="50000"/>
                    </a:srgbClr>
                  </a:solidFill>
                  <a:cs typeface="Arial" panose="020B0604020202020204" pitchFamily="34" charset="0"/>
                </a:rPr>
                <a:t>hi </a:t>
              </a:r>
              <a:r>
                <a:rPr lang="vi-VN" sz="2200" b="1" smtClean="0">
                  <a:solidFill>
                    <a:srgbClr val="F79646">
                      <a:lumMod val="50000"/>
                    </a:srgbClr>
                  </a:solidFill>
                  <a:cs typeface="Arial" panose="020B0604020202020204" pitchFamily="34" charset="0"/>
                </a:rPr>
                <a:t>sinh</a:t>
              </a:r>
              <a:r>
                <a:rPr lang="en-US" sz="2200" b="1" smtClean="0">
                  <a:solidFill>
                    <a:srgbClr val="F79646">
                      <a:lumMod val="50000"/>
                    </a:srgbClr>
                  </a:solidFill>
                  <a:cs typeface="Arial" panose="020B0604020202020204" pitchFamily="34" charset="0"/>
                </a:rPr>
                <a:t> của người lính</a:t>
              </a:r>
              <a:endParaRPr lang="vi-VN" sz="2200" b="1" dirty="0">
                <a:solidFill>
                  <a:srgbClr val="F79646">
                    <a:lumMod val="50000"/>
                  </a:srgbClr>
                </a:solidFill>
                <a:cs typeface="Arial" panose="020B0604020202020204" pitchFamily="34" charset="0"/>
              </a:endParaRPr>
            </a:p>
          </p:txBody>
        </p:sp>
        <p:grpSp>
          <p:nvGrpSpPr>
            <p:cNvPr id="54" name="Group 53"/>
            <p:cNvGrpSpPr/>
            <p:nvPr/>
          </p:nvGrpSpPr>
          <p:grpSpPr>
            <a:xfrm>
              <a:off x="2428842" y="4396400"/>
              <a:ext cx="468313" cy="468313"/>
              <a:chOff x="2204908" y="4489707"/>
              <a:chExt cx="468313" cy="468313"/>
            </a:xfrm>
          </p:grpSpPr>
          <p:sp>
            <p:nvSpPr>
              <p:cNvPr id="55" name="Freeform 5"/>
              <p:cNvSpPr>
                <a:spLocks/>
              </p:cNvSpPr>
              <p:nvPr/>
            </p:nvSpPr>
            <p:spPr bwMode="auto">
              <a:xfrm>
                <a:off x="2298571" y="4572257"/>
                <a:ext cx="373063" cy="282575"/>
              </a:xfrm>
              <a:custGeom>
                <a:avLst/>
                <a:gdLst>
                  <a:gd name="T0" fmla="*/ 272 w 276"/>
                  <a:gd name="T1" fmla="*/ 29 h 210"/>
                  <a:gd name="T2" fmla="*/ 245 w 276"/>
                  <a:gd name="T3" fmla="*/ 3 h 210"/>
                  <a:gd name="T4" fmla="*/ 237 w 276"/>
                  <a:gd name="T5" fmla="*/ 0 h 210"/>
                  <a:gd name="T6" fmla="*/ 230 w 276"/>
                  <a:gd name="T7" fmla="*/ 3 h 210"/>
                  <a:gd name="T8" fmla="*/ 102 w 276"/>
                  <a:gd name="T9" fmla="*/ 130 h 210"/>
                  <a:gd name="T10" fmla="*/ 47 w 276"/>
                  <a:gd name="T11" fmla="*/ 74 h 210"/>
                  <a:gd name="T12" fmla="*/ 39 w 276"/>
                  <a:gd name="T13" fmla="*/ 71 h 210"/>
                  <a:gd name="T14" fmla="*/ 31 w 276"/>
                  <a:gd name="T15" fmla="*/ 74 h 210"/>
                  <a:gd name="T16" fmla="*/ 4 w 276"/>
                  <a:gd name="T17" fmla="*/ 101 h 210"/>
                  <a:gd name="T18" fmla="*/ 4 w 276"/>
                  <a:gd name="T19" fmla="*/ 117 h 210"/>
                  <a:gd name="T20" fmla="*/ 94 w 276"/>
                  <a:gd name="T21" fmla="*/ 207 h 210"/>
                  <a:gd name="T22" fmla="*/ 101 w 276"/>
                  <a:gd name="T23" fmla="*/ 210 h 210"/>
                  <a:gd name="T24" fmla="*/ 102 w 276"/>
                  <a:gd name="T25" fmla="*/ 210 h 210"/>
                  <a:gd name="T26" fmla="*/ 102 w 276"/>
                  <a:gd name="T27" fmla="*/ 210 h 210"/>
                  <a:gd name="T28" fmla="*/ 102 w 276"/>
                  <a:gd name="T29" fmla="*/ 210 h 210"/>
                  <a:gd name="T30" fmla="*/ 110 w 276"/>
                  <a:gd name="T31" fmla="*/ 207 h 210"/>
                  <a:gd name="T32" fmla="*/ 272 w 276"/>
                  <a:gd name="T33" fmla="*/ 45 h 210"/>
                  <a:gd name="T34" fmla="*/ 272 w 276"/>
                  <a:gd name="T35" fmla="*/ 29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76" h="210">
                    <a:moveTo>
                      <a:pt x="272" y="29"/>
                    </a:moveTo>
                    <a:cubicBezTo>
                      <a:pt x="245" y="3"/>
                      <a:pt x="245" y="3"/>
                      <a:pt x="245" y="3"/>
                    </a:cubicBezTo>
                    <a:cubicBezTo>
                      <a:pt x="243" y="1"/>
                      <a:pt x="240" y="0"/>
                      <a:pt x="237" y="0"/>
                    </a:cubicBezTo>
                    <a:cubicBezTo>
                      <a:pt x="234" y="0"/>
                      <a:pt x="232" y="1"/>
                      <a:pt x="230" y="3"/>
                    </a:cubicBezTo>
                    <a:cubicBezTo>
                      <a:pt x="102" y="130"/>
                      <a:pt x="102" y="130"/>
                      <a:pt x="102" y="130"/>
                    </a:cubicBezTo>
                    <a:cubicBezTo>
                      <a:pt x="47" y="74"/>
                      <a:pt x="47" y="74"/>
                      <a:pt x="47" y="74"/>
                    </a:cubicBezTo>
                    <a:cubicBezTo>
                      <a:pt x="45" y="72"/>
                      <a:pt x="42" y="71"/>
                      <a:pt x="39" y="71"/>
                    </a:cubicBezTo>
                    <a:cubicBezTo>
                      <a:pt x="36" y="71"/>
                      <a:pt x="33" y="72"/>
                      <a:pt x="31" y="74"/>
                    </a:cubicBezTo>
                    <a:cubicBezTo>
                      <a:pt x="4" y="101"/>
                      <a:pt x="4" y="101"/>
                      <a:pt x="4" y="101"/>
                    </a:cubicBezTo>
                    <a:cubicBezTo>
                      <a:pt x="0" y="105"/>
                      <a:pt x="0" y="112"/>
                      <a:pt x="4" y="117"/>
                    </a:cubicBezTo>
                    <a:cubicBezTo>
                      <a:pt x="94" y="207"/>
                      <a:pt x="94" y="207"/>
                      <a:pt x="94" y="207"/>
                    </a:cubicBezTo>
                    <a:cubicBezTo>
                      <a:pt x="96" y="209"/>
                      <a:pt x="98" y="210"/>
                      <a:pt x="101" y="210"/>
                    </a:cubicBezTo>
                    <a:cubicBezTo>
                      <a:pt x="101" y="210"/>
                      <a:pt x="102" y="210"/>
                      <a:pt x="102" y="210"/>
                    </a:cubicBezTo>
                    <a:cubicBezTo>
                      <a:pt x="102" y="210"/>
                      <a:pt x="102" y="210"/>
                      <a:pt x="102" y="210"/>
                    </a:cubicBezTo>
                    <a:cubicBezTo>
                      <a:pt x="102" y="210"/>
                      <a:pt x="102" y="210"/>
                      <a:pt x="102" y="210"/>
                    </a:cubicBezTo>
                    <a:cubicBezTo>
                      <a:pt x="105" y="210"/>
                      <a:pt x="108" y="209"/>
                      <a:pt x="110" y="207"/>
                    </a:cubicBezTo>
                    <a:cubicBezTo>
                      <a:pt x="272" y="45"/>
                      <a:pt x="272" y="45"/>
                      <a:pt x="272" y="45"/>
                    </a:cubicBezTo>
                    <a:cubicBezTo>
                      <a:pt x="276" y="41"/>
                      <a:pt x="276" y="34"/>
                      <a:pt x="272" y="29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56" name="Freeform 6"/>
              <p:cNvSpPr>
                <a:spLocks/>
              </p:cNvSpPr>
              <p:nvPr/>
            </p:nvSpPr>
            <p:spPr bwMode="auto">
              <a:xfrm>
                <a:off x="2204908" y="4489707"/>
                <a:ext cx="468313" cy="468313"/>
              </a:xfrm>
              <a:custGeom>
                <a:avLst/>
                <a:gdLst>
                  <a:gd name="T0" fmla="*/ 332 w 348"/>
                  <a:gd name="T1" fmla="*/ 145 h 348"/>
                  <a:gd name="T2" fmla="*/ 195 w 348"/>
                  <a:gd name="T3" fmla="*/ 282 h 348"/>
                  <a:gd name="T4" fmla="*/ 173 w 348"/>
                  <a:gd name="T5" fmla="*/ 291 h 348"/>
                  <a:gd name="T6" fmla="*/ 167 w 348"/>
                  <a:gd name="T7" fmla="*/ 291 h 348"/>
                  <a:gd name="T8" fmla="*/ 166 w 348"/>
                  <a:gd name="T9" fmla="*/ 290 h 348"/>
                  <a:gd name="T10" fmla="*/ 151 w 348"/>
                  <a:gd name="T11" fmla="*/ 282 h 348"/>
                  <a:gd name="T12" fmla="*/ 61 w 348"/>
                  <a:gd name="T13" fmla="*/ 192 h 348"/>
                  <a:gd name="T14" fmla="*/ 52 w 348"/>
                  <a:gd name="T15" fmla="*/ 170 h 348"/>
                  <a:gd name="T16" fmla="*/ 61 w 348"/>
                  <a:gd name="T17" fmla="*/ 148 h 348"/>
                  <a:gd name="T18" fmla="*/ 87 w 348"/>
                  <a:gd name="T19" fmla="*/ 121 h 348"/>
                  <a:gd name="T20" fmla="*/ 109 w 348"/>
                  <a:gd name="T21" fmla="*/ 112 h 348"/>
                  <a:gd name="T22" fmla="*/ 131 w 348"/>
                  <a:gd name="T23" fmla="*/ 121 h 348"/>
                  <a:gd name="T24" fmla="*/ 173 w 348"/>
                  <a:gd name="T25" fmla="*/ 163 h 348"/>
                  <a:gd name="T26" fmla="*/ 261 w 348"/>
                  <a:gd name="T27" fmla="*/ 74 h 348"/>
                  <a:gd name="T28" fmla="*/ 202 w 348"/>
                  <a:gd name="T29" fmla="*/ 16 h 348"/>
                  <a:gd name="T30" fmla="*/ 146 w 348"/>
                  <a:gd name="T31" fmla="*/ 16 h 348"/>
                  <a:gd name="T32" fmla="*/ 16 w 348"/>
                  <a:gd name="T33" fmla="*/ 146 h 348"/>
                  <a:gd name="T34" fmla="*/ 16 w 348"/>
                  <a:gd name="T35" fmla="*/ 202 h 348"/>
                  <a:gd name="T36" fmla="*/ 146 w 348"/>
                  <a:gd name="T37" fmla="*/ 333 h 348"/>
                  <a:gd name="T38" fmla="*/ 202 w 348"/>
                  <a:gd name="T39" fmla="*/ 333 h 348"/>
                  <a:gd name="T40" fmla="*/ 333 w 348"/>
                  <a:gd name="T41" fmla="*/ 202 h 348"/>
                  <a:gd name="T42" fmla="*/ 333 w 348"/>
                  <a:gd name="T43" fmla="*/ 146 h 348"/>
                  <a:gd name="T44" fmla="*/ 332 w 348"/>
                  <a:gd name="T45" fmla="*/ 145 h 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48" h="348">
                    <a:moveTo>
                      <a:pt x="332" y="145"/>
                    </a:moveTo>
                    <a:cubicBezTo>
                      <a:pt x="195" y="282"/>
                      <a:pt x="195" y="282"/>
                      <a:pt x="195" y="282"/>
                    </a:cubicBezTo>
                    <a:cubicBezTo>
                      <a:pt x="189" y="288"/>
                      <a:pt x="181" y="291"/>
                      <a:pt x="173" y="291"/>
                    </a:cubicBezTo>
                    <a:cubicBezTo>
                      <a:pt x="167" y="291"/>
                      <a:pt x="167" y="291"/>
                      <a:pt x="167" y="291"/>
                    </a:cubicBezTo>
                    <a:cubicBezTo>
                      <a:pt x="166" y="290"/>
                      <a:pt x="166" y="290"/>
                      <a:pt x="166" y="290"/>
                    </a:cubicBezTo>
                    <a:cubicBezTo>
                      <a:pt x="160" y="289"/>
                      <a:pt x="155" y="286"/>
                      <a:pt x="151" y="282"/>
                    </a:cubicBezTo>
                    <a:cubicBezTo>
                      <a:pt x="61" y="192"/>
                      <a:pt x="61" y="192"/>
                      <a:pt x="61" y="192"/>
                    </a:cubicBezTo>
                    <a:cubicBezTo>
                      <a:pt x="55" y="186"/>
                      <a:pt x="52" y="178"/>
                      <a:pt x="52" y="170"/>
                    </a:cubicBezTo>
                    <a:cubicBezTo>
                      <a:pt x="52" y="161"/>
                      <a:pt x="55" y="154"/>
                      <a:pt x="61" y="148"/>
                    </a:cubicBezTo>
                    <a:cubicBezTo>
                      <a:pt x="87" y="121"/>
                      <a:pt x="87" y="121"/>
                      <a:pt x="87" y="121"/>
                    </a:cubicBezTo>
                    <a:cubicBezTo>
                      <a:pt x="93" y="115"/>
                      <a:pt x="101" y="112"/>
                      <a:pt x="109" y="112"/>
                    </a:cubicBezTo>
                    <a:cubicBezTo>
                      <a:pt x="118" y="112"/>
                      <a:pt x="126" y="115"/>
                      <a:pt x="131" y="121"/>
                    </a:cubicBezTo>
                    <a:cubicBezTo>
                      <a:pt x="173" y="163"/>
                      <a:pt x="173" y="163"/>
                      <a:pt x="173" y="163"/>
                    </a:cubicBezTo>
                    <a:cubicBezTo>
                      <a:pt x="261" y="74"/>
                      <a:pt x="261" y="74"/>
                      <a:pt x="261" y="74"/>
                    </a:cubicBezTo>
                    <a:cubicBezTo>
                      <a:pt x="202" y="16"/>
                      <a:pt x="202" y="16"/>
                      <a:pt x="202" y="16"/>
                    </a:cubicBezTo>
                    <a:cubicBezTo>
                      <a:pt x="187" y="0"/>
                      <a:pt x="161" y="0"/>
                      <a:pt x="146" y="16"/>
                    </a:cubicBezTo>
                    <a:cubicBezTo>
                      <a:pt x="16" y="146"/>
                      <a:pt x="16" y="146"/>
                      <a:pt x="16" y="146"/>
                    </a:cubicBezTo>
                    <a:cubicBezTo>
                      <a:pt x="0" y="161"/>
                      <a:pt x="0" y="187"/>
                      <a:pt x="16" y="202"/>
                    </a:cubicBezTo>
                    <a:cubicBezTo>
                      <a:pt x="146" y="333"/>
                      <a:pt x="146" y="333"/>
                      <a:pt x="146" y="333"/>
                    </a:cubicBezTo>
                    <a:cubicBezTo>
                      <a:pt x="161" y="348"/>
                      <a:pt x="187" y="348"/>
                      <a:pt x="202" y="333"/>
                    </a:cubicBezTo>
                    <a:cubicBezTo>
                      <a:pt x="333" y="202"/>
                      <a:pt x="333" y="202"/>
                      <a:pt x="333" y="202"/>
                    </a:cubicBezTo>
                    <a:cubicBezTo>
                      <a:pt x="348" y="187"/>
                      <a:pt x="348" y="161"/>
                      <a:pt x="333" y="146"/>
                    </a:cubicBezTo>
                    <a:lnTo>
                      <a:pt x="332" y="145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38" name="Group 37"/>
          <p:cNvGrpSpPr/>
          <p:nvPr/>
        </p:nvGrpSpPr>
        <p:grpSpPr>
          <a:xfrm>
            <a:off x="0" y="1023393"/>
            <a:ext cx="5143626" cy="477054"/>
            <a:chOff x="-4" y="1828800"/>
            <a:chExt cx="10288591" cy="954107"/>
          </a:xfrm>
        </p:grpSpPr>
        <p:sp>
          <p:nvSpPr>
            <p:cNvPr id="42" name="Round Same Side Corner Rectangle 41"/>
            <p:cNvSpPr/>
            <p:nvPr/>
          </p:nvSpPr>
          <p:spPr>
            <a:xfrm rot="5400000">
              <a:off x="529492" y="1299309"/>
              <a:ext cx="886537" cy="1945529"/>
            </a:xfrm>
            <a:prstGeom prst="round2SameRect">
              <a:avLst/>
            </a:prstGeom>
            <a:solidFill>
              <a:schemeClr val="accent5">
                <a:lumMod val="50000"/>
              </a:schemeClr>
            </a:solidFill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0" y="1828800"/>
              <a:ext cx="171692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5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II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2067734" y="1828800"/>
              <a:ext cx="822085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2500" b="1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ĐỌC HIỂU VĂN BẢN</a:t>
              </a:r>
              <a:endParaRPr lang="en-US" sz="2500" b="1" dirty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319914" y="1371600"/>
            <a:ext cx="6309417" cy="491580"/>
            <a:chOff x="644526" y="2766774"/>
            <a:chExt cx="12620477" cy="983160"/>
          </a:xfrm>
        </p:grpSpPr>
        <p:sp>
          <p:nvSpPr>
            <p:cNvPr id="63" name="TextBox 62"/>
            <p:cNvSpPr txBox="1"/>
            <p:nvPr/>
          </p:nvSpPr>
          <p:spPr>
            <a:xfrm>
              <a:off x="2020043" y="2766774"/>
              <a:ext cx="11244960" cy="954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500" b="1" i="1" dirty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Nhớ chặng đường hành quân</a:t>
              </a:r>
            </a:p>
          </p:txBody>
        </p:sp>
        <p:sp>
          <p:nvSpPr>
            <p:cNvPr id="64" name="Rounded Rectangle 63"/>
            <p:cNvSpPr/>
            <p:nvPr/>
          </p:nvSpPr>
          <p:spPr>
            <a:xfrm>
              <a:off x="644526" y="2823876"/>
              <a:ext cx="1269206" cy="804672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960331" y="2795826"/>
              <a:ext cx="776597" cy="954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5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1</a:t>
              </a:r>
            </a:p>
          </p:txBody>
        </p:sp>
      </p:grpSp>
      <p:sp>
        <p:nvSpPr>
          <p:cNvPr id="3" name="Rectangle 2"/>
          <p:cNvSpPr/>
          <p:nvPr/>
        </p:nvSpPr>
        <p:spPr>
          <a:xfrm>
            <a:off x="6872739" y="856861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defTabSz="45710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i="1">
                <a:solidFill>
                  <a:schemeClr val="tx2">
                    <a:lumMod val="50000"/>
                  </a:schemeClr>
                </a:solidFill>
                <a:latin typeface="+mj-lt"/>
              </a:rPr>
              <a:t>Anh bạn dãi dầu không bước nữa</a:t>
            </a:r>
          </a:p>
          <a:p>
            <a:pPr algn="just" defTabSz="45710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i="1">
                <a:solidFill>
                  <a:schemeClr val="tx2">
                    <a:lumMod val="50000"/>
                  </a:schemeClr>
                </a:solidFill>
                <a:latin typeface="+mj-lt"/>
              </a:rPr>
              <a:t>Gục lên súng mũ bỏ quên </a:t>
            </a:r>
            <a:r>
              <a:rPr lang="en-US" sz="2400" b="1" i="1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đời</a:t>
            </a:r>
          </a:p>
          <a:p>
            <a:pPr algn="just" defTabSz="45710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i="1">
                <a:solidFill>
                  <a:schemeClr val="tx2">
                    <a:lumMod val="50000"/>
                  </a:schemeClr>
                </a:solidFill>
                <a:latin typeface="+mj-lt"/>
                <a:cs typeface="Arial" pitchFamily="34" charset="0"/>
              </a:rPr>
              <a:t>Chiều chiều oai linh thác gầm </a:t>
            </a:r>
            <a:r>
              <a:rPr lang="en-US" sz="2400" b="1" i="1" smtClean="0">
                <a:solidFill>
                  <a:schemeClr val="tx2">
                    <a:lumMod val="50000"/>
                  </a:schemeClr>
                </a:solidFill>
                <a:latin typeface="+mj-lt"/>
                <a:cs typeface="Arial" pitchFamily="34" charset="0"/>
              </a:rPr>
              <a:t>thét</a:t>
            </a:r>
          </a:p>
          <a:p>
            <a:pPr algn="just" defTabSz="45710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i="1">
                <a:solidFill>
                  <a:schemeClr val="tx2">
                    <a:lumMod val="50000"/>
                  </a:schemeClr>
                </a:solidFill>
                <a:latin typeface="+mj-lt"/>
                <a:cs typeface="Arial" pitchFamily="34" charset="0"/>
              </a:rPr>
              <a:t>Đêm đêm Mường Hịch cọp trêu người</a:t>
            </a:r>
            <a:r>
              <a:rPr lang="en-US" sz="2400" b="1" i="1" smtClean="0">
                <a:solidFill>
                  <a:schemeClr val="tx2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endParaRPr lang="en-US" sz="2400">
              <a:solidFill>
                <a:schemeClr val="tx2">
                  <a:lumMod val="50000"/>
                </a:schemeClr>
              </a:solidFill>
              <a:latin typeface="+mj-lt"/>
              <a:cs typeface="Arial" pitchFamily="34" charset="0"/>
            </a:endParaRPr>
          </a:p>
          <a:p>
            <a:pPr algn="just" defTabSz="457109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b="1" i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19914" y="2795853"/>
            <a:ext cx="7123302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2400" b="1" spc="-20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vi-VN" sz="2400" b="1" spc="-20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Nghệ </a:t>
            </a:r>
            <a:r>
              <a:rPr lang="vi-VN" sz="2400" b="1" spc="-2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thuật nói giảm nói tránh </a:t>
            </a:r>
            <a:r>
              <a:rPr lang="en-US" sz="2400" b="1" spc="-20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vi-VN" sz="2400" b="1" i="1" spc="-20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vi-VN" sz="2400" b="1" i="1" spc="-2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không bước nữa”, “bỏ quên đời”</a:t>
            </a:r>
            <a:r>
              <a:rPr lang="vi-VN" sz="2400" b="1" spc="-2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400" b="1" spc="-20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400" b="1" spc="-20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giảm </a:t>
            </a:r>
            <a:r>
              <a:rPr lang="vi-VN" sz="2400" b="1" spc="-2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đi sự đau thương.</a:t>
            </a:r>
            <a:endParaRPr lang="en-US" sz="2400" b="1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2400" b="1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vi-VN" sz="2400" b="1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Cái </a:t>
            </a:r>
            <a:r>
              <a:rPr lang="vi-VN" sz="2400" b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chết đậm chất bi hùng: người lính ra đi trong tư thế ôm chặt cây súng trong tay, không quên nhiệm </a:t>
            </a:r>
            <a:r>
              <a:rPr lang="vi-VN" sz="2400" b="1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vụ. </a:t>
            </a:r>
            <a:endParaRPr lang="en-US" sz="2400" b="1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2087" y="4835573"/>
            <a:ext cx="1191579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800" b="1" smtClean="0">
                <a:solidFill>
                  <a:schemeClr val="tx2">
                    <a:lumMod val="50000"/>
                  </a:schemeClr>
                </a:solidFill>
                <a:latin typeface="+mj-lt"/>
                <a:ea typeface="Calibri" panose="020F0502020204030204" pitchFamily="34" charset="0"/>
              </a:rPr>
              <a:t>Â</a:t>
            </a:r>
            <a:r>
              <a:rPr lang="vi-VN" sz="2800" b="1" smtClean="0">
                <a:solidFill>
                  <a:schemeClr val="tx2">
                    <a:lumMod val="50000"/>
                  </a:schemeClr>
                </a:solidFill>
                <a:latin typeface="+mj-lt"/>
                <a:ea typeface="Calibri" panose="020F0502020204030204" pitchFamily="34" charset="0"/>
              </a:rPr>
              <a:t>m </a:t>
            </a:r>
            <a:r>
              <a:rPr lang="vi-VN" sz="2800" b="1">
                <a:solidFill>
                  <a:schemeClr val="tx2">
                    <a:lumMod val="50000"/>
                  </a:schemeClr>
                </a:solidFill>
                <a:latin typeface="+mj-lt"/>
                <a:ea typeface="Calibri" panose="020F0502020204030204" pitchFamily="34" charset="0"/>
              </a:rPr>
              <a:t>thanh </a:t>
            </a:r>
            <a:r>
              <a:rPr lang="vi-VN" sz="2800" b="1" i="1">
                <a:solidFill>
                  <a:schemeClr val="tx2">
                    <a:lumMod val="50000"/>
                  </a:schemeClr>
                </a:solidFill>
                <a:latin typeface="+mj-lt"/>
                <a:ea typeface="Calibri" panose="020F0502020204030204" pitchFamily="34" charset="0"/>
              </a:rPr>
              <a:t>“thác gầm thét”, “cọp trêu người</a:t>
            </a:r>
            <a:r>
              <a:rPr lang="vi-VN" sz="2800" b="1" i="1" smtClean="0">
                <a:solidFill>
                  <a:schemeClr val="tx2">
                    <a:lumMod val="50000"/>
                  </a:schemeClr>
                </a:solidFill>
                <a:latin typeface="+mj-lt"/>
                <a:ea typeface="Calibri" panose="020F0502020204030204" pitchFamily="34" charset="0"/>
              </a:rPr>
              <a:t>”</a:t>
            </a:r>
            <a:r>
              <a:rPr lang="en-US" sz="2800" b="1" i="1" smtClean="0">
                <a:solidFill>
                  <a:schemeClr val="tx2">
                    <a:lumMod val="50000"/>
                  </a:schemeClr>
                </a:solidFill>
                <a:latin typeface="+mj-lt"/>
                <a:ea typeface="Calibri" panose="020F0502020204030204" pitchFamily="34" charset="0"/>
              </a:rPr>
              <a:t>; Từ láy: “Chiều chiều – Đêm đêm”</a:t>
            </a:r>
            <a:r>
              <a:rPr lang="vi-VN" sz="2800" b="1" smtClean="0">
                <a:solidFill>
                  <a:schemeClr val="tx2">
                    <a:lumMod val="50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endParaRPr lang="en-US" sz="2800" b="1" smtClean="0">
              <a:solidFill>
                <a:schemeClr val="tx2">
                  <a:lumMod val="50000"/>
                </a:schemeClr>
              </a:solidFill>
              <a:latin typeface="+mj-lt"/>
              <a:ea typeface="Calibri" panose="020F0502020204030204" pitchFamily="34" charset="0"/>
            </a:endParaRPr>
          </a:p>
          <a:p>
            <a:r>
              <a:rPr lang="en-US" sz="2800" b="1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=&gt; Nhấn mạnh </a:t>
            </a:r>
            <a:r>
              <a:rPr lang="vi-VN" sz="2800" b="1">
                <a:solidFill>
                  <a:schemeClr val="tx2">
                    <a:lumMod val="50000"/>
                  </a:schemeClr>
                </a:solidFill>
                <a:latin typeface="+mj-lt"/>
                <a:ea typeface="Calibri" panose="020F0502020204030204" pitchFamily="34" charset="0"/>
              </a:rPr>
              <a:t>bí mật, uy lực khủng khiếp ngàn đời của chốn rừng thiêng nước </a:t>
            </a:r>
            <a:r>
              <a:rPr lang="vi-VN" sz="2800" b="1" smtClean="0">
                <a:solidFill>
                  <a:schemeClr val="tx2">
                    <a:lumMod val="50000"/>
                  </a:schemeClr>
                </a:solidFill>
                <a:latin typeface="+mj-lt"/>
                <a:ea typeface="Calibri" panose="020F0502020204030204" pitchFamily="34" charset="0"/>
              </a:rPr>
              <a:t>độc</a:t>
            </a:r>
            <a:r>
              <a:rPr lang="en-US" sz="2800" b="1" smtClean="0">
                <a:solidFill>
                  <a:schemeClr val="tx2">
                    <a:lumMod val="50000"/>
                  </a:schemeClr>
                </a:solidFill>
                <a:latin typeface="+mj-lt"/>
                <a:ea typeface="Calibri" panose="020F0502020204030204" pitchFamily="34" charset="0"/>
              </a:rPr>
              <a:t>; </a:t>
            </a:r>
            <a:r>
              <a:rPr lang="vi-VN" sz="2800" b="1">
                <a:solidFill>
                  <a:schemeClr val="tx2">
                    <a:lumMod val="50000"/>
                  </a:schemeClr>
                </a:solidFill>
                <a:latin typeface="+mj-lt"/>
                <a:ea typeface="Calibri" panose="020F0502020204030204" pitchFamily="34" charset="0"/>
              </a:rPr>
              <a:t>khắc họa chí khí anh hùng của đoàn quân Tây Tiến</a:t>
            </a:r>
            <a:endParaRPr lang="en-US" sz="2800" b="1">
              <a:solidFill>
                <a:schemeClr val="tx2">
                  <a:lumMod val="50000"/>
                </a:schemeClr>
              </a:solidFill>
              <a:latin typeface="+mj-lt"/>
            </a:endParaRPr>
          </a:p>
          <a:p>
            <a:r>
              <a:rPr lang="en-US" sz="2800" b="1" smtClean="0">
                <a:solidFill>
                  <a:schemeClr val="tx2">
                    <a:lumMod val="50000"/>
                  </a:schemeClr>
                </a:solidFill>
                <a:latin typeface="+mj-lt"/>
                <a:ea typeface="Calibri" panose="020F0502020204030204" pitchFamily="34" charset="0"/>
              </a:rPr>
              <a:t> </a:t>
            </a:r>
            <a:endParaRPr lang="en-US" sz="2800" b="1">
              <a:solidFill>
                <a:schemeClr val="tx2">
                  <a:lumMod val="50000"/>
                </a:schemeClr>
              </a:solidFill>
              <a:latin typeface="+mj-lt"/>
              <a:ea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endParaRPr lang="en-US" sz="2800" b="1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71209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ulich-maichau-hoabinh-2012[1]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3716"/>
            <a:ext cx="12192000" cy="687171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629351" y="5334000"/>
            <a:ext cx="6628537" cy="969496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11" tIns="22855" rIns="45711" bIns="22855">
            <a:spAutoFit/>
          </a:bodyPr>
          <a:lstStyle/>
          <a:p>
            <a:pPr defTabSz="45710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</a:t>
            </a:r>
            <a:r>
              <a:rPr lang="en-US" sz="30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Nhớ</a:t>
            </a:r>
            <a:r>
              <a:rPr lang="en-US" sz="3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ôi</a:t>
            </a:r>
            <a:r>
              <a:rPr lang="en-US" sz="3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Tây</a:t>
            </a:r>
            <a:r>
              <a:rPr lang="en-US" sz="3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Tiến</a:t>
            </a:r>
            <a:r>
              <a:rPr lang="en-US" sz="3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cơm</a:t>
            </a:r>
            <a:r>
              <a:rPr lang="en-US" sz="3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lên</a:t>
            </a:r>
            <a:r>
              <a:rPr lang="en-US" sz="3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khói</a:t>
            </a:r>
            <a:endParaRPr lang="en-US" sz="30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defTabSz="45710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Mai </a:t>
            </a:r>
            <a:r>
              <a:rPr lang="en-US" sz="30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Châu</a:t>
            </a:r>
            <a:r>
              <a:rPr lang="en-US" sz="3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mùa</a:t>
            </a:r>
            <a:r>
              <a:rPr lang="en-US" sz="3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em</a:t>
            </a:r>
            <a:r>
              <a:rPr lang="en-US" sz="3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thơm</a:t>
            </a:r>
            <a:r>
              <a:rPr lang="en-US" sz="3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nếp</a:t>
            </a:r>
            <a:r>
              <a:rPr lang="en-US" sz="3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xôi</a:t>
            </a:r>
            <a:endParaRPr lang="en-US" sz="30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604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72066" y="3818568"/>
            <a:ext cx="6347421" cy="1930182"/>
            <a:chOff x="3201987" y="6248400"/>
            <a:chExt cx="9906000" cy="3860363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1987" y="6248400"/>
              <a:ext cx="1269243" cy="1015286"/>
            </a:xfrm>
            <a:prstGeom prst="rect">
              <a:avLst/>
            </a:prstGeom>
          </p:spPr>
        </p:pic>
        <p:sp>
          <p:nvSpPr>
            <p:cNvPr id="28" name="Rectangle 27"/>
            <p:cNvSpPr/>
            <p:nvPr/>
          </p:nvSpPr>
          <p:spPr>
            <a:xfrm>
              <a:off x="4573588" y="6477000"/>
              <a:ext cx="8534399" cy="36317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800" b="1" dirty="0" err="1">
                  <a:latin typeface="Arial" pitchFamily="34" charset="0"/>
                  <a:cs typeface="Arial" pitchFamily="34" charset="0"/>
                </a:rPr>
                <a:t>Kỉ</a:t>
              </a:r>
              <a:r>
                <a:rPr lang="en-US" sz="28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>
                  <a:latin typeface="Arial" pitchFamily="34" charset="0"/>
                  <a:cs typeface="Arial" pitchFamily="34" charset="0"/>
                </a:rPr>
                <a:t>niệm</a:t>
              </a:r>
              <a:r>
                <a:rPr lang="en-US" sz="28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>
                  <a:latin typeface="Arial" pitchFamily="34" charset="0"/>
                  <a:cs typeface="Arial" pitchFamily="34" charset="0"/>
                </a:rPr>
                <a:t>ngọt</a:t>
              </a:r>
              <a:r>
                <a:rPr lang="en-US" sz="28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>
                  <a:latin typeface="Arial" pitchFamily="34" charset="0"/>
                  <a:cs typeface="Arial" pitchFamily="34" charset="0"/>
                </a:rPr>
                <a:t>ngào</a:t>
              </a:r>
              <a:r>
                <a:rPr lang="en-US" sz="2800" b="1" dirty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800" b="1" err="1">
                  <a:latin typeface="Arial" pitchFamily="34" charset="0"/>
                  <a:cs typeface="Arial" pitchFamily="34" charset="0"/>
                </a:rPr>
                <a:t>đầm</a:t>
              </a:r>
              <a:r>
                <a:rPr lang="en-US" sz="2800" b="1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smtClean="0">
                  <a:latin typeface="Arial" pitchFamily="34" charset="0"/>
                  <a:cs typeface="Arial" pitchFamily="34" charset="0"/>
                </a:rPr>
                <a:t>ấm của tình quân dân gắn với không gian đậm màu sắc văn hóa Tây Bắc.</a:t>
              </a:r>
              <a:endParaRPr lang="en-US" sz="28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26" name="Content Placeholder 3" descr="mm"/>
          <p:cNvPicPr>
            <a:picLocks noChangeAspect="1" noChangeArrowheads="1"/>
          </p:cNvPicPr>
          <p:nvPr/>
        </p:nvPicPr>
        <p:blipFill rotWithShape="1"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</a:extLst>
          </a:blip>
          <a:srcRect b="1757"/>
          <a:stretch/>
        </p:blipFill>
        <p:spPr bwMode="auto">
          <a:xfrm>
            <a:off x="6934091" y="3005799"/>
            <a:ext cx="4862508" cy="36050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4" name="Rectangle 73"/>
          <p:cNvSpPr/>
          <p:nvPr/>
        </p:nvSpPr>
        <p:spPr>
          <a:xfrm>
            <a:off x="1033732" y="1851393"/>
            <a:ext cx="6834108" cy="784820"/>
          </a:xfrm>
          <a:prstGeom prst="rect">
            <a:avLst/>
          </a:prstGeom>
        </p:spPr>
        <p:txBody>
          <a:bodyPr wrap="square" lIns="45711" tIns="22855" rIns="45711" bIns="22855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b</a:t>
            </a:r>
            <a:r>
              <a:rPr lang="en-US" sz="2400" b="1">
                <a:solidFill>
                  <a:srgbClr val="C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. 12 câu còn lại: Chặng đường hành quân</a:t>
            </a:r>
            <a:endParaRPr lang="vi-VN" sz="2400" b="1">
              <a:solidFill>
                <a:srgbClr val="C00000"/>
              </a:solidFill>
              <a:ea typeface="Tahoma" pitchFamily="34" charset="0"/>
              <a:cs typeface="Arial" pitchFamily="34" charset="0"/>
            </a:endParaRPr>
          </a:p>
          <a:p>
            <a:endParaRPr lang="vi-VN" sz="2400" b="1" dirty="0">
              <a:solidFill>
                <a:srgbClr val="C00000"/>
              </a:solidFill>
              <a:ea typeface="Tahoma" pitchFamily="34" charset="0"/>
              <a:cs typeface="Arial" pitchFamily="34" charset="0"/>
            </a:endParaRPr>
          </a:p>
        </p:txBody>
      </p:sp>
      <p:grpSp>
        <p:nvGrpSpPr>
          <p:cNvPr id="75" name="Group 74"/>
          <p:cNvGrpSpPr/>
          <p:nvPr/>
        </p:nvGrpSpPr>
        <p:grpSpPr>
          <a:xfrm>
            <a:off x="1367437" y="2358480"/>
            <a:ext cx="4766658" cy="430887"/>
            <a:chOff x="2428842" y="4267200"/>
            <a:chExt cx="9534558" cy="861773"/>
          </a:xfrm>
        </p:grpSpPr>
        <p:sp>
          <p:nvSpPr>
            <p:cNvPr id="76" name="Rectangle 75"/>
            <p:cNvSpPr/>
            <p:nvPr/>
          </p:nvSpPr>
          <p:spPr>
            <a:xfrm>
              <a:off x="3124741" y="4267200"/>
              <a:ext cx="8838659" cy="8617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vi-VN" sz="2200" b="1" dirty="0">
                  <a:solidFill>
                    <a:srgbClr val="F79646">
                      <a:lumMod val="50000"/>
                    </a:srgbClr>
                  </a:solidFill>
                  <a:cs typeface="Arial" panose="020B0604020202020204" pitchFamily="34" charset="0"/>
                </a:rPr>
                <a:t>Kỉ niệm êm đềm</a:t>
              </a:r>
            </a:p>
          </p:txBody>
        </p:sp>
        <p:grpSp>
          <p:nvGrpSpPr>
            <p:cNvPr id="77" name="Group 76"/>
            <p:cNvGrpSpPr/>
            <p:nvPr/>
          </p:nvGrpSpPr>
          <p:grpSpPr>
            <a:xfrm>
              <a:off x="2428842" y="4396400"/>
              <a:ext cx="468313" cy="468313"/>
              <a:chOff x="2204908" y="4489707"/>
              <a:chExt cx="468313" cy="468313"/>
            </a:xfrm>
          </p:grpSpPr>
          <p:sp>
            <p:nvSpPr>
              <p:cNvPr id="78" name="Freeform 5"/>
              <p:cNvSpPr>
                <a:spLocks/>
              </p:cNvSpPr>
              <p:nvPr/>
            </p:nvSpPr>
            <p:spPr bwMode="auto">
              <a:xfrm>
                <a:off x="2298571" y="4572257"/>
                <a:ext cx="373063" cy="282575"/>
              </a:xfrm>
              <a:custGeom>
                <a:avLst/>
                <a:gdLst>
                  <a:gd name="T0" fmla="*/ 272 w 276"/>
                  <a:gd name="T1" fmla="*/ 29 h 210"/>
                  <a:gd name="T2" fmla="*/ 245 w 276"/>
                  <a:gd name="T3" fmla="*/ 3 h 210"/>
                  <a:gd name="T4" fmla="*/ 237 w 276"/>
                  <a:gd name="T5" fmla="*/ 0 h 210"/>
                  <a:gd name="T6" fmla="*/ 230 w 276"/>
                  <a:gd name="T7" fmla="*/ 3 h 210"/>
                  <a:gd name="T8" fmla="*/ 102 w 276"/>
                  <a:gd name="T9" fmla="*/ 130 h 210"/>
                  <a:gd name="T10" fmla="*/ 47 w 276"/>
                  <a:gd name="T11" fmla="*/ 74 h 210"/>
                  <a:gd name="T12" fmla="*/ 39 w 276"/>
                  <a:gd name="T13" fmla="*/ 71 h 210"/>
                  <a:gd name="T14" fmla="*/ 31 w 276"/>
                  <a:gd name="T15" fmla="*/ 74 h 210"/>
                  <a:gd name="T16" fmla="*/ 4 w 276"/>
                  <a:gd name="T17" fmla="*/ 101 h 210"/>
                  <a:gd name="T18" fmla="*/ 4 w 276"/>
                  <a:gd name="T19" fmla="*/ 117 h 210"/>
                  <a:gd name="T20" fmla="*/ 94 w 276"/>
                  <a:gd name="T21" fmla="*/ 207 h 210"/>
                  <a:gd name="T22" fmla="*/ 101 w 276"/>
                  <a:gd name="T23" fmla="*/ 210 h 210"/>
                  <a:gd name="T24" fmla="*/ 102 w 276"/>
                  <a:gd name="T25" fmla="*/ 210 h 210"/>
                  <a:gd name="T26" fmla="*/ 102 w 276"/>
                  <a:gd name="T27" fmla="*/ 210 h 210"/>
                  <a:gd name="T28" fmla="*/ 102 w 276"/>
                  <a:gd name="T29" fmla="*/ 210 h 210"/>
                  <a:gd name="T30" fmla="*/ 110 w 276"/>
                  <a:gd name="T31" fmla="*/ 207 h 210"/>
                  <a:gd name="T32" fmla="*/ 272 w 276"/>
                  <a:gd name="T33" fmla="*/ 45 h 210"/>
                  <a:gd name="T34" fmla="*/ 272 w 276"/>
                  <a:gd name="T35" fmla="*/ 29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76" h="210">
                    <a:moveTo>
                      <a:pt x="272" y="29"/>
                    </a:moveTo>
                    <a:cubicBezTo>
                      <a:pt x="245" y="3"/>
                      <a:pt x="245" y="3"/>
                      <a:pt x="245" y="3"/>
                    </a:cubicBezTo>
                    <a:cubicBezTo>
                      <a:pt x="243" y="1"/>
                      <a:pt x="240" y="0"/>
                      <a:pt x="237" y="0"/>
                    </a:cubicBezTo>
                    <a:cubicBezTo>
                      <a:pt x="234" y="0"/>
                      <a:pt x="232" y="1"/>
                      <a:pt x="230" y="3"/>
                    </a:cubicBezTo>
                    <a:cubicBezTo>
                      <a:pt x="102" y="130"/>
                      <a:pt x="102" y="130"/>
                      <a:pt x="102" y="130"/>
                    </a:cubicBezTo>
                    <a:cubicBezTo>
                      <a:pt x="47" y="74"/>
                      <a:pt x="47" y="74"/>
                      <a:pt x="47" y="74"/>
                    </a:cubicBezTo>
                    <a:cubicBezTo>
                      <a:pt x="45" y="72"/>
                      <a:pt x="42" y="71"/>
                      <a:pt x="39" y="71"/>
                    </a:cubicBezTo>
                    <a:cubicBezTo>
                      <a:pt x="36" y="71"/>
                      <a:pt x="33" y="72"/>
                      <a:pt x="31" y="74"/>
                    </a:cubicBezTo>
                    <a:cubicBezTo>
                      <a:pt x="4" y="101"/>
                      <a:pt x="4" y="101"/>
                      <a:pt x="4" y="101"/>
                    </a:cubicBezTo>
                    <a:cubicBezTo>
                      <a:pt x="0" y="105"/>
                      <a:pt x="0" y="112"/>
                      <a:pt x="4" y="117"/>
                    </a:cubicBezTo>
                    <a:cubicBezTo>
                      <a:pt x="94" y="207"/>
                      <a:pt x="94" y="207"/>
                      <a:pt x="94" y="207"/>
                    </a:cubicBezTo>
                    <a:cubicBezTo>
                      <a:pt x="96" y="209"/>
                      <a:pt x="98" y="210"/>
                      <a:pt x="101" y="210"/>
                    </a:cubicBezTo>
                    <a:cubicBezTo>
                      <a:pt x="101" y="210"/>
                      <a:pt x="102" y="210"/>
                      <a:pt x="102" y="210"/>
                    </a:cubicBezTo>
                    <a:cubicBezTo>
                      <a:pt x="102" y="210"/>
                      <a:pt x="102" y="210"/>
                      <a:pt x="102" y="210"/>
                    </a:cubicBezTo>
                    <a:cubicBezTo>
                      <a:pt x="102" y="210"/>
                      <a:pt x="102" y="210"/>
                      <a:pt x="102" y="210"/>
                    </a:cubicBezTo>
                    <a:cubicBezTo>
                      <a:pt x="105" y="210"/>
                      <a:pt x="108" y="209"/>
                      <a:pt x="110" y="207"/>
                    </a:cubicBezTo>
                    <a:cubicBezTo>
                      <a:pt x="272" y="45"/>
                      <a:pt x="272" y="45"/>
                      <a:pt x="272" y="45"/>
                    </a:cubicBezTo>
                    <a:cubicBezTo>
                      <a:pt x="276" y="41"/>
                      <a:pt x="276" y="34"/>
                      <a:pt x="272" y="29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  <p:sp>
            <p:nvSpPr>
              <p:cNvPr id="79" name="Freeform 6"/>
              <p:cNvSpPr>
                <a:spLocks/>
              </p:cNvSpPr>
              <p:nvPr/>
            </p:nvSpPr>
            <p:spPr bwMode="auto">
              <a:xfrm>
                <a:off x="2204908" y="4489707"/>
                <a:ext cx="468313" cy="468313"/>
              </a:xfrm>
              <a:custGeom>
                <a:avLst/>
                <a:gdLst>
                  <a:gd name="T0" fmla="*/ 332 w 348"/>
                  <a:gd name="T1" fmla="*/ 145 h 348"/>
                  <a:gd name="T2" fmla="*/ 195 w 348"/>
                  <a:gd name="T3" fmla="*/ 282 h 348"/>
                  <a:gd name="T4" fmla="*/ 173 w 348"/>
                  <a:gd name="T5" fmla="*/ 291 h 348"/>
                  <a:gd name="T6" fmla="*/ 167 w 348"/>
                  <a:gd name="T7" fmla="*/ 291 h 348"/>
                  <a:gd name="T8" fmla="*/ 166 w 348"/>
                  <a:gd name="T9" fmla="*/ 290 h 348"/>
                  <a:gd name="T10" fmla="*/ 151 w 348"/>
                  <a:gd name="T11" fmla="*/ 282 h 348"/>
                  <a:gd name="T12" fmla="*/ 61 w 348"/>
                  <a:gd name="T13" fmla="*/ 192 h 348"/>
                  <a:gd name="T14" fmla="*/ 52 w 348"/>
                  <a:gd name="T15" fmla="*/ 170 h 348"/>
                  <a:gd name="T16" fmla="*/ 61 w 348"/>
                  <a:gd name="T17" fmla="*/ 148 h 348"/>
                  <a:gd name="T18" fmla="*/ 87 w 348"/>
                  <a:gd name="T19" fmla="*/ 121 h 348"/>
                  <a:gd name="T20" fmla="*/ 109 w 348"/>
                  <a:gd name="T21" fmla="*/ 112 h 348"/>
                  <a:gd name="T22" fmla="*/ 131 w 348"/>
                  <a:gd name="T23" fmla="*/ 121 h 348"/>
                  <a:gd name="T24" fmla="*/ 173 w 348"/>
                  <a:gd name="T25" fmla="*/ 163 h 348"/>
                  <a:gd name="T26" fmla="*/ 261 w 348"/>
                  <a:gd name="T27" fmla="*/ 74 h 348"/>
                  <a:gd name="T28" fmla="*/ 202 w 348"/>
                  <a:gd name="T29" fmla="*/ 16 h 348"/>
                  <a:gd name="T30" fmla="*/ 146 w 348"/>
                  <a:gd name="T31" fmla="*/ 16 h 348"/>
                  <a:gd name="T32" fmla="*/ 16 w 348"/>
                  <a:gd name="T33" fmla="*/ 146 h 348"/>
                  <a:gd name="T34" fmla="*/ 16 w 348"/>
                  <a:gd name="T35" fmla="*/ 202 h 348"/>
                  <a:gd name="T36" fmla="*/ 146 w 348"/>
                  <a:gd name="T37" fmla="*/ 333 h 348"/>
                  <a:gd name="T38" fmla="*/ 202 w 348"/>
                  <a:gd name="T39" fmla="*/ 333 h 348"/>
                  <a:gd name="T40" fmla="*/ 333 w 348"/>
                  <a:gd name="T41" fmla="*/ 202 h 348"/>
                  <a:gd name="T42" fmla="*/ 333 w 348"/>
                  <a:gd name="T43" fmla="*/ 146 h 348"/>
                  <a:gd name="T44" fmla="*/ 332 w 348"/>
                  <a:gd name="T45" fmla="*/ 145 h 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48" h="348">
                    <a:moveTo>
                      <a:pt x="332" y="145"/>
                    </a:moveTo>
                    <a:cubicBezTo>
                      <a:pt x="195" y="282"/>
                      <a:pt x="195" y="282"/>
                      <a:pt x="195" y="282"/>
                    </a:cubicBezTo>
                    <a:cubicBezTo>
                      <a:pt x="189" y="288"/>
                      <a:pt x="181" y="291"/>
                      <a:pt x="173" y="291"/>
                    </a:cubicBezTo>
                    <a:cubicBezTo>
                      <a:pt x="167" y="291"/>
                      <a:pt x="167" y="291"/>
                      <a:pt x="167" y="291"/>
                    </a:cubicBezTo>
                    <a:cubicBezTo>
                      <a:pt x="166" y="290"/>
                      <a:pt x="166" y="290"/>
                      <a:pt x="166" y="290"/>
                    </a:cubicBezTo>
                    <a:cubicBezTo>
                      <a:pt x="160" y="289"/>
                      <a:pt x="155" y="286"/>
                      <a:pt x="151" y="282"/>
                    </a:cubicBezTo>
                    <a:cubicBezTo>
                      <a:pt x="61" y="192"/>
                      <a:pt x="61" y="192"/>
                      <a:pt x="61" y="192"/>
                    </a:cubicBezTo>
                    <a:cubicBezTo>
                      <a:pt x="55" y="186"/>
                      <a:pt x="52" y="178"/>
                      <a:pt x="52" y="170"/>
                    </a:cubicBezTo>
                    <a:cubicBezTo>
                      <a:pt x="52" y="161"/>
                      <a:pt x="55" y="154"/>
                      <a:pt x="61" y="148"/>
                    </a:cubicBezTo>
                    <a:cubicBezTo>
                      <a:pt x="87" y="121"/>
                      <a:pt x="87" y="121"/>
                      <a:pt x="87" y="121"/>
                    </a:cubicBezTo>
                    <a:cubicBezTo>
                      <a:pt x="93" y="115"/>
                      <a:pt x="101" y="112"/>
                      <a:pt x="109" y="112"/>
                    </a:cubicBezTo>
                    <a:cubicBezTo>
                      <a:pt x="118" y="112"/>
                      <a:pt x="126" y="115"/>
                      <a:pt x="131" y="121"/>
                    </a:cubicBezTo>
                    <a:cubicBezTo>
                      <a:pt x="173" y="163"/>
                      <a:pt x="173" y="163"/>
                      <a:pt x="173" y="163"/>
                    </a:cubicBezTo>
                    <a:cubicBezTo>
                      <a:pt x="261" y="74"/>
                      <a:pt x="261" y="74"/>
                      <a:pt x="261" y="74"/>
                    </a:cubicBezTo>
                    <a:cubicBezTo>
                      <a:pt x="202" y="16"/>
                      <a:pt x="202" y="16"/>
                      <a:pt x="202" y="16"/>
                    </a:cubicBezTo>
                    <a:cubicBezTo>
                      <a:pt x="187" y="0"/>
                      <a:pt x="161" y="0"/>
                      <a:pt x="146" y="16"/>
                    </a:cubicBezTo>
                    <a:cubicBezTo>
                      <a:pt x="16" y="146"/>
                      <a:pt x="16" y="146"/>
                      <a:pt x="16" y="146"/>
                    </a:cubicBezTo>
                    <a:cubicBezTo>
                      <a:pt x="0" y="161"/>
                      <a:pt x="0" y="187"/>
                      <a:pt x="16" y="202"/>
                    </a:cubicBezTo>
                    <a:cubicBezTo>
                      <a:pt x="146" y="333"/>
                      <a:pt x="146" y="333"/>
                      <a:pt x="146" y="333"/>
                    </a:cubicBezTo>
                    <a:cubicBezTo>
                      <a:pt x="161" y="348"/>
                      <a:pt x="187" y="348"/>
                      <a:pt x="202" y="333"/>
                    </a:cubicBezTo>
                    <a:cubicBezTo>
                      <a:pt x="333" y="202"/>
                      <a:pt x="333" y="202"/>
                      <a:pt x="333" y="202"/>
                    </a:cubicBezTo>
                    <a:cubicBezTo>
                      <a:pt x="348" y="187"/>
                      <a:pt x="348" y="161"/>
                      <a:pt x="333" y="146"/>
                    </a:cubicBezTo>
                    <a:lnTo>
                      <a:pt x="332" y="145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80" name="Group 79"/>
          <p:cNvGrpSpPr/>
          <p:nvPr/>
        </p:nvGrpSpPr>
        <p:grpSpPr>
          <a:xfrm>
            <a:off x="319914" y="3024511"/>
            <a:ext cx="5982991" cy="498598"/>
            <a:chOff x="9145586" y="9472942"/>
            <a:chExt cx="11967540" cy="997195"/>
          </a:xfrm>
        </p:grpSpPr>
        <p:sp>
          <p:nvSpPr>
            <p:cNvPr id="81" name="TextBox 80"/>
            <p:cNvSpPr txBox="1"/>
            <p:nvPr/>
          </p:nvSpPr>
          <p:spPr>
            <a:xfrm>
              <a:off x="9683126" y="9472942"/>
              <a:ext cx="11430000" cy="997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vi-VN" sz="2200" b="1" dirty="0">
                  <a:solidFill>
                    <a:prstClr val="black"/>
                  </a:solidFill>
                  <a:cs typeface="Arial" pitchFamily="34" charset="0"/>
                </a:rPr>
                <a:t>Cụm từ </a:t>
              </a:r>
              <a:r>
                <a:rPr lang="vi-VN" sz="2200" b="1" i="1" dirty="0">
                  <a:solidFill>
                    <a:schemeClr val="accent6">
                      <a:lumMod val="75000"/>
                    </a:schemeClr>
                  </a:solidFill>
                  <a:cs typeface="Arial" pitchFamily="34" charset="0"/>
                </a:rPr>
                <a:t>cơm lên khói, thơm nếp xôi</a:t>
              </a:r>
            </a:p>
          </p:txBody>
        </p:sp>
        <p:sp>
          <p:nvSpPr>
            <p:cNvPr id="82" name="Oval 81"/>
            <p:cNvSpPr/>
            <p:nvPr/>
          </p:nvSpPr>
          <p:spPr>
            <a:xfrm>
              <a:off x="9145586" y="9771760"/>
              <a:ext cx="301752" cy="300359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-2" y="876300"/>
            <a:ext cx="5143626" cy="477054"/>
            <a:chOff x="-4" y="1828800"/>
            <a:chExt cx="10288591" cy="954107"/>
          </a:xfrm>
        </p:grpSpPr>
        <p:sp>
          <p:nvSpPr>
            <p:cNvPr id="41" name="Round Same Side Corner Rectangle 40"/>
            <p:cNvSpPr/>
            <p:nvPr/>
          </p:nvSpPr>
          <p:spPr>
            <a:xfrm rot="5400000">
              <a:off x="529492" y="1299309"/>
              <a:ext cx="886537" cy="1945529"/>
            </a:xfrm>
            <a:prstGeom prst="round2SameRect">
              <a:avLst/>
            </a:prstGeom>
            <a:solidFill>
              <a:schemeClr val="accent5">
                <a:lumMod val="50000"/>
              </a:schemeClr>
            </a:solidFill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0" y="1828800"/>
              <a:ext cx="171692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5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II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067734" y="1828800"/>
              <a:ext cx="822085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2500" b="1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ĐỌC HIỂU VĂN BẢN</a:t>
              </a:r>
              <a:endParaRPr lang="en-US" sz="2500" b="1" dirty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319914" y="1371600"/>
            <a:ext cx="6309417" cy="491580"/>
            <a:chOff x="644526" y="2766774"/>
            <a:chExt cx="12620477" cy="983160"/>
          </a:xfrm>
        </p:grpSpPr>
        <p:sp>
          <p:nvSpPr>
            <p:cNvPr id="45" name="TextBox 44"/>
            <p:cNvSpPr txBox="1"/>
            <p:nvPr/>
          </p:nvSpPr>
          <p:spPr>
            <a:xfrm>
              <a:off x="2020043" y="2766774"/>
              <a:ext cx="11244960" cy="954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500" b="1" i="1" dirty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Nhớ chặng đường hành quân</a:t>
              </a:r>
            </a:p>
          </p:txBody>
        </p:sp>
        <p:sp>
          <p:nvSpPr>
            <p:cNvPr id="48" name="Rounded Rectangle 47"/>
            <p:cNvSpPr/>
            <p:nvPr/>
          </p:nvSpPr>
          <p:spPr>
            <a:xfrm>
              <a:off x="644526" y="2823876"/>
              <a:ext cx="1269206" cy="804672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960331" y="2795826"/>
              <a:ext cx="776597" cy="954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5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1</a:t>
              </a:r>
            </a:p>
          </p:txBody>
        </p:sp>
      </p:grpSp>
      <p:pic>
        <p:nvPicPr>
          <p:cNvPr id="50" name="Picture 49" descr="dulich-maichau-hoabinh-2012[1]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8797" y="3005799"/>
            <a:ext cx="5343203" cy="3605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264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roup 53"/>
          <p:cNvGrpSpPr/>
          <p:nvPr/>
        </p:nvGrpSpPr>
        <p:grpSpPr>
          <a:xfrm>
            <a:off x="1448405" y="1899535"/>
            <a:ext cx="9662796" cy="4425065"/>
            <a:chOff x="2897187" y="4420652"/>
            <a:chExt cx="19328108" cy="7129271"/>
          </a:xfrm>
        </p:grpSpPr>
        <p:grpSp>
          <p:nvGrpSpPr>
            <p:cNvPr id="55" name="Group 1"/>
            <p:cNvGrpSpPr/>
            <p:nvPr/>
          </p:nvGrpSpPr>
          <p:grpSpPr>
            <a:xfrm>
              <a:off x="2897187" y="4420652"/>
              <a:ext cx="19328108" cy="7129271"/>
              <a:chOff x="2897187" y="4420652"/>
              <a:chExt cx="19328108" cy="7129271"/>
            </a:xfrm>
          </p:grpSpPr>
          <p:grpSp>
            <p:nvGrpSpPr>
              <p:cNvPr id="57" name="Group 4"/>
              <p:cNvGrpSpPr/>
              <p:nvPr/>
            </p:nvGrpSpPr>
            <p:grpSpPr>
              <a:xfrm>
                <a:off x="2897187" y="4420652"/>
                <a:ext cx="19328108" cy="7129271"/>
                <a:chOff x="2897187" y="4420652"/>
                <a:chExt cx="19328108" cy="7129271"/>
              </a:xfrm>
            </p:grpSpPr>
            <p:sp>
              <p:nvSpPr>
                <p:cNvPr id="59" name="Rounded Rectangle 58"/>
                <p:cNvSpPr/>
                <p:nvPr/>
              </p:nvSpPr>
              <p:spPr>
                <a:xfrm>
                  <a:off x="2897187" y="4918502"/>
                  <a:ext cx="19328108" cy="6631421"/>
                </a:xfrm>
                <a:prstGeom prst="roundRect">
                  <a:avLst>
                    <a:gd name="adj" fmla="val 3218"/>
                  </a:avLst>
                </a:prstGeom>
                <a:noFill/>
                <a:ln w="5715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0" name="Rounded Rectangle 59"/>
                <p:cNvSpPr/>
                <p:nvPr/>
              </p:nvSpPr>
              <p:spPr>
                <a:xfrm>
                  <a:off x="9514390" y="4426876"/>
                  <a:ext cx="6108198" cy="923330"/>
                </a:xfrm>
                <a:prstGeom prst="roundRect">
                  <a:avLst/>
                </a:prstGeom>
                <a:solidFill>
                  <a:schemeClr val="bg2"/>
                </a:solidFill>
                <a:ln w="57150">
                  <a:solidFill>
                    <a:schemeClr val="accent5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1" name="TextBox 60"/>
                <p:cNvSpPr txBox="1"/>
                <p:nvPr/>
              </p:nvSpPr>
              <p:spPr>
                <a:xfrm>
                  <a:off x="10983862" y="4420652"/>
                  <a:ext cx="3598248" cy="81817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r>
                    <a:rPr lang="en-US" sz="2700" b="1">
                      <a:solidFill>
                        <a:srgbClr val="4BACC6"/>
                      </a:solidFill>
                      <a:latin typeface="Tahoma" pitchFamily="34" charset="0"/>
                      <a:ea typeface="Tahoma" pitchFamily="34" charset="0"/>
                      <a:cs typeface="Tahoma" pitchFamily="34" charset="0"/>
                    </a:rPr>
                    <a:t>TIỂU KẾT</a:t>
                  </a:r>
                  <a:endParaRPr lang="en-US" sz="2700" b="1" dirty="0">
                    <a:solidFill>
                      <a:srgbClr val="4BACC6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endParaRPr>
                </a:p>
              </p:txBody>
            </p:sp>
          </p:grpSp>
          <p:sp>
            <p:nvSpPr>
              <p:cNvPr id="58" name="Oval 57"/>
              <p:cNvSpPr/>
              <p:nvPr/>
            </p:nvSpPr>
            <p:spPr>
              <a:xfrm>
                <a:off x="9374220" y="4756271"/>
                <a:ext cx="304767" cy="304767"/>
              </a:xfrm>
              <a:prstGeom prst="ellipse">
                <a:avLst/>
              </a:prstGeom>
              <a:solidFill>
                <a:schemeClr val="accent5"/>
              </a:solidFill>
              <a:ln w="825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56" name="Oval 55"/>
            <p:cNvSpPr/>
            <p:nvPr/>
          </p:nvSpPr>
          <p:spPr>
            <a:xfrm>
              <a:off x="15470187" y="4756271"/>
              <a:ext cx="304767" cy="304767"/>
            </a:xfrm>
            <a:prstGeom prst="ellipse">
              <a:avLst/>
            </a:prstGeom>
            <a:solidFill>
              <a:schemeClr val="accent5"/>
            </a:solidFill>
            <a:ln w="825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1768527" y="2943615"/>
            <a:ext cx="8959704" cy="937076"/>
            <a:chOff x="3492046" y="8273497"/>
            <a:chExt cx="17921741" cy="1874151"/>
          </a:xfrm>
        </p:grpSpPr>
        <p:grpSp>
          <p:nvGrpSpPr>
            <p:cNvPr id="50" name="Group 38"/>
            <p:cNvGrpSpPr/>
            <p:nvPr/>
          </p:nvGrpSpPr>
          <p:grpSpPr>
            <a:xfrm>
              <a:off x="3492046" y="8273497"/>
              <a:ext cx="17526000" cy="1431162"/>
              <a:chOff x="3430587" y="6208744"/>
              <a:chExt cx="17526000" cy="1431162"/>
            </a:xfrm>
          </p:grpSpPr>
          <p:sp>
            <p:nvSpPr>
              <p:cNvPr id="52" name="Rectangle 51"/>
              <p:cNvSpPr/>
              <p:nvPr/>
            </p:nvSpPr>
            <p:spPr>
              <a:xfrm>
                <a:off x="3887787" y="6208744"/>
                <a:ext cx="17068800" cy="14311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endParaRPr lang="vi-VN" sz="2700" b="1">
                  <a:cs typeface="Arial" pitchFamily="34" charset="0"/>
                </a:endParaRPr>
              </a:p>
            </p:txBody>
          </p:sp>
          <p:sp>
            <p:nvSpPr>
              <p:cNvPr id="53" name="Isosceles Triangle 52"/>
              <p:cNvSpPr/>
              <p:nvPr/>
            </p:nvSpPr>
            <p:spPr>
              <a:xfrm rot="5400000">
                <a:off x="3369376" y="6690611"/>
                <a:ext cx="427223" cy="304801"/>
              </a:xfrm>
              <a:prstGeom prst="triangle">
                <a:avLst/>
              </a:prstGeom>
              <a:solidFill>
                <a:srgbClr val="EA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00" b="1">
                  <a:solidFill>
                    <a:srgbClr val="EA0000"/>
                  </a:solidFill>
                </a:endParaRPr>
              </a:p>
            </p:txBody>
          </p:sp>
        </p:grpSp>
        <p:sp>
          <p:nvSpPr>
            <p:cNvPr id="2049" name="Rectangle 1"/>
            <p:cNvSpPr>
              <a:spLocks noChangeArrowheads="1"/>
            </p:cNvSpPr>
            <p:nvPr/>
          </p:nvSpPr>
          <p:spPr bwMode="auto">
            <a:xfrm>
              <a:off x="4040187" y="8337923"/>
              <a:ext cx="17373600" cy="1809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just" defTabSz="457109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sz="22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Thiên</a:t>
              </a:r>
              <a:r>
                <a:rPr lang="en-US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2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nhiên</a:t>
              </a:r>
              <a:r>
                <a:rPr lang="en-US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2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Tây</a:t>
              </a:r>
              <a:r>
                <a:rPr lang="en-US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2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Bắc</a:t>
              </a:r>
              <a:r>
                <a:rPr lang="en-US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2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hiện</a:t>
              </a:r>
              <a:r>
                <a:rPr lang="en-US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2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lên</a:t>
              </a:r>
              <a:r>
                <a:rPr lang="en-US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2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trong</a:t>
              </a:r>
              <a:r>
                <a:rPr lang="en-US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2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nỗi</a:t>
              </a:r>
              <a:r>
                <a:rPr lang="en-US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2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nhớ</a:t>
              </a:r>
              <a:r>
                <a:rPr lang="en-US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2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của</a:t>
              </a:r>
              <a:r>
                <a:rPr lang="en-US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2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nhân</a:t>
              </a:r>
              <a:r>
                <a:rPr lang="en-US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2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vật</a:t>
              </a:r>
              <a:r>
                <a:rPr lang="en-US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2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trữ</a:t>
              </a:r>
              <a:r>
                <a:rPr lang="en-US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2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tình</a:t>
              </a:r>
              <a:r>
                <a:rPr lang="en-US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2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hùng</a:t>
              </a:r>
              <a:r>
                <a:rPr lang="en-US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2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vĩ</a:t>
              </a:r>
              <a:r>
                <a:rPr lang="en-US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2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mà</a:t>
              </a:r>
              <a:r>
                <a:rPr lang="en-US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2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thơ</a:t>
              </a:r>
              <a:r>
                <a:rPr lang="en-US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2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mộng</a:t>
              </a:r>
              <a:r>
                <a:rPr lang="en-US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, </a:t>
              </a:r>
              <a:r>
                <a:rPr lang="en-US" sz="22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hoang</a:t>
              </a:r>
              <a:r>
                <a:rPr lang="en-US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2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sơ</a:t>
              </a:r>
              <a:r>
                <a:rPr lang="en-US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2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mà</a:t>
              </a:r>
              <a:r>
                <a:rPr lang="en-US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2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gần</a:t>
              </a:r>
              <a:r>
                <a:rPr lang="en-US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2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gũi</a:t>
              </a:r>
              <a:r>
                <a:rPr lang="en-US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, </a:t>
              </a:r>
              <a:r>
                <a:rPr lang="en-US" sz="22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ấm</a:t>
              </a:r>
              <a:r>
                <a:rPr lang="en-US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2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áp</a:t>
              </a:r>
              <a:r>
                <a:rPr lang="en-US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. </a:t>
              </a:r>
              <a:endParaRPr lang="en-US" sz="22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743068" y="4240582"/>
            <a:ext cx="8952334" cy="959025"/>
            <a:chOff x="3506787" y="10210800"/>
            <a:chExt cx="17907000" cy="1918050"/>
          </a:xfrm>
        </p:grpSpPr>
        <p:grpSp>
          <p:nvGrpSpPr>
            <p:cNvPr id="67" name="Group 38"/>
            <p:cNvGrpSpPr/>
            <p:nvPr/>
          </p:nvGrpSpPr>
          <p:grpSpPr>
            <a:xfrm>
              <a:off x="3506787" y="10210800"/>
              <a:ext cx="17526000" cy="1431162"/>
              <a:chOff x="3430587" y="6208744"/>
              <a:chExt cx="17526000" cy="1431162"/>
            </a:xfrm>
          </p:grpSpPr>
          <p:sp>
            <p:nvSpPr>
              <p:cNvPr id="68" name="Rectangle 67"/>
              <p:cNvSpPr/>
              <p:nvPr/>
            </p:nvSpPr>
            <p:spPr>
              <a:xfrm>
                <a:off x="3887787" y="6208744"/>
                <a:ext cx="17068800" cy="14311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endParaRPr lang="vi-VN" sz="2700" b="1">
                  <a:cs typeface="Arial" pitchFamily="34" charset="0"/>
                </a:endParaRPr>
              </a:p>
            </p:txBody>
          </p:sp>
          <p:sp>
            <p:nvSpPr>
              <p:cNvPr id="69" name="Isosceles Triangle 68"/>
              <p:cNvSpPr/>
              <p:nvPr/>
            </p:nvSpPr>
            <p:spPr>
              <a:xfrm rot="5400000">
                <a:off x="3369376" y="6690611"/>
                <a:ext cx="427223" cy="304801"/>
              </a:xfrm>
              <a:prstGeom prst="triangle">
                <a:avLst/>
              </a:prstGeom>
              <a:solidFill>
                <a:srgbClr val="EA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00" b="1">
                  <a:solidFill>
                    <a:srgbClr val="EA0000"/>
                  </a:solidFill>
                </a:endParaRPr>
              </a:p>
            </p:txBody>
          </p:sp>
        </p:grpSp>
        <p:sp>
          <p:nvSpPr>
            <p:cNvPr id="70" name="Rectangle 1"/>
            <p:cNvSpPr>
              <a:spLocks noChangeArrowheads="1"/>
            </p:cNvSpPr>
            <p:nvPr/>
          </p:nvSpPr>
          <p:spPr bwMode="auto">
            <a:xfrm>
              <a:off x="4116386" y="10319124"/>
              <a:ext cx="17297401" cy="1809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just" defTabSz="457109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sz="22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Chặng</a:t>
              </a:r>
              <a:r>
                <a:rPr lang="en-US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2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đường</a:t>
              </a:r>
              <a:r>
                <a:rPr lang="en-US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2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hành</a:t>
              </a:r>
              <a:r>
                <a:rPr lang="en-US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2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quân</a:t>
              </a:r>
              <a:r>
                <a:rPr lang="en-US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2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gian</a:t>
              </a:r>
              <a:r>
                <a:rPr lang="en-US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2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khổ</a:t>
              </a:r>
              <a:r>
                <a:rPr lang="en-US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2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làm</a:t>
              </a:r>
              <a:r>
                <a:rPr lang="en-US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2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tăng</a:t>
              </a:r>
              <a:r>
                <a:rPr lang="en-US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2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thêm</a:t>
              </a:r>
              <a:r>
                <a:rPr lang="en-US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2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khí</a:t>
              </a:r>
              <a:r>
                <a:rPr lang="en-US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2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phách</a:t>
              </a:r>
              <a:r>
                <a:rPr lang="en-US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2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của</a:t>
              </a:r>
              <a:r>
                <a:rPr lang="en-US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2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người</a:t>
              </a:r>
              <a:r>
                <a:rPr lang="en-US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2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chiến</a:t>
              </a:r>
              <a:r>
                <a:rPr lang="en-US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2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sĩ</a:t>
              </a:r>
              <a:r>
                <a:rPr lang="en-US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.</a:t>
              </a:r>
              <a:endParaRPr lang="en-US" sz="22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-2" y="876300"/>
            <a:ext cx="5143626" cy="477054"/>
            <a:chOff x="-4" y="1828800"/>
            <a:chExt cx="10288591" cy="954107"/>
          </a:xfrm>
        </p:grpSpPr>
        <p:sp>
          <p:nvSpPr>
            <p:cNvPr id="35" name="Round Same Side Corner Rectangle 34"/>
            <p:cNvSpPr/>
            <p:nvPr/>
          </p:nvSpPr>
          <p:spPr>
            <a:xfrm rot="5400000">
              <a:off x="529492" y="1299309"/>
              <a:ext cx="886537" cy="1945529"/>
            </a:xfrm>
            <a:prstGeom prst="round2SameRect">
              <a:avLst/>
            </a:prstGeom>
            <a:solidFill>
              <a:schemeClr val="accent5">
                <a:lumMod val="50000"/>
              </a:schemeClr>
            </a:solidFill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0" y="1828800"/>
              <a:ext cx="171692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5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II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067734" y="1828800"/>
              <a:ext cx="822085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2500" b="1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ĐỌC HIỂU VĂN BẢN</a:t>
              </a:r>
              <a:endParaRPr lang="en-US" sz="2500" b="1" dirty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319914" y="1371600"/>
            <a:ext cx="6309417" cy="491580"/>
            <a:chOff x="644526" y="2766774"/>
            <a:chExt cx="12620477" cy="983160"/>
          </a:xfrm>
        </p:grpSpPr>
        <p:sp>
          <p:nvSpPr>
            <p:cNvPr id="45" name="TextBox 44"/>
            <p:cNvSpPr txBox="1"/>
            <p:nvPr/>
          </p:nvSpPr>
          <p:spPr>
            <a:xfrm>
              <a:off x="2020043" y="2766774"/>
              <a:ext cx="11244960" cy="954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500" b="1" i="1" dirty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Nhớ chặng đường hành quân</a:t>
              </a:r>
            </a:p>
          </p:txBody>
        </p:sp>
        <p:sp>
          <p:nvSpPr>
            <p:cNvPr id="46" name="Rounded Rectangle 45"/>
            <p:cNvSpPr/>
            <p:nvPr/>
          </p:nvSpPr>
          <p:spPr>
            <a:xfrm>
              <a:off x="644526" y="2823876"/>
              <a:ext cx="1269206" cy="804672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960331" y="2795826"/>
              <a:ext cx="776597" cy="954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5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0414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5715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1" tIns="22855" rIns="45711" bIns="22855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57150"/>
            <a:ext cx="724600" cy="57150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38100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1" tIns="22855" rIns="45711" bIns="22855" anchor="ctr"/>
          <a:lstStyle/>
          <a:p>
            <a:pPr algn="ctr">
              <a:defRPr/>
            </a:pPr>
            <a:r>
              <a:rPr lang="en-US" sz="1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</a:p>
          <a:p>
            <a:pPr algn="ctr">
              <a:defRPr/>
            </a:pPr>
            <a:r>
              <a:rPr lang="en-US" sz="1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24600" y="57150"/>
            <a:ext cx="761901" cy="571500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1" tIns="22855" rIns="45711" bIns="22855" anchor="ctr"/>
          <a:lstStyle/>
          <a:p>
            <a:pPr algn="ctr">
              <a:defRPr/>
            </a:pPr>
            <a:r>
              <a:rPr lang="en-US" sz="1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</a:p>
          <a:p>
            <a:pPr algn="ctr">
              <a:defRPr/>
            </a:pPr>
            <a:r>
              <a:rPr lang="en-US" sz="17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en-US" sz="17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86500" y="57150"/>
            <a:ext cx="10705500" cy="57150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1" tIns="22855" rIns="45711" bIns="22855" anchor="ctr"/>
          <a:lstStyle/>
          <a:p>
            <a:pPr algn="ctr">
              <a:defRPr/>
            </a:pPr>
            <a:r>
              <a:rPr lang="en-US" sz="3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 TRỮ TÌNH VIỆT NAM HIỆN ĐẠI</a:t>
            </a:r>
          </a:p>
        </p:txBody>
      </p:sp>
      <p:sp>
        <p:nvSpPr>
          <p:cNvPr id="6" name="Rectangle 5"/>
          <p:cNvSpPr/>
          <p:nvPr/>
        </p:nvSpPr>
        <p:spPr>
          <a:xfrm flipV="1">
            <a:off x="0" y="6716710"/>
            <a:ext cx="12209460" cy="14128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1" tIns="22855" rIns="45711" bIns="22855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199" name="TextBox 10"/>
          <p:cNvSpPr txBox="1">
            <a:spLocks noChangeArrowheads="1"/>
          </p:cNvSpPr>
          <p:nvPr/>
        </p:nvSpPr>
        <p:spPr bwMode="auto">
          <a:xfrm>
            <a:off x="1215074" y="1236663"/>
            <a:ext cx="2023799" cy="277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11" tIns="22855" rIns="45711" bIns="22855" anchor="ctr">
            <a:spAutoFit/>
          </a:bodyPr>
          <a:lstStyle/>
          <a:p>
            <a:r>
              <a:rPr lang="en-US" altLang="en-US" sz="1500" b="1">
                <a:solidFill>
                  <a:srgbClr val="FFFFFF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KẾT QUẢ CẦN ĐẠT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460" y="628650"/>
            <a:ext cx="12209460" cy="622934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28649"/>
            <a:ext cx="12209460" cy="235004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3078309" y="963393"/>
            <a:ext cx="5671551" cy="12542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5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 hàng" panose="020B0603050302020204" pitchFamily="34" charset="0"/>
              </a:rPr>
              <a:t>Tây Tiến</a:t>
            </a:r>
            <a:endParaRPr lang="en-US" sz="75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5 hàng" panose="020B06030503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914084" y="2109405"/>
            <a:ext cx="5671551" cy="12542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smtClean="0">
                <a:solidFill>
                  <a:srgbClr val="C00000"/>
                </a:solidFill>
                <a:latin typeface="HP001 5 hàng" panose="020B0603050302020204" pitchFamily="34" charset="0"/>
              </a:rPr>
              <a:t>Quang Dũng</a:t>
            </a:r>
            <a:endParaRPr lang="en-US" sz="5000" b="1">
              <a:solidFill>
                <a:srgbClr val="C00000"/>
              </a:solidFill>
              <a:latin typeface="HP001 5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3343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20741" y="1097937"/>
            <a:ext cx="12192000" cy="6248401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-2" y="876300"/>
            <a:ext cx="5143626" cy="477054"/>
            <a:chOff x="-4" y="1828800"/>
            <a:chExt cx="10288591" cy="954107"/>
          </a:xfrm>
        </p:grpSpPr>
        <p:sp>
          <p:nvSpPr>
            <p:cNvPr id="28" name="Round Same Side Corner Rectangle 27"/>
            <p:cNvSpPr/>
            <p:nvPr/>
          </p:nvSpPr>
          <p:spPr>
            <a:xfrm rot="5400000">
              <a:off x="529492" y="1299309"/>
              <a:ext cx="886537" cy="1945529"/>
            </a:xfrm>
            <a:prstGeom prst="round2SameRect">
              <a:avLst/>
            </a:prstGeom>
            <a:solidFill>
              <a:schemeClr val="accent5">
                <a:lumMod val="50000"/>
              </a:schemeClr>
            </a:solidFill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0" y="1828800"/>
              <a:ext cx="171692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5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II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067734" y="1828800"/>
              <a:ext cx="822085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2500" b="1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ĐỌC HIỂU VĂN BẢN</a:t>
              </a:r>
              <a:endParaRPr lang="en-US" sz="2500" b="1" dirty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4"/>
          <a:srcRect t="4599" r="5063" b="18412"/>
          <a:stretch/>
        </p:blipFill>
        <p:spPr>
          <a:xfrm>
            <a:off x="8534400" y="609599"/>
            <a:ext cx="3657600" cy="62484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4988898" y="1736719"/>
            <a:ext cx="6111949" cy="3994160"/>
          </a:xfrm>
          <a:prstGeom prst="rect">
            <a:avLst/>
          </a:prstGeom>
        </p:spPr>
        <p:txBody>
          <a:bodyPr wrap="square" lIns="45711" tIns="22855" rIns="45711" bIns="22855">
            <a:spAutoFit/>
          </a:bodyPr>
          <a:lstStyle/>
          <a:p>
            <a:pPr defTabSz="457109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i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Doanh</a:t>
            </a:r>
            <a:r>
              <a:rPr lang="en-US" sz="2400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trại</a:t>
            </a:r>
            <a:r>
              <a:rPr lang="en-US" sz="2400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bừng</a:t>
            </a:r>
            <a:r>
              <a:rPr lang="en-US" sz="2400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lên</a:t>
            </a:r>
            <a:r>
              <a:rPr lang="en-US" sz="2400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hội</a:t>
            </a:r>
            <a:r>
              <a:rPr lang="en-US" sz="2400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đuốc</a:t>
            </a:r>
            <a:r>
              <a:rPr lang="en-US" sz="2400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hoa</a:t>
            </a:r>
            <a:endParaRPr lang="en-US" sz="2400" b="1" i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defTabSz="457109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i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Kìa</a:t>
            </a:r>
            <a:r>
              <a:rPr lang="en-US" sz="2400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400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xiêm</a:t>
            </a:r>
            <a:r>
              <a:rPr lang="en-US" sz="2400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áo</a:t>
            </a:r>
            <a:r>
              <a:rPr lang="en-US" sz="2400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tự</a:t>
            </a:r>
            <a:r>
              <a:rPr lang="en-US" sz="2400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bao</a:t>
            </a:r>
            <a:r>
              <a:rPr lang="en-US" sz="2400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giờ</a:t>
            </a:r>
            <a:endParaRPr lang="en-US" sz="2400" b="1" i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defTabSz="457109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i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Khèn</a:t>
            </a:r>
            <a:r>
              <a:rPr lang="en-US" sz="2400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lên</a:t>
            </a:r>
            <a:r>
              <a:rPr lang="en-US" sz="2400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man </a:t>
            </a:r>
            <a:r>
              <a:rPr lang="en-US" sz="2400" b="1" i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điệu</a:t>
            </a:r>
            <a:r>
              <a:rPr lang="en-US" sz="2400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nàng</a:t>
            </a:r>
            <a:r>
              <a:rPr lang="en-US" sz="2400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e </a:t>
            </a:r>
            <a:r>
              <a:rPr lang="en-US" sz="2400" b="1" i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ấp</a:t>
            </a:r>
            <a:endParaRPr lang="en-US" sz="2400" b="1" i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defTabSz="457109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i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Nhạc</a:t>
            </a:r>
            <a:r>
              <a:rPr lang="en-US" sz="2400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về</a:t>
            </a:r>
            <a:r>
              <a:rPr lang="en-US" sz="2400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Viêng</a:t>
            </a:r>
            <a:r>
              <a:rPr lang="en-US" sz="2400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Chăn</a:t>
            </a:r>
            <a:r>
              <a:rPr lang="en-US" sz="2400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xây</a:t>
            </a:r>
            <a:r>
              <a:rPr lang="en-US" sz="2400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hồn</a:t>
            </a:r>
            <a:r>
              <a:rPr lang="en-US" sz="2400" b="1" i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thơ</a:t>
            </a:r>
          </a:p>
          <a:p>
            <a:pPr>
              <a:lnSpc>
                <a:spcPct val="120000"/>
              </a:lnSpc>
              <a:tabLst>
                <a:tab pos="67456" algn="l"/>
                <a:tab pos="879299" algn="l"/>
              </a:tabLst>
            </a:pPr>
            <a:r>
              <a:rPr lang="pt-BR" sz="2400" b="1" i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Người đi Châu Mộc chiều sương ấy</a:t>
            </a:r>
            <a:endParaRPr lang="en-US" sz="2400" b="1" i="1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tabLst>
                <a:tab pos="67456" algn="l"/>
                <a:tab pos="879299" algn="l"/>
              </a:tabLst>
            </a:pPr>
            <a:r>
              <a:rPr lang="pt-BR" sz="2400" b="1" i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Có </a:t>
            </a:r>
            <a:r>
              <a:rPr lang="pt-BR" sz="2400" b="1" i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thấy hồn lau nẻo bến bờ</a:t>
            </a:r>
            <a:endParaRPr lang="en-US" sz="2400" b="1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tabLst>
                <a:tab pos="67456" algn="l"/>
                <a:tab pos="879299" algn="l"/>
              </a:tabLst>
            </a:pPr>
            <a:r>
              <a:rPr lang="pt-BR" sz="2400" b="1" i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Có </a:t>
            </a:r>
            <a:r>
              <a:rPr lang="pt-BR" sz="2400" b="1" i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nhớ dáng người trên độc mộc</a:t>
            </a:r>
            <a:endParaRPr lang="en-US" sz="2400" b="1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tabLst>
                <a:tab pos="67456" algn="l"/>
                <a:tab pos="879299" algn="l"/>
              </a:tabLst>
            </a:pPr>
            <a:r>
              <a:rPr lang="pt-BR" sz="2400" b="1" i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Trôi </a:t>
            </a:r>
            <a:r>
              <a:rPr lang="pt-BR" sz="2400" b="1" i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dòng nước lũ hoa đong đưa</a:t>
            </a:r>
          </a:p>
          <a:p>
            <a:pPr defTabSz="457109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2400" b="1" i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1551" y="1586275"/>
            <a:ext cx="482628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i="1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2. </a:t>
            </a:r>
            <a:r>
              <a:rPr lang="vi-VN" sz="2500" b="1" i="1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Nhớ </a:t>
            </a:r>
            <a:r>
              <a:rPr lang="vi-VN" sz="2500" b="1" i="1" dirty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kỉ niệm đời lính</a:t>
            </a:r>
          </a:p>
        </p:txBody>
      </p:sp>
    </p:spTree>
    <p:extLst>
      <p:ext uri="{BB962C8B-B14F-4D97-AF65-F5344CB8AC3E}">
        <p14:creationId xmlns:p14="http://schemas.microsoft.com/office/powerpoint/2010/main" val="503218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>
          <a:xfrm>
            <a:off x="1052358" y="1828800"/>
            <a:ext cx="6643633" cy="415499"/>
          </a:xfrm>
          <a:prstGeom prst="rect">
            <a:avLst/>
          </a:prstGeom>
        </p:spPr>
        <p:txBody>
          <a:bodyPr wrap="square" lIns="45711" tIns="22855" rIns="45711" bIns="22855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a. </a:t>
            </a:r>
            <a:r>
              <a:rPr lang="en-US" sz="24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Bốn</a:t>
            </a:r>
            <a:r>
              <a:rPr lang="en-US" sz="24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câu</a:t>
            </a:r>
            <a:r>
              <a:rPr lang="en-US" sz="24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đầu</a:t>
            </a:r>
            <a:r>
              <a:rPr lang="en-US" sz="24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 </a:t>
            </a:r>
            <a:r>
              <a:rPr lang="en-US" sz="24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Đêm</a:t>
            </a:r>
            <a:r>
              <a:rPr lang="en-US" sz="24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hội</a:t>
            </a:r>
            <a:r>
              <a:rPr lang="en-US" sz="24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liên</a:t>
            </a:r>
            <a:r>
              <a:rPr lang="en-US" sz="24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hoan</a:t>
            </a:r>
            <a:endParaRPr lang="vi-VN" sz="24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946601" y="2767954"/>
            <a:ext cx="5475180" cy="970638"/>
            <a:chOff x="3735387" y="6120686"/>
            <a:chExt cx="7757514" cy="1941276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5387" y="6120686"/>
              <a:ext cx="1269243" cy="1015286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5168302" y="6399968"/>
              <a:ext cx="6324599" cy="16619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Mở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ra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không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gian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đêm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hội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vui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vẻ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ngập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tràn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ánh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sáng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vi-VN" sz="24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77796" y="4410319"/>
            <a:ext cx="5485686" cy="575965"/>
            <a:chOff x="2211387" y="8305800"/>
            <a:chExt cx="10972800" cy="1151930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11387" y="8305800"/>
              <a:ext cx="1447800" cy="1091486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>
            <a:xfrm>
              <a:off x="3811587" y="8534400"/>
              <a:ext cx="9372600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Những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cô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gái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miền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Tây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xứ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lạ</a:t>
              </a:r>
              <a:endParaRPr lang="vi-VN" sz="24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572995" y="5063457"/>
            <a:ext cx="5638066" cy="922467"/>
            <a:chOff x="2135187" y="10439400"/>
            <a:chExt cx="11277600" cy="1844934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5187" y="10439400"/>
              <a:ext cx="1524000" cy="121920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3887787" y="10622340"/>
              <a:ext cx="9525000" cy="16619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400" b="1" smtClean="0">
                  <a:latin typeface="Arial" pitchFamily="34" charset="0"/>
                  <a:cs typeface="Arial" pitchFamily="34" charset="0"/>
                </a:rPr>
                <a:t>Gắn với “đuốc hoa” – ước mơ về hạnh phúc gia đình.</a:t>
              </a:r>
              <a:endParaRPr lang="vi-VN" sz="24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319914" y="1371600"/>
            <a:ext cx="4442760" cy="491580"/>
            <a:chOff x="644526" y="2766774"/>
            <a:chExt cx="8886677" cy="983160"/>
          </a:xfrm>
        </p:grpSpPr>
        <p:sp>
          <p:nvSpPr>
            <p:cNvPr id="40" name="TextBox 39"/>
            <p:cNvSpPr txBox="1"/>
            <p:nvPr/>
          </p:nvSpPr>
          <p:spPr>
            <a:xfrm>
              <a:off x="2020043" y="2766774"/>
              <a:ext cx="7511160" cy="954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500" b="1" i="1" dirty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Nhớ kỉ niệm đời lính</a:t>
              </a:r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644526" y="2823876"/>
              <a:ext cx="1269206" cy="804672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960331" y="2795826"/>
              <a:ext cx="776597" cy="954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5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2</a:t>
              </a: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715961" y="2376846"/>
            <a:ext cx="5458616" cy="494751"/>
            <a:chOff x="9145586" y="9543878"/>
            <a:chExt cx="10918653" cy="989502"/>
          </a:xfrm>
        </p:grpSpPr>
        <p:sp>
          <p:nvSpPr>
            <p:cNvPr id="44" name="TextBox 43"/>
            <p:cNvSpPr txBox="1"/>
            <p:nvPr/>
          </p:nvSpPr>
          <p:spPr>
            <a:xfrm>
              <a:off x="9975424" y="9543878"/>
              <a:ext cx="10088815" cy="9895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vi-VN" sz="24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Chữ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i="1" dirty="0" err="1" smtClean="0">
                  <a:latin typeface="Arial" pitchFamily="34" charset="0"/>
                  <a:cs typeface="Arial" pitchFamily="34" charset="0"/>
                </a:rPr>
                <a:t>bừng</a:t>
              </a:r>
              <a:endParaRPr lang="vi-VN" sz="2400" b="1" i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Oval 44"/>
            <p:cNvSpPr/>
            <p:nvPr/>
          </p:nvSpPr>
          <p:spPr>
            <a:xfrm>
              <a:off x="9145586" y="9771760"/>
              <a:ext cx="301752" cy="300359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1033732" y="3861901"/>
            <a:ext cx="5348512" cy="498598"/>
            <a:chOff x="9145586" y="9472942"/>
            <a:chExt cx="10698416" cy="997195"/>
          </a:xfrm>
        </p:grpSpPr>
        <p:sp>
          <p:nvSpPr>
            <p:cNvPr id="54" name="TextBox 53"/>
            <p:cNvSpPr txBox="1"/>
            <p:nvPr/>
          </p:nvSpPr>
          <p:spPr>
            <a:xfrm>
              <a:off x="9755187" y="9472942"/>
              <a:ext cx="10088815" cy="997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pt-BR" sz="2200" b="1" dirty="0">
                  <a:latin typeface="Arial" pitchFamily="34" charset="0"/>
                  <a:cs typeface="Arial" pitchFamily="34" charset="0"/>
                </a:rPr>
                <a:t> Hình ảnh </a:t>
              </a:r>
              <a:r>
                <a:rPr lang="pt-BR" sz="2200" b="1" i="1" dirty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em, </a:t>
              </a:r>
              <a:r>
                <a:rPr lang="pt-BR" sz="2200" b="1" i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nàng</a:t>
              </a:r>
              <a:endParaRPr lang="pt-BR" sz="2200" b="1" i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Oval 54"/>
            <p:cNvSpPr/>
            <p:nvPr/>
          </p:nvSpPr>
          <p:spPr>
            <a:xfrm>
              <a:off x="9145586" y="9771760"/>
              <a:ext cx="301752" cy="300359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-2" y="876300"/>
            <a:ext cx="5143626" cy="477054"/>
            <a:chOff x="-4" y="1828800"/>
            <a:chExt cx="10288591" cy="954107"/>
          </a:xfrm>
        </p:grpSpPr>
        <p:sp>
          <p:nvSpPr>
            <p:cNvPr id="35" name="Round Same Side Corner Rectangle 34"/>
            <p:cNvSpPr/>
            <p:nvPr/>
          </p:nvSpPr>
          <p:spPr>
            <a:xfrm rot="5400000">
              <a:off x="529492" y="1299309"/>
              <a:ext cx="886537" cy="1945529"/>
            </a:xfrm>
            <a:prstGeom prst="round2SameRect">
              <a:avLst/>
            </a:prstGeom>
            <a:solidFill>
              <a:schemeClr val="accent5">
                <a:lumMod val="50000"/>
              </a:schemeClr>
            </a:solidFill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0" y="1828800"/>
              <a:ext cx="171692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5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II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067734" y="1828800"/>
              <a:ext cx="822085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2500" b="1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ĐỌC HIỂU VĂN BẢN</a:t>
              </a:r>
              <a:endParaRPr lang="en-US" sz="2500" b="1" dirty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pic>
        <p:nvPicPr>
          <p:cNvPr id="48" name="Picture 4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386" y="5711544"/>
            <a:ext cx="1496762" cy="1146456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299" y="2942932"/>
            <a:ext cx="5382363" cy="3328416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6432288" y="1038889"/>
            <a:ext cx="5622672" cy="1792491"/>
            <a:chOff x="1701572" y="10864704"/>
            <a:chExt cx="11296578" cy="1998321"/>
          </a:xfrm>
        </p:grpSpPr>
        <p:sp>
          <p:nvSpPr>
            <p:cNvPr id="33" name="Rounded Rectangle 32"/>
            <p:cNvSpPr/>
            <p:nvPr/>
          </p:nvSpPr>
          <p:spPr>
            <a:xfrm>
              <a:off x="1714227" y="10881497"/>
              <a:ext cx="11264946" cy="1981528"/>
            </a:xfrm>
            <a:prstGeom prst="roundRect">
              <a:avLst>
                <a:gd name="adj" fmla="val 6980"/>
              </a:avLst>
            </a:prstGeom>
            <a:solidFill>
              <a:schemeClr val="accent5">
                <a:lumMod val="75000"/>
                <a:alpha val="84000"/>
              </a:schemeClr>
            </a:solidFill>
            <a:ln w="34925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>
              <a:off x="12207675" y="12432287"/>
              <a:ext cx="790475" cy="428743"/>
            </a:xfrm>
            <a:custGeom>
              <a:avLst/>
              <a:gdLst>
                <a:gd name="T0" fmla="*/ 653 w 653"/>
                <a:gd name="T1" fmla="*/ 0 h 611"/>
                <a:gd name="T2" fmla="*/ 587 w 653"/>
                <a:gd name="T3" fmla="*/ 103 h 611"/>
                <a:gd name="T4" fmla="*/ 508 w 653"/>
                <a:gd name="T5" fmla="*/ 179 h 611"/>
                <a:gd name="T6" fmla="*/ 549 w 653"/>
                <a:gd name="T7" fmla="*/ 235 h 611"/>
                <a:gd name="T8" fmla="*/ 602 w 653"/>
                <a:gd name="T9" fmla="*/ 214 h 611"/>
                <a:gd name="T10" fmla="*/ 592 w 653"/>
                <a:gd name="T11" fmla="*/ 182 h 611"/>
                <a:gd name="T12" fmla="*/ 576 w 653"/>
                <a:gd name="T13" fmla="*/ 194 h 611"/>
                <a:gd name="T14" fmla="*/ 565 w 653"/>
                <a:gd name="T15" fmla="*/ 182 h 611"/>
                <a:gd name="T16" fmla="*/ 602 w 653"/>
                <a:gd name="T17" fmla="*/ 170 h 611"/>
                <a:gd name="T18" fmla="*/ 615 w 653"/>
                <a:gd name="T19" fmla="*/ 226 h 611"/>
                <a:gd name="T20" fmla="*/ 580 w 653"/>
                <a:gd name="T21" fmla="*/ 261 h 611"/>
                <a:gd name="T22" fmla="*/ 601 w 653"/>
                <a:gd name="T23" fmla="*/ 303 h 611"/>
                <a:gd name="T24" fmla="*/ 580 w 653"/>
                <a:gd name="T25" fmla="*/ 330 h 611"/>
                <a:gd name="T26" fmla="*/ 601 w 653"/>
                <a:gd name="T27" fmla="*/ 368 h 611"/>
                <a:gd name="T28" fmla="*/ 580 w 653"/>
                <a:gd name="T29" fmla="*/ 410 h 611"/>
                <a:gd name="T30" fmla="*/ 558 w 653"/>
                <a:gd name="T31" fmla="*/ 392 h 611"/>
                <a:gd name="T32" fmla="*/ 519 w 653"/>
                <a:gd name="T33" fmla="*/ 407 h 611"/>
                <a:gd name="T34" fmla="*/ 490 w 653"/>
                <a:gd name="T35" fmla="*/ 361 h 611"/>
                <a:gd name="T36" fmla="*/ 514 w 653"/>
                <a:gd name="T37" fmla="*/ 339 h 611"/>
                <a:gd name="T38" fmla="*/ 526 w 653"/>
                <a:gd name="T39" fmla="*/ 350 h 611"/>
                <a:gd name="T40" fmla="*/ 519 w 653"/>
                <a:gd name="T41" fmla="*/ 355 h 611"/>
                <a:gd name="T42" fmla="*/ 502 w 653"/>
                <a:gd name="T43" fmla="*/ 365 h 611"/>
                <a:gd name="T44" fmla="*/ 535 w 653"/>
                <a:gd name="T45" fmla="*/ 386 h 611"/>
                <a:gd name="T46" fmla="*/ 567 w 653"/>
                <a:gd name="T47" fmla="*/ 326 h 611"/>
                <a:gd name="T48" fmla="*/ 507 w 653"/>
                <a:gd name="T49" fmla="*/ 283 h 611"/>
                <a:gd name="T50" fmla="*/ 462 w 653"/>
                <a:gd name="T51" fmla="*/ 297 h 611"/>
                <a:gd name="T52" fmla="*/ 374 w 653"/>
                <a:gd name="T53" fmla="*/ 284 h 611"/>
                <a:gd name="T54" fmla="*/ 371 w 653"/>
                <a:gd name="T55" fmla="*/ 285 h 611"/>
                <a:gd name="T56" fmla="*/ 351 w 653"/>
                <a:gd name="T57" fmla="*/ 281 h 611"/>
                <a:gd name="T58" fmla="*/ 352 w 653"/>
                <a:gd name="T59" fmla="*/ 298 h 611"/>
                <a:gd name="T60" fmla="*/ 357 w 653"/>
                <a:gd name="T61" fmla="*/ 399 h 611"/>
                <a:gd name="T62" fmla="*/ 348 w 653"/>
                <a:gd name="T63" fmla="*/ 484 h 611"/>
                <a:gd name="T64" fmla="*/ 419 w 653"/>
                <a:gd name="T65" fmla="*/ 506 h 611"/>
                <a:gd name="T66" fmla="*/ 433 w 653"/>
                <a:gd name="T67" fmla="*/ 447 h 611"/>
                <a:gd name="T68" fmla="*/ 413 w 653"/>
                <a:gd name="T69" fmla="*/ 445 h 611"/>
                <a:gd name="T70" fmla="*/ 411 w 653"/>
                <a:gd name="T71" fmla="*/ 465 h 611"/>
                <a:gd name="T72" fmla="*/ 400 w 653"/>
                <a:gd name="T73" fmla="*/ 465 h 611"/>
                <a:gd name="T74" fmla="*/ 409 w 653"/>
                <a:gd name="T75" fmla="*/ 431 h 611"/>
                <a:gd name="T76" fmla="*/ 458 w 653"/>
                <a:gd name="T77" fmla="*/ 454 h 611"/>
                <a:gd name="T78" fmla="*/ 460 w 653"/>
                <a:gd name="T79" fmla="*/ 484 h 611"/>
                <a:gd name="T80" fmla="*/ 444 w 653"/>
                <a:gd name="T81" fmla="*/ 504 h 611"/>
                <a:gd name="T82" fmla="*/ 457 w 653"/>
                <a:gd name="T83" fmla="*/ 519 h 611"/>
                <a:gd name="T84" fmla="*/ 429 w 653"/>
                <a:gd name="T85" fmla="*/ 546 h 611"/>
                <a:gd name="T86" fmla="*/ 383 w 653"/>
                <a:gd name="T87" fmla="*/ 520 h 611"/>
                <a:gd name="T88" fmla="*/ 342 w 653"/>
                <a:gd name="T89" fmla="*/ 543 h 611"/>
                <a:gd name="T90" fmla="*/ 307 w 653"/>
                <a:gd name="T91" fmla="*/ 524 h 611"/>
                <a:gd name="T92" fmla="*/ 250 w 653"/>
                <a:gd name="T93" fmla="*/ 566 h 611"/>
                <a:gd name="T94" fmla="*/ 211 w 653"/>
                <a:gd name="T95" fmla="*/ 519 h 611"/>
                <a:gd name="T96" fmla="*/ 232 w 653"/>
                <a:gd name="T97" fmla="*/ 504 h 611"/>
                <a:gd name="T98" fmla="*/ 235 w 653"/>
                <a:gd name="T99" fmla="*/ 515 h 611"/>
                <a:gd name="T100" fmla="*/ 238 w 653"/>
                <a:gd name="T101" fmla="*/ 550 h 611"/>
                <a:gd name="T102" fmla="*/ 287 w 653"/>
                <a:gd name="T103" fmla="*/ 510 h 611"/>
                <a:gd name="T104" fmla="*/ 224 w 653"/>
                <a:gd name="T105" fmla="*/ 443 h 611"/>
                <a:gd name="T106" fmla="*/ 147 w 653"/>
                <a:gd name="T107" fmla="*/ 495 h 611"/>
                <a:gd name="T108" fmla="*/ 138 w 653"/>
                <a:gd name="T109" fmla="*/ 524 h 611"/>
                <a:gd name="T110" fmla="*/ 55 w 653"/>
                <a:gd name="T111" fmla="*/ 558 h 611"/>
                <a:gd name="T112" fmla="*/ 0 w 653"/>
                <a:gd name="T113" fmla="*/ 611 h 611"/>
                <a:gd name="T114" fmla="*/ 653 w 653"/>
                <a:gd name="T115" fmla="*/ 611 h 611"/>
                <a:gd name="T116" fmla="*/ 653 w 653"/>
                <a:gd name="T117" fmla="*/ 566 h 611"/>
                <a:gd name="T118" fmla="*/ 653 w 653"/>
                <a:gd name="T119" fmla="*/ 0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53" h="611">
                  <a:moveTo>
                    <a:pt x="653" y="0"/>
                  </a:moveTo>
                  <a:cubicBezTo>
                    <a:pt x="636" y="13"/>
                    <a:pt x="583" y="58"/>
                    <a:pt x="587" y="103"/>
                  </a:cubicBezTo>
                  <a:cubicBezTo>
                    <a:pt x="587" y="103"/>
                    <a:pt x="511" y="111"/>
                    <a:pt x="508" y="179"/>
                  </a:cubicBezTo>
                  <a:cubicBezTo>
                    <a:pt x="508" y="179"/>
                    <a:pt x="516" y="226"/>
                    <a:pt x="549" y="235"/>
                  </a:cubicBezTo>
                  <a:cubicBezTo>
                    <a:pt x="583" y="245"/>
                    <a:pt x="600" y="221"/>
                    <a:pt x="602" y="214"/>
                  </a:cubicBezTo>
                  <a:cubicBezTo>
                    <a:pt x="607" y="207"/>
                    <a:pt x="611" y="188"/>
                    <a:pt x="592" y="182"/>
                  </a:cubicBezTo>
                  <a:cubicBezTo>
                    <a:pt x="582" y="180"/>
                    <a:pt x="576" y="192"/>
                    <a:pt x="576" y="194"/>
                  </a:cubicBezTo>
                  <a:cubicBezTo>
                    <a:pt x="576" y="194"/>
                    <a:pt x="567" y="196"/>
                    <a:pt x="565" y="182"/>
                  </a:cubicBezTo>
                  <a:cubicBezTo>
                    <a:pt x="565" y="167"/>
                    <a:pt x="590" y="162"/>
                    <a:pt x="602" y="170"/>
                  </a:cubicBezTo>
                  <a:cubicBezTo>
                    <a:pt x="614" y="178"/>
                    <a:pt x="627" y="195"/>
                    <a:pt x="615" y="226"/>
                  </a:cubicBezTo>
                  <a:cubicBezTo>
                    <a:pt x="602" y="254"/>
                    <a:pt x="580" y="261"/>
                    <a:pt x="580" y="261"/>
                  </a:cubicBezTo>
                  <a:cubicBezTo>
                    <a:pt x="580" y="261"/>
                    <a:pt x="602" y="281"/>
                    <a:pt x="601" y="303"/>
                  </a:cubicBezTo>
                  <a:cubicBezTo>
                    <a:pt x="596" y="318"/>
                    <a:pt x="580" y="330"/>
                    <a:pt x="580" y="330"/>
                  </a:cubicBezTo>
                  <a:cubicBezTo>
                    <a:pt x="580" y="330"/>
                    <a:pt x="601" y="347"/>
                    <a:pt x="601" y="368"/>
                  </a:cubicBezTo>
                  <a:cubicBezTo>
                    <a:pt x="601" y="389"/>
                    <a:pt x="595" y="404"/>
                    <a:pt x="580" y="410"/>
                  </a:cubicBezTo>
                  <a:cubicBezTo>
                    <a:pt x="580" y="410"/>
                    <a:pt x="565" y="416"/>
                    <a:pt x="558" y="392"/>
                  </a:cubicBezTo>
                  <a:cubicBezTo>
                    <a:pt x="558" y="392"/>
                    <a:pt x="543" y="416"/>
                    <a:pt x="519" y="407"/>
                  </a:cubicBezTo>
                  <a:cubicBezTo>
                    <a:pt x="495" y="397"/>
                    <a:pt x="488" y="381"/>
                    <a:pt x="490" y="361"/>
                  </a:cubicBezTo>
                  <a:cubicBezTo>
                    <a:pt x="493" y="342"/>
                    <a:pt x="508" y="339"/>
                    <a:pt x="514" y="339"/>
                  </a:cubicBezTo>
                  <a:cubicBezTo>
                    <a:pt x="519" y="338"/>
                    <a:pt x="526" y="344"/>
                    <a:pt x="526" y="350"/>
                  </a:cubicBezTo>
                  <a:cubicBezTo>
                    <a:pt x="526" y="355"/>
                    <a:pt x="520" y="355"/>
                    <a:pt x="519" y="355"/>
                  </a:cubicBezTo>
                  <a:cubicBezTo>
                    <a:pt x="516" y="353"/>
                    <a:pt x="502" y="350"/>
                    <a:pt x="502" y="365"/>
                  </a:cubicBezTo>
                  <a:cubicBezTo>
                    <a:pt x="502" y="380"/>
                    <a:pt x="523" y="389"/>
                    <a:pt x="535" y="386"/>
                  </a:cubicBezTo>
                  <a:cubicBezTo>
                    <a:pt x="547" y="382"/>
                    <a:pt x="567" y="365"/>
                    <a:pt x="567" y="326"/>
                  </a:cubicBezTo>
                  <a:cubicBezTo>
                    <a:pt x="561" y="283"/>
                    <a:pt x="507" y="283"/>
                    <a:pt x="507" y="283"/>
                  </a:cubicBezTo>
                  <a:cubicBezTo>
                    <a:pt x="507" y="283"/>
                    <a:pt x="471" y="289"/>
                    <a:pt x="462" y="297"/>
                  </a:cubicBezTo>
                  <a:cubicBezTo>
                    <a:pt x="462" y="297"/>
                    <a:pt x="431" y="254"/>
                    <a:pt x="374" y="284"/>
                  </a:cubicBezTo>
                  <a:cubicBezTo>
                    <a:pt x="371" y="285"/>
                    <a:pt x="371" y="285"/>
                    <a:pt x="371" y="285"/>
                  </a:cubicBezTo>
                  <a:cubicBezTo>
                    <a:pt x="351" y="281"/>
                    <a:pt x="351" y="281"/>
                    <a:pt x="351" y="281"/>
                  </a:cubicBezTo>
                  <a:cubicBezTo>
                    <a:pt x="352" y="298"/>
                    <a:pt x="352" y="298"/>
                    <a:pt x="352" y="298"/>
                  </a:cubicBezTo>
                  <a:cubicBezTo>
                    <a:pt x="352" y="298"/>
                    <a:pt x="311" y="355"/>
                    <a:pt x="357" y="399"/>
                  </a:cubicBezTo>
                  <a:cubicBezTo>
                    <a:pt x="357" y="399"/>
                    <a:pt x="323" y="440"/>
                    <a:pt x="348" y="484"/>
                  </a:cubicBezTo>
                  <a:cubicBezTo>
                    <a:pt x="371" y="529"/>
                    <a:pt x="416" y="510"/>
                    <a:pt x="419" y="506"/>
                  </a:cubicBezTo>
                  <a:cubicBezTo>
                    <a:pt x="422" y="502"/>
                    <a:pt x="456" y="480"/>
                    <a:pt x="433" y="447"/>
                  </a:cubicBezTo>
                  <a:cubicBezTo>
                    <a:pt x="424" y="438"/>
                    <a:pt x="413" y="445"/>
                    <a:pt x="413" y="445"/>
                  </a:cubicBezTo>
                  <a:cubicBezTo>
                    <a:pt x="413" y="445"/>
                    <a:pt x="405" y="449"/>
                    <a:pt x="411" y="465"/>
                  </a:cubicBezTo>
                  <a:cubicBezTo>
                    <a:pt x="411" y="465"/>
                    <a:pt x="404" y="471"/>
                    <a:pt x="400" y="465"/>
                  </a:cubicBezTo>
                  <a:cubicBezTo>
                    <a:pt x="394" y="461"/>
                    <a:pt x="391" y="443"/>
                    <a:pt x="409" y="431"/>
                  </a:cubicBezTo>
                  <a:cubicBezTo>
                    <a:pt x="428" y="420"/>
                    <a:pt x="449" y="436"/>
                    <a:pt x="458" y="454"/>
                  </a:cubicBezTo>
                  <a:cubicBezTo>
                    <a:pt x="467" y="473"/>
                    <a:pt x="462" y="478"/>
                    <a:pt x="460" y="484"/>
                  </a:cubicBezTo>
                  <a:cubicBezTo>
                    <a:pt x="458" y="490"/>
                    <a:pt x="444" y="504"/>
                    <a:pt x="444" y="504"/>
                  </a:cubicBezTo>
                  <a:cubicBezTo>
                    <a:pt x="444" y="504"/>
                    <a:pt x="457" y="507"/>
                    <a:pt x="457" y="519"/>
                  </a:cubicBezTo>
                  <a:cubicBezTo>
                    <a:pt x="457" y="532"/>
                    <a:pt x="457" y="542"/>
                    <a:pt x="429" y="546"/>
                  </a:cubicBezTo>
                  <a:cubicBezTo>
                    <a:pt x="403" y="549"/>
                    <a:pt x="383" y="520"/>
                    <a:pt x="383" y="520"/>
                  </a:cubicBezTo>
                  <a:cubicBezTo>
                    <a:pt x="383" y="520"/>
                    <a:pt x="361" y="543"/>
                    <a:pt x="342" y="543"/>
                  </a:cubicBezTo>
                  <a:cubicBezTo>
                    <a:pt x="322" y="543"/>
                    <a:pt x="307" y="524"/>
                    <a:pt x="307" y="524"/>
                  </a:cubicBezTo>
                  <a:cubicBezTo>
                    <a:pt x="307" y="524"/>
                    <a:pt x="288" y="562"/>
                    <a:pt x="250" y="566"/>
                  </a:cubicBezTo>
                  <a:cubicBezTo>
                    <a:pt x="211" y="569"/>
                    <a:pt x="208" y="536"/>
                    <a:pt x="211" y="519"/>
                  </a:cubicBezTo>
                  <a:cubicBezTo>
                    <a:pt x="214" y="502"/>
                    <a:pt x="227" y="504"/>
                    <a:pt x="232" y="504"/>
                  </a:cubicBezTo>
                  <a:cubicBezTo>
                    <a:pt x="235" y="504"/>
                    <a:pt x="239" y="510"/>
                    <a:pt x="235" y="515"/>
                  </a:cubicBezTo>
                  <a:cubicBezTo>
                    <a:pt x="230" y="519"/>
                    <a:pt x="211" y="539"/>
                    <a:pt x="238" y="550"/>
                  </a:cubicBezTo>
                  <a:cubicBezTo>
                    <a:pt x="274" y="555"/>
                    <a:pt x="285" y="516"/>
                    <a:pt x="287" y="510"/>
                  </a:cubicBezTo>
                  <a:cubicBezTo>
                    <a:pt x="289" y="504"/>
                    <a:pt x="289" y="443"/>
                    <a:pt x="224" y="443"/>
                  </a:cubicBezTo>
                  <a:cubicBezTo>
                    <a:pt x="164" y="443"/>
                    <a:pt x="154" y="478"/>
                    <a:pt x="147" y="495"/>
                  </a:cubicBezTo>
                  <a:cubicBezTo>
                    <a:pt x="147" y="495"/>
                    <a:pt x="138" y="516"/>
                    <a:pt x="138" y="524"/>
                  </a:cubicBezTo>
                  <a:cubicBezTo>
                    <a:pt x="138" y="524"/>
                    <a:pt x="105" y="512"/>
                    <a:pt x="55" y="558"/>
                  </a:cubicBezTo>
                  <a:cubicBezTo>
                    <a:pt x="55" y="558"/>
                    <a:pt x="2" y="609"/>
                    <a:pt x="0" y="611"/>
                  </a:cubicBezTo>
                  <a:cubicBezTo>
                    <a:pt x="0" y="611"/>
                    <a:pt x="650" y="611"/>
                    <a:pt x="653" y="611"/>
                  </a:cubicBezTo>
                  <a:cubicBezTo>
                    <a:pt x="653" y="566"/>
                    <a:pt x="653" y="566"/>
                    <a:pt x="653" y="566"/>
                  </a:cubicBezTo>
                  <a:lnTo>
                    <a:pt x="653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9"/>
            <p:cNvSpPr>
              <a:spLocks/>
            </p:cNvSpPr>
            <p:nvPr/>
          </p:nvSpPr>
          <p:spPr bwMode="auto">
            <a:xfrm rot="10800000">
              <a:off x="1701572" y="10864704"/>
              <a:ext cx="808174" cy="509700"/>
            </a:xfrm>
            <a:custGeom>
              <a:avLst/>
              <a:gdLst>
                <a:gd name="T0" fmla="*/ 653 w 653"/>
                <a:gd name="T1" fmla="*/ 0 h 611"/>
                <a:gd name="T2" fmla="*/ 587 w 653"/>
                <a:gd name="T3" fmla="*/ 103 h 611"/>
                <a:gd name="T4" fmla="*/ 508 w 653"/>
                <a:gd name="T5" fmla="*/ 179 h 611"/>
                <a:gd name="T6" fmla="*/ 549 w 653"/>
                <a:gd name="T7" fmla="*/ 235 h 611"/>
                <a:gd name="T8" fmla="*/ 602 w 653"/>
                <a:gd name="T9" fmla="*/ 214 h 611"/>
                <a:gd name="T10" fmla="*/ 592 w 653"/>
                <a:gd name="T11" fmla="*/ 182 h 611"/>
                <a:gd name="T12" fmla="*/ 576 w 653"/>
                <a:gd name="T13" fmla="*/ 194 h 611"/>
                <a:gd name="T14" fmla="*/ 565 w 653"/>
                <a:gd name="T15" fmla="*/ 182 h 611"/>
                <a:gd name="T16" fmla="*/ 602 w 653"/>
                <a:gd name="T17" fmla="*/ 170 h 611"/>
                <a:gd name="T18" fmla="*/ 615 w 653"/>
                <a:gd name="T19" fmla="*/ 226 h 611"/>
                <a:gd name="T20" fmla="*/ 580 w 653"/>
                <a:gd name="T21" fmla="*/ 261 h 611"/>
                <a:gd name="T22" fmla="*/ 601 w 653"/>
                <a:gd name="T23" fmla="*/ 303 h 611"/>
                <a:gd name="T24" fmla="*/ 580 w 653"/>
                <a:gd name="T25" fmla="*/ 330 h 611"/>
                <a:gd name="T26" fmla="*/ 601 w 653"/>
                <a:gd name="T27" fmla="*/ 368 h 611"/>
                <a:gd name="T28" fmla="*/ 580 w 653"/>
                <a:gd name="T29" fmla="*/ 410 h 611"/>
                <a:gd name="T30" fmla="*/ 558 w 653"/>
                <a:gd name="T31" fmla="*/ 392 h 611"/>
                <a:gd name="T32" fmla="*/ 519 w 653"/>
                <a:gd name="T33" fmla="*/ 407 h 611"/>
                <a:gd name="T34" fmla="*/ 490 w 653"/>
                <a:gd name="T35" fmla="*/ 361 h 611"/>
                <a:gd name="T36" fmla="*/ 514 w 653"/>
                <a:gd name="T37" fmla="*/ 339 h 611"/>
                <a:gd name="T38" fmla="*/ 526 w 653"/>
                <a:gd name="T39" fmla="*/ 350 h 611"/>
                <a:gd name="T40" fmla="*/ 519 w 653"/>
                <a:gd name="T41" fmla="*/ 355 h 611"/>
                <a:gd name="T42" fmla="*/ 502 w 653"/>
                <a:gd name="T43" fmla="*/ 365 h 611"/>
                <a:gd name="T44" fmla="*/ 535 w 653"/>
                <a:gd name="T45" fmla="*/ 386 h 611"/>
                <a:gd name="T46" fmla="*/ 567 w 653"/>
                <a:gd name="T47" fmla="*/ 326 h 611"/>
                <a:gd name="T48" fmla="*/ 507 w 653"/>
                <a:gd name="T49" fmla="*/ 283 h 611"/>
                <a:gd name="T50" fmla="*/ 462 w 653"/>
                <a:gd name="T51" fmla="*/ 297 h 611"/>
                <a:gd name="T52" fmla="*/ 374 w 653"/>
                <a:gd name="T53" fmla="*/ 284 h 611"/>
                <a:gd name="T54" fmla="*/ 371 w 653"/>
                <a:gd name="T55" fmla="*/ 285 h 611"/>
                <a:gd name="T56" fmla="*/ 351 w 653"/>
                <a:gd name="T57" fmla="*/ 281 h 611"/>
                <a:gd name="T58" fmla="*/ 352 w 653"/>
                <a:gd name="T59" fmla="*/ 298 h 611"/>
                <a:gd name="T60" fmla="*/ 357 w 653"/>
                <a:gd name="T61" fmla="*/ 399 h 611"/>
                <a:gd name="T62" fmla="*/ 348 w 653"/>
                <a:gd name="T63" fmla="*/ 484 h 611"/>
                <a:gd name="T64" fmla="*/ 419 w 653"/>
                <a:gd name="T65" fmla="*/ 506 h 611"/>
                <a:gd name="T66" fmla="*/ 433 w 653"/>
                <a:gd name="T67" fmla="*/ 447 h 611"/>
                <a:gd name="T68" fmla="*/ 413 w 653"/>
                <a:gd name="T69" fmla="*/ 445 h 611"/>
                <a:gd name="T70" fmla="*/ 411 w 653"/>
                <a:gd name="T71" fmla="*/ 465 h 611"/>
                <a:gd name="T72" fmla="*/ 400 w 653"/>
                <a:gd name="T73" fmla="*/ 465 h 611"/>
                <a:gd name="T74" fmla="*/ 409 w 653"/>
                <a:gd name="T75" fmla="*/ 431 h 611"/>
                <a:gd name="T76" fmla="*/ 458 w 653"/>
                <a:gd name="T77" fmla="*/ 454 h 611"/>
                <a:gd name="T78" fmla="*/ 460 w 653"/>
                <a:gd name="T79" fmla="*/ 484 h 611"/>
                <a:gd name="T80" fmla="*/ 444 w 653"/>
                <a:gd name="T81" fmla="*/ 504 h 611"/>
                <a:gd name="T82" fmla="*/ 457 w 653"/>
                <a:gd name="T83" fmla="*/ 519 h 611"/>
                <a:gd name="T84" fmla="*/ 429 w 653"/>
                <a:gd name="T85" fmla="*/ 546 h 611"/>
                <a:gd name="T86" fmla="*/ 383 w 653"/>
                <a:gd name="T87" fmla="*/ 520 h 611"/>
                <a:gd name="T88" fmla="*/ 342 w 653"/>
                <a:gd name="T89" fmla="*/ 543 h 611"/>
                <a:gd name="T90" fmla="*/ 307 w 653"/>
                <a:gd name="T91" fmla="*/ 524 h 611"/>
                <a:gd name="T92" fmla="*/ 250 w 653"/>
                <a:gd name="T93" fmla="*/ 566 h 611"/>
                <a:gd name="T94" fmla="*/ 211 w 653"/>
                <a:gd name="T95" fmla="*/ 519 h 611"/>
                <a:gd name="T96" fmla="*/ 232 w 653"/>
                <a:gd name="T97" fmla="*/ 504 h 611"/>
                <a:gd name="T98" fmla="*/ 235 w 653"/>
                <a:gd name="T99" fmla="*/ 515 h 611"/>
                <a:gd name="T100" fmla="*/ 238 w 653"/>
                <a:gd name="T101" fmla="*/ 550 h 611"/>
                <a:gd name="T102" fmla="*/ 287 w 653"/>
                <a:gd name="T103" fmla="*/ 510 h 611"/>
                <a:gd name="T104" fmla="*/ 224 w 653"/>
                <a:gd name="T105" fmla="*/ 443 h 611"/>
                <a:gd name="T106" fmla="*/ 147 w 653"/>
                <a:gd name="T107" fmla="*/ 495 h 611"/>
                <a:gd name="T108" fmla="*/ 138 w 653"/>
                <a:gd name="T109" fmla="*/ 524 h 611"/>
                <a:gd name="T110" fmla="*/ 55 w 653"/>
                <a:gd name="T111" fmla="*/ 558 h 611"/>
                <a:gd name="T112" fmla="*/ 0 w 653"/>
                <a:gd name="T113" fmla="*/ 611 h 611"/>
                <a:gd name="T114" fmla="*/ 653 w 653"/>
                <a:gd name="T115" fmla="*/ 611 h 611"/>
                <a:gd name="T116" fmla="*/ 653 w 653"/>
                <a:gd name="T117" fmla="*/ 566 h 611"/>
                <a:gd name="T118" fmla="*/ 653 w 653"/>
                <a:gd name="T119" fmla="*/ 0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53" h="611">
                  <a:moveTo>
                    <a:pt x="653" y="0"/>
                  </a:moveTo>
                  <a:cubicBezTo>
                    <a:pt x="636" y="13"/>
                    <a:pt x="583" y="58"/>
                    <a:pt x="587" y="103"/>
                  </a:cubicBezTo>
                  <a:cubicBezTo>
                    <a:pt x="587" y="103"/>
                    <a:pt x="511" y="111"/>
                    <a:pt x="508" y="179"/>
                  </a:cubicBezTo>
                  <a:cubicBezTo>
                    <a:pt x="508" y="179"/>
                    <a:pt x="516" y="226"/>
                    <a:pt x="549" y="235"/>
                  </a:cubicBezTo>
                  <a:cubicBezTo>
                    <a:pt x="583" y="245"/>
                    <a:pt x="600" y="221"/>
                    <a:pt x="602" y="214"/>
                  </a:cubicBezTo>
                  <a:cubicBezTo>
                    <a:pt x="607" y="207"/>
                    <a:pt x="611" y="188"/>
                    <a:pt x="592" y="182"/>
                  </a:cubicBezTo>
                  <a:cubicBezTo>
                    <a:pt x="582" y="180"/>
                    <a:pt x="576" y="192"/>
                    <a:pt x="576" y="194"/>
                  </a:cubicBezTo>
                  <a:cubicBezTo>
                    <a:pt x="576" y="194"/>
                    <a:pt x="567" y="196"/>
                    <a:pt x="565" y="182"/>
                  </a:cubicBezTo>
                  <a:cubicBezTo>
                    <a:pt x="565" y="167"/>
                    <a:pt x="590" y="162"/>
                    <a:pt x="602" y="170"/>
                  </a:cubicBezTo>
                  <a:cubicBezTo>
                    <a:pt x="614" y="178"/>
                    <a:pt x="627" y="195"/>
                    <a:pt x="615" y="226"/>
                  </a:cubicBezTo>
                  <a:cubicBezTo>
                    <a:pt x="602" y="254"/>
                    <a:pt x="580" y="261"/>
                    <a:pt x="580" y="261"/>
                  </a:cubicBezTo>
                  <a:cubicBezTo>
                    <a:pt x="580" y="261"/>
                    <a:pt x="602" y="281"/>
                    <a:pt x="601" y="303"/>
                  </a:cubicBezTo>
                  <a:cubicBezTo>
                    <a:pt x="596" y="318"/>
                    <a:pt x="580" y="330"/>
                    <a:pt x="580" y="330"/>
                  </a:cubicBezTo>
                  <a:cubicBezTo>
                    <a:pt x="580" y="330"/>
                    <a:pt x="601" y="347"/>
                    <a:pt x="601" y="368"/>
                  </a:cubicBezTo>
                  <a:cubicBezTo>
                    <a:pt x="601" y="389"/>
                    <a:pt x="595" y="404"/>
                    <a:pt x="580" y="410"/>
                  </a:cubicBezTo>
                  <a:cubicBezTo>
                    <a:pt x="580" y="410"/>
                    <a:pt x="565" y="416"/>
                    <a:pt x="558" y="392"/>
                  </a:cubicBezTo>
                  <a:cubicBezTo>
                    <a:pt x="558" y="392"/>
                    <a:pt x="543" y="416"/>
                    <a:pt x="519" y="407"/>
                  </a:cubicBezTo>
                  <a:cubicBezTo>
                    <a:pt x="495" y="397"/>
                    <a:pt x="488" y="381"/>
                    <a:pt x="490" y="361"/>
                  </a:cubicBezTo>
                  <a:cubicBezTo>
                    <a:pt x="493" y="342"/>
                    <a:pt x="508" y="339"/>
                    <a:pt x="514" y="339"/>
                  </a:cubicBezTo>
                  <a:cubicBezTo>
                    <a:pt x="519" y="338"/>
                    <a:pt x="526" y="344"/>
                    <a:pt x="526" y="350"/>
                  </a:cubicBezTo>
                  <a:cubicBezTo>
                    <a:pt x="526" y="355"/>
                    <a:pt x="520" y="355"/>
                    <a:pt x="519" y="355"/>
                  </a:cubicBezTo>
                  <a:cubicBezTo>
                    <a:pt x="516" y="353"/>
                    <a:pt x="502" y="350"/>
                    <a:pt x="502" y="365"/>
                  </a:cubicBezTo>
                  <a:cubicBezTo>
                    <a:pt x="502" y="380"/>
                    <a:pt x="523" y="389"/>
                    <a:pt x="535" y="386"/>
                  </a:cubicBezTo>
                  <a:cubicBezTo>
                    <a:pt x="547" y="382"/>
                    <a:pt x="567" y="365"/>
                    <a:pt x="567" y="326"/>
                  </a:cubicBezTo>
                  <a:cubicBezTo>
                    <a:pt x="561" y="283"/>
                    <a:pt x="507" y="283"/>
                    <a:pt x="507" y="283"/>
                  </a:cubicBezTo>
                  <a:cubicBezTo>
                    <a:pt x="507" y="283"/>
                    <a:pt x="471" y="289"/>
                    <a:pt x="462" y="297"/>
                  </a:cubicBezTo>
                  <a:cubicBezTo>
                    <a:pt x="462" y="297"/>
                    <a:pt x="431" y="254"/>
                    <a:pt x="374" y="284"/>
                  </a:cubicBezTo>
                  <a:cubicBezTo>
                    <a:pt x="371" y="285"/>
                    <a:pt x="371" y="285"/>
                    <a:pt x="371" y="285"/>
                  </a:cubicBezTo>
                  <a:cubicBezTo>
                    <a:pt x="351" y="281"/>
                    <a:pt x="351" y="281"/>
                    <a:pt x="351" y="281"/>
                  </a:cubicBezTo>
                  <a:cubicBezTo>
                    <a:pt x="352" y="298"/>
                    <a:pt x="352" y="298"/>
                    <a:pt x="352" y="298"/>
                  </a:cubicBezTo>
                  <a:cubicBezTo>
                    <a:pt x="352" y="298"/>
                    <a:pt x="311" y="355"/>
                    <a:pt x="357" y="399"/>
                  </a:cubicBezTo>
                  <a:cubicBezTo>
                    <a:pt x="357" y="399"/>
                    <a:pt x="323" y="440"/>
                    <a:pt x="348" y="484"/>
                  </a:cubicBezTo>
                  <a:cubicBezTo>
                    <a:pt x="371" y="529"/>
                    <a:pt x="416" y="510"/>
                    <a:pt x="419" y="506"/>
                  </a:cubicBezTo>
                  <a:cubicBezTo>
                    <a:pt x="422" y="502"/>
                    <a:pt x="456" y="480"/>
                    <a:pt x="433" y="447"/>
                  </a:cubicBezTo>
                  <a:cubicBezTo>
                    <a:pt x="424" y="438"/>
                    <a:pt x="413" y="445"/>
                    <a:pt x="413" y="445"/>
                  </a:cubicBezTo>
                  <a:cubicBezTo>
                    <a:pt x="413" y="445"/>
                    <a:pt x="405" y="449"/>
                    <a:pt x="411" y="465"/>
                  </a:cubicBezTo>
                  <a:cubicBezTo>
                    <a:pt x="411" y="465"/>
                    <a:pt x="404" y="471"/>
                    <a:pt x="400" y="465"/>
                  </a:cubicBezTo>
                  <a:cubicBezTo>
                    <a:pt x="394" y="461"/>
                    <a:pt x="391" y="443"/>
                    <a:pt x="409" y="431"/>
                  </a:cubicBezTo>
                  <a:cubicBezTo>
                    <a:pt x="428" y="420"/>
                    <a:pt x="449" y="436"/>
                    <a:pt x="458" y="454"/>
                  </a:cubicBezTo>
                  <a:cubicBezTo>
                    <a:pt x="467" y="473"/>
                    <a:pt x="462" y="478"/>
                    <a:pt x="460" y="484"/>
                  </a:cubicBezTo>
                  <a:cubicBezTo>
                    <a:pt x="458" y="490"/>
                    <a:pt x="444" y="504"/>
                    <a:pt x="444" y="504"/>
                  </a:cubicBezTo>
                  <a:cubicBezTo>
                    <a:pt x="444" y="504"/>
                    <a:pt x="457" y="507"/>
                    <a:pt x="457" y="519"/>
                  </a:cubicBezTo>
                  <a:cubicBezTo>
                    <a:pt x="457" y="532"/>
                    <a:pt x="457" y="542"/>
                    <a:pt x="429" y="546"/>
                  </a:cubicBezTo>
                  <a:cubicBezTo>
                    <a:pt x="403" y="549"/>
                    <a:pt x="383" y="520"/>
                    <a:pt x="383" y="520"/>
                  </a:cubicBezTo>
                  <a:cubicBezTo>
                    <a:pt x="383" y="520"/>
                    <a:pt x="361" y="543"/>
                    <a:pt x="342" y="543"/>
                  </a:cubicBezTo>
                  <a:cubicBezTo>
                    <a:pt x="322" y="543"/>
                    <a:pt x="307" y="524"/>
                    <a:pt x="307" y="524"/>
                  </a:cubicBezTo>
                  <a:cubicBezTo>
                    <a:pt x="307" y="524"/>
                    <a:pt x="288" y="562"/>
                    <a:pt x="250" y="566"/>
                  </a:cubicBezTo>
                  <a:cubicBezTo>
                    <a:pt x="211" y="569"/>
                    <a:pt x="208" y="536"/>
                    <a:pt x="211" y="519"/>
                  </a:cubicBezTo>
                  <a:cubicBezTo>
                    <a:pt x="214" y="502"/>
                    <a:pt x="227" y="504"/>
                    <a:pt x="232" y="504"/>
                  </a:cubicBezTo>
                  <a:cubicBezTo>
                    <a:pt x="235" y="504"/>
                    <a:pt x="239" y="510"/>
                    <a:pt x="235" y="515"/>
                  </a:cubicBezTo>
                  <a:cubicBezTo>
                    <a:pt x="230" y="519"/>
                    <a:pt x="211" y="539"/>
                    <a:pt x="238" y="550"/>
                  </a:cubicBezTo>
                  <a:cubicBezTo>
                    <a:pt x="274" y="555"/>
                    <a:pt x="285" y="516"/>
                    <a:pt x="287" y="510"/>
                  </a:cubicBezTo>
                  <a:cubicBezTo>
                    <a:pt x="289" y="504"/>
                    <a:pt x="289" y="443"/>
                    <a:pt x="224" y="443"/>
                  </a:cubicBezTo>
                  <a:cubicBezTo>
                    <a:pt x="164" y="443"/>
                    <a:pt x="154" y="478"/>
                    <a:pt x="147" y="495"/>
                  </a:cubicBezTo>
                  <a:cubicBezTo>
                    <a:pt x="147" y="495"/>
                    <a:pt x="138" y="516"/>
                    <a:pt x="138" y="524"/>
                  </a:cubicBezTo>
                  <a:cubicBezTo>
                    <a:pt x="138" y="524"/>
                    <a:pt x="105" y="512"/>
                    <a:pt x="55" y="558"/>
                  </a:cubicBezTo>
                  <a:cubicBezTo>
                    <a:pt x="55" y="558"/>
                    <a:pt x="2" y="609"/>
                    <a:pt x="0" y="611"/>
                  </a:cubicBezTo>
                  <a:cubicBezTo>
                    <a:pt x="0" y="611"/>
                    <a:pt x="650" y="611"/>
                    <a:pt x="653" y="611"/>
                  </a:cubicBezTo>
                  <a:cubicBezTo>
                    <a:pt x="653" y="566"/>
                    <a:pt x="653" y="566"/>
                    <a:pt x="653" y="566"/>
                  </a:cubicBezTo>
                  <a:lnTo>
                    <a:pt x="653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9" name="Rectangle 48"/>
          <p:cNvSpPr/>
          <p:nvPr/>
        </p:nvSpPr>
        <p:spPr>
          <a:xfrm>
            <a:off x="6721365" y="1165504"/>
            <a:ext cx="5276622" cy="1400373"/>
          </a:xfrm>
          <a:prstGeom prst="rect">
            <a:avLst/>
          </a:prstGeom>
        </p:spPr>
        <p:txBody>
          <a:bodyPr wrap="square" lIns="45711" tIns="22855" rIns="45711" bIns="22855">
            <a:spAutoFit/>
          </a:bodyPr>
          <a:lstStyle/>
          <a:p>
            <a:pPr defTabSz="45710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2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Doanh</a:t>
            </a:r>
            <a:r>
              <a:rPr lang="en-US" sz="2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trại</a:t>
            </a:r>
            <a:r>
              <a:rPr lang="en-US" sz="2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bừng</a:t>
            </a:r>
            <a:r>
              <a:rPr lang="en-US" sz="2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lên</a:t>
            </a:r>
            <a:r>
              <a:rPr lang="en-US" sz="2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hội</a:t>
            </a:r>
            <a:r>
              <a:rPr lang="en-US" sz="2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đuốc</a:t>
            </a:r>
            <a:r>
              <a:rPr lang="en-US" sz="2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hoa</a:t>
            </a:r>
            <a:endParaRPr lang="en-US" sz="22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defTabSz="45710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2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Kìa</a:t>
            </a:r>
            <a:r>
              <a:rPr lang="en-US" sz="2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em</a:t>
            </a:r>
            <a:r>
              <a:rPr lang="en-US" sz="2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xiêm</a:t>
            </a:r>
            <a:r>
              <a:rPr lang="en-US" sz="2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áo</a:t>
            </a:r>
            <a:r>
              <a:rPr lang="en-US" sz="2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tự</a:t>
            </a:r>
            <a:r>
              <a:rPr lang="en-US" sz="2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bao</a:t>
            </a:r>
            <a:r>
              <a:rPr lang="en-US" sz="2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giờ</a:t>
            </a:r>
            <a:endParaRPr lang="en-US" sz="22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defTabSz="45710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2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Khèn</a:t>
            </a:r>
            <a:r>
              <a:rPr lang="en-US" sz="2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lên</a:t>
            </a:r>
            <a:r>
              <a:rPr lang="en-US" sz="2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man </a:t>
            </a:r>
            <a:r>
              <a:rPr lang="en-US" sz="22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điệu</a:t>
            </a:r>
            <a:r>
              <a:rPr lang="en-US" sz="2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nàng</a:t>
            </a:r>
            <a:r>
              <a:rPr lang="en-US" sz="2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e </a:t>
            </a:r>
            <a:r>
              <a:rPr lang="en-US" sz="22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ấp</a:t>
            </a:r>
            <a:endParaRPr lang="en-US" sz="22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defTabSz="45710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2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Nhạc</a:t>
            </a:r>
            <a:r>
              <a:rPr lang="en-US" sz="2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về</a:t>
            </a:r>
            <a:r>
              <a:rPr lang="en-US" sz="2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Viêng</a:t>
            </a:r>
            <a:r>
              <a:rPr lang="en-US" sz="2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Chăn</a:t>
            </a:r>
            <a:r>
              <a:rPr lang="en-US" sz="2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xây</a:t>
            </a:r>
            <a:r>
              <a:rPr lang="en-US" sz="2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hồn</a:t>
            </a:r>
            <a:r>
              <a:rPr lang="en-US" sz="2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thơ</a:t>
            </a:r>
            <a:endParaRPr lang="en-US" sz="22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197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17560" y="3622580"/>
            <a:ext cx="5402339" cy="2816602"/>
            <a:chOff x="1837075" y="7772400"/>
            <a:chExt cx="14406073" cy="5633204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7075" y="7772400"/>
              <a:ext cx="1898313" cy="1295400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4080065" y="8050292"/>
              <a:ext cx="12163083" cy="535531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Âm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thanh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vừa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thực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vừa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mộng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;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người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lính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hiện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ra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với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khát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vọng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hạnh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phúc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cá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nhân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và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khát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vọng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lớn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gắn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với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quốc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gia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dân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tộc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vi-VN" sz="2800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1052358" y="1828800"/>
            <a:ext cx="6643633" cy="415499"/>
          </a:xfrm>
          <a:prstGeom prst="rect">
            <a:avLst/>
          </a:prstGeom>
        </p:spPr>
        <p:txBody>
          <a:bodyPr wrap="square" lIns="45711" tIns="22855" rIns="45711" bIns="22855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a. </a:t>
            </a:r>
            <a:r>
              <a:rPr lang="en-US" sz="24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Bốn</a:t>
            </a:r>
            <a:r>
              <a:rPr lang="en-US" sz="24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câu</a:t>
            </a:r>
            <a:r>
              <a:rPr lang="en-US" sz="24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đầu</a:t>
            </a:r>
            <a:r>
              <a:rPr lang="en-US" sz="24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 </a:t>
            </a:r>
            <a:r>
              <a:rPr lang="en-US" sz="24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Đêm</a:t>
            </a:r>
            <a:r>
              <a:rPr lang="en-US" sz="24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hội</a:t>
            </a:r>
            <a:r>
              <a:rPr lang="en-US" sz="24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liên</a:t>
            </a:r>
            <a:r>
              <a:rPr lang="en-US" sz="24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hoan</a:t>
            </a:r>
            <a:endParaRPr lang="vi-VN" sz="24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50" name="Group 49"/>
          <p:cNvGrpSpPr/>
          <p:nvPr/>
        </p:nvGrpSpPr>
        <p:grpSpPr>
          <a:xfrm>
            <a:off x="637174" y="2549846"/>
            <a:ext cx="5348512" cy="937949"/>
            <a:chOff x="9145586" y="9472942"/>
            <a:chExt cx="10698416" cy="1875898"/>
          </a:xfrm>
        </p:grpSpPr>
        <p:sp>
          <p:nvSpPr>
            <p:cNvPr id="51" name="TextBox 50"/>
            <p:cNvSpPr txBox="1"/>
            <p:nvPr/>
          </p:nvSpPr>
          <p:spPr>
            <a:xfrm>
              <a:off x="9755187" y="9472942"/>
              <a:ext cx="10088815" cy="18758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Âm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thanh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: </a:t>
              </a:r>
              <a:r>
                <a:rPr lang="vi-VN" sz="2400" b="1" dirty="0" smtClean="0">
                  <a:latin typeface="Arial" pitchFamily="34" charset="0"/>
                  <a:cs typeface="Arial" pitchFamily="34" charset="0"/>
                </a:rPr>
                <a:t>Tiếng</a:t>
              </a:r>
              <a:r>
                <a:rPr lang="vi-VN" sz="2400" b="1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vi-VN" sz="2400" b="1" i="1" dirty="0">
                  <a:latin typeface="Arial" pitchFamily="34" charset="0"/>
                  <a:cs typeface="Arial" pitchFamily="34" charset="0"/>
                </a:rPr>
                <a:t>khèn man </a:t>
              </a:r>
              <a:r>
                <a:rPr lang="vi-VN" sz="2400" b="1" i="1" dirty="0" smtClean="0">
                  <a:latin typeface="Arial" pitchFamily="34" charset="0"/>
                  <a:cs typeface="Arial" pitchFamily="34" charset="0"/>
                </a:rPr>
                <a:t>điệu</a:t>
              </a:r>
              <a:endParaRPr lang="en-US" sz="2400" b="1" i="1" dirty="0" smtClean="0">
                <a:latin typeface="Arial" pitchFamily="34" charset="0"/>
                <a:cs typeface="Arial" pitchFamily="34" charset="0"/>
              </a:endParaRPr>
            </a:p>
            <a:p>
              <a:pPr>
                <a:lnSpc>
                  <a:spcPct val="120000"/>
                </a:lnSpc>
              </a:pPr>
              <a:r>
                <a:rPr lang="en-US" sz="2400" b="1" i="1" dirty="0" err="1" smtClean="0">
                  <a:latin typeface="Arial" pitchFamily="34" charset="0"/>
                  <a:cs typeface="Arial" pitchFamily="34" charset="0"/>
                </a:rPr>
                <a:t>Nhạc</a:t>
              </a:r>
              <a:r>
                <a:rPr lang="en-US" sz="2400" b="1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i="1" dirty="0" err="1" smtClean="0">
                  <a:latin typeface="Arial" pitchFamily="34" charset="0"/>
                  <a:cs typeface="Arial" pitchFamily="34" charset="0"/>
                </a:rPr>
                <a:t>về</a:t>
              </a:r>
              <a:r>
                <a:rPr lang="en-US" sz="2400" b="1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i="1" dirty="0" err="1" smtClean="0">
                  <a:latin typeface="Arial" pitchFamily="34" charset="0"/>
                  <a:cs typeface="Arial" pitchFamily="34" charset="0"/>
                </a:rPr>
                <a:t>Viên</a:t>
              </a:r>
              <a:r>
                <a:rPr lang="en-US" sz="2400" b="1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i="1" dirty="0" err="1" smtClean="0">
                  <a:latin typeface="Arial" pitchFamily="34" charset="0"/>
                  <a:cs typeface="Arial" pitchFamily="34" charset="0"/>
                </a:rPr>
                <a:t>Chăn</a:t>
              </a:r>
              <a:r>
                <a:rPr lang="vi-VN" sz="2400" b="1" i="1" dirty="0" smtClean="0">
                  <a:latin typeface="Arial" pitchFamily="34" charset="0"/>
                  <a:cs typeface="Arial" pitchFamily="34" charset="0"/>
                </a:rPr>
                <a:t> </a:t>
              </a:r>
              <a:endParaRPr lang="vi-VN" sz="2400" b="1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Oval 51"/>
            <p:cNvSpPr/>
            <p:nvPr/>
          </p:nvSpPr>
          <p:spPr>
            <a:xfrm>
              <a:off x="9145586" y="9771760"/>
              <a:ext cx="301752" cy="300359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000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19914" y="1371600"/>
            <a:ext cx="4442760" cy="491580"/>
            <a:chOff x="644526" y="2766774"/>
            <a:chExt cx="8886677" cy="983160"/>
          </a:xfrm>
        </p:grpSpPr>
        <p:sp>
          <p:nvSpPr>
            <p:cNvPr id="23" name="TextBox 22"/>
            <p:cNvSpPr txBox="1"/>
            <p:nvPr/>
          </p:nvSpPr>
          <p:spPr>
            <a:xfrm>
              <a:off x="2020043" y="2766774"/>
              <a:ext cx="7511160" cy="954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500" b="1" i="1" dirty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Nhớ kỉ niệm đời lính</a:t>
              </a: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644526" y="2823876"/>
              <a:ext cx="1269206" cy="804672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960331" y="2795826"/>
              <a:ext cx="776597" cy="954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5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2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-2" y="876300"/>
            <a:ext cx="5143626" cy="477054"/>
            <a:chOff x="-4" y="1828800"/>
            <a:chExt cx="10288591" cy="954107"/>
          </a:xfrm>
        </p:grpSpPr>
        <p:sp>
          <p:nvSpPr>
            <p:cNvPr id="35" name="Round Same Side Corner Rectangle 34"/>
            <p:cNvSpPr/>
            <p:nvPr/>
          </p:nvSpPr>
          <p:spPr>
            <a:xfrm rot="5400000">
              <a:off x="529492" y="1299309"/>
              <a:ext cx="886537" cy="1945529"/>
            </a:xfrm>
            <a:prstGeom prst="round2SameRect">
              <a:avLst/>
            </a:prstGeom>
            <a:solidFill>
              <a:schemeClr val="accent5">
                <a:lumMod val="50000"/>
              </a:schemeClr>
            </a:solidFill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0" y="1828800"/>
              <a:ext cx="171692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5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II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067734" y="1828800"/>
              <a:ext cx="822085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2500" b="1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ĐỌC HIỂU VĂN BẢN</a:t>
              </a:r>
              <a:endParaRPr lang="en-US" sz="2500" b="1" dirty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124" y="647700"/>
            <a:ext cx="5714876" cy="59939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19091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>
          <a:xfrm>
            <a:off x="137196" y="1877983"/>
            <a:ext cx="7287894" cy="384711"/>
          </a:xfrm>
          <a:prstGeom prst="rect">
            <a:avLst/>
          </a:prstGeom>
        </p:spPr>
        <p:txBody>
          <a:bodyPr wrap="square" lIns="45711" tIns="22855" rIns="45711" bIns="22855">
            <a:spAutoFit/>
          </a:bodyPr>
          <a:lstStyle/>
          <a:p>
            <a:r>
              <a:rPr lang="en-US" sz="2200" b="1" dirty="0">
                <a:solidFill>
                  <a:srgbClr val="C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b. </a:t>
            </a:r>
            <a:r>
              <a:rPr lang="en-US" sz="2200" b="1" dirty="0" err="1">
                <a:solidFill>
                  <a:srgbClr val="C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Bốn</a:t>
            </a:r>
            <a:r>
              <a:rPr lang="en-US" sz="2200" b="1" dirty="0">
                <a:solidFill>
                  <a:srgbClr val="C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en-US" sz="2200" b="1" err="1">
                <a:solidFill>
                  <a:srgbClr val="C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câu</a:t>
            </a:r>
            <a:r>
              <a:rPr lang="en-US" sz="2200" b="1">
                <a:solidFill>
                  <a:srgbClr val="C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en-US" sz="2200" b="1" smtClean="0">
                <a:solidFill>
                  <a:srgbClr val="C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cuối: Thiên nhiên và con người Tây Bắc</a:t>
            </a:r>
            <a:endParaRPr lang="vi-VN" sz="2200" b="1" dirty="0">
              <a:solidFill>
                <a:srgbClr val="C00000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4370" y="3466841"/>
            <a:ext cx="6728462" cy="1623030"/>
            <a:chOff x="2592387" y="6781799"/>
            <a:chExt cx="10358387" cy="3246060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92387" y="6781799"/>
              <a:ext cx="1212384" cy="1015286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>
            <a:xfrm>
              <a:off x="3804771" y="6888539"/>
              <a:ext cx="9146003" cy="31393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Bức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tranh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thủy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mặc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về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thiên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nhiên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và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con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người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Tây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Bắc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: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cảnh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đẹp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vừa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nên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thơ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vừa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dữ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dội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; con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người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mạnh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mẽ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giàu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ý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chí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vi-VN" sz="24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21260" y="5588677"/>
            <a:ext cx="8154643" cy="1025765"/>
            <a:chOff x="2592387" y="9500314"/>
            <a:chExt cx="10718261" cy="2051530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92387" y="9500314"/>
              <a:ext cx="1168022" cy="1015286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>
            <a:xfrm>
              <a:off x="3759465" y="9643630"/>
              <a:ext cx="9551183" cy="19082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vi-VN" sz="2800" b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giọng điệu đầy trăn trở, tha thiết, bâng </a:t>
              </a:r>
              <a:r>
                <a:rPr lang="vi-VN" sz="2800" b="1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khuâng</a:t>
              </a:r>
              <a:r>
                <a:rPr lang="en-US" sz="2800" b="1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gợi nhắc kỉ niệm về núi rừng Tây Bắc.</a:t>
              </a:r>
              <a:endParaRPr lang="en-US" sz="2800" b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48857" y="2332307"/>
            <a:ext cx="6487943" cy="978729"/>
            <a:chOff x="9145586" y="9472942"/>
            <a:chExt cx="11661864" cy="1957457"/>
          </a:xfrm>
        </p:grpSpPr>
        <p:sp>
          <p:nvSpPr>
            <p:cNvPr id="32" name="TextBox 31"/>
            <p:cNvSpPr txBox="1"/>
            <p:nvPr/>
          </p:nvSpPr>
          <p:spPr>
            <a:xfrm>
              <a:off x="9755186" y="9472942"/>
              <a:ext cx="11052264" cy="19574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vi-VN" sz="2400" b="1" dirty="0">
                  <a:latin typeface="Arial" pitchFamily="34" charset="0"/>
                  <a:cs typeface="Arial" pitchFamily="34" charset="0"/>
                </a:rPr>
                <a:t> Hình ảnh </a:t>
              </a:r>
              <a:r>
                <a:rPr lang="vi-VN" sz="2400" b="1" i="1" dirty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sương, lau, dáng người trên độc mộc, nước lũ, hoa đong đưa</a:t>
              </a:r>
            </a:p>
          </p:txBody>
        </p:sp>
        <p:sp>
          <p:nvSpPr>
            <p:cNvPr id="33" name="Oval 32"/>
            <p:cNvSpPr/>
            <p:nvPr/>
          </p:nvSpPr>
          <p:spPr>
            <a:xfrm>
              <a:off x="9145586" y="9771760"/>
              <a:ext cx="301752" cy="300359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000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887276" y="5072899"/>
            <a:ext cx="5830173" cy="498598"/>
            <a:chOff x="9145586" y="9472942"/>
            <a:chExt cx="11661864" cy="997196"/>
          </a:xfrm>
        </p:grpSpPr>
        <p:sp>
          <p:nvSpPr>
            <p:cNvPr id="38" name="TextBox 37"/>
            <p:cNvSpPr txBox="1"/>
            <p:nvPr/>
          </p:nvSpPr>
          <p:spPr>
            <a:xfrm>
              <a:off x="9755187" y="9472942"/>
              <a:ext cx="11052263" cy="9971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vi-VN" sz="2200" b="1" dirty="0">
                  <a:latin typeface="Arial" pitchFamily="34" charset="0"/>
                  <a:cs typeface="Arial" pitchFamily="34" charset="0"/>
                </a:rPr>
                <a:t> Điệp khúc </a:t>
              </a:r>
              <a:r>
                <a:rPr lang="vi-VN" sz="2200" b="1" i="1" dirty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có thấy, có nhớ</a:t>
              </a:r>
            </a:p>
          </p:txBody>
        </p:sp>
        <p:sp>
          <p:nvSpPr>
            <p:cNvPr id="39" name="Oval 38"/>
            <p:cNvSpPr/>
            <p:nvPr/>
          </p:nvSpPr>
          <p:spPr>
            <a:xfrm>
              <a:off x="9145586" y="9771760"/>
              <a:ext cx="301752" cy="300359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/>
          <a:srcRect l="1162" t="1855" r="1162" b="1855"/>
          <a:stretch/>
        </p:blipFill>
        <p:spPr>
          <a:xfrm>
            <a:off x="7043972" y="3057313"/>
            <a:ext cx="5056841" cy="2639400"/>
          </a:xfrm>
          <a:prstGeom prst="rect">
            <a:avLst/>
          </a:prstGeom>
        </p:spPr>
      </p:pic>
      <p:grpSp>
        <p:nvGrpSpPr>
          <p:cNvPr id="34" name="Group 33"/>
          <p:cNvGrpSpPr/>
          <p:nvPr/>
        </p:nvGrpSpPr>
        <p:grpSpPr>
          <a:xfrm>
            <a:off x="319914" y="1371600"/>
            <a:ext cx="4442760" cy="491580"/>
            <a:chOff x="644526" y="2766774"/>
            <a:chExt cx="8886677" cy="983160"/>
          </a:xfrm>
        </p:grpSpPr>
        <p:sp>
          <p:nvSpPr>
            <p:cNvPr id="35" name="TextBox 34"/>
            <p:cNvSpPr txBox="1"/>
            <p:nvPr/>
          </p:nvSpPr>
          <p:spPr>
            <a:xfrm>
              <a:off x="2020043" y="2766774"/>
              <a:ext cx="7511160" cy="954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500" b="1" i="1" dirty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Nhớ kỉ niệm đời lính</a:t>
              </a:r>
            </a:p>
          </p:txBody>
        </p:sp>
        <p:sp>
          <p:nvSpPr>
            <p:cNvPr id="51" name="Rounded Rectangle 50"/>
            <p:cNvSpPr/>
            <p:nvPr/>
          </p:nvSpPr>
          <p:spPr>
            <a:xfrm>
              <a:off x="644526" y="2823876"/>
              <a:ext cx="1269206" cy="804672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960331" y="2795826"/>
              <a:ext cx="776597" cy="954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5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2</a:t>
              </a: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-2" y="876300"/>
            <a:ext cx="5143626" cy="477054"/>
            <a:chOff x="-4" y="1828800"/>
            <a:chExt cx="10288591" cy="954107"/>
          </a:xfrm>
        </p:grpSpPr>
        <p:sp>
          <p:nvSpPr>
            <p:cNvPr id="54" name="Round Same Side Corner Rectangle 53"/>
            <p:cNvSpPr/>
            <p:nvPr/>
          </p:nvSpPr>
          <p:spPr>
            <a:xfrm rot="5400000">
              <a:off x="529492" y="1299309"/>
              <a:ext cx="886537" cy="1945529"/>
            </a:xfrm>
            <a:prstGeom prst="round2SameRect">
              <a:avLst/>
            </a:prstGeom>
            <a:solidFill>
              <a:schemeClr val="accent5">
                <a:lumMod val="50000"/>
              </a:schemeClr>
            </a:solidFill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0" y="1828800"/>
              <a:ext cx="171692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5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II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2067734" y="1828800"/>
              <a:ext cx="822085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2500" b="1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ĐỌC HIỂU VĂN BẢN</a:t>
              </a:r>
              <a:endParaRPr lang="en-US" sz="2500" b="1" dirty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7217691" y="1348556"/>
            <a:ext cx="4847969" cy="1454222"/>
            <a:chOff x="1714227" y="10881497"/>
            <a:chExt cx="11283923" cy="2195900"/>
          </a:xfrm>
          <a:solidFill>
            <a:schemeClr val="tx2">
              <a:lumMod val="75000"/>
            </a:schemeClr>
          </a:solidFill>
        </p:grpSpPr>
        <p:sp>
          <p:nvSpPr>
            <p:cNvPr id="44" name="Rounded Rectangle 43"/>
            <p:cNvSpPr/>
            <p:nvPr/>
          </p:nvSpPr>
          <p:spPr>
            <a:xfrm>
              <a:off x="1714227" y="10881497"/>
              <a:ext cx="11264946" cy="2193007"/>
            </a:xfrm>
            <a:prstGeom prst="roundRect">
              <a:avLst>
                <a:gd name="adj" fmla="val 6980"/>
              </a:avLst>
            </a:prstGeom>
            <a:grpFill/>
            <a:ln w="34925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>
              <a:off x="12207675" y="12648654"/>
              <a:ext cx="790475" cy="428743"/>
            </a:xfrm>
            <a:custGeom>
              <a:avLst/>
              <a:gdLst>
                <a:gd name="T0" fmla="*/ 653 w 653"/>
                <a:gd name="T1" fmla="*/ 0 h 611"/>
                <a:gd name="T2" fmla="*/ 587 w 653"/>
                <a:gd name="T3" fmla="*/ 103 h 611"/>
                <a:gd name="T4" fmla="*/ 508 w 653"/>
                <a:gd name="T5" fmla="*/ 179 h 611"/>
                <a:gd name="T6" fmla="*/ 549 w 653"/>
                <a:gd name="T7" fmla="*/ 235 h 611"/>
                <a:gd name="T8" fmla="*/ 602 w 653"/>
                <a:gd name="T9" fmla="*/ 214 h 611"/>
                <a:gd name="T10" fmla="*/ 592 w 653"/>
                <a:gd name="T11" fmla="*/ 182 h 611"/>
                <a:gd name="T12" fmla="*/ 576 w 653"/>
                <a:gd name="T13" fmla="*/ 194 h 611"/>
                <a:gd name="T14" fmla="*/ 565 w 653"/>
                <a:gd name="T15" fmla="*/ 182 h 611"/>
                <a:gd name="T16" fmla="*/ 602 w 653"/>
                <a:gd name="T17" fmla="*/ 170 h 611"/>
                <a:gd name="T18" fmla="*/ 615 w 653"/>
                <a:gd name="T19" fmla="*/ 226 h 611"/>
                <a:gd name="T20" fmla="*/ 580 w 653"/>
                <a:gd name="T21" fmla="*/ 261 h 611"/>
                <a:gd name="T22" fmla="*/ 601 w 653"/>
                <a:gd name="T23" fmla="*/ 303 h 611"/>
                <a:gd name="T24" fmla="*/ 580 w 653"/>
                <a:gd name="T25" fmla="*/ 330 h 611"/>
                <a:gd name="T26" fmla="*/ 601 w 653"/>
                <a:gd name="T27" fmla="*/ 368 h 611"/>
                <a:gd name="T28" fmla="*/ 580 w 653"/>
                <a:gd name="T29" fmla="*/ 410 h 611"/>
                <a:gd name="T30" fmla="*/ 558 w 653"/>
                <a:gd name="T31" fmla="*/ 392 h 611"/>
                <a:gd name="T32" fmla="*/ 519 w 653"/>
                <a:gd name="T33" fmla="*/ 407 h 611"/>
                <a:gd name="T34" fmla="*/ 490 w 653"/>
                <a:gd name="T35" fmla="*/ 361 h 611"/>
                <a:gd name="T36" fmla="*/ 514 w 653"/>
                <a:gd name="T37" fmla="*/ 339 h 611"/>
                <a:gd name="T38" fmla="*/ 526 w 653"/>
                <a:gd name="T39" fmla="*/ 350 h 611"/>
                <a:gd name="T40" fmla="*/ 519 w 653"/>
                <a:gd name="T41" fmla="*/ 355 h 611"/>
                <a:gd name="T42" fmla="*/ 502 w 653"/>
                <a:gd name="T43" fmla="*/ 365 h 611"/>
                <a:gd name="T44" fmla="*/ 535 w 653"/>
                <a:gd name="T45" fmla="*/ 386 h 611"/>
                <a:gd name="T46" fmla="*/ 567 w 653"/>
                <a:gd name="T47" fmla="*/ 326 h 611"/>
                <a:gd name="T48" fmla="*/ 507 w 653"/>
                <a:gd name="T49" fmla="*/ 283 h 611"/>
                <a:gd name="T50" fmla="*/ 462 w 653"/>
                <a:gd name="T51" fmla="*/ 297 h 611"/>
                <a:gd name="T52" fmla="*/ 374 w 653"/>
                <a:gd name="T53" fmla="*/ 284 h 611"/>
                <a:gd name="T54" fmla="*/ 371 w 653"/>
                <a:gd name="T55" fmla="*/ 285 h 611"/>
                <a:gd name="T56" fmla="*/ 351 w 653"/>
                <a:gd name="T57" fmla="*/ 281 h 611"/>
                <a:gd name="T58" fmla="*/ 352 w 653"/>
                <a:gd name="T59" fmla="*/ 298 h 611"/>
                <a:gd name="T60" fmla="*/ 357 w 653"/>
                <a:gd name="T61" fmla="*/ 399 h 611"/>
                <a:gd name="T62" fmla="*/ 348 w 653"/>
                <a:gd name="T63" fmla="*/ 484 h 611"/>
                <a:gd name="T64" fmla="*/ 419 w 653"/>
                <a:gd name="T65" fmla="*/ 506 h 611"/>
                <a:gd name="T66" fmla="*/ 433 w 653"/>
                <a:gd name="T67" fmla="*/ 447 h 611"/>
                <a:gd name="T68" fmla="*/ 413 w 653"/>
                <a:gd name="T69" fmla="*/ 445 h 611"/>
                <a:gd name="T70" fmla="*/ 411 w 653"/>
                <a:gd name="T71" fmla="*/ 465 h 611"/>
                <a:gd name="T72" fmla="*/ 400 w 653"/>
                <a:gd name="T73" fmla="*/ 465 h 611"/>
                <a:gd name="T74" fmla="*/ 409 w 653"/>
                <a:gd name="T75" fmla="*/ 431 h 611"/>
                <a:gd name="T76" fmla="*/ 458 w 653"/>
                <a:gd name="T77" fmla="*/ 454 h 611"/>
                <a:gd name="T78" fmla="*/ 460 w 653"/>
                <a:gd name="T79" fmla="*/ 484 h 611"/>
                <a:gd name="T80" fmla="*/ 444 w 653"/>
                <a:gd name="T81" fmla="*/ 504 h 611"/>
                <a:gd name="T82" fmla="*/ 457 w 653"/>
                <a:gd name="T83" fmla="*/ 519 h 611"/>
                <a:gd name="T84" fmla="*/ 429 w 653"/>
                <a:gd name="T85" fmla="*/ 546 h 611"/>
                <a:gd name="T86" fmla="*/ 383 w 653"/>
                <a:gd name="T87" fmla="*/ 520 h 611"/>
                <a:gd name="T88" fmla="*/ 342 w 653"/>
                <a:gd name="T89" fmla="*/ 543 h 611"/>
                <a:gd name="T90" fmla="*/ 307 w 653"/>
                <a:gd name="T91" fmla="*/ 524 h 611"/>
                <a:gd name="T92" fmla="*/ 250 w 653"/>
                <a:gd name="T93" fmla="*/ 566 h 611"/>
                <a:gd name="T94" fmla="*/ 211 w 653"/>
                <a:gd name="T95" fmla="*/ 519 h 611"/>
                <a:gd name="T96" fmla="*/ 232 w 653"/>
                <a:gd name="T97" fmla="*/ 504 h 611"/>
                <a:gd name="T98" fmla="*/ 235 w 653"/>
                <a:gd name="T99" fmla="*/ 515 h 611"/>
                <a:gd name="T100" fmla="*/ 238 w 653"/>
                <a:gd name="T101" fmla="*/ 550 h 611"/>
                <a:gd name="T102" fmla="*/ 287 w 653"/>
                <a:gd name="T103" fmla="*/ 510 h 611"/>
                <a:gd name="T104" fmla="*/ 224 w 653"/>
                <a:gd name="T105" fmla="*/ 443 h 611"/>
                <a:gd name="T106" fmla="*/ 147 w 653"/>
                <a:gd name="T107" fmla="*/ 495 h 611"/>
                <a:gd name="T108" fmla="*/ 138 w 653"/>
                <a:gd name="T109" fmla="*/ 524 h 611"/>
                <a:gd name="T110" fmla="*/ 55 w 653"/>
                <a:gd name="T111" fmla="*/ 558 h 611"/>
                <a:gd name="T112" fmla="*/ 0 w 653"/>
                <a:gd name="T113" fmla="*/ 611 h 611"/>
                <a:gd name="T114" fmla="*/ 653 w 653"/>
                <a:gd name="T115" fmla="*/ 611 h 611"/>
                <a:gd name="T116" fmla="*/ 653 w 653"/>
                <a:gd name="T117" fmla="*/ 566 h 611"/>
                <a:gd name="T118" fmla="*/ 653 w 653"/>
                <a:gd name="T119" fmla="*/ 0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53" h="611">
                  <a:moveTo>
                    <a:pt x="653" y="0"/>
                  </a:moveTo>
                  <a:cubicBezTo>
                    <a:pt x="636" y="13"/>
                    <a:pt x="583" y="58"/>
                    <a:pt x="587" y="103"/>
                  </a:cubicBezTo>
                  <a:cubicBezTo>
                    <a:pt x="587" y="103"/>
                    <a:pt x="511" y="111"/>
                    <a:pt x="508" y="179"/>
                  </a:cubicBezTo>
                  <a:cubicBezTo>
                    <a:pt x="508" y="179"/>
                    <a:pt x="516" y="226"/>
                    <a:pt x="549" y="235"/>
                  </a:cubicBezTo>
                  <a:cubicBezTo>
                    <a:pt x="583" y="245"/>
                    <a:pt x="600" y="221"/>
                    <a:pt x="602" y="214"/>
                  </a:cubicBezTo>
                  <a:cubicBezTo>
                    <a:pt x="607" y="207"/>
                    <a:pt x="611" y="188"/>
                    <a:pt x="592" y="182"/>
                  </a:cubicBezTo>
                  <a:cubicBezTo>
                    <a:pt x="582" y="180"/>
                    <a:pt x="576" y="192"/>
                    <a:pt x="576" y="194"/>
                  </a:cubicBezTo>
                  <a:cubicBezTo>
                    <a:pt x="576" y="194"/>
                    <a:pt x="567" y="196"/>
                    <a:pt x="565" y="182"/>
                  </a:cubicBezTo>
                  <a:cubicBezTo>
                    <a:pt x="565" y="167"/>
                    <a:pt x="590" y="162"/>
                    <a:pt x="602" y="170"/>
                  </a:cubicBezTo>
                  <a:cubicBezTo>
                    <a:pt x="614" y="178"/>
                    <a:pt x="627" y="195"/>
                    <a:pt x="615" y="226"/>
                  </a:cubicBezTo>
                  <a:cubicBezTo>
                    <a:pt x="602" y="254"/>
                    <a:pt x="580" y="261"/>
                    <a:pt x="580" y="261"/>
                  </a:cubicBezTo>
                  <a:cubicBezTo>
                    <a:pt x="580" y="261"/>
                    <a:pt x="602" y="281"/>
                    <a:pt x="601" y="303"/>
                  </a:cubicBezTo>
                  <a:cubicBezTo>
                    <a:pt x="596" y="318"/>
                    <a:pt x="580" y="330"/>
                    <a:pt x="580" y="330"/>
                  </a:cubicBezTo>
                  <a:cubicBezTo>
                    <a:pt x="580" y="330"/>
                    <a:pt x="601" y="347"/>
                    <a:pt x="601" y="368"/>
                  </a:cubicBezTo>
                  <a:cubicBezTo>
                    <a:pt x="601" y="389"/>
                    <a:pt x="595" y="404"/>
                    <a:pt x="580" y="410"/>
                  </a:cubicBezTo>
                  <a:cubicBezTo>
                    <a:pt x="580" y="410"/>
                    <a:pt x="565" y="416"/>
                    <a:pt x="558" y="392"/>
                  </a:cubicBezTo>
                  <a:cubicBezTo>
                    <a:pt x="558" y="392"/>
                    <a:pt x="543" y="416"/>
                    <a:pt x="519" y="407"/>
                  </a:cubicBezTo>
                  <a:cubicBezTo>
                    <a:pt x="495" y="397"/>
                    <a:pt x="488" y="381"/>
                    <a:pt x="490" y="361"/>
                  </a:cubicBezTo>
                  <a:cubicBezTo>
                    <a:pt x="493" y="342"/>
                    <a:pt x="508" y="339"/>
                    <a:pt x="514" y="339"/>
                  </a:cubicBezTo>
                  <a:cubicBezTo>
                    <a:pt x="519" y="338"/>
                    <a:pt x="526" y="344"/>
                    <a:pt x="526" y="350"/>
                  </a:cubicBezTo>
                  <a:cubicBezTo>
                    <a:pt x="526" y="355"/>
                    <a:pt x="520" y="355"/>
                    <a:pt x="519" y="355"/>
                  </a:cubicBezTo>
                  <a:cubicBezTo>
                    <a:pt x="516" y="353"/>
                    <a:pt x="502" y="350"/>
                    <a:pt x="502" y="365"/>
                  </a:cubicBezTo>
                  <a:cubicBezTo>
                    <a:pt x="502" y="380"/>
                    <a:pt x="523" y="389"/>
                    <a:pt x="535" y="386"/>
                  </a:cubicBezTo>
                  <a:cubicBezTo>
                    <a:pt x="547" y="382"/>
                    <a:pt x="567" y="365"/>
                    <a:pt x="567" y="326"/>
                  </a:cubicBezTo>
                  <a:cubicBezTo>
                    <a:pt x="561" y="283"/>
                    <a:pt x="507" y="283"/>
                    <a:pt x="507" y="283"/>
                  </a:cubicBezTo>
                  <a:cubicBezTo>
                    <a:pt x="507" y="283"/>
                    <a:pt x="471" y="289"/>
                    <a:pt x="462" y="297"/>
                  </a:cubicBezTo>
                  <a:cubicBezTo>
                    <a:pt x="462" y="297"/>
                    <a:pt x="431" y="254"/>
                    <a:pt x="374" y="284"/>
                  </a:cubicBezTo>
                  <a:cubicBezTo>
                    <a:pt x="371" y="285"/>
                    <a:pt x="371" y="285"/>
                    <a:pt x="371" y="285"/>
                  </a:cubicBezTo>
                  <a:cubicBezTo>
                    <a:pt x="351" y="281"/>
                    <a:pt x="351" y="281"/>
                    <a:pt x="351" y="281"/>
                  </a:cubicBezTo>
                  <a:cubicBezTo>
                    <a:pt x="352" y="298"/>
                    <a:pt x="352" y="298"/>
                    <a:pt x="352" y="298"/>
                  </a:cubicBezTo>
                  <a:cubicBezTo>
                    <a:pt x="352" y="298"/>
                    <a:pt x="311" y="355"/>
                    <a:pt x="357" y="399"/>
                  </a:cubicBezTo>
                  <a:cubicBezTo>
                    <a:pt x="357" y="399"/>
                    <a:pt x="323" y="440"/>
                    <a:pt x="348" y="484"/>
                  </a:cubicBezTo>
                  <a:cubicBezTo>
                    <a:pt x="371" y="529"/>
                    <a:pt x="416" y="510"/>
                    <a:pt x="419" y="506"/>
                  </a:cubicBezTo>
                  <a:cubicBezTo>
                    <a:pt x="422" y="502"/>
                    <a:pt x="456" y="480"/>
                    <a:pt x="433" y="447"/>
                  </a:cubicBezTo>
                  <a:cubicBezTo>
                    <a:pt x="424" y="438"/>
                    <a:pt x="413" y="445"/>
                    <a:pt x="413" y="445"/>
                  </a:cubicBezTo>
                  <a:cubicBezTo>
                    <a:pt x="413" y="445"/>
                    <a:pt x="405" y="449"/>
                    <a:pt x="411" y="465"/>
                  </a:cubicBezTo>
                  <a:cubicBezTo>
                    <a:pt x="411" y="465"/>
                    <a:pt x="404" y="471"/>
                    <a:pt x="400" y="465"/>
                  </a:cubicBezTo>
                  <a:cubicBezTo>
                    <a:pt x="394" y="461"/>
                    <a:pt x="391" y="443"/>
                    <a:pt x="409" y="431"/>
                  </a:cubicBezTo>
                  <a:cubicBezTo>
                    <a:pt x="428" y="420"/>
                    <a:pt x="449" y="436"/>
                    <a:pt x="458" y="454"/>
                  </a:cubicBezTo>
                  <a:cubicBezTo>
                    <a:pt x="467" y="473"/>
                    <a:pt x="462" y="478"/>
                    <a:pt x="460" y="484"/>
                  </a:cubicBezTo>
                  <a:cubicBezTo>
                    <a:pt x="458" y="490"/>
                    <a:pt x="444" y="504"/>
                    <a:pt x="444" y="504"/>
                  </a:cubicBezTo>
                  <a:cubicBezTo>
                    <a:pt x="444" y="504"/>
                    <a:pt x="457" y="507"/>
                    <a:pt x="457" y="519"/>
                  </a:cubicBezTo>
                  <a:cubicBezTo>
                    <a:pt x="457" y="532"/>
                    <a:pt x="457" y="542"/>
                    <a:pt x="429" y="546"/>
                  </a:cubicBezTo>
                  <a:cubicBezTo>
                    <a:pt x="403" y="549"/>
                    <a:pt x="383" y="520"/>
                    <a:pt x="383" y="520"/>
                  </a:cubicBezTo>
                  <a:cubicBezTo>
                    <a:pt x="383" y="520"/>
                    <a:pt x="361" y="543"/>
                    <a:pt x="342" y="543"/>
                  </a:cubicBezTo>
                  <a:cubicBezTo>
                    <a:pt x="322" y="543"/>
                    <a:pt x="307" y="524"/>
                    <a:pt x="307" y="524"/>
                  </a:cubicBezTo>
                  <a:cubicBezTo>
                    <a:pt x="307" y="524"/>
                    <a:pt x="288" y="562"/>
                    <a:pt x="250" y="566"/>
                  </a:cubicBezTo>
                  <a:cubicBezTo>
                    <a:pt x="211" y="569"/>
                    <a:pt x="208" y="536"/>
                    <a:pt x="211" y="519"/>
                  </a:cubicBezTo>
                  <a:cubicBezTo>
                    <a:pt x="214" y="502"/>
                    <a:pt x="227" y="504"/>
                    <a:pt x="232" y="504"/>
                  </a:cubicBezTo>
                  <a:cubicBezTo>
                    <a:pt x="235" y="504"/>
                    <a:pt x="239" y="510"/>
                    <a:pt x="235" y="515"/>
                  </a:cubicBezTo>
                  <a:cubicBezTo>
                    <a:pt x="230" y="519"/>
                    <a:pt x="211" y="539"/>
                    <a:pt x="238" y="550"/>
                  </a:cubicBezTo>
                  <a:cubicBezTo>
                    <a:pt x="274" y="555"/>
                    <a:pt x="285" y="516"/>
                    <a:pt x="287" y="510"/>
                  </a:cubicBezTo>
                  <a:cubicBezTo>
                    <a:pt x="289" y="504"/>
                    <a:pt x="289" y="443"/>
                    <a:pt x="224" y="443"/>
                  </a:cubicBezTo>
                  <a:cubicBezTo>
                    <a:pt x="164" y="443"/>
                    <a:pt x="154" y="478"/>
                    <a:pt x="147" y="495"/>
                  </a:cubicBezTo>
                  <a:cubicBezTo>
                    <a:pt x="147" y="495"/>
                    <a:pt x="138" y="516"/>
                    <a:pt x="138" y="524"/>
                  </a:cubicBezTo>
                  <a:cubicBezTo>
                    <a:pt x="138" y="524"/>
                    <a:pt x="105" y="512"/>
                    <a:pt x="55" y="558"/>
                  </a:cubicBezTo>
                  <a:cubicBezTo>
                    <a:pt x="55" y="558"/>
                    <a:pt x="2" y="609"/>
                    <a:pt x="0" y="611"/>
                  </a:cubicBezTo>
                  <a:cubicBezTo>
                    <a:pt x="0" y="611"/>
                    <a:pt x="650" y="611"/>
                    <a:pt x="653" y="611"/>
                  </a:cubicBezTo>
                  <a:cubicBezTo>
                    <a:pt x="653" y="566"/>
                    <a:pt x="653" y="566"/>
                    <a:pt x="653" y="566"/>
                  </a:cubicBezTo>
                  <a:lnTo>
                    <a:pt x="65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</p:grpSp>
      <p:sp>
        <p:nvSpPr>
          <p:cNvPr id="46" name="Rectangle 4"/>
          <p:cNvSpPr>
            <a:spLocks noChangeArrowheads="1"/>
          </p:cNvSpPr>
          <p:nvPr/>
        </p:nvSpPr>
        <p:spPr bwMode="auto">
          <a:xfrm>
            <a:off x="7059232" y="1410415"/>
            <a:ext cx="5225605" cy="158503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 lIns="45711" tIns="22855" rIns="45711" bIns="22855" anchor="ctr">
            <a:spAutoFit/>
          </a:bodyPr>
          <a:lstStyle/>
          <a:p>
            <a:pPr>
              <a:tabLst>
                <a:tab pos="67456" algn="l"/>
                <a:tab pos="879299" algn="l"/>
              </a:tabLst>
            </a:pPr>
            <a:r>
              <a:rPr lang="pt-BR" sz="2000" b="1" i="1" dirty="0">
                <a:latin typeface="Arial" pitchFamily="34" charset="0"/>
                <a:cs typeface="Arial" pitchFamily="34" charset="0"/>
              </a:rPr>
              <a:t>       </a:t>
            </a:r>
            <a:r>
              <a:rPr lang="pt-BR" sz="2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Người đi Châu Mộc chiều sương ấy</a:t>
            </a:r>
            <a:endParaRPr lang="en-US" sz="20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tabLst>
                <a:tab pos="67456" algn="l"/>
                <a:tab pos="879299" algn="l"/>
              </a:tabLst>
            </a:pPr>
            <a:r>
              <a:rPr lang="pt-BR" sz="2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Có thấy hồn lau nẻo bến bờ</a:t>
            </a:r>
            <a:endParaRPr lang="en-US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tabLst>
                <a:tab pos="67456" algn="l"/>
                <a:tab pos="879299" algn="l"/>
              </a:tabLst>
            </a:pPr>
            <a:r>
              <a:rPr lang="pt-BR" sz="2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Có nhớ dáng người trên độc mộc</a:t>
            </a:r>
            <a:endParaRPr lang="en-US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tabLst>
                <a:tab pos="67456" algn="l"/>
                <a:tab pos="879299" algn="l"/>
              </a:tabLst>
            </a:pPr>
            <a:r>
              <a:rPr lang="pt-BR" sz="2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Trôi dòng nước lũ hoa đong đưa</a:t>
            </a:r>
          </a:p>
          <a:p>
            <a:pPr>
              <a:tabLst>
                <a:tab pos="67456" algn="l"/>
                <a:tab pos="879299" algn="l"/>
              </a:tabLst>
            </a:pPr>
            <a:endParaRPr lang="pt-BR" sz="2000" b="1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1028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3"/>
          <p:cNvGrpSpPr/>
          <p:nvPr/>
        </p:nvGrpSpPr>
        <p:grpSpPr>
          <a:xfrm>
            <a:off x="722376" y="2239878"/>
            <a:ext cx="10059314" cy="3895746"/>
            <a:chOff x="2897187" y="4426876"/>
            <a:chExt cx="19328108" cy="6570597"/>
          </a:xfrm>
        </p:grpSpPr>
        <p:grpSp>
          <p:nvGrpSpPr>
            <p:cNvPr id="7" name="Group 1"/>
            <p:cNvGrpSpPr/>
            <p:nvPr/>
          </p:nvGrpSpPr>
          <p:grpSpPr>
            <a:xfrm>
              <a:off x="2897187" y="4426876"/>
              <a:ext cx="19328108" cy="6570597"/>
              <a:chOff x="2897187" y="4426876"/>
              <a:chExt cx="19328108" cy="6570597"/>
            </a:xfrm>
          </p:grpSpPr>
          <p:grpSp>
            <p:nvGrpSpPr>
              <p:cNvPr id="8" name="Group 4"/>
              <p:cNvGrpSpPr/>
              <p:nvPr/>
            </p:nvGrpSpPr>
            <p:grpSpPr>
              <a:xfrm>
                <a:off x="2897187" y="4426876"/>
                <a:ext cx="19328108" cy="6570597"/>
                <a:chOff x="2897187" y="4426876"/>
                <a:chExt cx="19328108" cy="6570597"/>
              </a:xfrm>
            </p:grpSpPr>
            <p:sp>
              <p:nvSpPr>
                <p:cNvPr id="59" name="Rounded Rectangle 58"/>
                <p:cNvSpPr/>
                <p:nvPr/>
              </p:nvSpPr>
              <p:spPr>
                <a:xfrm>
                  <a:off x="2897187" y="4918502"/>
                  <a:ext cx="19328108" cy="6078971"/>
                </a:xfrm>
                <a:prstGeom prst="roundRect">
                  <a:avLst>
                    <a:gd name="adj" fmla="val 3218"/>
                  </a:avLst>
                </a:prstGeom>
                <a:noFill/>
                <a:ln w="5715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0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0" name="Rounded Rectangle 59"/>
                <p:cNvSpPr/>
                <p:nvPr/>
              </p:nvSpPr>
              <p:spPr>
                <a:xfrm>
                  <a:off x="9514390" y="4426876"/>
                  <a:ext cx="6108198" cy="923330"/>
                </a:xfrm>
                <a:prstGeom prst="roundRect">
                  <a:avLst/>
                </a:prstGeom>
                <a:solidFill>
                  <a:schemeClr val="bg2"/>
                </a:solidFill>
                <a:ln w="57150">
                  <a:solidFill>
                    <a:schemeClr val="accent5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0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1" name="TextBox 60"/>
                <p:cNvSpPr txBox="1"/>
                <p:nvPr/>
              </p:nvSpPr>
              <p:spPr>
                <a:xfrm>
                  <a:off x="10784443" y="4437775"/>
                  <a:ext cx="4231394" cy="102292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r>
                    <a:rPr lang="en-US" sz="2800" b="1">
                      <a:solidFill>
                        <a:srgbClr val="4BACC6"/>
                      </a:solidFill>
                      <a:latin typeface="Tahoma" pitchFamily="34" charset="0"/>
                      <a:ea typeface="Tahoma" pitchFamily="34" charset="0"/>
                      <a:cs typeface="Tahoma" pitchFamily="34" charset="0"/>
                    </a:rPr>
                    <a:t>TIỂU KẾT</a:t>
                  </a:r>
                  <a:endParaRPr lang="en-US" sz="2800" b="1" dirty="0">
                    <a:solidFill>
                      <a:srgbClr val="4BACC6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endParaRPr>
                </a:p>
              </p:txBody>
            </p:sp>
          </p:grpSp>
          <p:sp>
            <p:nvSpPr>
              <p:cNvPr id="58" name="Oval 57"/>
              <p:cNvSpPr/>
              <p:nvPr/>
            </p:nvSpPr>
            <p:spPr>
              <a:xfrm>
                <a:off x="9327507" y="4756271"/>
                <a:ext cx="353626" cy="304767"/>
              </a:xfrm>
              <a:prstGeom prst="ellipse">
                <a:avLst/>
              </a:prstGeom>
              <a:solidFill>
                <a:schemeClr val="accent5"/>
              </a:solidFill>
              <a:ln w="825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56" name="Oval 55"/>
            <p:cNvSpPr/>
            <p:nvPr/>
          </p:nvSpPr>
          <p:spPr>
            <a:xfrm>
              <a:off x="15457857" y="4756271"/>
              <a:ext cx="353626" cy="304767"/>
            </a:xfrm>
            <a:prstGeom prst="ellipse">
              <a:avLst/>
            </a:prstGeom>
            <a:solidFill>
              <a:schemeClr val="accent5"/>
            </a:solidFill>
            <a:ln w="825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prstClr val="white"/>
                </a:solidFill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176380" y="3013975"/>
            <a:ext cx="9266067" cy="954107"/>
            <a:chOff x="5012142" y="5867400"/>
            <a:chExt cx="15639645" cy="1908214"/>
          </a:xfrm>
        </p:grpSpPr>
        <p:grpSp>
          <p:nvGrpSpPr>
            <p:cNvPr id="4" name="Group 33"/>
            <p:cNvGrpSpPr/>
            <p:nvPr/>
          </p:nvGrpSpPr>
          <p:grpSpPr>
            <a:xfrm>
              <a:off x="5012142" y="5867402"/>
              <a:ext cx="15408250" cy="1477327"/>
              <a:chOff x="3430587" y="6208744"/>
              <a:chExt cx="17526000" cy="1969769"/>
            </a:xfrm>
          </p:grpSpPr>
          <p:sp>
            <p:nvSpPr>
              <p:cNvPr id="43" name="Rectangle 42"/>
              <p:cNvSpPr/>
              <p:nvPr/>
            </p:nvSpPr>
            <p:spPr>
              <a:xfrm>
                <a:off x="3887787" y="6208744"/>
                <a:ext cx="17068800" cy="19697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endParaRPr lang="vi-VN" sz="2800" b="1">
                  <a:cs typeface="Arial" pitchFamily="34" charset="0"/>
                </a:endParaRPr>
              </a:p>
            </p:txBody>
          </p:sp>
          <p:sp>
            <p:nvSpPr>
              <p:cNvPr id="48" name="Isosceles Triangle 47"/>
              <p:cNvSpPr/>
              <p:nvPr/>
            </p:nvSpPr>
            <p:spPr>
              <a:xfrm rot="5400000">
                <a:off x="3369376" y="6690611"/>
                <a:ext cx="427223" cy="304801"/>
              </a:xfrm>
              <a:prstGeom prst="triangle">
                <a:avLst/>
              </a:prstGeom>
              <a:solidFill>
                <a:srgbClr val="EA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b="1">
                  <a:solidFill>
                    <a:srgbClr val="EA0000"/>
                  </a:solidFill>
                </a:endParaRPr>
              </a:p>
            </p:txBody>
          </p:sp>
        </p:grpSp>
        <p:sp>
          <p:nvSpPr>
            <p:cNvPr id="65" name="Rectangle 64"/>
            <p:cNvSpPr/>
            <p:nvPr/>
          </p:nvSpPr>
          <p:spPr>
            <a:xfrm>
              <a:off x="5656312" y="5867400"/>
              <a:ext cx="14995475" cy="19082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spcBef>
                  <a:spcPts val="300"/>
                </a:spcBef>
                <a:spcAft>
                  <a:spcPts val="300"/>
                </a:spcAft>
              </a:pPr>
              <a:r>
                <a:rPr lang="en-US" sz="2800" b="1" dirty="0" err="1">
                  <a:latin typeface="Arial" pitchFamily="34" charset="0"/>
                  <a:cs typeface="Arial" pitchFamily="34" charset="0"/>
                  <a:sym typeface="Wingdings" pitchFamily="2" charset="2"/>
                </a:rPr>
                <a:t>Đoạn</a:t>
              </a:r>
              <a:r>
                <a:rPr lang="en-US" sz="2800" b="1" dirty="0">
                  <a:latin typeface="Arial" pitchFamily="34" charset="0"/>
                  <a:cs typeface="Arial" pitchFamily="34" charset="0"/>
                  <a:sym typeface="Wingdings" pitchFamily="2" charset="2"/>
                </a:rPr>
                <a:t> </a:t>
              </a:r>
              <a:r>
                <a:rPr lang="en-US" sz="2800" b="1" dirty="0" err="1">
                  <a:latin typeface="Arial" pitchFamily="34" charset="0"/>
                  <a:cs typeface="Arial" pitchFamily="34" charset="0"/>
                  <a:sym typeface="Wingdings" pitchFamily="2" charset="2"/>
                </a:rPr>
                <a:t>thơ</a:t>
              </a:r>
              <a:r>
                <a:rPr lang="en-US" sz="2800" b="1" dirty="0">
                  <a:latin typeface="Arial" pitchFamily="34" charset="0"/>
                  <a:cs typeface="Arial" pitchFamily="34" charset="0"/>
                  <a:sym typeface="Wingdings" pitchFamily="2" charset="2"/>
                </a:rPr>
                <a:t> </a:t>
              </a:r>
              <a:r>
                <a:rPr lang="en-US" sz="2800" b="1" dirty="0" err="1">
                  <a:latin typeface="Arial" pitchFamily="34" charset="0"/>
                  <a:cs typeface="Arial" pitchFamily="34" charset="0"/>
                  <a:sym typeface="Wingdings" pitchFamily="2" charset="2"/>
                </a:rPr>
                <a:t>tô</a:t>
              </a:r>
              <a:r>
                <a:rPr lang="en-US" sz="2800" b="1" dirty="0">
                  <a:latin typeface="Arial" pitchFamily="34" charset="0"/>
                  <a:cs typeface="Arial" pitchFamily="34" charset="0"/>
                  <a:sym typeface="Wingdings" pitchFamily="2" charset="2"/>
                </a:rPr>
                <a:t> </a:t>
              </a:r>
              <a:r>
                <a:rPr lang="en-US" sz="2800" b="1" dirty="0" err="1">
                  <a:latin typeface="Arial" pitchFamily="34" charset="0"/>
                  <a:cs typeface="Arial" pitchFamily="34" charset="0"/>
                  <a:sym typeface="Wingdings" pitchFamily="2" charset="2"/>
                </a:rPr>
                <a:t>đậm</a:t>
              </a:r>
              <a:r>
                <a:rPr lang="en-US" sz="2800" b="1" dirty="0">
                  <a:latin typeface="Arial" pitchFamily="34" charset="0"/>
                  <a:cs typeface="Arial" pitchFamily="34" charset="0"/>
                  <a:sym typeface="Wingdings" pitchFamily="2" charset="2"/>
                </a:rPr>
                <a:t> </a:t>
              </a:r>
              <a:r>
                <a:rPr lang="en-US" sz="2800" b="1" dirty="0" err="1">
                  <a:latin typeface="Arial" pitchFamily="34" charset="0"/>
                  <a:cs typeface="Arial" pitchFamily="34" charset="0"/>
                  <a:sym typeface="Wingdings" pitchFamily="2" charset="2"/>
                </a:rPr>
                <a:t>phong</a:t>
              </a:r>
              <a:r>
                <a:rPr lang="en-US" sz="2800" b="1" dirty="0">
                  <a:latin typeface="Arial" pitchFamily="34" charset="0"/>
                  <a:cs typeface="Arial" pitchFamily="34" charset="0"/>
                  <a:sym typeface="Wingdings" pitchFamily="2" charset="2"/>
                </a:rPr>
                <a:t> </a:t>
              </a:r>
              <a:r>
                <a:rPr lang="en-US" sz="2800" b="1" dirty="0" err="1">
                  <a:latin typeface="Arial" pitchFamily="34" charset="0"/>
                  <a:cs typeface="Arial" pitchFamily="34" charset="0"/>
                  <a:sym typeface="Wingdings" pitchFamily="2" charset="2"/>
                </a:rPr>
                <a:t>cách</a:t>
              </a:r>
              <a:r>
                <a:rPr lang="en-US" sz="2800" b="1" dirty="0">
                  <a:latin typeface="Arial" pitchFamily="34" charset="0"/>
                  <a:cs typeface="Arial" pitchFamily="34" charset="0"/>
                  <a:sym typeface="Wingdings" pitchFamily="2" charset="2"/>
                </a:rPr>
                <a:t> </a:t>
              </a:r>
              <a:r>
                <a:rPr lang="en-US" sz="2800" b="1" dirty="0" err="1">
                  <a:latin typeface="Arial" pitchFamily="34" charset="0"/>
                  <a:cs typeface="Arial" pitchFamily="34" charset="0"/>
                  <a:sym typeface="Wingdings" pitchFamily="2" charset="2"/>
                </a:rPr>
                <a:t>nghệ</a:t>
              </a:r>
              <a:r>
                <a:rPr lang="en-US" sz="2800" b="1" dirty="0">
                  <a:latin typeface="Arial" pitchFamily="34" charset="0"/>
                  <a:cs typeface="Arial" pitchFamily="34" charset="0"/>
                  <a:sym typeface="Wingdings" pitchFamily="2" charset="2"/>
                </a:rPr>
                <a:t> </a:t>
              </a:r>
              <a:r>
                <a:rPr lang="en-US" sz="2800" b="1" dirty="0" err="1">
                  <a:latin typeface="Arial" pitchFamily="34" charset="0"/>
                  <a:cs typeface="Arial" pitchFamily="34" charset="0"/>
                  <a:sym typeface="Wingdings" pitchFamily="2" charset="2"/>
                </a:rPr>
                <a:t>thuật</a:t>
              </a:r>
              <a:r>
                <a:rPr lang="en-US" sz="2800" b="1" dirty="0">
                  <a:latin typeface="Arial" pitchFamily="34" charset="0"/>
                  <a:cs typeface="Arial" pitchFamily="34" charset="0"/>
                  <a:sym typeface="Wingdings" pitchFamily="2" charset="2"/>
                </a:rPr>
                <a:t> </a:t>
              </a:r>
              <a:r>
                <a:rPr lang="en-US" sz="2800" b="1" dirty="0" err="1">
                  <a:latin typeface="Arial" pitchFamily="34" charset="0"/>
                  <a:cs typeface="Arial" pitchFamily="34" charset="0"/>
                  <a:sym typeface="Wingdings" pitchFamily="2" charset="2"/>
                </a:rPr>
                <a:t>tài</a:t>
              </a:r>
              <a:r>
                <a:rPr lang="en-US" sz="2800" b="1" dirty="0">
                  <a:latin typeface="Arial" pitchFamily="34" charset="0"/>
                  <a:cs typeface="Arial" pitchFamily="34" charset="0"/>
                  <a:sym typeface="Wingdings" pitchFamily="2" charset="2"/>
                </a:rPr>
                <a:t> </a:t>
              </a:r>
              <a:r>
                <a:rPr lang="en-US" sz="2800" b="1" dirty="0" err="1">
                  <a:latin typeface="Arial" pitchFamily="34" charset="0"/>
                  <a:cs typeface="Arial" pitchFamily="34" charset="0"/>
                  <a:sym typeface="Wingdings" pitchFamily="2" charset="2"/>
                </a:rPr>
                <a:t>hoa</a:t>
              </a:r>
              <a:r>
                <a:rPr lang="en-US" sz="2800" b="1" dirty="0">
                  <a:latin typeface="Arial" pitchFamily="34" charset="0"/>
                  <a:cs typeface="Arial" pitchFamily="34" charset="0"/>
                  <a:sym typeface="Wingdings" pitchFamily="2" charset="2"/>
                </a:rPr>
                <a:t>, </a:t>
              </a:r>
              <a:r>
                <a:rPr lang="en-US" sz="2800" b="1" dirty="0" err="1">
                  <a:latin typeface="Arial" pitchFamily="34" charset="0"/>
                  <a:cs typeface="Arial" pitchFamily="34" charset="0"/>
                  <a:sym typeface="Wingdings" pitchFamily="2" charset="2"/>
                </a:rPr>
                <a:t>lãng</a:t>
              </a:r>
              <a:r>
                <a:rPr lang="en-US" sz="2800" b="1" dirty="0">
                  <a:latin typeface="Arial" pitchFamily="34" charset="0"/>
                  <a:cs typeface="Arial" pitchFamily="34" charset="0"/>
                  <a:sym typeface="Wingdings" pitchFamily="2" charset="2"/>
                </a:rPr>
                <a:t> </a:t>
              </a:r>
              <a:r>
                <a:rPr lang="en-US" sz="2800" b="1" dirty="0" err="1">
                  <a:latin typeface="Arial" pitchFamily="34" charset="0"/>
                  <a:cs typeface="Arial" pitchFamily="34" charset="0"/>
                  <a:sym typeface="Wingdings" pitchFamily="2" charset="2"/>
                </a:rPr>
                <a:t>mạn</a:t>
              </a:r>
              <a:r>
                <a:rPr lang="en-US" sz="2800" b="1" dirty="0">
                  <a:latin typeface="Arial" pitchFamily="34" charset="0"/>
                  <a:cs typeface="Arial" pitchFamily="34" charset="0"/>
                  <a:sym typeface="Wingdings" pitchFamily="2" charset="2"/>
                </a:rPr>
                <a:t> </a:t>
              </a:r>
              <a:r>
                <a:rPr lang="en-US" sz="2800" b="1" dirty="0" err="1">
                  <a:latin typeface="Arial" pitchFamily="34" charset="0"/>
                  <a:cs typeface="Arial" pitchFamily="34" charset="0"/>
                  <a:sym typeface="Wingdings" pitchFamily="2" charset="2"/>
                </a:rPr>
                <a:t>của</a:t>
              </a:r>
              <a:r>
                <a:rPr lang="en-US" sz="2800" b="1" dirty="0">
                  <a:latin typeface="Arial" pitchFamily="34" charset="0"/>
                  <a:cs typeface="Arial" pitchFamily="34" charset="0"/>
                  <a:sym typeface="Wingdings" pitchFamily="2" charset="2"/>
                </a:rPr>
                <a:t> </a:t>
              </a:r>
              <a:r>
                <a:rPr lang="en-US" sz="2800" b="1" dirty="0" err="1">
                  <a:latin typeface="Arial" pitchFamily="34" charset="0"/>
                  <a:cs typeface="Arial" pitchFamily="34" charset="0"/>
                  <a:sym typeface="Wingdings" pitchFamily="2" charset="2"/>
                </a:rPr>
                <a:t>nhà</a:t>
              </a:r>
              <a:r>
                <a:rPr lang="en-US" sz="2800" b="1" dirty="0">
                  <a:latin typeface="Arial" pitchFamily="34" charset="0"/>
                  <a:cs typeface="Arial" pitchFamily="34" charset="0"/>
                  <a:sym typeface="Wingdings" pitchFamily="2" charset="2"/>
                </a:rPr>
                <a:t> </a:t>
              </a:r>
              <a:r>
                <a:rPr lang="en-US" sz="2800" b="1" dirty="0" err="1">
                  <a:latin typeface="Arial" pitchFamily="34" charset="0"/>
                  <a:cs typeface="Arial" pitchFamily="34" charset="0"/>
                  <a:sym typeface="Wingdings" pitchFamily="2" charset="2"/>
                </a:rPr>
                <a:t>thơ</a:t>
              </a:r>
              <a:r>
                <a:rPr lang="en-US" sz="2800" b="1" dirty="0">
                  <a:latin typeface="Arial" pitchFamily="34" charset="0"/>
                  <a:cs typeface="Arial" pitchFamily="34" charset="0"/>
                  <a:sym typeface="Wingdings" pitchFamily="2" charset="2"/>
                </a:rPr>
                <a:t>.</a:t>
              </a:r>
              <a:endParaRPr lang="en-US" sz="28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292062" y="4333432"/>
            <a:ext cx="9013289" cy="1384995"/>
            <a:chOff x="5012142" y="7999067"/>
            <a:chExt cx="15408250" cy="2769988"/>
          </a:xfrm>
        </p:grpSpPr>
        <p:grpSp>
          <p:nvGrpSpPr>
            <p:cNvPr id="5" name="Group 38"/>
            <p:cNvGrpSpPr/>
            <p:nvPr/>
          </p:nvGrpSpPr>
          <p:grpSpPr>
            <a:xfrm>
              <a:off x="5012142" y="8414775"/>
              <a:ext cx="15408250" cy="1431161"/>
              <a:chOff x="3430587" y="6208744"/>
              <a:chExt cx="17526000" cy="1908214"/>
            </a:xfrm>
          </p:grpSpPr>
          <p:sp>
            <p:nvSpPr>
              <p:cNvPr id="52" name="Rectangle 51"/>
              <p:cNvSpPr/>
              <p:nvPr/>
            </p:nvSpPr>
            <p:spPr>
              <a:xfrm>
                <a:off x="3887787" y="6208744"/>
                <a:ext cx="17068800" cy="19082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endParaRPr lang="vi-VN" sz="2700" b="1">
                  <a:cs typeface="Arial" pitchFamily="34" charset="0"/>
                </a:endParaRPr>
              </a:p>
            </p:txBody>
          </p:sp>
          <p:sp>
            <p:nvSpPr>
              <p:cNvPr id="53" name="Isosceles Triangle 52"/>
              <p:cNvSpPr/>
              <p:nvPr/>
            </p:nvSpPr>
            <p:spPr>
              <a:xfrm rot="5400000">
                <a:off x="3369376" y="6690611"/>
                <a:ext cx="427223" cy="304801"/>
              </a:xfrm>
              <a:prstGeom prst="triangle">
                <a:avLst/>
              </a:prstGeom>
              <a:solidFill>
                <a:srgbClr val="EA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00" b="1">
                  <a:solidFill>
                    <a:srgbClr val="EA0000"/>
                  </a:solidFill>
                </a:endParaRPr>
              </a:p>
            </p:txBody>
          </p:sp>
        </p:grpSp>
        <p:sp>
          <p:nvSpPr>
            <p:cNvPr id="2049" name="Rectangle 1"/>
            <p:cNvSpPr>
              <a:spLocks noChangeArrowheads="1"/>
            </p:cNvSpPr>
            <p:nvPr/>
          </p:nvSpPr>
          <p:spPr bwMode="auto">
            <a:xfrm>
              <a:off x="5586719" y="7999067"/>
              <a:ext cx="14833673" cy="2769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indent="31744" algn="just" defTabSz="457109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smtClean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Tình quân dân gắn bó sâu sắc; Vẻ đẹp thiên nhiên, con người Tây Bắc, người lính Tây Tiến.</a:t>
              </a:r>
              <a:endParaRPr lang="en-US" sz="28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19914" y="1371600"/>
            <a:ext cx="4442760" cy="491580"/>
            <a:chOff x="644526" y="2766774"/>
            <a:chExt cx="8886677" cy="983160"/>
          </a:xfrm>
        </p:grpSpPr>
        <p:sp>
          <p:nvSpPr>
            <p:cNvPr id="30" name="TextBox 29"/>
            <p:cNvSpPr txBox="1"/>
            <p:nvPr/>
          </p:nvSpPr>
          <p:spPr>
            <a:xfrm>
              <a:off x="2020043" y="2766774"/>
              <a:ext cx="7511160" cy="954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500" b="1" i="1" dirty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Nhớ kỉ niệm đời lính</a:t>
              </a:r>
            </a:p>
          </p:txBody>
        </p:sp>
        <p:sp>
          <p:nvSpPr>
            <p:cNvPr id="31" name="Rounded Rectangle 30"/>
            <p:cNvSpPr/>
            <p:nvPr/>
          </p:nvSpPr>
          <p:spPr>
            <a:xfrm>
              <a:off x="644526" y="2823876"/>
              <a:ext cx="1269206" cy="804672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960331" y="2795826"/>
              <a:ext cx="776597" cy="954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5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2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-2" y="876300"/>
            <a:ext cx="5143626" cy="477054"/>
            <a:chOff x="-4" y="1828800"/>
            <a:chExt cx="10288591" cy="954107"/>
          </a:xfrm>
        </p:grpSpPr>
        <p:sp>
          <p:nvSpPr>
            <p:cNvPr id="36" name="Round Same Side Corner Rectangle 35"/>
            <p:cNvSpPr/>
            <p:nvPr/>
          </p:nvSpPr>
          <p:spPr>
            <a:xfrm rot="5400000">
              <a:off x="529492" y="1299309"/>
              <a:ext cx="886537" cy="1945529"/>
            </a:xfrm>
            <a:prstGeom prst="round2SameRect">
              <a:avLst/>
            </a:prstGeom>
            <a:solidFill>
              <a:schemeClr val="accent5">
                <a:lumMod val="50000"/>
              </a:schemeClr>
            </a:solidFill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0" y="1828800"/>
              <a:ext cx="171692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5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II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067734" y="1828800"/>
              <a:ext cx="822085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2500" b="1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ĐỌC HIỂU VĂN BẢN</a:t>
              </a:r>
              <a:endParaRPr lang="en-US" sz="2500" b="1" dirty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8235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89219" y="876300"/>
            <a:ext cx="5232843" cy="861774"/>
            <a:chOff x="-178462" y="1828800"/>
            <a:chExt cx="10467049" cy="1723546"/>
          </a:xfrm>
        </p:grpSpPr>
        <p:sp>
          <p:nvSpPr>
            <p:cNvPr id="11" name="Round Same Side Corner Rectangle 10"/>
            <p:cNvSpPr/>
            <p:nvPr/>
          </p:nvSpPr>
          <p:spPr>
            <a:xfrm rot="5400000">
              <a:off x="440265" y="1210077"/>
              <a:ext cx="886537" cy="2123991"/>
            </a:xfrm>
            <a:prstGeom prst="round2SameRect">
              <a:avLst/>
            </a:prstGeom>
            <a:solidFill>
              <a:schemeClr val="accent5">
                <a:lumMod val="75000"/>
              </a:schemeClr>
            </a:solidFill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02530" y="1828800"/>
              <a:ext cx="914399" cy="17235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5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II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067734" y="1828800"/>
              <a:ext cx="822085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2500" b="1" smtClean="0">
                  <a:solidFill>
                    <a:schemeClr val="accent5">
                      <a:lumMod val="7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ĐỌC HIỂU VĂN BẢN</a:t>
              </a:r>
              <a:endParaRPr lang="en-US" sz="2500" b="1" dirty="0">
                <a:solidFill>
                  <a:schemeClr val="accent5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19913" y="1371600"/>
            <a:ext cx="5014186" cy="491580"/>
            <a:chOff x="644526" y="2766774"/>
            <a:chExt cx="10029677" cy="983160"/>
          </a:xfrm>
        </p:grpSpPr>
        <p:sp>
          <p:nvSpPr>
            <p:cNvPr id="15" name="TextBox 14"/>
            <p:cNvSpPr txBox="1"/>
            <p:nvPr/>
          </p:nvSpPr>
          <p:spPr>
            <a:xfrm>
              <a:off x="2020045" y="2766774"/>
              <a:ext cx="8654158" cy="954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500" b="1" i="1" dirty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Nhớ </a:t>
              </a:r>
              <a:r>
                <a:rPr lang="en-US" sz="2500" b="1" i="1" dirty="0" err="1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người</a:t>
              </a:r>
              <a:r>
                <a:rPr lang="en-US" sz="2500" b="1" i="1" dirty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500" b="1" i="1" dirty="0" err="1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lính</a:t>
              </a:r>
              <a:r>
                <a:rPr lang="en-US" sz="2500" b="1" i="1" dirty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500" b="1" i="1" dirty="0" err="1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Tây</a:t>
              </a:r>
              <a:r>
                <a:rPr lang="en-US" sz="2500" b="1" i="1" dirty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500" b="1" i="1" dirty="0" err="1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Tiến</a:t>
              </a:r>
              <a:endParaRPr lang="vi-VN" sz="2500" b="1" i="1" dirty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644526" y="2823876"/>
              <a:ext cx="1269206" cy="804672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960331" y="2795826"/>
              <a:ext cx="776597" cy="954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5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3</a:t>
              </a: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635" y="2052828"/>
            <a:ext cx="6044411" cy="427990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747486" y="1353354"/>
            <a:ext cx="4946904" cy="4467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vi-VN" sz="2400" b="1" i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Tây </a:t>
            </a:r>
            <a:r>
              <a:rPr lang="vi-VN" sz="2400" b="1" i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Tiến đoàn binh không mọc </a:t>
            </a:r>
            <a:r>
              <a:rPr lang="vi-VN" sz="2400" b="1" i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tóc,</a:t>
            </a:r>
            <a:endParaRPr lang="en-US" sz="2400" b="1" smtClean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vi-VN" sz="2400" b="1" i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Quân </a:t>
            </a:r>
            <a:r>
              <a:rPr lang="vi-VN" sz="2400" b="1" i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xanh màu lá dữ oai </a:t>
            </a:r>
            <a:r>
              <a:rPr lang="vi-VN" sz="2400" b="1" i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hùm.</a:t>
            </a:r>
            <a:endParaRPr lang="en-US" sz="2400" b="1" smtClean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vi-VN" sz="2400" b="1" i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Mắt </a:t>
            </a:r>
            <a:r>
              <a:rPr lang="vi-VN" sz="2400" b="1" i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trừng gửi mộng qua biên </a:t>
            </a:r>
            <a:r>
              <a:rPr lang="vi-VN" sz="2400" b="1" i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giới,</a:t>
            </a:r>
            <a:endParaRPr lang="en-US" sz="2400" b="1" smtClean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vi-VN" sz="2400" b="1" i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Đêm </a:t>
            </a:r>
            <a:r>
              <a:rPr lang="vi-VN" sz="2400" b="1" i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mơ Hà Nội dáng kiều </a:t>
            </a:r>
            <a:r>
              <a:rPr lang="vi-VN" sz="2400" b="1" i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thơm.</a:t>
            </a:r>
            <a:endParaRPr lang="en-US" sz="2400" b="1" smtClean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vi-VN" sz="2400" b="1" i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Rài </a:t>
            </a:r>
            <a:r>
              <a:rPr lang="vi-VN" sz="2400" b="1" i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rác biên cương mồ viễn </a:t>
            </a:r>
            <a:r>
              <a:rPr lang="vi-VN" sz="2400" b="1" i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xứ,</a:t>
            </a:r>
            <a:endParaRPr lang="en-US" sz="2400" b="1" smtClean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vi-VN" sz="2400" b="1" i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Chiến </a:t>
            </a:r>
            <a:r>
              <a:rPr lang="vi-VN" sz="2400" b="1" i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trường đi chẳng tiếc đời </a:t>
            </a:r>
            <a:r>
              <a:rPr lang="vi-VN" sz="2400" b="1" i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xanh,</a:t>
            </a:r>
            <a:endParaRPr lang="en-US" sz="2400" b="1" smtClean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vi-VN" sz="2400" b="1" i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Áo </a:t>
            </a:r>
            <a:r>
              <a:rPr lang="vi-VN" sz="2400" b="1" i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bào thay chiếu anh về </a:t>
            </a:r>
            <a:r>
              <a:rPr lang="vi-VN" sz="2400" b="1" i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đất,</a:t>
            </a:r>
            <a:endParaRPr lang="en-US" sz="2400" b="1" smtClean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vi-VN" sz="2400" b="1" i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Sông </a:t>
            </a:r>
            <a:r>
              <a:rPr lang="vi-VN" sz="2400" b="1" i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Mã gầm lên khúc độc hành.</a:t>
            </a:r>
            <a:endParaRPr lang="en-US" sz="2400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646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>
          <a:xfrm>
            <a:off x="411687" y="1783085"/>
            <a:ext cx="6186492" cy="489355"/>
          </a:xfrm>
          <a:prstGeom prst="rect">
            <a:avLst/>
          </a:prstGeom>
        </p:spPr>
        <p:txBody>
          <a:bodyPr wrap="square" lIns="45711" tIns="22855" rIns="45711" bIns="22855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en-US" sz="2400" b="1" dirty="0">
                <a:solidFill>
                  <a:srgbClr val="C00000"/>
                </a:solidFill>
                <a:latin typeface="+mj-lt"/>
                <a:ea typeface="Tahoma" pitchFamily="34" charset="0"/>
                <a:cs typeface="Arial" pitchFamily="34" charset="0"/>
              </a:rPr>
              <a:t>a</a:t>
            </a:r>
            <a:r>
              <a:rPr lang="en-US" sz="2400" b="1">
                <a:solidFill>
                  <a:srgbClr val="C00000"/>
                </a:solidFill>
                <a:latin typeface="+mj-lt"/>
                <a:ea typeface="Tahoma" pitchFamily="34" charset="0"/>
                <a:cs typeface="Arial" pitchFamily="34" charset="0"/>
              </a:rPr>
              <a:t>. </a:t>
            </a:r>
            <a:r>
              <a:rPr lang="vi-VN" sz="2400" b="1">
                <a:solidFill>
                  <a:srgbClr val="C00000"/>
                </a:solidFill>
                <a:latin typeface="+mj-lt"/>
                <a:ea typeface="Calibri" panose="020F0502020204030204" pitchFamily="34" charset="0"/>
              </a:rPr>
              <a:t>2 câu đầu: Đời sống sinh hoạt và chiến đấu</a:t>
            </a:r>
            <a:endParaRPr lang="en-US" sz="2400">
              <a:solidFill>
                <a:srgbClr val="C00000"/>
              </a:solidFill>
              <a:latin typeface="+mj-lt"/>
              <a:ea typeface="Calibri" panose="020F050202020403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67353" y="3047288"/>
            <a:ext cx="10910395" cy="1291260"/>
            <a:chOff x="2563307" y="6606076"/>
            <a:chExt cx="9144579" cy="2582520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76344">
              <a:off x="2563307" y="6606076"/>
              <a:ext cx="530148" cy="1457498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>
            <a:xfrm>
              <a:off x="3094333" y="6787938"/>
              <a:ext cx="8613553" cy="24006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2400" b="1" dirty="0" err="1">
                  <a:solidFill>
                    <a:schemeClr val="tx2">
                      <a:lumMod val="50000"/>
                    </a:schemeClr>
                  </a:solidFill>
                  <a:latin typeface="+mj-lt"/>
                  <a:cs typeface="Arial" pitchFamily="34" charset="0"/>
                </a:rPr>
                <a:t>Cuộc</a:t>
              </a:r>
              <a:r>
                <a:rPr lang="en-US" sz="2400" b="1" dirty="0">
                  <a:solidFill>
                    <a:schemeClr val="tx2">
                      <a:lumMod val="50000"/>
                    </a:schemeClr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sz="2400" b="1" dirty="0" err="1">
                  <a:solidFill>
                    <a:schemeClr val="tx2">
                      <a:lumMod val="50000"/>
                    </a:schemeClr>
                  </a:solidFill>
                  <a:latin typeface="+mj-lt"/>
                  <a:cs typeface="Arial" pitchFamily="34" charset="0"/>
                </a:rPr>
                <a:t>sống</a:t>
              </a:r>
              <a:r>
                <a:rPr lang="en-US" sz="2400" b="1" dirty="0">
                  <a:solidFill>
                    <a:schemeClr val="tx2">
                      <a:lumMod val="50000"/>
                    </a:schemeClr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sz="2400" b="1" err="1">
                  <a:solidFill>
                    <a:schemeClr val="tx2">
                      <a:lumMod val="50000"/>
                    </a:schemeClr>
                  </a:solidFill>
                  <a:latin typeface="+mj-lt"/>
                  <a:cs typeface="Arial" pitchFamily="34" charset="0"/>
                </a:rPr>
                <a:t>khắc</a:t>
              </a:r>
              <a:r>
                <a:rPr lang="en-US" sz="2400" b="1">
                  <a:solidFill>
                    <a:schemeClr val="tx2">
                      <a:lumMod val="50000"/>
                    </a:schemeClr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sz="2400" b="1" smtClean="0">
                  <a:solidFill>
                    <a:schemeClr val="tx2">
                      <a:lumMod val="50000"/>
                    </a:schemeClr>
                  </a:solidFill>
                  <a:latin typeface="+mj-lt"/>
                  <a:cs typeface="Arial" pitchFamily="34" charset="0"/>
                </a:rPr>
                <a:t>nghiệt </a:t>
              </a:r>
              <a:r>
                <a:rPr lang="vi-VN" sz="2400" b="1">
                  <a:solidFill>
                    <a:schemeClr val="tx2">
                      <a:lumMod val="50000"/>
                    </a:schemeClr>
                  </a:solidFill>
                  <a:latin typeface="+mj-lt"/>
                  <a:ea typeface="Calibri" panose="020F0502020204030204" pitchFamily="34" charset="0"/>
                </a:rPr>
                <a:t>những ngày đói ăn, thiếu mặc, căn </a:t>
              </a:r>
              <a:r>
                <a:rPr lang="vi-VN" sz="2400" b="1" smtClean="0">
                  <a:solidFill>
                    <a:schemeClr val="tx2">
                      <a:lumMod val="50000"/>
                    </a:schemeClr>
                  </a:solidFill>
                  <a:latin typeface="+mj-lt"/>
                  <a:ea typeface="Calibri" panose="020F0502020204030204" pitchFamily="34" charset="0"/>
                </a:rPr>
                <a:t>bệ</a:t>
              </a:r>
              <a:r>
                <a:rPr lang="en-US" sz="2400" b="1" smtClean="0">
                  <a:solidFill>
                    <a:schemeClr val="tx2">
                      <a:lumMod val="50000"/>
                    </a:schemeClr>
                  </a:solidFill>
                  <a:latin typeface="+mj-lt"/>
                  <a:ea typeface="Calibri" panose="020F0502020204030204" pitchFamily="34" charset="0"/>
                </a:rPr>
                <a:t>n</a:t>
              </a:r>
              <a:r>
                <a:rPr lang="vi-VN" sz="2400" b="1" smtClean="0">
                  <a:solidFill>
                    <a:schemeClr val="tx2">
                      <a:lumMod val="50000"/>
                    </a:schemeClr>
                  </a:solidFill>
                  <a:latin typeface="+mj-lt"/>
                  <a:ea typeface="Calibri" panose="020F0502020204030204" pitchFamily="34" charset="0"/>
                </a:rPr>
                <a:t>h </a:t>
              </a:r>
              <a:r>
                <a:rPr lang="vi-VN" sz="2400" b="1">
                  <a:solidFill>
                    <a:schemeClr val="tx2">
                      <a:lumMod val="50000"/>
                    </a:schemeClr>
                  </a:solidFill>
                  <a:latin typeface="+mj-lt"/>
                  <a:ea typeface="Calibri" panose="020F0502020204030204" pitchFamily="34" charset="0"/>
                </a:rPr>
                <a:t>sốt rét r</a:t>
              </a:r>
              <a:r>
                <a:rPr lang="en-US" sz="2400" b="1">
                  <a:solidFill>
                    <a:schemeClr val="tx2">
                      <a:lumMod val="50000"/>
                    </a:schemeClr>
                  </a:solidFill>
                  <a:latin typeface="+mj-lt"/>
                  <a:ea typeface="Calibri" panose="020F0502020204030204" pitchFamily="34" charset="0"/>
                </a:rPr>
                <a:t>ừng</a:t>
              </a:r>
              <a:r>
                <a:rPr lang="vi-VN" sz="2400" b="1">
                  <a:solidFill>
                    <a:schemeClr val="tx2">
                      <a:lumMod val="50000"/>
                    </a:schemeClr>
                  </a:solidFill>
                  <a:latin typeface="+mj-lt"/>
                  <a:ea typeface="Calibri" panose="020F0502020204030204" pitchFamily="34" charset="0"/>
                </a:rPr>
                <a:t> hành hạ khiến người lính tóc rụng, da xanh tiều </a:t>
              </a:r>
              <a:r>
                <a:rPr lang="vi-VN" sz="2400" b="1" smtClean="0">
                  <a:solidFill>
                    <a:schemeClr val="tx2">
                      <a:lumMod val="50000"/>
                    </a:schemeClr>
                  </a:solidFill>
                  <a:latin typeface="+mj-lt"/>
                  <a:ea typeface="Calibri" panose="020F0502020204030204" pitchFamily="34" charset="0"/>
                </a:rPr>
                <a:t>tụy</a:t>
              </a:r>
              <a:r>
                <a:rPr lang="en-US" sz="2400" b="1">
                  <a:solidFill>
                    <a:schemeClr val="tx2">
                      <a:lumMod val="50000"/>
                    </a:schemeClr>
                  </a:solidFill>
                  <a:latin typeface="+mj-lt"/>
                  <a:cs typeface="Arial" pitchFamily="34" charset="0"/>
                </a:rPr>
                <a:t>.</a:t>
              </a:r>
              <a:endParaRPr lang="vi-VN" sz="2400" b="1" dirty="0">
                <a:solidFill>
                  <a:schemeClr val="tx2">
                    <a:lumMod val="50000"/>
                  </a:schemeClr>
                </a:solidFill>
                <a:latin typeface="+mj-lt"/>
                <a:cs typeface="Arial" pitchFamily="34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248725" y="4676659"/>
            <a:ext cx="10663146" cy="1253455"/>
            <a:chOff x="2650900" y="9380010"/>
            <a:chExt cx="8254290" cy="2506910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0900" y="9380010"/>
              <a:ext cx="765985" cy="1015286"/>
            </a:xfrm>
            <a:prstGeom prst="rect">
              <a:avLst/>
            </a:prstGeom>
          </p:spPr>
        </p:pic>
        <p:sp>
          <p:nvSpPr>
            <p:cNvPr id="41" name="Rectangle 40"/>
            <p:cNvSpPr/>
            <p:nvPr/>
          </p:nvSpPr>
          <p:spPr>
            <a:xfrm>
              <a:off x="3462613" y="9486262"/>
              <a:ext cx="7442577" cy="24006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400" b="1" dirty="0" err="1">
                  <a:latin typeface="+mj-lt"/>
                  <a:cs typeface="Arial" pitchFamily="34" charset="0"/>
                </a:rPr>
                <a:t>Sức</a:t>
              </a:r>
              <a:r>
                <a:rPr lang="en-US" sz="2400" b="1" dirty="0">
                  <a:latin typeface="+mj-lt"/>
                  <a:cs typeface="Arial" pitchFamily="34" charset="0"/>
                </a:rPr>
                <a:t> </a:t>
              </a:r>
              <a:r>
                <a:rPr lang="en-US" sz="2400" b="1" dirty="0" err="1">
                  <a:latin typeface="+mj-lt"/>
                  <a:cs typeface="Arial" pitchFamily="34" charset="0"/>
                </a:rPr>
                <a:t>mạnh</a:t>
              </a:r>
              <a:r>
                <a:rPr lang="en-US" sz="2400" b="1" dirty="0">
                  <a:latin typeface="+mj-lt"/>
                  <a:cs typeface="Arial" pitchFamily="34" charset="0"/>
                </a:rPr>
                <a:t> </a:t>
              </a:r>
              <a:r>
                <a:rPr lang="en-US" sz="2400" b="1" err="1">
                  <a:latin typeface="+mj-lt"/>
                  <a:cs typeface="Arial" pitchFamily="34" charset="0"/>
                </a:rPr>
                <a:t>tinh</a:t>
              </a:r>
              <a:r>
                <a:rPr lang="en-US" sz="2400" b="1">
                  <a:latin typeface="+mj-lt"/>
                  <a:cs typeface="Arial" pitchFamily="34" charset="0"/>
                </a:rPr>
                <a:t> </a:t>
              </a:r>
              <a:r>
                <a:rPr lang="en-US" sz="2400" b="1" smtClean="0">
                  <a:latin typeface="+mj-lt"/>
                  <a:cs typeface="Arial" pitchFamily="34" charset="0"/>
                </a:rPr>
                <a:t>thần, </a:t>
              </a:r>
              <a:r>
                <a:rPr lang="vi-VN" sz="2400" b="1">
                  <a:latin typeface="+mj-lt"/>
                  <a:ea typeface="Calibri" panose="020F0502020204030204" pitchFamily="34" charset="0"/>
                </a:rPr>
                <a:t>vẻ đẹp uy phong, mạnh mẽ giống những con hổ ở rừng thiêng của người lính Tây Tiến. 	</a:t>
              </a:r>
              <a:endParaRPr lang="en-US" sz="2400" b="1">
                <a:latin typeface="+mj-lt"/>
                <a:ea typeface="Calibri" panose="020F0502020204030204" pitchFamily="34" charset="0"/>
              </a:endParaRPr>
            </a:p>
            <a:p>
              <a:pPr algn="just"/>
              <a:endParaRPr lang="vi-VN" sz="2400" b="1" dirty="0">
                <a:latin typeface="+mj-lt"/>
                <a:cs typeface="Arial" pitchFamily="34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818948" y="2246294"/>
            <a:ext cx="5830173" cy="904863"/>
            <a:chOff x="9145586" y="9472942"/>
            <a:chExt cx="11661864" cy="1809726"/>
          </a:xfrm>
        </p:grpSpPr>
        <p:sp>
          <p:nvSpPr>
            <p:cNvPr id="48" name="TextBox 47"/>
            <p:cNvSpPr txBox="1"/>
            <p:nvPr/>
          </p:nvSpPr>
          <p:spPr>
            <a:xfrm>
              <a:off x="9755187" y="9472942"/>
              <a:ext cx="11052263" cy="18097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vi-VN" sz="2200" b="1" dirty="0">
                  <a:latin typeface="Arial" pitchFamily="34" charset="0"/>
                  <a:cs typeface="Arial" pitchFamily="34" charset="0"/>
                </a:rPr>
                <a:t> Hình ảnh </a:t>
              </a:r>
              <a:r>
                <a:rPr lang="vi-VN" sz="2200" b="1" i="1" dirty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đoàn binh không mọc tóc, quân xanh màu lá</a:t>
              </a:r>
            </a:p>
          </p:txBody>
        </p:sp>
        <p:sp>
          <p:nvSpPr>
            <p:cNvPr id="49" name="Oval 48"/>
            <p:cNvSpPr/>
            <p:nvPr/>
          </p:nvSpPr>
          <p:spPr>
            <a:xfrm>
              <a:off x="9145586" y="9771760"/>
              <a:ext cx="301752" cy="300359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1171504" y="4213245"/>
            <a:ext cx="5830173" cy="498598"/>
            <a:chOff x="9145586" y="9472942"/>
            <a:chExt cx="11661864" cy="997196"/>
          </a:xfrm>
        </p:grpSpPr>
        <p:sp>
          <p:nvSpPr>
            <p:cNvPr id="51" name="TextBox 50"/>
            <p:cNvSpPr txBox="1"/>
            <p:nvPr/>
          </p:nvSpPr>
          <p:spPr>
            <a:xfrm>
              <a:off x="9755187" y="9472942"/>
              <a:ext cx="11052263" cy="9971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vi-VN" sz="2200" b="1" dirty="0">
                  <a:latin typeface="Arial" pitchFamily="34" charset="0"/>
                  <a:cs typeface="Arial" pitchFamily="34" charset="0"/>
                </a:rPr>
                <a:t> Ẩn dụ </a:t>
              </a:r>
              <a:r>
                <a:rPr lang="vi-VN" sz="2200" b="1" i="1" dirty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dữ oai hùm</a:t>
              </a:r>
            </a:p>
          </p:txBody>
        </p:sp>
        <p:sp>
          <p:nvSpPr>
            <p:cNvPr id="52" name="Oval 51"/>
            <p:cNvSpPr/>
            <p:nvPr/>
          </p:nvSpPr>
          <p:spPr>
            <a:xfrm>
              <a:off x="9145586" y="9771760"/>
              <a:ext cx="301752" cy="300359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11687" y="5883946"/>
            <a:ext cx="11685825" cy="576828"/>
            <a:chOff x="2463854" y="10742474"/>
            <a:chExt cx="9348733" cy="1153656"/>
          </a:xfrm>
        </p:grpSpPr>
        <p:sp>
          <p:nvSpPr>
            <p:cNvPr id="43" name="Rectangle 42"/>
            <p:cNvSpPr/>
            <p:nvPr/>
          </p:nvSpPr>
          <p:spPr>
            <a:xfrm>
              <a:off x="3659188" y="10742474"/>
              <a:ext cx="8153399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400" b="1" dirty="0" err="1" smtClean="0">
                  <a:solidFill>
                    <a:srgbClr val="764428"/>
                  </a:solidFill>
                  <a:latin typeface="Arial" pitchFamily="34" charset="0"/>
                  <a:cs typeface="Arial" pitchFamily="34" charset="0"/>
                </a:rPr>
                <a:t>Khí</a:t>
              </a:r>
              <a:r>
                <a:rPr lang="en-US" sz="2400" b="1" dirty="0" smtClean="0">
                  <a:solidFill>
                    <a:srgbClr val="764428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solidFill>
                    <a:srgbClr val="764428"/>
                  </a:solidFill>
                  <a:latin typeface="Arial" pitchFamily="34" charset="0"/>
                  <a:cs typeface="Arial" pitchFamily="34" charset="0"/>
                </a:rPr>
                <a:t>phách</a:t>
              </a:r>
              <a:r>
                <a:rPr lang="en-US" sz="2400" b="1" dirty="0" smtClean="0">
                  <a:solidFill>
                    <a:srgbClr val="764428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solidFill>
                    <a:srgbClr val="764428"/>
                  </a:solidFill>
                  <a:latin typeface="Arial" pitchFamily="34" charset="0"/>
                  <a:cs typeface="Arial" pitchFamily="34" charset="0"/>
                </a:rPr>
                <a:t>và</a:t>
              </a:r>
              <a:r>
                <a:rPr lang="en-US" sz="2400" b="1" dirty="0" smtClean="0">
                  <a:solidFill>
                    <a:srgbClr val="764428"/>
                  </a:solidFill>
                  <a:latin typeface="Arial" pitchFamily="34" charset="0"/>
                  <a:cs typeface="Arial" pitchFamily="34" charset="0"/>
                </a:rPr>
                <a:t> ý </a:t>
              </a:r>
              <a:r>
                <a:rPr lang="en-US" sz="2400" b="1" dirty="0" err="1" smtClean="0">
                  <a:solidFill>
                    <a:srgbClr val="764428"/>
                  </a:solidFill>
                  <a:latin typeface="Arial" pitchFamily="34" charset="0"/>
                  <a:cs typeface="Arial" pitchFamily="34" charset="0"/>
                </a:rPr>
                <a:t>chí</a:t>
              </a:r>
              <a:r>
                <a:rPr lang="en-US" sz="2400" b="1" dirty="0" smtClean="0">
                  <a:solidFill>
                    <a:srgbClr val="764428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err="1">
                  <a:solidFill>
                    <a:srgbClr val="764428"/>
                  </a:solidFill>
                  <a:latin typeface="Arial" pitchFamily="34" charset="0"/>
                  <a:cs typeface="Arial" pitchFamily="34" charset="0"/>
                </a:rPr>
                <a:t>kiên</a:t>
              </a:r>
              <a:r>
                <a:rPr lang="en-US" sz="2400" b="1">
                  <a:solidFill>
                    <a:srgbClr val="764428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smtClean="0">
                  <a:solidFill>
                    <a:srgbClr val="764428"/>
                  </a:solidFill>
                  <a:latin typeface="Arial" pitchFamily="34" charset="0"/>
                  <a:cs typeface="Arial" pitchFamily="34" charset="0"/>
                </a:rPr>
                <a:t>cường</a:t>
              </a:r>
              <a:endParaRPr lang="vi-VN" sz="2400" b="1" dirty="0">
                <a:solidFill>
                  <a:srgbClr val="764428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53" name="Group 52"/>
            <p:cNvGrpSpPr/>
            <p:nvPr/>
          </p:nvGrpSpPr>
          <p:grpSpPr>
            <a:xfrm>
              <a:off x="2463854" y="10981730"/>
              <a:ext cx="866665" cy="914400"/>
              <a:chOff x="2516187" y="10067330"/>
              <a:chExt cx="866665" cy="914400"/>
            </a:xfrm>
          </p:grpSpPr>
          <p:sp>
            <p:nvSpPr>
              <p:cNvPr id="54" name="Chevron 53"/>
              <p:cNvSpPr/>
              <p:nvPr/>
            </p:nvSpPr>
            <p:spPr>
              <a:xfrm rot="10800000" flipH="1" flipV="1">
                <a:off x="2897187" y="10067330"/>
                <a:ext cx="485665" cy="914400"/>
              </a:xfrm>
              <a:prstGeom prst="chevron">
                <a:avLst/>
              </a:prstGeom>
              <a:solidFill>
                <a:schemeClr val="accent6">
                  <a:lumMod val="7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457109">
                  <a:defRPr/>
                </a:pPr>
                <a:endParaRPr lang="en-US" sz="900" kern="0">
                  <a:solidFill>
                    <a:sysClr val="window" lastClr="FFFFFF"/>
                  </a:solidFill>
                  <a:latin typeface="Calibri"/>
                </a:endParaRPr>
              </a:p>
            </p:txBody>
          </p:sp>
          <p:sp>
            <p:nvSpPr>
              <p:cNvPr id="55" name="Chevron 54"/>
              <p:cNvSpPr/>
              <p:nvPr/>
            </p:nvSpPr>
            <p:spPr>
              <a:xfrm rot="10800000" flipH="1" flipV="1">
                <a:off x="2516187" y="10067330"/>
                <a:ext cx="485665" cy="914400"/>
              </a:xfrm>
              <a:prstGeom prst="chevron">
                <a:avLst/>
              </a:prstGeom>
              <a:solidFill>
                <a:srgbClr val="F79646">
                  <a:lumMod val="7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457109">
                  <a:defRPr/>
                </a:pPr>
                <a:endParaRPr lang="en-US" sz="900" kern="0">
                  <a:solidFill>
                    <a:sysClr val="window" lastClr="FFFFFF"/>
                  </a:solidFill>
                  <a:latin typeface="Calibri"/>
                </a:endParaRPr>
              </a:p>
            </p:txBody>
          </p:sp>
        </p:grpSp>
      </p:grpSp>
      <p:grpSp>
        <p:nvGrpSpPr>
          <p:cNvPr id="35" name="Group 34"/>
          <p:cNvGrpSpPr/>
          <p:nvPr/>
        </p:nvGrpSpPr>
        <p:grpSpPr>
          <a:xfrm>
            <a:off x="319914" y="1372591"/>
            <a:ext cx="5784682" cy="490589"/>
            <a:chOff x="644526" y="2768756"/>
            <a:chExt cx="11570870" cy="981178"/>
          </a:xfrm>
        </p:grpSpPr>
        <p:sp>
          <p:nvSpPr>
            <p:cNvPr id="38" name="TextBox 37"/>
            <p:cNvSpPr txBox="1"/>
            <p:nvPr/>
          </p:nvSpPr>
          <p:spPr>
            <a:xfrm>
              <a:off x="1950140" y="2768756"/>
              <a:ext cx="10265256" cy="954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500" b="1" i="1" dirty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Nhớ </a:t>
              </a:r>
              <a:r>
                <a:rPr lang="en-US" sz="2500" b="1" i="1" dirty="0" err="1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người</a:t>
              </a:r>
              <a:r>
                <a:rPr lang="en-US" sz="2500" b="1" i="1" dirty="0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500" b="1" i="1" dirty="0" err="1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lính</a:t>
              </a:r>
              <a:r>
                <a:rPr lang="en-US" sz="2500" b="1" i="1" dirty="0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500" b="1" i="1" dirty="0" err="1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Tây</a:t>
              </a:r>
              <a:r>
                <a:rPr lang="en-US" sz="2500" b="1" i="1" dirty="0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500" b="1" i="1" dirty="0" err="1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Tiến</a:t>
              </a:r>
              <a:endParaRPr lang="vi-VN" sz="2500" b="1" i="1" dirty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58" name="Rounded Rectangle 57"/>
            <p:cNvSpPr/>
            <p:nvPr/>
          </p:nvSpPr>
          <p:spPr>
            <a:xfrm>
              <a:off x="644526" y="2823876"/>
              <a:ext cx="1269206" cy="804672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960331" y="2795826"/>
              <a:ext cx="776597" cy="954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5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2</a:t>
              </a: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-2" y="876300"/>
            <a:ext cx="5143626" cy="477054"/>
            <a:chOff x="-4" y="1828800"/>
            <a:chExt cx="10288591" cy="954107"/>
          </a:xfrm>
        </p:grpSpPr>
        <p:sp>
          <p:nvSpPr>
            <p:cNvPr id="61" name="Round Same Side Corner Rectangle 60"/>
            <p:cNvSpPr/>
            <p:nvPr/>
          </p:nvSpPr>
          <p:spPr>
            <a:xfrm rot="5400000">
              <a:off x="529492" y="1299309"/>
              <a:ext cx="886537" cy="1945529"/>
            </a:xfrm>
            <a:prstGeom prst="round2SameRect">
              <a:avLst/>
            </a:prstGeom>
            <a:solidFill>
              <a:schemeClr val="accent5">
                <a:lumMod val="50000"/>
              </a:schemeClr>
            </a:solidFill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0" y="1828800"/>
              <a:ext cx="171692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5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II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2067734" y="1828800"/>
              <a:ext cx="822085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2500" b="1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ĐỌC HIỂU VĂN BẢN</a:t>
              </a:r>
              <a:endParaRPr lang="en-US" sz="2500" b="1" dirty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399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>
          <a:xfrm>
            <a:off x="316503" y="1280238"/>
            <a:ext cx="5544353" cy="784820"/>
          </a:xfrm>
          <a:prstGeom prst="rect">
            <a:avLst/>
          </a:prstGeom>
        </p:spPr>
        <p:txBody>
          <a:bodyPr wrap="square" lIns="45711" tIns="22855" rIns="45711" bIns="22855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+mj-lt"/>
                <a:ea typeface="Tahoma" pitchFamily="34" charset="0"/>
                <a:cs typeface="Arial" pitchFamily="34" charset="0"/>
              </a:rPr>
              <a:t>b</a:t>
            </a:r>
            <a:r>
              <a:rPr lang="en-US" sz="2400" b="1">
                <a:solidFill>
                  <a:srgbClr val="C00000"/>
                </a:solidFill>
                <a:latin typeface="+mj-lt"/>
                <a:ea typeface="Tahoma" pitchFamily="34" charset="0"/>
                <a:cs typeface="Arial" pitchFamily="34" charset="0"/>
              </a:rPr>
              <a:t>. </a:t>
            </a:r>
            <a:r>
              <a:rPr lang="vi-VN" sz="2400" b="1">
                <a:solidFill>
                  <a:srgbClr val="C00000"/>
                </a:solidFill>
                <a:latin typeface="+mj-lt"/>
                <a:ea typeface="Calibri" panose="020F0502020204030204" pitchFamily="34" charset="0"/>
              </a:rPr>
              <a:t>2 câu sau: Đời sống tâm hồn</a:t>
            </a:r>
            <a:endParaRPr lang="en-US" sz="2400" b="1">
              <a:solidFill>
                <a:srgbClr val="C00000"/>
              </a:solidFill>
              <a:latin typeface="+mj-lt"/>
              <a:ea typeface="Calibri" panose="020F0502020204030204" pitchFamily="34" charset="0"/>
            </a:endParaRPr>
          </a:p>
          <a:p>
            <a:endParaRPr lang="vi-VN" sz="2400" b="1" dirty="0">
              <a:solidFill>
                <a:srgbClr val="C00000"/>
              </a:solidFill>
              <a:latin typeface="+mj-lt"/>
              <a:ea typeface="Tahoma" pitchFamily="34" charset="0"/>
              <a:cs typeface="Arial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62073" y="2313962"/>
            <a:ext cx="113190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i="1" smtClean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  <a:t>- </a:t>
            </a:r>
            <a:r>
              <a:rPr lang="vi-VN" sz="2400" b="1" i="1" smtClean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  <a:t>Mộng</a:t>
            </a:r>
            <a:r>
              <a:rPr lang="vi-VN" sz="2400" b="1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  <a:t>: Là mộng ước chiến chinh, giết giặc lập công, </a:t>
            </a:r>
            <a:r>
              <a:rPr lang="vi-VN" sz="2400" b="1" smtClean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  <a:t>gắn </a:t>
            </a:r>
            <a:r>
              <a:rPr lang="vi-VN" sz="2400" b="1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  <a:t>với mắt trừng nảy lửa, mạnh mẽ áp đảo kẻ </a:t>
            </a:r>
            <a:r>
              <a:rPr lang="vi-VN" sz="2400" b="1" smtClean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  <a:t>thù</a:t>
            </a:r>
            <a:r>
              <a:rPr lang="en-US" sz="2400" b="1" smtClean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  <a:t>.</a:t>
            </a:r>
            <a:endParaRPr lang="vi-VN" sz="2200" b="1" dirty="0">
              <a:solidFill>
                <a:schemeClr val="tx2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62073" y="3698036"/>
            <a:ext cx="114307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400" b="1" i="1" smtClean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  <a:t>- </a:t>
            </a:r>
            <a:r>
              <a:rPr lang="vi-VN" sz="2400" b="1" i="1" smtClean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  <a:t>Mơ</a:t>
            </a:r>
            <a:r>
              <a:rPr lang="vi-VN" sz="2400" b="1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  <a:t>: Là giấc mơ lãng mạn, khát vọng tình yêu, hạnh phúc của những chàng trai đa tình, đa cảm.</a:t>
            </a:r>
            <a:endParaRPr lang="en-US" sz="2400" b="1">
              <a:solidFill>
                <a:schemeClr val="tx2">
                  <a:lumMod val="50000"/>
                </a:schemeClr>
              </a:solidFill>
              <a:ea typeface="Calibri" panose="020F0502020204030204" pitchFamily="34" charset="0"/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749778" y="1815364"/>
            <a:ext cx="5830173" cy="498598"/>
            <a:chOff x="9145586" y="9472942"/>
            <a:chExt cx="11661864" cy="997196"/>
          </a:xfrm>
        </p:grpSpPr>
        <p:sp>
          <p:nvSpPr>
            <p:cNvPr id="49" name="TextBox 48"/>
            <p:cNvSpPr txBox="1"/>
            <p:nvPr/>
          </p:nvSpPr>
          <p:spPr>
            <a:xfrm>
              <a:off x="9755187" y="9472942"/>
              <a:ext cx="11052263" cy="9971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vi-VN" sz="2200" b="1" dirty="0">
                  <a:latin typeface="Arial" pitchFamily="34" charset="0"/>
                  <a:cs typeface="Arial" pitchFamily="34" charset="0"/>
                </a:rPr>
                <a:t>Hai chữ </a:t>
              </a:r>
              <a:r>
                <a:rPr lang="vi-VN" sz="2200" b="1" i="1" dirty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mộng, mơ</a:t>
              </a:r>
            </a:p>
          </p:txBody>
        </p:sp>
        <p:sp>
          <p:nvSpPr>
            <p:cNvPr id="50" name="Oval 49"/>
            <p:cNvSpPr/>
            <p:nvPr/>
          </p:nvSpPr>
          <p:spPr>
            <a:xfrm>
              <a:off x="9145586" y="9771760"/>
              <a:ext cx="301752" cy="300359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20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745343" y="4847026"/>
            <a:ext cx="10604478" cy="1685846"/>
            <a:chOff x="3140798" y="11471286"/>
            <a:chExt cx="11536699" cy="3371692"/>
          </a:xfrm>
        </p:grpSpPr>
        <p:sp>
          <p:nvSpPr>
            <p:cNvPr id="43" name="Rectangle 42"/>
            <p:cNvSpPr/>
            <p:nvPr/>
          </p:nvSpPr>
          <p:spPr>
            <a:xfrm>
              <a:off x="4042151" y="11471286"/>
              <a:ext cx="10635346" cy="33716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2400" b="1" smtClean="0">
                  <a:solidFill>
                    <a:schemeClr val="accent6">
                      <a:lumMod val="50000"/>
                    </a:schemeClr>
                  </a:solidFill>
                  <a:ea typeface="Calibri" panose="020F0502020204030204" pitchFamily="34" charset="0"/>
                </a:rPr>
                <a:t>Vẻ đẹp hòa quyện giữa </a:t>
              </a:r>
              <a:r>
                <a:rPr lang="vi-VN" sz="2400" b="1" smtClean="0">
                  <a:solidFill>
                    <a:schemeClr val="accent6">
                      <a:lumMod val="50000"/>
                    </a:schemeClr>
                  </a:solidFill>
                  <a:ea typeface="Calibri" panose="020F0502020204030204" pitchFamily="34" charset="0"/>
                </a:rPr>
                <a:t>cái </a:t>
              </a:r>
              <a:r>
                <a:rPr lang="vi-VN" sz="2400" b="1">
                  <a:solidFill>
                    <a:schemeClr val="accent6">
                      <a:lumMod val="50000"/>
                    </a:schemeClr>
                  </a:solidFill>
                  <a:ea typeface="Calibri" panose="020F0502020204030204" pitchFamily="34" charset="0"/>
                </a:rPr>
                <a:t>chung và cái riêng, lí tưởng và khát vọng  tình yêu, hạnh </a:t>
              </a:r>
              <a:r>
                <a:rPr lang="vi-VN" sz="2400" b="1" smtClean="0">
                  <a:solidFill>
                    <a:schemeClr val="accent6">
                      <a:lumMod val="50000"/>
                    </a:schemeClr>
                  </a:solidFill>
                  <a:ea typeface="Calibri" panose="020F0502020204030204" pitchFamily="34" charset="0"/>
                </a:rPr>
                <a:t>phúc, </a:t>
              </a:r>
              <a:r>
                <a:rPr lang="vi-VN" sz="2400" b="1">
                  <a:solidFill>
                    <a:schemeClr val="accent6">
                      <a:lumMod val="50000"/>
                    </a:schemeClr>
                  </a:solidFill>
                  <a:ea typeface="Calibri" panose="020F0502020204030204" pitchFamily="34" charset="0"/>
                </a:rPr>
                <a:t>nâng đỡ tâm hồn để người lính có thêm sức mạnh chiến đấu, chiến thắng</a:t>
              </a:r>
              <a:endParaRPr lang="vi-VN" sz="2200" b="1" dirty="0">
                <a:solidFill>
                  <a:schemeClr val="accent6">
                    <a:lumMod val="50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3140798" y="11852132"/>
              <a:ext cx="791386" cy="711290"/>
              <a:chOff x="3140798" y="11852132"/>
              <a:chExt cx="791386" cy="711290"/>
            </a:xfrm>
          </p:grpSpPr>
          <p:sp>
            <p:nvSpPr>
              <p:cNvPr id="51" name="Chevron 50"/>
              <p:cNvSpPr/>
              <p:nvPr/>
            </p:nvSpPr>
            <p:spPr>
              <a:xfrm rot="10800000" flipH="1" flipV="1">
                <a:off x="3556724" y="11852132"/>
                <a:ext cx="375460" cy="711290"/>
              </a:xfrm>
              <a:prstGeom prst="chevron">
                <a:avLst/>
              </a:prstGeom>
              <a:solidFill>
                <a:schemeClr val="accent6">
                  <a:lumMod val="7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457109">
                  <a:lnSpc>
                    <a:spcPct val="150000"/>
                  </a:lnSpc>
                  <a:defRPr/>
                </a:pPr>
                <a:endParaRPr lang="en-US" sz="900" b="1" kern="0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  <p:sp>
            <p:nvSpPr>
              <p:cNvPr id="52" name="Chevron 51"/>
              <p:cNvSpPr/>
              <p:nvPr/>
            </p:nvSpPr>
            <p:spPr>
              <a:xfrm rot="10800000" flipH="1" flipV="1">
                <a:off x="3140798" y="11852132"/>
                <a:ext cx="321547" cy="711290"/>
              </a:xfrm>
              <a:prstGeom prst="chevron">
                <a:avLst/>
              </a:prstGeom>
              <a:solidFill>
                <a:srgbClr val="F79646">
                  <a:lumMod val="7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457109">
                  <a:lnSpc>
                    <a:spcPct val="150000"/>
                  </a:lnSpc>
                  <a:defRPr/>
                </a:pPr>
                <a:endParaRPr lang="en-US" sz="900" b="1" kern="0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</p:grpSp>
      </p:grpSp>
      <p:grpSp>
        <p:nvGrpSpPr>
          <p:cNvPr id="59" name="Group 58"/>
          <p:cNvGrpSpPr/>
          <p:nvPr/>
        </p:nvGrpSpPr>
        <p:grpSpPr>
          <a:xfrm>
            <a:off x="1573863" y="253606"/>
            <a:ext cx="5008831" cy="861774"/>
            <a:chOff x="644526" y="2766774"/>
            <a:chExt cx="8886677" cy="1723548"/>
          </a:xfrm>
        </p:grpSpPr>
        <p:sp>
          <p:nvSpPr>
            <p:cNvPr id="60" name="TextBox 59"/>
            <p:cNvSpPr txBox="1"/>
            <p:nvPr/>
          </p:nvSpPr>
          <p:spPr>
            <a:xfrm>
              <a:off x="2020043" y="2766774"/>
              <a:ext cx="7511160" cy="17235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500" b="1" i="1" dirty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Nhớ </a:t>
              </a:r>
              <a:r>
                <a:rPr lang="en-US" sz="2500" b="1" i="1" dirty="0" err="1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đoàn</a:t>
              </a:r>
              <a:r>
                <a:rPr lang="en-US" sz="2500" b="1" i="1" dirty="0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500" b="1" i="1" dirty="0" err="1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binh</a:t>
              </a:r>
              <a:r>
                <a:rPr lang="en-US" sz="2500" b="1" i="1" dirty="0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500" b="1" i="1" dirty="0" err="1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Tây</a:t>
              </a:r>
              <a:r>
                <a:rPr lang="en-US" sz="2500" b="1" i="1" dirty="0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500" b="1" i="1" dirty="0" err="1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Tiến</a:t>
              </a:r>
              <a:endParaRPr lang="vi-VN" sz="2500" b="1" i="1" dirty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61" name="Rounded Rectangle 60"/>
            <p:cNvSpPr/>
            <p:nvPr/>
          </p:nvSpPr>
          <p:spPr>
            <a:xfrm>
              <a:off x="644526" y="2823876"/>
              <a:ext cx="1269206" cy="804672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960331" y="2795826"/>
              <a:ext cx="776597" cy="954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5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3</a:t>
              </a: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0" y="694266"/>
            <a:ext cx="5143626" cy="477054"/>
            <a:chOff x="-4" y="1828800"/>
            <a:chExt cx="10288591" cy="954107"/>
          </a:xfrm>
        </p:grpSpPr>
        <p:sp>
          <p:nvSpPr>
            <p:cNvPr id="64" name="Round Same Side Corner Rectangle 63"/>
            <p:cNvSpPr/>
            <p:nvPr/>
          </p:nvSpPr>
          <p:spPr>
            <a:xfrm rot="5400000">
              <a:off x="529492" y="1299309"/>
              <a:ext cx="886537" cy="1945529"/>
            </a:xfrm>
            <a:prstGeom prst="round2SameRect">
              <a:avLst/>
            </a:prstGeom>
            <a:solidFill>
              <a:schemeClr val="accent5">
                <a:lumMod val="50000"/>
              </a:schemeClr>
            </a:solidFill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0" y="1828800"/>
              <a:ext cx="171692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5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II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2067734" y="1828800"/>
              <a:ext cx="822085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2500" b="1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ĐỌC HIỂU VĂN BẢN</a:t>
              </a:r>
              <a:endParaRPr lang="en-US" sz="2500" b="1" dirty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3048000" y="2884236"/>
            <a:ext cx="6096000" cy="39574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endParaRPr lang="en-US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865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89chan_b896c.jpg"/>
          <p:cNvPicPr>
            <a:picLocks noChangeAspect="1"/>
          </p:cNvPicPr>
          <p:nvPr/>
        </p:nvPicPr>
        <p:blipFill rotWithShape="1">
          <a:blip r:embed="rId3"/>
          <a:srcRect l="3876"/>
          <a:stretch/>
        </p:blipFill>
        <p:spPr>
          <a:xfrm>
            <a:off x="-75395" y="0"/>
            <a:ext cx="6876245" cy="68580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6984" y="576471"/>
            <a:ext cx="6111949" cy="461665"/>
          </a:xfrm>
          <a:prstGeom prst="rect">
            <a:avLst/>
          </a:prstGeom>
        </p:spPr>
        <p:txBody>
          <a:bodyPr wrap="square" lIns="45711" tIns="22855" rIns="45711" bIns="22855">
            <a:spAutoFit/>
          </a:bodyPr>
          <a:lstStyle/>
          <a:p>
            <a:pPr defTabSz="45710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7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Đêm</a:t>
            </a:r>
            <a:r>
              <a:rPr lang="en-US" sz="27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mơ</a:t>
            </a:r>
            <a:r>
              <a:rPr lang="en-US" sz="27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Hà</a:t>
            </a:r>
            <a:r>
              <a:rPr lang="en-US" sz="27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Nội</a:t>
            </a:r>
            <a:r>
              <a:rPr lang="en-US" sz="27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dáng</a:t>
            </a:r>
            <a:r>
              <a:rPr lang="en-US" sz="27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kiều</a:t>
            </a:r>
            <a:r>
              <a:rPr lang="en-US" sz="27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thơm</a:t>
            </a:r>
            <a:r>
              <a:rPr lang="en-US" sz="27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850" y="0"/>
            <a:ext cx="53911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312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ucBac8.jpg"/>
          <p:cNvPicPr>
            <a:picLocks noChangeAspect="1"/>
          </p:cNvPicPr>
          <p:nvPr/>
        </p:nvPicPr>
        <p:blipFill rotWithShape="1">
          <a:blip r:embed="rId3"/>
          <a:srcRect l="2629" t="7767" r="2094" b="2427"/>
          <a:stretch/>
        </p:blipFill>
        <p:spPr>
          <a:xfrm>
            <a:off x="0" y="0"/>
            <a:ext cx="8534082" cy="6858000"/>
          </a:xfrm>
          <a:prstGeom prst="rect">
            <a:avLst/>
          </a:prstGeom>
        </p:spPr>
      </p:pic>
      <p:pic>
        <p:nvPicPr>
          <p:cNvPr id="14" name="Content Placeholder 8" descr="tay tien - ngan thuoc xuong.jpg"/>
          <p:cNvPicPr>
            <a:picLocks noGrp="1" noChangeAspect="1"/>
          </p:cNvPicPr>
          <p:nvPr>
            <p:ph idx="4294967295"/>
          </p:nvPr>
        </p:nvPicPr>
        <p:blipFill rotWithShape="1">
          <a:blip r:embed="rId4"/>
          <a:srcRect t="1112" b="1112"/>
          <a:stretch/>
        </p:blipFill>
        <p:spPr>
          <a:xfrm>
            <a:off x="7048376" y="0"/>
            <a:ext cx="5219020" cy="685800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794" y="-38100"/>
            <a:ext cx="7047582" cy="2062843"/>
            <a:chOff x="1701572" y="10864704"/>
            <a:chExt cx="12498074" cy="1293762"/>
          </a:xfrm>
        </p:grpSpPr>
        <p:sp>
          <p:nvSpPr>
            <p:cNvPr id="6" name="Rounded Rectangle 5"/>
            <p:cNvSpPr/>
            <p:nvPr/>
          </p:nvSpPr>
          <p:spPr>
            <a:xfrm>
              <a:off x="1714227" y="10881497"/>
              <a:ext cx="12485419" cy="1276969"/>
            </a:xfrm>
            <a:prstGeom prst="roundRect">
              <a:avLst>
                <a:gd name="adj" fmla="val 6980"/>
              </a:avLst>
            </a:prstGeom>
            <a:solidFill>
              <a:schemeClr val="accent5">
                <a:lumMod val="75000"/>
                <a:alpha val="84000"/>
              </a:schemeClr>
            </a:solidFill>
            <a:ln w="34925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3409171" y="11668207"/>
              <a:ext cx="790475" cy="428743"/>
            </a:xfrm>
            <a:custGeom>
              <a:avLst/>
              <a:gdLst>
                <a:gd name="T0" fmla="*/ 653 w 653"/>
                <a:gd name="T1" fmla="*/ 0 h 611"/>
                <a:gd name="T2" fmla="*/ 587 w 653"/>
                <a:gd name="T3" fmla="*/ 103 h 611"/>
                <a:gd name="T4" fmla="*/ 508 w 653"/>
                <a:gd name="T5" fmla="*/ 179 h 611"/>
                <a:gd name="T6" fmla="*/ 549 w 653"/>
                <a:gd name="T7" fmla="*/ 235 h 611"/>
                <a:gd name="T8" fmla="*/ 602 w 653"/>
                <a:gd name="T9" fmla="*/ 214 h 611"/>
                <a:gd name="T10" fmla="*/ 592 w 653"/>
                <a:gd name="T11" fmla="*/ 182 h 611"/>
                <a:gd name="T12" fmla="*/ 576 w 653"/>
                <a:gd name="T13" fmla="*/ 194 h 611"/>
                <a:gd name="T14" fmla="*/ 565 w 653"/>
                <a:gd name="T15" fmla="*/ 182 h 611"/>
                <a:gd name="T16" fmla="*/ 602 w 653"/>
                <a:gd name="T17" fmla="*/ 170 h 611"/>
                <a:gd name="T18" fmla="*/ 615 w 653"/>
                <a:gd name="T19" fmla="*/ 226 h 611"/>
                <a:gd name="T20" fmla="*/ 580 w 653"/>
                <a:gd name="T21" fmla="*/ 261 h 611"/>
                <a:gd name="T22" fmla="*/ 601 w 653"/>
                <a:gd name="T23" fmla="*/ 303 h 611"/>
                <a:gd name="T24" fmla="*/ 580 w 653"/>
                <a:gd name="T25" fmla="*/ 330 h 611"/>
                <a:gd name="T26" fmla="*/ 601 w 653"/>
                <a:gd name="T27" fmla="*/ 368 h 611"/>
                <a:gd name="T28" fmla="*/ 580 w 653"/>
                <a:gd name="T29" fmla="*/ 410 h 611"/>
                <a:gd name="T30" fmla="*/ 558 w 653"/>
                <a:gd name="T31" fmla="*/ 392 h 611"/>
                <a:gd name="T32" fmla="*/ 519 w 653"/>
                <a:gd name="T33" fmla="*/ 407 h 611"/>
                <a:gd name="T34" fmla="*/ 490 w 653"/>
                <a:gd name="T35" fmla="*/ 361 h 611"/>
                <a:gd name="T36" fmla="*/ 514 w 653"/>
                <a:gd name="T37" fmla="*/ 339 h 611"/>
                <a:gd name="T38" fmla="*/ 526 w 653"/>
                <a:gd name="T39" fmla="*/ 350 h 611"/>
                <a:gd name="T40" fmla="*/ 519 w 653"/>
                <a:gd name="T41" fmla="*/ 355 h 611"/>
                <a:gd name="T42" fmla="*/ 502 w 653"/>
                <a:gd name="T43" fmla="*/ 365 h 611"/>
                <a:gd name="T44" fmla="*/ 535 w 653"/>
                <a:gd name="T45" fmla="*/ 386 h 611"/>
                <a:gd name="T46" fmla="*/ 567 w 653"/>
                <a:gd name="T47" fmla="*/ 326 h 611"/>
                <a:gd name="T48" fmla="*/ 507 w 653"/>
                <a:gd name="T49" fmla="*/ 283 h 611"/>
                <a:gd name="T50" fmla="*/ 462 w 653"/>
                <a:gd name="T51" fmla="*/ 297 h 611"/>
                <a:gd name="T52" fmla="*/ 374 w 653"/>
                <a:gd name="T53" fmla="*/ 284 h 611"/>
                <a:gd name="T54" fmla="*/ 371 w 653"/>
                <a:gd name="T55" fmla="*/ 285 h 611"/>
                <a:gd name="T56" fmla="*/ 351 w 653"/>
                <a:gd name="T57" fmla="*/ 281 h 611"/>
                <a:gd name="T58" fmla="*/ 352 w 653"/>
                <a:gd name="T59" fmla="*/ 298 h 611"/>
                <a:gd name="T60" fmla="*/ 357 w 653"/>
                <a:gd name="T61" fmla="*/ 399 h 611"/>
                <a:gd name="T62" fmla="*/ 348 w 653"/>
                <a:gd name="T63" fmla="*/ 484 h 611"/>
                <a:gd name="T64" fmla="*/ 419 w 653"/>
                <a:gd name="T65" fmla="*/ 506 h 611"/>
                <a:gd name="T66" fmla="*/ 433 w 653"/>
                <a:gd name="T67" fmla="*/ 447 h 611"/>
                <a:gd name="T68" fmla="*/ 413 w 653"/>
                <a:gd name="T69" fmla="*/ 445 h 611"/>
                <a:gd name="T70" fmla="*/ 411 w 653"/>
                <a:gd name="T71" fmla="*/ 465 h 611"/>
                <a:gd name="T72" fmla="*/ 400 w 653"/>
                <a:gd name="T73" fmla="*/ 465 h 611"/>
                <a:gd name="T74" fmla="*/ 409 w 653"/>
                <a:gd name="T75" fmla="*/ 431 h 611"/>
                <a:gd name="T76" fmla="*/ 458 w 653"/>
                <a:gd name="T77" fmla="*/ 454 h 611"/>
                <a:gd name="T78" fmla="*/ 460 w 653"/>
                <a:gd name="T79" fmla="*/ 484 h 611"/>
                <a:gd name="T80" fmla="*/ 444 w 653"/>
                <a:gd name="T81" fmla="*/ 504 h 611"/>
                <a:gd name="T82" fmla="*/ 457 w 653"/>
                <a:gd name="T83" fmla="*/ 519 h 611"/>
                <a:gd name="T84" fmla="*/ 429 w 653"/>
                <a:gd name="T85" fmla="*/ 546 h 611"/>
                <a:gd name="T86" fmla="*/ 383 w 653"/>
                <a:gd name="T87" fmla="*/ 520 h 611"/>
                <a:gd name="T88" fmla="*/ 342 w 653"/>
                <a:gd name="T89" fmla="*/ 543 h 611"/>
                <a:gd name="T90" fmla="*/ 307 w 653"/>
                <a:gd name="T91" fmla="*/ 524 h 611"/>
                <a:gd name="T92" fmla="*/ 250 w 653"/>
                <a:gd name="T93" fmla="*/ 566 h 611"/>
                <a:gd name="T94" fmla="*/ 211 w 653"/>
                <a:gd name="T95" fmla="*/ 519 h 611"/>
                <a:gd name="T96" fmla="*/ 232 w 653"/>
                <a:gd name="T97" fmla="*/ 504 h 611"/>
                <a:gd name="T98" fmla="*/ 235 w 653"/>
                <a:gd name="T99" fmla="*/ 515 h 611"/>
                <a:gd name="T100" fmla="*/ 238 w 653"/>
                <a:gd name="T101" fmla="*/ 550 h 611"/>
                <a:gd name="T102" fmla="*/ 287 w 653"/>
                <a:gd name="T103" fmla="*/ 510 h 611"/>
                <a:gd name="T104" fmla="*/ 224 w 653"/>
                <a:gd name="T105" fmla="*/ 443 h 611"/>
                <a:gd name="T106" fmla="*/ 147 w 653"/>
                <a:gd name="T107" fmla="*/ 495 h 611"/>
                <a:gd name="T108" fmla="*/ 138 w 653"/>
                <a:gd name="T109" fmla="*/ 524 h 611"/>
                <a:gd name="T110" fmla="*/ 55 w 653"/>
                <a:gd name="T111" fmla="*/ 558 h 611"/>
                <a:gd name="T112" fmla="*/ 0 w 653"/>
                <a:gd name="T113" fmla="*/ 611 h 611"/>
                <a:gd name="T114" fmla="*/ 653 w 653"/>
                <a:gd name="T115" fmla="*/ 611 h 611"/>
                <a:gd name="T116" fmla="*/ 653 w 653"/>
                <a:gd name="T117" fmla="*/ 566 h 611"/>
                <a:gd name="T118" fmla="*/ 653 w 653"/>
                <a:gd name="T119" fmla="*/ 0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53" h="611">
                  <a:moveTo>
                    <a:pt x="653" y="0"/>
                  </a:moveTo>
                  <a:cubicBezTo>
                    <a:pt x="636" y="13"/>
                    <a:pt x="583" y="58"/>
                    <a:pt x="587" y="103"/>
                  </a:cubicBezTo>
                  <a:cubicBezTo>
                    <a:pt x="587" y="103"/>
                    <a:pt x="511" y="111"/>
                    <a:pt x="508" y="179"/>
                  </a:cubicBezTo>
                  <a:cubicBezTo>
                    <a:pt x="508" y="179"/>
                    <a:pt x="516" y="226"/>
                    <a:pt x="549" y="235"/>
                  </a:cubicBezTo>
                  <a:cubicBezTo>
                    <a:pt x="583" y="245"/>
                    <a:pt x="600" y="221"/>
                    <a:pt x="602" y="214"/>
                  </a:cubicBezTo>
                  <a:cubicBezTo>
                    <a:pt x="607" y="207"/>
                    <a:pt x="611" y="188"/>
                    <a:pt x="592" y="182"/>
                  </a:cubicBezTo>
                  <a:cubicBezTo>
                    <a:pt x="582" y="180"/>
                    <a:pt x="576" y="192"/>
                    <a:pt x="576" y="194"/>
                  </a:cubicBezTo>
                  <a:cubicBezTo>
                    <a:pt x="576" y="194"/>
                    <a:pt x="567" y="196"/>
                    <a:pt x="565" y="182"/>
                  </a:cubicBezTo>
                  <a:cubicBezTo>
                    <a:pt x="565" y="167"/>
                    <a:pt x="590" y="162"/>
                    <a:pt x="602" y="170"/>
                  </a:cubicBezTo>
                  <a:cubicBezTo>
                    <a:pt x="614" y="178"/>
                    <a:pt x="627" y="195"/>
                    <a:pt x="615" y="226"/>
                  </a:cubicBezTo>
                  <a:cubicBezTo>
                    <a:pt x="602" y="254"/>
                    <a:pt x="580" y="261"/>
                    <a:pt x="580" y="261"/>
                  </a:cubicBezTo>
                  <a:cubicBezTo>
                    <a:pt x="580" y="261"/>
                    <a:pt x="602" y="281"/>
                    <a:pt x="601" y="303"/>
                  </a:cubicBezTo>
                  <a:cubicBezTo>
                    <a:pt x="596" y="318"/>
                    <a:pt x="580" y="330"/>
                    <a:pt x="580" y="330"/>
                  </a:cubicBezTo>
                  <a:cubicBezTo>
                    <a:pt x="580" y="330"/>
                    <a:pt x="601" y="347"/>
                    <a:pt x="601" y="368"/>
                  </a:cubicBezTo>
                  <a:cubicBezTo>
                    <a:pt x="601" y="389"/>
                    <a:pt x="595" y="404"/>
                    <a:pt x="580" y="410"/>
                  </a:cubicBezTo>
                  <a:cubicBezTo>
                    <a:pt x="580" y="410"/>
                    <a:pt x="565" y="416"/>
                    <a:pt x="558" y="392"/>
                  </a:cubicBezTo>
                  <a:cubicBezTo>
                    <a:pt x="558" y="392"/>
                    <a:pt x="543" y="416"/>
                    <a:pt x="519" y="407"/>
                  </a:cubicBezTo>
                  <a:cubicBezTo>
                    <a:pt x="495" y="397"/>
                    <a:pt x="488" y="381"/>
                    <a:pt x="490" y="361"/>
                  </a:cubicBezTo>
                  <a:cubicBezTo>
                    <a:pt x="493" y="342"/>
                    <a:pt x="508" y="339"/>
                    <a:pt x="514" y="339"/>
                  </a:cubicBezTo>
                  <a:cubicBezTo>
                    <a:pt x="519" y="338"/>
                    <a:pt x="526" y="344"/>
                    <a:pt x="526" y="350"/>
                  </a:cubicBezTo>
                  <a:cubicBezTo>
                    <a:pt x="526" y="355"/>
                    <a:pt x="520" y="355"/>
                    <a:pt x="519" y="355"/>
                  </a:cubicBezTo>
                  <a:cubicBezTo>
                    <a:pt x="516" y="353"/>
                    <a:pt x="502" y="350"/>
                    <a:pt x="502" y="365"/>
                  </a:cubicBezTo>
                  <a:cubicBezTo>
                    <a:pt x="502" y="380"/>
                    <a:pt x="523" y="389"/>
                    <a:pt x="535" y="386"/>
                  </a:cubicBezTo>
                  <a:cubicBezTo>
                    <a:pt x="547" y="382"/>
                    <a:pt x="567" y="365"/>
                    <a:pt x="567" y="326"/>
                  </a:cubicBezTo>
                  <a:cubicBezTo>
                    <a:pt x="561" y="283"/>
                    <a:pt x="507" y="283"/>
                    <a:pt x="507" y="283"/>
                  </a:cubicBezTo>
                  <a:cubicBezTo>
                    <a:pt x="507" y="283"/>
                    <a:pt x="471" y="289"/>
                    <a:pt x="462" y="297"/>
                  </a:cubicBezTo>
                  <a:cubicBezTo>
                    <a:pt x="462" y="297"/>
                    <a:pt x="431" y="254"/>
                    <a:pt x="374" y="284"/>
                  </a:cubicBezTo>
                  <a:cubicBezTo>
                    <a:pt x="371" y="285"/>
                    <a:pt x="371" y="285"/>
                    <a:pt x="371" y="285"/>
                  </a:cubicBezTo>
                  <a:cubicBezTo>
                    <a:pt x="351" y="281"/>
                    <a:pt x="351" y="281"/>
                    <a:pt x="351" y="281"/>
                  </a:cubicBezTo>
                  <a:cubicBezTo>
                    <a:pt x="352" y="298"/>
                    <a:pt x="352" y="298"/>
                    <a:pt x="352" y="298"/>
                  </a:cubicBezTo>
                  <a:cubicBezTo>
                    <a:pt x="352" y="298"/>
                    <a:pt x="311" y="355"/>
                    <a:pt x="357" y="399"/>
                  </a:cubicBezTo>
                  <a:cubicBezTo>
                    <a:pt x="357" y="399"/>
                    <a:pt x="323" y="440"/>
                    <a:pt x="348" y="484"/>
                  </a:cubicBezTo>
                  <a:cubicBezTo>
                    <a:pt x="371" y="529"/>
                    <a:pt x="416" y="510"/>
                    <a:pt x="419" y="506"/>
                  </a:cubicBezTo>
                  <a:cubicBezTo>
                    <a:pt x="422" y="502"/>
                    <a:pt x="456" y="480"/>
                    <a:pt x="433" y="447"/>
                  </a:cubicBezTo>
                  <a:cubicBezTo>
                    <a:pt x="424" y="438"/>
                    <a:pt x="413" y="445"/>
                    <a:pt x="413" y="445"/>
                  </a:cubicBezTo>
                  <a:cubicBezTo>
                    <a:pt x="413" y="445"/>
                    <a:pt x="405" y="449"/>
                    <a:pt x="411" y="465"/>
                  </a:cubicBezTo>
                  <a:cubicBezTo>
                    <a:pt x="411" y="465"/>
                    <a:pt x="404" y="471"/>
                    <a:pt x="400" y="465"/>
                  </a:cubicBezTo>
                  <a:cubicBezTo>
                    <a:pt x="394" y="461"/>
                    <a:pt x="391" y="443"/>
                    <a:pt x="409" y="431"/>
                  </a:cubicBezTo>
                  <a:cubicBezTo>
                    <a:pt x="428" y="420"/>
                    <a:pt x="449" y="436"/>
                    <a:pt x="458" y="454"/>
                  </a:cubicBezTo>
                  <a:cubicBezTo>
                    <a:pt x="467" y="473"/>
                    <a:pt x="462" y="478"/>
                    <a:pt x="460" y="484"/>
                  </a:cubicBezTo>
                  <a:cubicBezTo>
                    <a:pt x="458" y="490"/>
                    <a:pt x="444" y="504"/>
                    <a:pt x="444" y="504"/>
                  </a:cubicBezTo>
                  <a:cubicBezTo>
                    <a:pt x="444" y="504"/>
                    <a:pt x="457" y="507"/>
                    <a:pt x="457" y="519"/>
                  </a:cubicBezTo>
                  <a:cubicBezTo>
                    <a:pt x="457" y="532"/>
                    <a:pt x="457" y="542"/>
                    <a:pt x="429" y="546"/>
                  </a:cubicBezTo>
                  <a:cubicBezTo>
                    <a:pt x="403" y="549"/>
                    <a:pt x="383" y="520"/>
                    <a:pt x="383" y="520"/>
                  </a:cubicBezTo>
                  <a:cubicBezTo>
                    <a:pt x="383" y="520"/>
                    <a:pt x="361" y="543"/>
                    <a:pt x="342" y="543"/>
                  </a:cubicBezTo>
                  <a:cubicBezTo>
                    <a:pt x="322" y="543"/>
                    <a:pt x="307" y="524"/>
                    <a:pt x="307" y="524"/>
                  </a:cubicBezTo>
                  <a:cubicBezTo>
                    <a:pt x="307" y="524"/>
                    <a:pt x="288" y="562"/>
                    <a:pt x="250" y="566"/>
                  </a:cubicBezTo>
                  <a:cubicBezTo>
                    <a:pt x="211" y="569"/>
                    <a:pt x="208" y="536"/>
                    <a:pt x="211" y="519"/>
                  </a:cubicBezTo>
                  <a:cubicBezTo>
                    <a:pt x="214" y="502"/>
                    <a:pt x="227" y="504"/>
                    <a:pt x="232" y="504"/>
                  </a:cubicBezTo>
                  <a:cubicBezTo>
                    <a:pt x="235" y="504"/>
                    <a:pt x="239" y="510"/>
                    <a:pt x="235" y="515"/>
                  </a:cubicBezTo>
                  <a:cubicBezTo>
                    <a:pt x="230" y="519"/>
                    <a:pt x="211" y="539"/>
                    <a:pt x="238" y="550"/>
                  </a:cubicBezTo>
                  <a:cubicBezTo>
                    <a:pt x="274" y="555"/>
                    <a:pt x="285" y="516"/>
                    <a:pt x="287" y="510"/>
                  </a:cubicBezTo>
                  <a:cubicBezTo>
                    <a:pt x="289" y="504"/>
                    <a:pt x="289" y="443"/>
                    <a:pt x="224" y="443"/>
                  </a:cubicBezTo>
                  <a:cubicBezTo>
                    <a:pt x="164" y="443"/>
                    <a:pt x="154" y="478"/>
                    <a:pt x="147" y="495"/>
                  </a:cubicBezTo>
                  <a:cubicBezTo>
                    <a:pt x="147" y="495"/>
                    <a:pt x="138" y="516"/>
                    <a:pt x="138" y="524"/>
                  </a:cubicBezTo>
                  <a:cubicBezTo>
                    <a:pt x="138" y="524"/>
                    <a:pt x="105" y="512"/>
                    <a:pt x="55" y="558"/>
                  </a:cubicBezTo>
                  <a:cubicBezTo>
                    <a:pt x="55" y="558"/>
                    <a:pt x="2" y="609"/>
                    <a:pt x="0" y="611"/>
                  </a:cubicBezTo>
                  <a:cubicBezTo>
                    <a:pt x="0" y="611"/>
                    <a:pt x="650" y="611"/>
                    <a:pt x="653" y="611"/>
                  </a:cubicBezTo>
                  <a:cubicBezTo>
                    <a:pt x="653" y="566"/>
                    <a:pt x="653" y="566"/>
                    <a:pt x="653" y="566"/>
                  </a:cubicBezTo>
                  <a:lnTo>
                    <a:pt x="653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 rot="10800000">
              <a:off x="1701572" y="10864704"/>
              <a:ext cx="808174" cy="509700"/>
            </a:xfrm>
            <a:custGeom>
              <a:avLst/>
              <a:gdLst>
                <a:gd name="T0" fmla="*/ 653 w 653"/>
                <a:gd name="T1" fmla="*/ 0 h 611"/>
                <a:gd name="T2" fmla="*/ 587 w 653"/>
                <a:gd name="T3" fmla="*/ 103 h 611"/>
                <a:gd name="T4" fmla="*/ 508 w 653"/>
                <a:gd name="T5" fmla="*/ 179 h 611"/>
                <a:gd name="T6" fmla="*/ 549 w 653"/>
                <a:gd name="T7" fmla="*/ 235 h 611"/>
                <a:gd name="T8" fmla="*/ 602 w 653"/>
                <a:gd name="T9" fmla="*/ 214 h 611"/>
                <a:gd name="T10" fmla="*/ 592 w 653"/>
                <a:gd name="T11" fmla="*/ 182 h 611"/>
                <a:gd name="T12" fmla="*/ 576 w 653"/>
                <a:gd name="T13" fmla="*/ 194 h 611"/>
                <a:gd name="T14" fmla="*/ 565 w 653"/>
                <a:gd name="T15" fmla="*/ 182 h 611"/>
                <a:gd name="T16" fmla="*/ 602 w 653"/>
                <a:gd name="T17" fmla="*/ 170 h 611"/>
                <a:gd name="T18" fmla="*/ 615 w 653"/>
                <a:gd name="T19" fmla="*/ 226 h 611"/>
                <a:gd name="T20" fmla="*/ 580 w 653"/>
                <a:gd name="T21" fmla="*/ 261 h 611"/>
                <a:gd name="T22" fmla="*/ 601 w 653"/>
                <a:gd name="T23" fmla="*/ 303 h 611"/>
                <a:gd name="T24" fmla="*/ 580 w 653"/>
                <a:gd name="T25" fmla="*/ 330 h 611"/>
                <a:gd name="T26" fmla="*/ 601 w 653"/>
                <a:gd name="T27" fmla="*/ 368 h 611"/>
                <a:gd name="T28" fmla="*/ 580 w 653"/>
                <a:gd name="T29" fmla="*/ 410 h 611"/>
                <a:gd name="T30" fmla="*/ 558 w 653"/>
                <a:gd name="T31" fmla="*/ 392 h 611"/>
                <a:gd name="T32" fmla="*/ 519 w 653"/>
                <a:gd name="T33" fmla="*/ 407 h 611"/>
                <a:gd name="T34" fmla="*/ 490 w 653"/>
                <a:gd name="T35" fmla="*/ 361 h 611"/>
                <a:gd name="T36" fmla="*/ 514 w 653"/>
                <a:gd name="T37" fmla="*/ 339 h 611"/>
                <a:gd name="T38" fmla="*/ 526 w 653"/>
                <a:gd name="T39" fmla="*/ 350 h 611"/>
                <a:gd name="T40" fmla="*/ 519 w 653"/>
                <a:gd name="T41" fmla="*/ 355 h 611"/>
                <a:gd name="T42" fmla="*/ 502 w 653"/>
                <a:gd name="T43" fmla="*/ 365 h 611"/>
                <a:gd name="T44" fmla="*/ 535 w 653"/>
                <a:gd name="T45" fmla="*/ 386 h 611"/>
                <a:gd name="T46" fmla="*/ 567 w 653"/>
                <a:gd name="T47" fmla="*/ 326 h 611"/>
                <a:gd name="T48" fmla="*/ 507 w 653"/>
                <a:gd name="T49" fmla="*/ 283 h 611"/>
                <a:gd name="T50" fmla="*/ 462 w 653"/>
                <a:gd name="T51" fmla="*/ 297 h 611"/>
                <a:gd name="T52" fmla="*/ 374 w 653"/>
                <a:gd name="T53" fmla="*/ 284 h 611"/>
                <a:gd name="T54" fmla="*/ 371 w 653"/>
                <a:gd name="T55" fmla="*/ 285 h 611"/>
                <a:gd name="T56" fmla="*/ 351 w 653"/>
                <a:gd name="T57" fmla="*/ 281 h 611"/>
                <a:gd name="T58" fmla="*/ 352 w 653"/>
                <a:gd name="T59" fmla="*/ 298 h 611"/>
                <a:gd name="T60" fmla="*/ 357 w 653"/>
                <a:gd name="T61" fmla="*/ 399 h 611"/>
                <a:gd name="T62" fmla="*/ 348 w 653"/>
                <a:gd name="T63" fmla="*/ 484 h 611"/>
                <a:gd name="T64" fmla="*/ 419 w 653"/>
                <a:gd name="T65" fmla="*/ 506 h 611"/>
                <a:gd name="T66" fmla="*/ 433 w 653"/>
                <a:gd name="T67" fmla="*/ 447 h 611"/>
                <a:gd name="T68" fmla="*/ 413 w 653"/>
                <a:gd name="T69" fmla="*/ 445 h 611"/>
                <a:gd name="T70" fmla="*/ 411 w 653"/>
                <a:gd name="T71" fmla="*/ 465 h 611"/>
                <a:gd name="T72" fmla="*/ 400 w 653"/>
                <a:gd name="T73" fmla="*/ 465 h 611"/>
                <a:gd name="T74" fmla="*/ 409 w 653"/>
                <a:gd name="T75" fmla="*/ 431 h 611"/>
                <a:gd name="T76" fmla="*/ 458 w 653"/>
                <a:gd name="T77" fmla="*/ 454 h 611"/>
                <a:gd name="T78" fmla="*/ 460 w 653"/>
                <a:gd name="T79" fmla="*/ 484 h 611"/>
                <a:gd name="T80" fmla="*/ 444 w 653"/>
                <a:gd name="T81" fmla="*/ 504 h 611"/>
                <a:gd name="T82" fmla="*/ 457 w 653"/>
                <a:gd name="T83" fmla="*/ 519 h 611"/>
                <a:gd name="T84" fmla="*/ 429 w 653"/>
                <a:gd name="T85" fmla="*/ 546 h 611"/>
                <a:gd name="T86" fmla="*/ 383 w 653"/>
                <a:gd name="T87" fmla="*/ 520 h 611"/>
                <a:gd name="T88" fmla="*/ 342 w 653"/>
                <a:gd name="T89" fmla="*/ 543 h 611"/>
                <a:gd name="T90" fmla="*/ 307 w 653"/>
                <a:gd name="T91" fmla="*/ 524 h 611"/>
                <a:gd name="T92" fmla="*/ 250 w 653"/>
                <a:gd name="T93" fmla="*/ 566 h 611"/>
                <a:gd name="T94" fmla="*/ 211 w 653"/>
                <a:gd name="T95" fmla="*/ 519 h 611"/>
                <a:gd name="T96" fmla="*/ 232 w 653"/>
                <a:gd name="T97" fmla="*/ 504 h 611"/>
                <a:gd name="T98" fmla="*/ 235 w 653"/>
                <a:gd name="T99" fmla="*/ 515 h 611"/>
                <a:gd name="T100" fmla="*/ 238 w 653"/>
                <a:gd name="T101" fmla="*/ 550 h 611"/>
                <a:gd name="T102" fmla="*/ 287 w 653"/>
                <a:gd name="T103" fmla="*/ 510 h 611"/>
                <a:gd name="T104" fmla="*/ 224 w 653"/>
                <a:gd name="T105" fmla="*/ 443 h 611"/>
                <a:gd name="T106" fmla="*/ 147 w 653"/>
                <a:gd name="T107" fmla="*/ 495 h 611"/>
                <a:gd name="T108" fmla="*/ 138 w 653"/>
                <a:gd name="T109" fmla="*/ 524 h 611"/>
                <a:gd name="T110" fmla="*/ 55 w 653"/>
                <a:gd name="T111" fmla="*/ 558 h 611"/>
                <a:gd name="T112" fmla="*/ 0 w 653"/>
                <a:gd name="T113" fmla="*/ 611 h 611"/>
                <a:gd name="T114" fmla="*/ 653 w 653"/>
                <a:gd name="T115" fmla="*/ 611 h 611"/>
                <a:gd name="T116" fmla="*/ 653 w 653"/>
                <a:gd name="T117" fmla="*/ 566 h 611"/>
                <a:gd name="T118" fmla="*/ 653 w 653"/>
                <a:gd name="T119" fmla="*/ 0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53" h="611">
                  <a:moveTo>
                    <a:pt x="653" y="0"/>
                  </a:moveTo>
                  <a:cubicBezTo>
                    <a:pt x="636" y="13"/>
                    <a:pt x="583" y="58"/>
                    <a:pt x="587" y="103"/>
                  </a:cubicBezTo>
                  <a:cubicBezTo>
                    <a:pt x="587" y="103"/>
                    <a:pt x="511" y="111"/>
                    <a:pt x="508" y="179"/>
                  </a:cubicBezTo>
                  <a:cubicBezTo>
                    <a:pt x="508" y="179"/>
                    <a:pt x="516" y="226"/>
                    <a:pt x="549" y="235"/>
                  </a:cubicBezTo>
                  <a:cubicBezTo>
                    <a:pt x="583" y="245"/>
                    <a:pt x="600" y="221"/>
                    <a:pt x="602" y="214"/>
                  </a:cubicBezTo>
                  <a:cubicBezTo>
                    <a:pt x="607" y="207"/>
                    <a:pt x="611" y="188"/>
                    <a:pt x="592" y="182"/>
                  </a:cubicBezTo>
                  <a:cubicBezTo>
                    <a:pt x="582" y="180"/>
                    <a:pt x="576" y="192"/>
                    <a:pt x="576" y="194"/>
                  </a:cubicBezTo>
                  <a:cubicBezTo>
                    <a:pt x="576" y="194"/>
                    <a:pt x="567" y="196"/>
                    <a:pt x="565" y="182"/>
                  </a:cubicBezTo>
                  <a:cubicBezTo>
                    <a:pt x="565" y="167"/>
                    <a:pt x="590" y="162"/>
                    <a:pt x="602" y="170"/>
                  </a:cubicBezTo>
                  <a:cubicBezTo>
                    <a:pt x="614" y="178"/>
                    <a:pt x="627" y="195"/>
                    <a:pt x="615" y="226"/>
                  </a:cubicBezTo>
                  <a:cubicBezTo>
                    <a:pt x="602" y="254"/>
                    <a:pt x="580" y="261"/>
                    <a:pt x="580" y="261"/>
                  </a:cubicBezTo>
                  <a:cubicBezTo>
                    <a:pt x="580" y="261"/>
                    <a:pt x="602" y="281"/>
                    <a:pt x="601" y="303"/>
                  </a:cubicBezTo>
                  <a:cubicBezTo>
                    <a:pt x="596" y="318"/>
                    <a:pt x="580" y="330"/>
                    <a:pt x="580" y="330"/>
                  </a:cubicBezTo>
                  <a:cubicBezTo>
                    <a:pt x="580" y="330"/>
                    <a:pt x="601" y="347"/>
                    <a:pt x="601" y="368"/>
                  </a:cubicBezTo>
                  <a:cubicBezTo>
                    <a:pt x="601" y="389"/>
                    <a:pt x="595" y="404"/>
                    <a:pt x="580" y="410"/>
                  </a:cubicBezTo>
                  <a:cubicBezTo>
                    <a:pt x="580" y="410"/>
                    <a:pt x="565" y="416"/>
                    <a:pt x="558" y="392"/>
                  </a:cubicBezTo>
                  <a:cubicBezTo>
                    <a:pt x="558" y="392"/>
                    <a:pt x="543" y="416"/>
                    <a:pt x="519" y="407"/>
                  </a:cubicBezTo>
                  <a:cubicBezTo>
                    <a:pt x="495" y="397"/>
                    <a:pt x="488" y="381"/>
                    <a:pt x="490" y="361"/>
                  </a:cubicBezTo>
                  <a:cubicBezTo>
                    <a:pt x="493" y="342"/>
                    <a:pt x="508" y="339"/>
                    <a:pt x="514" y="339"/>
                  </a:cubicBezTo>
                  <a:cubicBezTo>
                    <a:pt x="519" y="338"/>
                    <a:pt x="526" y="344"/>
                    <a:pt x="526" y="350"/>
                  </a:cubicBezTo>
                  <a:cubicBezTo>
                    <a:pt x="526" y="355"/>
                    <a:pt x="520" y="355"/>
                    <a:pt x="519" y="355"/>
                  </a:cubicBezTo>
                  <a:cubicBezTo>
                    <a:pt x="516" y="353"/>
                    <a:pt x="502" y="350"/>
                    <a:pt x="502" y="365"/>
                  </a:cubicBezTo>
                  <a:cubicBezTo>
                    <a:pt x="502" y="380"/>
                    <a:pt x="523" y="389"/>
                    <a:pt x="535" y="386"/>
                  </a:cubicBezTo>
                  <a:cubicBezTo>
                    <a:pt x="547" y="382"/>
                    <a:pt x="567" y="365"/>
                    <a:pt x="567" y="326"/>
                  </a:cubicBezTo>
                  <a:cubicBezTo>
                    <a:pt x="561" y="283"/>
                    <a:pt x="507" y="283"/>
                    <a:pt x="507" y="283"/>
                  </a:cubicBezTo>
                  <a:cubicBezTo>
                    <a:pt x="507" y="283"/>
                    <a:pt x="471" y="289"/>
                    <a:pt x="462" y="297"/>
                  </a:cubicBezTo>
                  <a:cubicBezTo>
                    <a:pt x="462" y="297"/>
                    <a:pt x="431" y="254"/>
                    <a:pt x="374" y="284"/>
                  </a:cubicBezTo>
                  <a:cubicBezTo>
                    <a:pt x="371" y="285"/>
                    <a:pt x="371" y="285"/>
                    <a:pt x="371" y="285"/>
                  </a:cubicBezTo>
                  <a:cubicBezTo>
                    <a:pt x="351" y="281"/>
                    <a:pt x="351" y="281"/>
                    <a:pt x="351" y="281"/>
                  </a:cubicBezTo>
                  <a:cubicBezTo>
                    <a:pt x="352" y="298"/>
                    <a:pt x="352" y="298"/>
                    <a:pt x="352" y="298"/>
                  </a:cubicBezTo>
                  <a:cubicBezTo>
                    <a:pt x="352" y="298"/>
                    <a:pt x="311" y="355"/>
                    <a:pt x="357" y="399"/>
                  </a:cubicBezTo>
                  <a:cubicBezTo>
                    <a:pt x="357" y="399"/>
                    <a:pt x="323" y="440"/>
                    <a:pt x="348" y="484"/>
                  </a:cubicBezTo>
                  <a:cubicBezTo>
                    <a:pt x="371" y="529"/>
                    <a:pt x="416" y="510"/>
                    <a:pt x="419" y="506"/>
                  </a:cubicBezTo>
                  <a:cubicBezTo>
                    <a:pt x="422" y="502"/>
                    <a:pt x="456" y="480"/>
                    <a:pt x="433" y="447"/>
                  </a:cubicBezTo>
                  <a:cubicBezTo>
                    <a:pt x="424" y="438"/>
                    <a:pt x="413" y="445"/>
                    <a:pt x="413" y="445"/>
                  </a:cubicBezTo>
                  <a:cubicBezTo>
                    <a:pt x="413" y="445"/>
                    <a:pt x="405" y="449"/>
                    <a:pt x="411" y="465"/>
                  </a:cubicBezTo>
                  <a:cubicBezTo>
                    <a:pt x="411" y="465"/>
                    <a:pt x="404" y="471"/>
                    <a:pt x="400" y="465"/>
                  </a:cubicBezTo>
                  <a:cubicBezTo>
                    <a:pt x="394" y="461"/>
                    <a:pt x="391" y="443"/>
                    <a:pt x="409" y="431"/>
                  </a:cubicBezTo>
                  <a:cubicBezTo>
                    <a:pt x="428" y="420"/>
                    <a:pt x="449" y="436"/>
                    <a:pt x="458" y="454"/>
                  </a:cubicBezTo>
                  <a:cubicBezTo>
                    <a:pt x="467" y="473"/>
                    <a:pt x="462" y="478"/>
                    <a:pt x="460" y="484"/>
                  </a:cubicBezTo>
                  <a:cubicBezTo>
                    <a:pt x="458" y="490"/>
                    <a:pt x="444" y="504"/>
                    <a:pt x="444" y="504"/>
                  </a:cubicBezTo>
                  <a:cubicBezTo>
                    <a:pt x="444" y="504"/>
                    <a:pt x="457" y="507"/>
                    <a:pt x="457" y="519"/>
                  </a:cubicBezTo>
                  <a:cubicBezTo>
                    <a:pt x="457" y="532"/>
                    <a:pt x="457" y="542"/>
                    <a:pt x="429" y="546"/>
                  </a:cubicBezTo>
                  <a:cubicBezTo>
                    <a:pt x="403" y="549"/>
                    <a:pt x="383" y="520"/>
                    <a:pt x="383" y="520"/>
                  </a:cubicBezTo>
                  <a:cubicBezTo>
                    <a:pt x="383" y="520"/>
                    <a:pt x="361" y="543"/>
                    <a:pt x="342" y="543"/>
                  </a:cubicBezTo>
                  <a:cubicBezTo>
                    <a:pt x="322" y="543"/>
                    <a:pt x="307" y="524"/>
                    <a:pt x="307" y="524"/>
                  </a:cubicBezTo>
                  <a:cubicBezTo>
                    <a:pt x="307" y="524"/>
                    <a:pt x="288" y="562"/>
                    <a:pt x="250" y="566"/>
                  </a:cubicBezTo>
                  <a:cubicBezTo>
                    <a:pt x="211" y="569"/>
                    <a:pt x="208" y="536"/>
                    <a:pt x="211" y="519"/>
                  </a:cubicBezTo>
                  <a:cubicBezTo>
                    <a:pt x="214" y="502"/>
                    <a:pt x="227" y="504"/>
                    <a:pt x="232" y="504"/>
                  </a:cubicBezTo>
                  <a:cubicBezTo>
                    <a:pt x="235" y="504"/>
                    <a:pt x="239" y="510"/>
                    <a:pt x="235" y="515"/>
                  </a:cubicBezTo>
                  <a:cubicBezTo>
                    <a:pt x="230" y="519"/>
                    <a:pt x="211" y="539"/>
                    <a:pt x="238" y="550"/>
                  </a:cubicBezTo>
                  <a:cubicBezTo>
                    <a:pt x="274" y="555"/>
                    <a:pt x="285" y="516"/>
                    <a:pt x="287" y="510"/>
                  </a:cubicBezTo>
                  <a:cubicBezTo>
                    <a:pt x="289" y="504"/>
                    <a:pt x="289" y="443"/>
                    <a:pt x="224" y="443"/>
                  </a:cubicBezTo>
                  <a:cubicBezTo>
                    <a:pt x="164" y="443"/>
                    <a:pt x="154" y="478"/>
                    <a:pt x="147" y="495"/>
                  </a:cubicBezTo>
                  <a:cubicBezTo>
                    <a:pt x="147" y="495"/>
                    <a:pt x="138" y="516"/>
                    <a:pt x="138" y="524"/>
                  </a:cubicBezTo>
                  <a:cubicBezTo>
                    <a:pt x="138" y="524"/>
                    <a:pt x="105" y="512"/>
                    <a:pt x="55" y="558"/>
                  </a:cubicBezTo>
                  <a:cubicBezTo>
                    <a:pt x="55" y="558"/>
                    <a:pt x="2" y="609"/>
                    <a:pt x="0" y="611"/>
                  </a:cubicBezTo>
                  <a:cubicBezTo>
                    <a:pt x="0" y="611"/>
                    <a:pt x="650" y="611"/>
                    <a:pt x="653" y="611"/>
                  </a:cubicBezTo>
                  <a:cubicBezTo>
                    <a:pt x="653" y="566"/>
                    <a:pt x="653" y="566"/>
                    <a:pt x="653" y="566"/>
                  </a:cubicBezTo>
                  <a:lnTo>
                    <a:pt x="653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686505" y="167672"/>
            <a:ext cx="7297700" cy="1523484"/>
          </a:xfrm>
          <a:prstGeom prst="rect">
            <a:avLst/>
          </a:prstGeom>
        </p:spPr>
        <p:txBody>
          <a:bodyPr wrap="square" lIns="45711" tIns="22855" rIns="45711" bIns="22855">
            <a:spAutoFit/>
          </a:bodyPr>
          <a:lstStyle/>
          <a:p>
            <a:pPr defTabSz="45710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Rải</a:t>
            </a:r>
            <a:r>
              <a:rPr lang="en-US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rác</a:t>
            </a:r>
            <a:r>
              <a:rPr lang="en-US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biên</a:t>
            </a:r>
            <a:r>
              <a:rPr lang="en-US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cương</a:t>
            </a:r>
            <a:r>
              <a:rPr lang="en-US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mồ</a:t>
            </a:r>
            <a:r>
              <a:rPr lang="en-US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viễn</a:t>
            </a:r>
            <a:r>
              <a:rPr lang="en-US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xứ</a:t>
            </a:r>
            <a:endParaRPr lang="en-US" sz="24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defTabSz="45710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Chiến</a:t>
            </a:r>
            <a:r>
              <a:rPr lang="en-US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trường</a:t>
            </a:r>
            <a:r>
              <a:rPr lang="en-US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đi</a:t>
            </a:r>
            <a:r>
              <a:rPr lang="en-US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chẳng</a:t>
            </a:r>
            <a:r>
              <a:rPr lang="en-US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tiếc</a:t>
            </a:r>
            <a:r>
              <a:rPr lang="en-US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đời</a:t>
            </a:r>
            <a:r>
              <a:rPr lang="en-US" sz="24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xanh</a:t>
            </a:r>
          </a:p>
          <a:p>
            <a:pPr defTabSz="45710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i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Áo bào thay chiếu anh về đất</a:t>
            </a:r>
          </a:p>
          <a:p>
            <a:pPr defTabSz="45710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i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Sông Mã gầm lên khúc độc hành</a:t>
            </a:r>
            <a:endParaRPr lang="en-US" sz="24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687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496470" y="4097404"/>
            <a:ext cx="6514253" cy="1865126"/>
            <a:chOff x="9145586" y="9472942"/>
            <a:chExt cx="11918179" cy="3730251"/>
          </a:xfrm>
        </p:grpSpPr>
        <p:sp>
          <p:nvSpPr>
            <p:cNvPr id="53" name="TextBox 52"/>
            <p:cNvSpPr txBox="1"/>
            <p:nvPr/>
          </p:nvSpPr>
          <p:spPr>
            <a:xfrm>
              <a:off x="9755186" y="9472942"/>
              <a:ext cx="11308579" cy="37302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nghệ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sĩ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đa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tài</a:t>
              </a:r>
              <a:r>
                <a:rPr lang="en-US" sz="24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; </a:t>
              </a:r>
              <a:r>
                <a:rPr lang="en-US" sz="24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làm</a:t>
              </a:r>
              <a:r>
                <a:rPr lang="en-US" sz="24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thơ</a:t>
              </a:r>
              <a:r>
                <a:rPr lang="en-US" sz="24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vẽ</a:t>
              </a:r>
              <a:r>
                <a:rPr lang="en-US" sz="24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tranh</a:t>
              </a:r>
              <a:r>
                <a:rPr lang="en-US" sz="24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soạn</a:t>
              </a:r>
              <a:r>
                <a:rPr lang="en-US" sz="24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nhạc</a:t>
              </a:r>
              <a:r>
                <a:rPr lang="en-US" sz="24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viết</a:t>
              </a:r>
              <a:r>
                <a:rPr lang="en-US" sz="24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văn</a:t>
              </a:r>
              <a:r>
                <a:rPr lang="en-US" sz="24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…</a:t>
              </a:r>
            </a:p>
            <a:p>
              <a:pPr algn="just">
                <a:lnSpc>
                  <a:spcPct val="120000"/>
                </a:lnSpc>
              </a:pPr>
              <a:r>
                <a:rPr lang="en-US" sz="2400" b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Phong cách thơ: phóng </a:t>
              </a:r>
              <a:r>
                <a:rPr lang="en-US" sz="24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khoáng</a:t>
              </a:r>
              <a:r>
                <a:rPr lang="en-US" sz="24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hồn</a:t>
              </a:r>
              <a:r>
                <a:rPr lang="en-US" sz="24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hậu</a:t>
              </a:r>
              <a:r>
                <a:rPr lang="en-US" sz="24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lãng</a:t>
              </a:r>
              <a:r>
                <a:rPr lang="en-US" sz="24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mạn</a:t>
              </a:r>
              <a:r>
                <a:rPr lang="en-US" sz="24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4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tài</a:t>
              </a:r>
              <a:r>
                <a:rPr lang="en-US" sz="24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hoa</a:t>
              </a:r>
              <a:r>
                <a:rPr lang="vi-VN" sz="24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Oval 32"/>
            <p:cNvSpPr/>
            <p:nvPr/>
          </p:nvSpPr>
          <p:spPr>
            <a:xfrm>
              <a:off x="9145586" y="9771760"/>
              <a:ext cx="301752" cy="300359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90627" y="3030605"/>
            <a:ext cx="6520096" cy="1004699"/>
            <a:chOff x="9145586" y="7595254"/>
            <a:chExt cx="13041889" cy="2009398"/>
          </a:xfrm>
        </p:grpSpPr>
        <p:sp>
          <p:nvSpPr>
            <p:cNvPr id="42" name="Rectangle 41"/>
            <p:cNvSpPr/>
            <p:nvPr/>
          </p:nvSpPr>
          <p:spPr>
            <a:xfrm>
              <a:off x="9755185" y="7595254"/>
              <a:ext cx="12432290" cy="20093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69" indent="-28569" algn="just">
                <a:lnSpc>
                  <a:spcPct val="130000"/>
                </a:lnSpc>
              </a:pP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nhà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thơ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chiến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sĩ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trưởng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thành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cuộc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kháng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chiến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chống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Pháp</a:t>
              </a:r>
              <a:r>
                <a:rPr lang="vi-VN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  <p:sp>
          <p:nvSpPr>
            <p:cNvPr id="34" name="Oval 33"/>
            <p:cNvSpPr/>
            <p:nvPr/>
          </p:nvSpPr>
          <p:spPr>
            <a:xfrm>
              <a:off x="9145586" y="7974769"/>
              <a:ext cx="301752" cy="300359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0" y="876300"/>
            <a:ext cx="5143624" cy="477054"/>
            <a:chOff x="-178462" y="1828800"/>
            <a:chExt cx="10467049" cy="954107"/>
          </a:xfrm>
          <a:solidFill>
            <a:schemeClr val="accent5">
              <a:lumMod val="50000"/>
            </a:schemeClr>
          </a:solidFill>
        </p:grpSpPr>
        <p:sp>
          <p:nvSpPr>
            <p:cNvPr id="32" name="Round Same Side Corner Rectangle 31"/>
            <p:cNvSpPr/>
            <p:nvPr/>
          </p:nvSpPr>
          <p:spPr>
            <a:xfrm rot="5400000">
              <a:off x="440265" y="1210077"/>
              <a:ext cx="886537" cy="2123991"/>
            </a:xfrm>
            <a:prstGeom prst="round2SameRect">
              <a:avLst/>
            </a:prstGeom>
            <a:grpFill/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02530" y="1828800"/>
              <a:ext cx="91439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5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I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067734" y="1828800"/>
              <a:ext cx="8220853" cy="95410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25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TÌM HIỂU CHUNG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319913" y="1371600"/>
            <a:ext cx="2118963" cy="491580"/>
            <a:chOff x="644526" y="2766774"/>
            <a:chExt cx="4238477" cy="983160"/>
          </a:xfrm>
        </p:grpSpPr>
        <p:sp>
          <p:nvSpPr>
            <p:cNvPr id="39" name="TextBox 38"/>
            <p:cNvSpPr txBox="1"/>
            <p:nvPr/>
          </p:nvSpPr>
          <p:spPr>
            <a:xfrm>
              <a:off x="2020045" y="2766774"/>
              <a:ext cx="2862958" cy="954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500" b="1" i="1" dirty="0" err="1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Tác</a:t>
              </a:r>
              <a:r>
                <a:rPr lang="en-US" sz="2500" b="1" i="1" dirty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500" b="1" i="1" dirty="0" err="1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giả</a:t>
              </a:r>
              <a:endParaRPr lang="en-US" sz="2500" b="1" i="1" dirty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644526" y="2823876"/>
              <a:ext cx="1269206" cy="804672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960331" y="2795826"/>
              <a:ext cx="776597" cy="954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5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1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477795" y="2176760"/>
            <a:ext cx="6704055" cy="830997"/>
            <a:chOff x="9145586" y="9472942"/>
            <a:chExt cx="13372353" cy="1661994"/>
          </a:xfrm>
        </p:grpSpPr>
        <p:sp>
          <p:nvSpPr>
            <p:cNvPr id="45" name="TextBox 44"/>
            <p:cNvSpPr txBox="1"/>
            <p:nvPr/>
          </p:nvSpPr>
          <p:spPr>
            <a:xfrm>
              <a:off x="9755188" y="9472942"/>
              <a:ext cx="12762751" cy="1661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109" fontAlgn="base">
                <a:spcBef>
                  <a:spcPts val="300"/>
                </a:spcBef>
                <a:spcAft>
                  <a:spcPts val="300"/>
                </a:spcAft>
              </a:pP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Tên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khai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sinh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Bùi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Đình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Diệm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(1921 - 1988), </a:t>
              </a:r>
              <a:r>
                <a:rPr lang="en-US" sz="2400" b="1" err="1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quê</a:t>
              </a:r>
              <a:r>
                <a:rPr lang="en-US" sz="2400" b="1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smtClean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ở Đan Phượng,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Hà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Tây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(nay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thuộc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Hà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Nội</a:t>
              </a:r>
              <a:r>
                <a:rPr lang="en-US" sz="24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).</a:t>
              </a:r>
            </a:p>
          </p:txBody>
        </p:sp>
        <p:sp>
          <p:nvSpPr>
            <p:cNvPr id="46" name="Oval 45"/>
            <p:cNvSpPr/>
            <p:nvPr/>
          </p:nvSpPr>
          <p:spPr>
            <a:xfrm>
              <a:off x="9145586" y="9771760"/>
              <a:ext cx="301752" cy="300359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5" r="7825"/>
          <a:stretch/>
        </p:blipFill>
        <p:spPr>
          <a:xfrm>
            <a:off x="7181850" y="723900"/>
            <a:ext cx="5010150" cy="5891512"/>
          </a:xfrm>
          <a:prstGeom prst="rect">
            <a:avLst/>
          </a:prstGeom>
        </p:spPr>
      </p:pic>
      <p:sp>
        <p:nvSpPr>
          <p:cNvPr id="20" name="Oval 19"/>
          <p:cNvSpPr/>
          <p:nvPr/>
        </p:nvSpPr>
        <p:spPr>
          <a:xfrm>
            <a:off x="523998" y="5194886"/>
            <a:ext cx="134541" cy="156754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658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>
          <a:xfrm>
            <a:off x="1052359" y="1756201"/>
            <a:ext cx="6186492" cy="415499"/>
          </a:xfrm>
          <a:prstGeom prst="rect">
            <a:avLst/>
          </a:prstGeom>
        </p:spPr>
        <p:txBody>
          <a:bodyPr wrap="square" lIns="45711" tIns="22855" rIns="45711" bIns="22855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c</a:t>
            </a:r>
            <a:r>
              <a:rPr lang="en-US" sz="2400" b="1">
                <a:solidFill>
                  <a:srgbClr val="C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. </a:t>
            </a:r>
            <a:r>
              <a:rPr lang="en-US" sz="2400" b="1" smtClean="0">
                <a:solidFill>
                  <a:srgbClr val="C0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Sự hi sinh của người lính</a:t>
            </a:r>
            <a:endParaRPr lang="vi-VN" sz="2400" b="1" dirty="0">
              <a:solidFill>
                <a:srgbClr val="C00000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001218" y="2676906"/>
            <a:ext cx="8642767" cy="566549"/>
            <a:chOff x="2574070" y="5943600"/>
            <a:chExt cx="8595197" cy="1133098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4070" y="5943600"/>
              <a:ext cx="1212384" cy="1015286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>
            <a:xfrm>
              <a:off x="4199294" y="6153368"/>
              <a:ext cx="6969973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Màu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sắc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trang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trọng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thiêng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</a:rPr>
                <a:t>liêng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err="1" smtClean="0">
                  <a:latin typeface="Arial" pitchFamily="34" charset="0"/>
                  <a:cs typeface="Arial" pitchFamily="34" charset="0"/>
                </a:rPr>
                <a:t>thành</a:t>
              </a:r>
              <a:r>
                <a:rPr lang="en-US" sz="2400" b="1" smtClean="0">
                  <a:latin typeface="Arial" pitchFamily="34" charset="0"/>
                  <a:cs typeface="Arial" pitchFamily="34" charset="0"/>
                </a:rPr>
                <a:t> kính.</a:t>
              </a:r>
              <a:endParaRPr lang="vi-VN" sz="24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712156" y="3279359"/>
            <a:ext cx="2540495" cy="533340"/>
            <a:chOff x="2332153" y="8309012"/>
            <a:chExt cx="5081652" cy="1066680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2153" y="8309012"/>
              <a:ext cx="1212384" cy="1015286"/>
            </a:xfrm>
            <a:prstGeom prst="rect">
              <a:avLst/>
            </a:prstGeom>
          </p:spPr>
        </p:pic>
        <p:sp>
          <p:nvSpPr>
            <p:cNvPr id="33" name="Rectangle 32"/>
            <p:cNvSpPr/>
            <p:nvPr/>
          </p:nvSpPr>
          <p:spPr>
            <a:xfrm>
              <a:off x="3413306" y="8452362"/>
              <a:ext cx="4000499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400" b="1" dirty="0" err="1">
                  <a:latin typeface="Arial" pitchFamily="34" charset="0"/>
                  <a:cs typeface="Arial" pitchFamily="34" charset="0"/>
                </a:rPr>
                <a:t>Tuổi</a:t>
              </a:r>
              <a:r>
                <a:rPr lang="en-US" sz="24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>
                  <a:latin typeface="Arial" pitchFamily="34" charset="0"/>
                  <a:cs typeface="Arial" pitchFamily="34" charset="0"/>
                </a:rPr>
                <a:t>trẻ</a:t>
              </a:r>
              <a:endParaRPr lang="vi-VN" sz="24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1255594" y="2209689"/>
            <a:ext cx="9994113" cy="498598"/>
            <a:chOff x="9145586" y="9472942"/>
            <a:chExt cx="10290264" cy="997195"/>
          </a:xfrm>
        </p:grpSpPr>
        <p:sp>
          <p:nvSpPr>
            <p:cNvPr id="38" name="TextBox 37"/>
            <p:cNvSpPr txBox="1"/>
            <p:nvPr/>
          </p:nvSpPr>
          <p:spPr>
            <a:xfrm>
              <a:off x="9755187" y="9472942"/>
              <a:ext cx="9680663" cy="997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2200" b="1" err="1" smtClean="0">
                  <a:latin typeface="Arial" pitchFamily="34" charset="0"/>
                  <a:cs typeface="Arial" pitchFamily="34" charset="0"/>
                </a:rPr>
                <a:t>Từ</a:t>
              </a:r>
              <a:r>
                <a:rPr lang="en-US" sz="2200" b="1" smtClean="0">
                  <a:latin typeface="Arial" pitchFamily="34" charset="0"/>
                  <a:cs typeface="Arial" pitchFamily="34" charset="0"/>
                </a:rPr>
                <a:t> Hán </a:t>
              </a:r>
              <a:r>
                <a:rPr lang="en-US" sz="2200" b="1" dirty="0" err="1" smtClean="0">
                  <a:latin typeface="Arial" pitchFamily="34" charset="0"/>
                  <a:cs typeface="Arial" pitchFamily="34" charset="0"/>
                </a:rPr>
                <a:t>Việt</a:t>
              </a:r>
              <a:r>
                <a:rPr lang="en-US" sz="2200" b="1" dirty="0" smtClean="0">
                  <a:latin typeface="Arial" pitchFamily="34" charset="0"/>
                  <a:cs typeface="Arial" pitchFamily="34" charset="0"/>
                </a:rPr>
                <a:t>: </a:t>
              </a:r>
              <a:r>
                <a:rPr lang="vi-VN" sz="22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viễn xứ</a:t>
              </a:r>
              <a:r>
                <a:rPr lang="en-US" sz="22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,</a:t>
              </a:r>
              <a:r>
                <a:rPr lang="vi-VN" sz="22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 biên cương</a:t>
              </a:r>
              <a:r>
                <a:rPr lang="en-US" sz="22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200" b="1" dirty="0" err="1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khúc</a:t>
              </a:r>
              <a:r>
                <a:rPr lang="en-US" sz="22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200" b="1" dirty="0" err="1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độc</a:t>
              </a:r>
              <a:r>
                <a:rPr lang="en-US" sz="2200" b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200" b="1" dirty="0" err="1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hành</a:t>
              </a:r>
              <a:endParaRPr lang="vi-VN" sz="22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Oval 38"/>
            <p:cNvSpPr/>
            <p:nvPr/>
          </p:nvSpPr>
          <p:spPr>
            <a:xfrm>
              <a:off x="9145586" y="9771760"/>
              <a:ext cx="301752" cy="300359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200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1016163" y="3245672"/>
            <a:ext cx="5211199" cy="498598"/>
            <a:chOff x="10003968" y="9470472"/>
            <a:chExt cx="9020815" cy="997195"/>
          </a:xfrm>
        </p:grpSpPr>
        <p:sp>
          <p:nvSpPr>
            <p:cNvPr id="41" name="TextBox 40"/>
            <p:cNvSpPr txBox="1"/>
            <p:nvPr/>
          </p:nvSpPr>
          <p:spPr>
            <a:xfrm>
              <a:off x="10296620" y="9470472"/>
              <a:ext cx="8728163" cy="997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vi-VN" sz="2200" b="1" dirty="0">
                  <a:latin typeface="Arial" pitchFamily="34" charset="0"/>
                  <a:cs typeface="Arial" pitchFamily="34" charset="0"/>
                </a:rPr>
                <a:t> Ẩn dụ </a:t>
              </a:r>
              <a:r>
                <a:rPr lang="vi-VN" sz="2200" b="1" i="1" dirty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đời xanh</a:t>
              </a:r>
            </a:p>
          </p:txBody>
        </p:sp>
        <p:sp>
          <p:nvSpPr>
            <p:cNvPr id="44" name="Oval 43"/>
            <p:cNvSpPr/>
            <p:nvPr/>
          </p:nvSpPr>
          <p:spPr>
            <a:xfrm>
              <a:off x="10003968" y="9696194"/>
              <a:ext cx="332106" cy="272876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200"/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221881" y="3910693"/>
            <a:ext cx="10748927" cy="498598"/>
            <a:chOff x="9145586" y="9472942"/>
            <a:chExt cx="9337764" cy="997195"/>
          </a:xfrm>
        </p:grpSpPr>
        <p:sp>
          <p:nvSpPr>
            <p:cNvPr id="46" name="TextBox 45"/>
            <p:cNvSpPr txBox="1"/>
            <p:nvPr/>
          </p:nvSpPr>
          <p:spPr>
            <a:xfrm>
              <a:off x="9755187" y="9472942"/>
              <a:ext cx="8728163" cy="997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vi-VN" sz="2200" b="1" dirty="0">
                  <a:latin typeface="Arial" pitchFamily="34" charset="0"/>
                  <a:cs typeface="Arial" pitchFamily="34" charset="0"/>
                </a:rPr>
                <a:t> Cụm từ </a:t>
              </a:r>
              <a:r>
                <a:rPr lang="vi-VN" sz="2200" b="1" i="1" dirty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chẳng </a:t>
              </a:r>
              <a:r>
                <a:rPr lang="vi-VN" sz="2200" b="1" i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tiếc</a:t>
              </a:r>
              <a:r>
                <a:rPr lang="en-US" sz="2200" b="1" i="1" dirty="0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200" b="1" i="1" err="1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đời</a:t>
              </a:r>
              <a:r>
                <a:rPr lang="en-US" sz="2200" b="1" i="1" smtClean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 xanh =&gt; </a:t>
              </a:r>
              <a:r>
                <a:rPr lang="en-US" sz="2000" b="1">
                  <a:latin typeface="Arial" pitchFamily="34" charset="0"/>
                  <a:cs typeface="Arial" pitchFamily="34" charset="0"/>
                </a:rPr>
                <a:t>Tuyên ngôn về lí tưởng </a:t>
              </a:r>
              <a:r>
                <a:rPr lang="en-US" sz="2000" b="1" smtClean="0">
                  <a:latin typeface="Arial" pitchFamily="34" charset="0"/>
                  <a:cs typeface="Arial" pitchFamily="34" charset="0"/>
                </a:rPr>
                <a:t>sống cao đẹp.</a:t>
              </a:r>
              <a:endParaRPr lang="vi-VN" sz="2000" b="1">
                <a:cs typeface="Arial" pitchFamily="34" charset="0"/>
              </a:endParaRPr>
            </a:p>
          </p:txBody>
        </p:sp>
        <p:sp>
          <p:nvSpPr>
            <p:cNvPr id="48" name="Oval 47"/>
            <p:cNvSpPr/>
            <p:nvPr/>
          </p:nvSpPr>
          <p:spPr>
            <a:xfrm>
              <a:off x="9145586" y="9771760"/>
              <a:ext cx="301752" cy="300359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20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827541" y="1173522"/>
            <a:ext cx="5094491" cy="874365"/>
            <a:chOff x="644526" y="2795826"/>
            <a:chExt cx="9038655" cy="1748730"/>
          </a:xfrm>
        </p:grpSpPr>
        <p:sp>
          <p:nvSpPr>
            <p:cNvPr id="42" name="TextBox 41"/>
            <p:cNvSpPr txBox="1"/>
            <p:nvPr/>
          </p:nvSpPr>
          <p:spPr>
            <a:xfrm>
              <a:off x="2172021" y="2821008"/>
              <a:ext cx="7511160" cy="17235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500" b="1" i="1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Nhớ </a:t>
              </a:r>
              <a:r>
                <a:rPr lang="en-US" sz="2500" b="1" i="1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đoàn binh Tây Tiến</a:t>
              </a:r>
              <a:endParaRPr lang="vi-VN" sz="2500" b="1" i="1" dirty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43" name="Rounded Rectangle 42"/>
            <p:cNvSpPr/>
            <p:nvPr/>
          </p:nvSpPr>
          <p:spPr>
            <a:xfrm>
              <a:off x="644526" y="2823876"/>
              <a:ext cx="1269206" cy="804672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960331" y="2795826"/>
              <a:ext cx="776597" cy="954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5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3</a:t>
              </a: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0" y="694266"/>
            <a:ext cx="5143626" cy="477054"/>
            <a:chOff x="-4" y="1828800"/>
            <a:chExt cx="10288591" cy="954107"/>
          </a:xfrm>
        </p:grpSpPr>
        <p:sp>
          <p:nvSpPr>
            <p:cNvPr id="63" name="Round Same Side Corner Rectangle 62"/>
            <p:cNvSpPr/>
            <p:nvPr/>
          </p:nvSpPr>
          <p:spPr>
            <a:xfrm rot="5400000">
              <a:off x="529492" y="1299309"/>
              <a:ext cx="886537" cy="1945529"/>
            </a:xfrm>
            <a:prstGeom prst="round2SameRect">
              <a:avLst/>
            </a:prstGeom>
            <a:solidFill>
              <a:schemeClr val="accent5">
                <a:lumMod val="50000"/>
              </a:schemeClr>
            </a:solidFill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0" y="1828800"/>
              <a:ext cx="171692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5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II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2067734" y="1828800"/>
              <a:ext cx="822085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2500" b="1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ĐỌC HIỂU VĂN BẢN</a:t>
              </a:r>
              <a:endParaRPr lang="en-US" sz="2500" b="1" dirty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524266" y="4441761"/>
            <a:ext cx="1153266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smtClean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  <a:t>N</a:t>
            </a:r>
            <a:r>
              <a:rPr lang="vi-VN" sz="2000" b="1" smtClean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  <a:t>ói giảm</a:t>
            </a:r>
            <a:r>
              <a:rPr lang="en-US" sz="2000" b="1" smtClean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  <a:t>: </a:t>
            </a:r>
            <a:r>
              <a:rPr lang="vi-VN" sz="2000" b="1" smtClean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  <a:t>“</a:t>
            </a:r>
            <a:r>
              <a:rPr lang="vi-VN" sz="2000" b="1" i="1" smtClean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  <a:t>anh </a:t>
            </a:r>
            <a:r>
              <a:rPr lang="vi-VN" sz="2000" b="1" i="1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  <a:t>về </a:t>
            </a:r>
            <a:r>
              <a:rPr lang="vi-VN" sz="2000" b="1" i="1" smtClean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  <a:t>đất</a:t>
            </a:r>
            <a:r>
              <a:rPr lang="vi-VN" sz="2000" b="1" smtClean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  <a:t>”</a:t>
            </a:r>
            <a:r>
              <a:rPr lang="en-US" sz="2000" b="1" smtClean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  <a:t>: </a:t>
            </a:r>
            <a:r>
              <a:rPr lang="vi-VN" sz="2000" b="1" smtClean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  <a:t>chết </a:t>
            </a:r>
            <a:r>
              <a:rPr lang="vi-VN" sz="2000" b="1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  <a:t>là trở về với lòng đất mẹ, là hoá thân với non sông đất nước, cái chết nhẹ tựa lông </a:t>
            </a:r>
            <a:r>
              <a:rPr lang="vi-VN" sz="2000" b="1" smtClean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  <a:t>hồng</a:t>
            </a:r>
            <a:r>
              <a:rPr lang="en-US" sz="2000" b="1" smtClean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</a:rPr>
              <a:t>.</a:t>
            </a:r>
            <a:endParaRPr lang="en-US" sz="2000" b="1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4" name="Oval 53"/>
          <p:cNvSpPr/>
          <p:nvPr/>
        </p:nvSpPr>
        <p:spPr>
          <a:xfrm>
            <a:off x="176884" y="4609563"/>
            <a:ext cx="347354" cy="15018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en-US" sz="2000" b="1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55" name="Group 54"/>
          <p:cNvGrpSpPr/>
          <p:nvPr/>
        </p:nvGrpSpPr>
        <p:grpSpPr>
          <a:xfrm>
            <a:off x="233371" y="5664626"/>
            <a:ext cx="11720941" cy="978729"/>
            <a:chOff x="9176409" y="9532358"/>
            <a:chExt cx="9031382" cy="1957458"/>
          </a:xfrm>
        </p:grpSpPr>
        <p:sp>
          <p:nvSpPr>
            <p:cNvPr id="56" name="TextBox 55"/>
            <p:cNvSpPr txBox="1"/>
            <p:nvPr/>
          </p:nvSpPr>
          <p:spPr>
            <a:xfrm>
              <a:off x="9479628" y="9532358"/>
              <a:ext cx="8728163" cy="19574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vi-VN" sz="2200" b="1" dirty="0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200" b="1" dirty="0" err="1" smtClean="0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Động</a:t>
              </a:r>
              <a:r>
                <a:rPr lang="en-US" sz="2200" b="1" dirty="0" smtClean="0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200" b="1" err="1" smtClean="0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từ</a:t>
              </a:r>
              <a:r>
                <a:rPr lang="en-US" sz="2200" b="1" smtClean="0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200" b="1" i="1" smtClean="0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Gầm</a:t>
              </a:r>
              <a:r>
                <a:rPr lang="en-US" sz="2200" b="1" smtClean="0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 âm vang sông núi, tạo nên nghi lễ đặc biệt tiễn đưa người lính ,</a:t>
              </a:r>
              <a:r>
                <a:rPr lang="vi-VN" sz="2400" b="1" smtClean="0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khiến </a:t>
              </a:r>
              <a:r>
                <a:rPr lang="vi-VN" sz="2400" b="1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tầm vóc của người lính trở nên lớn lao, </a:t>
              </a:r>
              <a:r>
                <a:rPr lang="en-US" sz="2400" b="1" smtClean="0">
                  <a:solidFill>
                    <a:schemeClr val="tx2">
                      <a:lumMod val="50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vĩ đại.</a:t>
              </a:r>
              <a:endParaRPr lang="vi-VN" sz="22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7" name="Oval 56"/>
            <p:cNvSpPr/>
            <p:nvPr/>
          </p:nvSpPr>
          <p:spPr>
            <a:xfrm>
              <a:off x="9176409" y="9874290"/>
              <a:ext cx="301752" cy="30036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200" b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8180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3"/>
          <p:cNvGrpSpPr/>
          <p:nvPr/>
        </p:nvGrpSpPr>
        <p:grpSpPr>
          <a:xfrm>
            <a:off x="1905545" y="2573025"/>
            <a:ext cx="8495194" cy="2989576"/>
            <a:chOff x="2897187" y="4333321"/>
            <a:chExt cx="19328108" cy="5844788"/>
          </a:xfrm>
        </p:grpSpPr>
        <p:grpSp>
          <p:nvGrpSpPr>
            <p:cNvPr id="7" name="Group 1"/>
            <p:cNvGrpSpPr/>
            <p:nvPr/>
          </p:nvGrpSpPr>
          <p:grpSpPr>
            <a:xfrm>
              <a:off x="2897187" y="4333321"/>
              <a:ext cx="19328108" cy="5844788"/>
              <a:chOff x="2897187" y="4333321"/>
              <a:chExt cx="19328108" cy="5844788"/>
            </a:xfrm>
          </p:grpSpPr>
          <p:grpSp>
            <p:nvGrpSpPr>
              <p:cNvPr id="8" name="Group 4"/>
              <p:cNvGrpSpPr/>
              <p:nvPr/>
            </p:nvGrpSpPr>
            <p:grpSpPr>
              <a:xfrm>
                <a:off x="2897187" y="4333321"/>
                <a:ext cx="19328108" cy="5844788"/>
                <a:chOff x="2897187" y="4333321"/>
                <a:chExt cx="19328108" cy="5844788"/>
              </a:xfrm>
            </p:grpSpPr>
            <p:sp>
              <p:nvSpPr>
                <p:cNvPr id="59" name="Rounded Rectangle 58"/>
                <p:cNvSpPr/>
                <p:nvPr/>
              </p:nvSpPr>
              <p:spPr>
                <a:xfrm>
                  <a:off x="2897187" y="4918502"/>
                  <a:ext cx="19328108" cy="5259607"/>
                </a:xfrm>
                <a:prstGeom prst="roundRect">
                  <a:avLst>
                    <a:gd name="adj" fmla="val 3218"/>
                  </a:avLst>
                </a:prstGeom>
                <a:noFill/>
                <a:ln w="5715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0" name="Rounded Rectangle 59"/>
                <p:cNvSpPr/>
                <p:nvPr/>
              </p:nvSpPr>
              <p:spPr>
                <a:xfrm>
                  <a:off x="9514390" y="4335448"/>
                  <a:ext cx="6108198" cy="1014758"/>
                </a:xfrm>
                <a:prstGeom prst="roundRect">
                  <a:avLst/>
                </a:prstGeom>
                <a:solidFill>
                  <a:schemeClr val="bg2"/>
                </a:solidFill>
                <a:ln w="57150">
                  <a:solidFill>
                    <a:schemeClr val="accent5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1" name="TextBox 60"/>
                <p:cNvSpPr txBox="1"/>
                <p:nvPr/>
              </p:nvSpPr>
              <p:spPr>
                <a:xfrm>
                  <a:off x="10983860" y="4333321"/>
                  <a:ext cx="4092801" cy="99283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r>
                    <a:rPr lang="en-US" sz="2700" b="1">
                      <a:solidFill>
                        <a:srgbClr val="4BACC6"/>
                      </a:solidFill>
                      <a:latin typeface="Tahoma" pitchFamily="34" charset="0"/>
                      <a:ea typeface="Tahoma" pitchFamily="34" charset="0"/>
                      <a:cs typeface="Tahoma" pitchFamily="34" charset="0"/>
                    </a:rPr>
                    <a:t>TIỂU KẾT</a:t>
                  </a:r>
                  <a:endParaRPr lang="en-US" sz="2700" b="1" dirty="0">
                    <a:solidFill>
                      <a:srgbClr val="4BACC6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endParaRPr>
                </a:p>
              </p:txBody>
            </p:sp>
          </p:grpSp>
          <p:sp>
            <p:nvSpPr>
              <p:cNvPr id="58" name="Oval 57"/>
              <p:cNvSpPr/>
              <p:nvPr/>
            </p:nvSpPr>
            <p:spPr>
              <a:xfrm>
                <a:off x="9337577" y="4756271"/>
                <a:ext cx="353626" cy="304767"/>
              </a:xfrm>
              <a:prstGeom prst="ellipse">
                <a:avLst/>
              </a:prstGeom>
              <a:solidFill>
                <a:schemeClr val="accent5"/>
              </a:solidFill>
              <a:ln w="825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56" name="Oval 55"/>
            <p:cNvSpPr/>
            <p:nvPr/>
          </p:nvSpPr>
          <p:spPr>
            <a:xfrm>
              <a:off x="15445775" y="4756271"/>
              <a:ext cx="353626" cy="304767"/>
            </a:xfrm>
            <a:prstGeom prst="ellipse">
              <a:avLst/>
            </a:prstGeom>
            <a:solidFill>
              <a:schemeClr val="accent5"/>
            </a:solidFill>
            <a:ln w="825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2124795" y="3314702"/>
            <a:ext cx="8125639" cy="830997"/>
            <a:chOff x="4250142" y="6629400"/>
            <a:chExt cx="16253395" cy="1661993"/>
          </a:xfrm>
        </p:grpSpPr>
        <p:grpSp>
          <p:nvGrpSpPr>
            <p:cNvPr id="4" name="Group 33"/>
            <p:cNvGrpSpPr/>
            <p:nvPr/>
          </p:nvGrpSpPr>
          <p:grpSpPr>
            <a:xfrm>
              <a:off x="4250142" y="6629402"/>
              <a:ext cx="15408250" cy="1431161"/>
              <a:chOff x="3430587" y="6208744"/>
              <a:chExt cx="17526000" cy="1908214"/>
            </a:xfrm>
          </p:grpSpPr>
          <p:sp>
            <p:nvSpPr>
              <p:cNvPr id="43" name="Rectangle 42"/>
              <p:cNvSpPr/>
              <p:nvPr/>
            </p:nvSpPr>
            <p:spPr>
              <a:xfrm>
                <a:off x="3887787" y="6208744"/>
                <a:ext cx="17068800" cy="19082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endParaRPr lang="vi-VN" sz="2700" b="1">
                  <a:cs typeface="Arial" pitchFamily="34" charset="0"/>
                </a:endParaRPr>
              </a:p>
            </p:txBody>
          </p:sp>
          <p:sp>
            <p:nvSpPr>
              <p:cNvPr id="48" name="Isosceles Triangle 47"/>
              <p:cNvSpPr/>
              <p:nvPr/>
            </p:nvSpPr>
            <p:spPr>
              <a:xfrm rot="5400000">
                <a:off x="3369376" y="6690611"/>
                <a:ext cx="427223" cy="304801"/>
              </a:xfrm>
              <a:prstGeom prst="triangle">
                <a:avLst/>
              </a:prstGeom>
              <a:solidFill>
                <a:srgbClr val="EA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00" b="1">
                  <a:solidFill>
                    <a:srgbClr val="EA0000"/>
                  </a:solidFill>
                </a:endParaRPr>
              </a:p>
            </p:txBody>
          </p:sp>
        </p:grpSp>
        <p:sp>
          <p:nvSpPr>
            <p:cNvPr id="65" name="Rectangle 64"/>
            <p:cNvSpPr/>
            <p:nvPr/>
          </p:nvSpPr>
          <p:spPr>
            <a:xfrm>
              <a:off x="4894312" y="6629400"/>
              <a:ext cx="15609225" cy="16619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spcBef>
                  <a:spcPts val="300"/>
                </a:spcBef>
                <a:spcAft>
                  <a:spcPts val="300"/>
                </a:spcAft>
              </a:pPr>
              <a:r>
                <a:rPr lang="en-US" sz="2400" b="1" dirty="0" err="1">
                  <a:latin typeface="Arial" pitchFamily="34" charset="0"/>
                  <a:cs typeface="Arial" pitchFamily="34" charset="0"/>
                  <a:sym typeface="Wingdings" pitchFamily="2" charset="2"/>
                </a:rPr>
                <a:t>Bút</a:t>
              </a:r>
              <a:r>
                <a:rPr lang="en-US" sz="2400" b="1" dirty="0">
                  <a:latin typeface="Arial" pitchFamily="34" charset="0"/>
                  <a:cs typeface="Arial" pitchFamily="34" charset="0"/>
                  <a:sym typeface="Wingdings" pitchFamily="2" charset="2"/>
                </a:rPr>
                <a:t> </a:t>
              </a:r>
              <a:r>
                <a:rPr lang="en-US" sz="2400" b="1" dirty="0" err="1">
                  <a:latin typeface="Arial" pitchFamily="34" charset="0"/>
                  <a:cs typeface="Arial" pitchFamily="34" charset="0"/>
                  <a:sym typeface="Wingdings" pitchFamily="2" charset="2"/>
                </a:rPr>
                <a:t>pháp</a:t>
              </a:r>
              <a:r>
                <a:rPr lang="en-US" sz="2400" b="1" dirty="0">
                  <a:latin typeface="Arial" pitchFamily="34" charset="0"/>
                  <a:cs typeface="Arial" pitchFamily="34" charset="0"/>
                  <a:sym typeface="Wingdings" pitchFamily="2" charset="2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  <a:sym typeface="Wingdings" pitchFamily="2" charset="2"/>
                </a:rPr>
                <a:t>hiện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  <a:sym typeface="Wingdings" pitchFamily="2" charset="2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  <a:sym typeface="Wingdings" pitchFamily="2" charset="2"/>
                </a:rPr>
                <a:t>thực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  <a:sym typeface="Wingdings" pitchFamily="2" charset="2"/>
                </a:rPr>
                <a:t> +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  <a:sym typeface="Wingdings" pitchFamily="2" charset="2"/>
                </a:rPr>
                <a:t>lãng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  <a:sym typeface="Wingdings" pitchFamily="2" charset="2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  <a:sym typeface="Wingdings" pitchFamily="2" charset="2"/>
                </a:rPr>
                <a:t>mạn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  <a:sym typeface="Wingdings" pitchFamily="2" charset="2"/>
                </a:rPr>
                <a:t>,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  <a:sym typeface="Wingdings" pitchFamily="2" charset="2"/>
                </a:rPr>
                <a:t>sử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  <a:sym typeface="Wingdings" pitchFamily="2" charset="2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  <a:sym typeface="Wingdings" pitchFamily="2" charset="2"/>
                </a:rPr>
                <a:t>dụng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  <a:sym typeface="Wingdings" pitchFamily="2" charset="2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  <a:sym typeface="Wingdings" pitchFamily="2" charset="2"/>
                </a:rPr>
                <a:t>các</a:t>
              </a:r>
              <a:r>
                <a:rPr lang="en-US" sz="2400" b="1" dirty="0" smtClean="0">
                  <a:latin typeface="Arial" pitchFamily="34" charset="0"/>
                  <a:cs typeface="Arial" pitchFamily="34" charset="0"/>
                  <a:sym typeface="Wingdings" pitchFamily="2" charset="2"/>
                </a:rPr>
                <a:t> </a:t>
              </a:r>
              <a:r>
                <a:rPr lang="en-US" sz="2400" b="1" dirty="0" err="1">
                  <a:latin typeface="Arial" pitchFamily="34" charset="0"/>
                  <a:cs typeface="Arial" pitchFamily="34" charset="0"/>
                  <a:sym typeface="Wingdings" pitchFamily="2" charset="2"/>
                </a:rPr>
                <a:t>từ</a:t>
              </a:r>
              <a:r>
                <a:rPr lang="en-US" sz="2400" b="1" dirty="0">
                  <a:latin typeface="Arial" pitchFamily="34" charset="0"/>
                  <a:cs typeface="Arial" pitchFamily="34" charset="0"/>
                  <a:sym typeface="Wingdings" pitchFamily="2" charset="2"/>
                </a:rPr>
                <a:t> </a:t>
              </a:r>
              <a:r>
                <a:rPr lang="en-US" sz="2400" b="1" dirty="0" err="1">
                  <a:latin typeface="Arial" pitchFamily="34" charset="0"/>
                  <a:cs typeface="Arial" pitchFamily="34" charset="0"/>
                  <a:sym typeface="Wingdings" pitchFamily="2" charset="2"/>
                </a:rPr>
                <a:t>Hán</a:t>
              </a:r>
              <a:r>
                <a:rPr lang="en-US" sz="2400" b="1" dirty="0">
                  <a:latin typeface="Arial" pitchFamily="34" charset="0"/>
                  <a:cs typeface="Arial" pitchFamily="34" charset="0"/>
                  <a:sym typeface="Wingdings" pitchFamily="2" charset="2"/>
                </a:rPr>
                <a:t> </a:t>
              </a:r>
              <a:r>
                <a:rPr lang="en-US" sz="2400" b="1" dirty="0" err="1" smtClean="0">
                  <a:latin typeface="Arial" pitchFamily="34" charset="0"/>
                  <a:cs typeface="Arial" pitchFamily="34" charset="0"/>
                  <a:sym typeface="Wingdings" pitchFamily="2" charset="2"/>
                </a:rPr>
                <a:t>Việt</a:t>
              </a:r>
              <a:endParaRPr lang="en-US" sz="24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124794" y="4303931"/>
            <a:ext cx="8124340" cy="830997"/>
            <a:chOff x="4250142" y="9174034"/>
            <a:chExt cx="16250796" cy="1661994"/>
          </a:xfrm>
        </p:grpSpPr>
        <p:grpSp>
          <p:nvGrpSpPr>
            <p:cNvPr id="5" name="Group 38"/>
            <p:cNvGrpSpPr/>
            <p:nvPr/>
          </p:nvGrpSpPr>
          <p:grpSpPr>
            <a:xfrm>
              <a:off x="4250142" y="9176774"/>
              <a:ext cx="15408250" cy="1431161"/>
              <a:chOff x="3430587" y="6208744"/>
              <a:chExt cx="17526000" cy="1908214"/>
            </a:xfrm>
          </p:grpSpPr>
          <p:sp>
            <p:nvSpPr>
              <p:cNvPr id="52" name="Rectangle 51"/>
              <p:cNvSpPr/>
              <p:nvPr/>
            </p:nvSpPr>
            <p:spPr>
              <a:xfrm>
                <a:off x="3887787" y="6208744"/>
                <a:ext cx="17068800" cy="19082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endParaRPr lang="vi-VN" sz="2700" b="1">
                  <a:cs typeface="Arial" pitchFamily="34" charset="0"/>
                </a:endParaRPr>
              </a:p>
            </p:txBody>
          </p:sp>
          <p:sp>
            <p:nvSpPr>
              <p:cNvPr id="53" name="Isosceles Triangle 52"/>
              <p:cNvSpPr/>
              <p:nvPr/>
            </p:nvSpPr>
            <p:spPr>
              <a:xfrm rot="5400000">
                <a:off x="3369376" y="6690611"/>
                <a:ext cx="427223" cy="304801"/>
              </a:xfrm>
              <a:prstGeom prst="triangle">
                <a:avLst/>
              </a:prstGeom>
              <a:solidFill>
                <a:srgbClr val="EA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00" b="1">
                  <a:solidFill>
                    <a:srgbClr val="EA0000"/>
                  </a:solidFill>
                </a:endParaRPr>
              </a:p>
            </p:txBody>
          </p:sp>
        </p:grpSp>
        <p:sp>
          <p:nvSpPr>
            <p:cNvPr id="2049" name="Rectangle 1"/>
            <p:cNvSpPr>
              <a:spLocks noChangeArrowheads="1"/>
            </p:cNvSpPr>
            <p:nvPr/>
          </p:nvSpPr>
          <p:spPr bwMode="auto">
            <a:xfrm>
              <a:off x="4824719" y="9174034"/>
              <a:ext cx="15676219" cy="16619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just" defTabSz="457109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Người</a:t>
              </a:r>
              <a:r>
                <a:rPr lang="en-US" sz="24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4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lính</a:t>
              </a:r>
              <a:r>
                <a:rPr lang="en-US" sz="24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4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Tây</a:t>
              </a:r>
              <a:r>
                <a:rPr lang="en-US" sz="24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4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Tiến</a:t>
              </a:r>
              <a:r>
                <a:rPr lang="en-US" sz="24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4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mang</a:t>
              </a:r>
              <a:r>
                <a:rPr lang="en-US" sz="24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4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vẻ</a:t>
              </a:r>
              <a:r>
                <a:rPr lang="en-US" sz="24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4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đẹp</a:t>
              </a:r>
              <a:r>
                <a:rPr lang="en-US" sz="24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4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hào</a:t>
              </a:r>
              <a:r>
                <a:rPr lang="en-US" sz="24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4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hùng</a:t>
              </a:r>
              <a:r>
                <a:rPr lang="en-US" sz="24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, bi </a:t>
              </a:r>
              <a:r>
                <a:rPr lang="en-US" sz="24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tráng</a:t>
              </a:r>
              <a:r>
                <a:rPr lang="en-US" sz="24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, </a:t>
              </a:r>
              <a:r>
                <a:rPr lang="en-US" sz="24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tiêu</a:t>
              </a:r>
              <a:r>
                <a:rPr lang="en-US" sz="24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biểu</a:t>
              </a:r>
              <a:r>
                <a:rPr lang="en-US" sz="2400" b="1" dirty="0" smtClean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4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cho</a:t>
              </a:r>
              <a:r>
                <a:rPr lang="en-US" sz="24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4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người</a:t>
              </a:r>
              <a:r>
                <a:rPr lang="en-US" sz="24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4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lính</a:t>
              </a:r>
              <a:r>
                <a:rPr lang="en-US" sz="24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4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thời</a:t>
              </a:r>
              <a:r>
                <a:rPr lang="en-US" sz="24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4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chống</a:t>
              </a:r>
              <a:r>
                <a:rPr lang="en-US" sz="24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4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Pháp</a:t>
              </a:r>
              <a:r>
                <a:rPr lang="en-US" sz="24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.</a:t>
              </a:r>
              <a:endParaRPr lang="en-US" sz="24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19913" y="1216366"/>
            <a:ext cx="5008831" cy="861774"/>
            <a:chOff x="644526" y="2766774"/>
            <a:chExt cx="8886677" cy="1723548"/>
          </a:xfrm>
        </p:grpSpPr>
        <p:sp>
          <p:nvSpPr>
            <p:cNvPr id="34" name="TextBox 33"/>
            <p:cNvSpPr txBox="1"/>
            <p:nvPr/>
          </p:nvSpPr>
          <p:spPr>
            <a:xfrm>
              <a:off x="2020043" y="2766774"/>
              <a:ext cx="7511160" cy="17235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500" b="1" i="1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Nhớ </a:t>
              </a:r>
              <a:r>
                <a:rPr lang="en-US" sz="2500" b="1" i="1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đoàn binh Tây Tiến</a:t>
              </a:r>
              <a:endParaRPr lang="vi-VN" sz="2500" b="1" i="1" dirty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644526" y="2823876"/>
              <a:ext cx="1269206" cy="804672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960331" y="2795826"/>
              <a:ext cx="776597" cy="954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5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3</a:t>
              </a: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0" y="694266"/>
            <a:ext cx="5143626" cy="477054"/>
            <a:chOff x="-4" y="1828800"/>
            <a:chExt cx="10288591" cy="954107"/>
          </a:xfrm>
        </p:grpSpPr>
        <p:sp>
          <p:nvSpPr>
            <p:cNvPr id="40" name="Round Same Side Corner Rectangle 39"/>
            <p:cNvSpPr/>
            <p:nvPr/>
          </p:nvSpPr>
          <p:spPr>
            <a:xfrm rot="5400000">
              <a:off x="529492" y="1299309"/>
              <a:ext cx="886537" cy="1945529"/>
            </a:xfrm>
            <a:prstGeom prst="round2SameRect">
              <a:avLst/>
            </a:prstGeom>
            <a:solidFill>
              <a:schemeClr val="accent5">
                <a:lumMod val="50000"/>
              </a:schemeClr>
            </a:solidFill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0" y="1828800"/>
              <a:ext cx="171692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5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II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067734" y="1828800"/>
              <a:ext cx="822085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2500" b="1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ĐỌC HIỂU VĂN BẢN</a:t>
              </a:r>
              <a:endParaRPr lang="en-US" sz="2500" b="1" dirty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44" name="Freeform 43"/>
          <p:cNvSpPr>
            <a:spLocks/>
          </p:cNvSpPr>
          <p:nvPr/>
        </p:nvSpPr>
        <p:spPr bwMode="auto">
          <a:xfrm>
            <a:off x="9954995" y="5161538"/>
            <a:ext cx="445744" cy="384582"/>
          </a:xfrm>
          <a:custGeom>
            <a:avLst/>
            <a:gdLst>
              <a:gd name="T0" fmla="*/ 653 w 653"/>
              <a:gd name="T1" fmla="*/ 0 h 611"/>
              <a:gd name="T2" fmla="*/ 587 w 653"/>
              <a:gd name="T3" fmla="*/ 103 h 611"/>
              <a:gd name="T4" fmla="*/ 508 w 653"/>
              <a:gd name="T5" fmla="*/ 179 h 611"/>
              <a:gd name="T6" fmla="*/ 549 w 653"/>
              <a:gd name="T7" fmla="*/ 235 h 611"/>
              <a:gd name="T8" fmla="*/ 602 w 653"/>
              <a:gd name="T9" fmla="*/ 214 h 611"/>
              <a:gd name="T10" fmla="*/ 592 w 653"/>
              <a:gd name="T11" fmla="*/ 182 h 611"/>
              <a:gd name="T12" fmla="*/ 576 w 653"/>
              <a:gd name="T13" fmla="*/ 194 h 611"/>
              <a:gd name="T14" fmla="*/ 565 w 653"/>
              <a:gd name="T15" fmla="*/ 182 h 611"/>
              <a:gd name="T16" fmla="*/ 602 w 653"/>
              <a:gd name="T17" fmla="*/ 170 h 611"/>
              <a:gd name="T18" fmla="*/ 615 w 653"/>
              <a:gd name="T19" fmla="*/ 226 h 611"/>
              <a:gd name="T20" fmla="*/ 580 w 653"/>
              <a:gd name="T21" fmla="*/ 261 h 611"/>
              <a:gd name="T22" fmla="*/ 601 w 653"/>
              <a:gd name="T23" fmla="*/ 303 h 611"/>
              <a:gd name="T24" fmla="*/ 580 w 653"/>
              <a:gd name="T25" fmla="*/ 330 h 611"/>
              <a:gd name="T26" fmla="*/ 601 w 653"/>
              <a:gd name="T27" fmla="*/ 368 h 611"/>
              <a:gd name="T28" fmla="*/ 580 w 653"/>
              <a:gd name="T29" fmla="*/ 410 h 611"/>
              <a:gd name="T30" fmla="*/ 558 w 653"/>
              <a:gd name="T31" fmla="*/ 392 h 611"/>
              <a:gd name="T32" fmla="*/ 519 w 653"/>
              <a:gd name="T33" fmla="*/ 407 h 611"/>
              <a:gd name="T34" fmla="*/ 490 w 653"/>
              <a:gd name="T35" fmla="*/ 361 h 611"/>
              <a:gd name="T36" fmla="*/ 514 w 653"/>
              <a:gd name="T37" fmla="*/ 339 h 611"/>
              <a:gd name="T38" fmla="*/ 526 w 653"/>
              <a:gd name="T39" fmla="*/ 350 h 611"/>
              <a:gd name="T40" fmla="*/ 519 w 653"/>
              <a:gd name="T41" fmla="*/ 355 h 611"/>
              <a:gd name="T42" fmla="*/ 502 w 653"/>
              <a:gd name="T43" fmla="*/ 365 h 611"/>
              <a:gd name="T44" fmla="*/ 535 w 653"/>
              <a:gd name="T45" fmla="*/ 386 h 611"/>
              <a:gd name="T46" fmla="*/ 567 w 653"/>
              <a:gd name="T47" fmla="*/ 326 h 611"/>
              <a:gd name="T48" fmla="*/ 507 w 653"/>
              <a:gd name="T49" fmla="*/ 283 h 611"/>
              <a:gd name="T50" fmla="*/ 462 w 653"/>
              <a:gd name="T51" fmla="*/ 297 h 611"/>
              <a:gd name="T52" fmla="*/ 374 w 653"/>
              <a:gd name="T53" fmla="*/ 284 h 611"/>
              <a:gd name="T54" fmla="*/ 371 w 653"/>
              <a:gd name="T55" fmla="*/ 285 h 611"/>
              <a:gd name="T56" fmla="*/ 351 w 653"/>
              <a:gd name="T57" fmla="*/ 281 h 611"/>
              <a:gd name="T58" fmla="*/ 352 w 653"/>
              <a:gd name="T59" fmla="*/ 298 h 611"/>
              <a:gd name="T60" fmla="*/ 357 w 653"/>
              <a:gd name="T61" fmla="*/ 399 h 611"/>
              <a:gd name="T62" fmla="*/ 348 w 653"/>
              <a:gd name="T63" fmla="*/ 484 h 611"/>
              <a:gd name="T64" fmla="*/ 419 w 653"/>
              <a:gd name="T65" fmla="*/ 506 h 611"/>
              <a:gd name="T66" fmla="*/ 433 w 653"/>
              <a:gd name="T67" fmla="*/ 447 h 611"/>
              <a:gd name="T68" fmla="*/ 413 w 653"/>
              <a:gd name="T69" fmla="*/ 445 h 611"/>
              <a:gd name="T70" fmla="*/ 411 w 653"/>
              <a:gd name="T71" fmla="*/ 465 h 611"/>
              <a:gd name="T72" fmla="*/ 400 w 653"/>
              <a:gd name="T73" fmla="*/ 465 h 611"/>
              <a:gd name="T74" fmla="*/ 409 w 653"/>
              <a:gd name="T75" fmla="*/ 431 h 611"/>
              <a:gd name="T76" fmla="*/ 458 w 653"/>
              <a:gd name="T77" fmla="*/ 454 h 611"/>
              <a:gd name="T78" fmla="*/ 460 w 653"/>
              <a:gd name="T79" fmla="*/ 484 h 611"/>
              <a:gd name="T80" fmla="*/ 444 w 653"/>
              <a:gd name="T81" fmla="*/ 504 h 611"/>
              <a:gd name="T82" fmla="*/ 457 w 653"/>
              <a:gd name="T83" fmla="*/ 519 h 611"/>
              <a:gd name="T84" fmla="*/ 429 w 653"/>
              <a:gd name="T85" fmla="*/ 546 h 611"/>
              <a:gd name="T86" fmla="*/ 383 w 653"/>
              <a:gd name="T87" fmla="*/ 520 h 611"/>
              <a:gd name="T88" fmla="*/ 342 w 653"/>
              <a:gd name="T89" fmla="*/ 543 h 611"/>
              <a:gd name="T90" fmla="*/ 307 w 653"/>
              <a:gd name="T91" fmla="*/ 524 h 611"/>
              <a:gd name="T92" fmla="*/ 250 w 653"/>
              <a:gd name="T93" fmla="*/ 566 h 611"/>
              <a:gd name="T94" fmla="*/ 211 w 653"/>
              <a:gd name="T95" fmla="*/ 519 h 611"/>
              <a:gd name="T96" fmla="*/ 232 w 653"/>
              <a:gd name="T97" fmla="*/ 504 h 611"/>
              <a:gd name="T98" fmla="*/ 235 w 653"/>
              <a:gd name="T99" fmla="*/ 515 h 611"/>
              <a:gd name="T100" fmla="*/ 238 w 653"/>
              <a:gd name="T101" fmla="*/ 550 h 611"/>
              <a:gd name="T102" fmla="*/ 287 w 653"/>
              <a:gd name="T103" fmla="*/ 510 h 611"/>
              <a:gd name="T104" fmla="*/ 224 w 653"/>
              <a:gd name="T105" fmla="*/ 443 h 611"/>
              <a:gd name="T106" fmla="*/ 147 w 653"/>
              <a:gd name="T107" fmla="*/ 495 h 611"/>
              <a:gd name="T108" fmla="*/ 138 w 653"/>
              <a:gd name="T109" fmla="*/ 524 h 611"/>
              <a:gd name="T110" fmla="*/ 55 w 653"/>
              <a:gd name="T111" fmla="*/ 558 h 611"/>
              <a:gd name="T112" fmla="*/ 0 w 653"/>
              <a:gd name="T113" fmla="*/ 611 h 611"/>
              <a:gd name="T114" fmla="*/ 653 w 653"/>
              <a:gd name="T115" fmla="*/ 611 h 611"/>
              <a:gd name="T116" fmla="*/ 653 w 653"/>
              <a:gd name="T117" fmla="*/ 566 h 611"/>
              <a:gd name="T118" fmla="*/ 653 w 653"/>
              <a:gd name="T119" fmla="*/ 0 h 6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3" h="611">
                <a:moveTo>
                  <a:pt x="653" y="0"/>
                </a:moveTo>
                <a:cubicBezTo>
                  <a:pt x="636" y="13"/>
                  <a:pt x="583" y="58"/>
                  <a:pt x="587" y="103"/>
                </a:cubicBezTo>
                <a:cubicBezTo>
                  <a:pt x="587" y="103"/>
                  <a:pt x="511" y="111"/>
                  <a:pt x="508" y="179"/>
                </a:cubicBezTo>
                <a:cubicBezTo>
                  <a:pt x="508" y="179"/>
                  <a:pt x="516" y="226"/>
                  <a:pt x="549" y="235"/>
                </a:cubicBezTo>
                <a:cubicBezTo>
                  <a:pt x="583" y="245"/>
                  <a:pt x="600" y="221"/>
                  <a:pt x="602" y="214"/>
                </a:cubicBezTo>
                <a:cubicBezTo>
                  <a:pt x="607" y="207"/>
                  <a:pt x="611" y="188"/>
                  <a:pt x="592" y="182"/>
                </a:cubicBezTo>
                <a:cubicBezTo>
                  <a:pt x="582" y="180"/>
                  <a:pt x="576" y="192"/>
                  <a:pt x="576" y="194"/>
                </a:cubicBezTo>
                <a:cubicBezTo>
                  <a:pt x="576" y="194"/>
                  <a:pt x="567" y="196"/>
                  <a:pt x="565" y="182"/>
                </a:cubicBezTo>
                <a:cubicBezTo>
                  <a:pt x="565" y="167"/>
                  <a:pt x="590" y="162"/>
                  <a:pt x="602" y="170"/>
                </a:cubicBezTo>
                <a:cubicBezTo>
                  <a:pt x="614" y="178"/>
                  <a:pt x="627" y="195"/>
                  <a:pt x="615" y="226"/>
                </a:cubicBezTo>
                <a:cubicBezTo>
                  <a:pt x="602" y="254"/>
                  <a:pt x="580" y="261"/>
                  <a:pt x="580" y="261"/>
                </a:cubicBezTo>
                <a:cubicBezTo>
                  <a:pt x="580" y="261"/>
                  <a:pt x="602" y="281"/>
                  <a:pt x="601" y="303"/>
                </a:cubicBezTo>
                <a:cubicBezTo>
                  <a:pt x="596" y="318"/>
                  <a:pt x="580" y="330"/>
                  <a:pt x="580" y="330"/>
                </a:cubicBezTo>
                <a:cubicBezTo>
                  <a:pt x="580" y="330"/>
                  <a:pt x="601" y="347"/>
                  <a:pt x="601" y="368"/>
                </a:cubicBezTo>
                <a:cubicBezTo>
                  <a:pt x="601" y="389"/>
                  <a:pt x="595" y="404"/>
                  <a:pt x="580" y="410"/>
                </a:cubicBezTo>
                <a:cubicBezTo>
                  <a:pt x="580" y="410"/>
                  <a:pt x="565" y="416"/>
                  <a:pt x="558" y="392"/>
                </a:cubicBezTo>
                <a:cubicBezTo>
                  <a:pt x="558" y="392"/>
                  <a:pt x="543" y="416"/>
                  <a:pt x="519" y="407"/>
                </a:cubicBezTo>
                <a:cubicBezTo>
                  <a:pt x="495" y="397"/>
                  <a:pt x="488" y="381"/>
                  <a:pt x="490" y="361"/>
                </a:cubicBezTo>
                <a:cubicBezTo>
                  <a:pt x="493" y="342"/>
                  <a:pt x="508" y="339"/>
                  <a:pt x="514" y="339"/>
                </a:cubicBezTo>
                <a:cubicBezTo>
                  <a:pt x="519" y="338"/>
                  <a:pt x="526" y="344"/>
                  <a:pt x="526" y="350"/>
                </a:cubicBezTo>
                <a:cubicBezTo>
                  <a:pt x="526" y="355"/>
                  <a:pt x="520" y="355"/>
                  <a:pt x="519" y="355"/>
                </a:cubicBezTo>
                <a:cubicBezTo>
                  <a:pt x="516" y="353"/>
                  <a:pt x="502" y="350"/>
                  <a:pt x="502" y="365"/>
                </a:cubicBezTo>
                <a:cubicBezTo>
                  <a:pt x="502" y="380"/>
                  <a:pt x="523" y="389"/>
                  <a:pt x="535" y="386"/>
                </a:cubicBezTo>
                <a:cubicBezTo>
                  <a:pt x="547" y="382"/>
                  <a:pt x="567" y="365"/>
                  <a:pt x="567" y="326"/>
                </a:cubicBezTo>
                <a:cubicBezTo>
                  <a:pt x="561" y="283"/>
                  <a:pt x="507" y="283"/>
                  <a:pt x="507" y="283"/>
                </a:cubicBezTo>
                <a:cubicBezTo>
                  <a:pt x="507" y="283"/>
                  <a:pt x="471" y="289"/>
                  <a:pt x="462" y="297"/>
                </a:cubicBezTo>
                <a:cubicBezTo>
                  <a:pt x="462" y="297"/>
                  <a:pt x="431" y="254"/>
                  <a:pt x="374" y="284"/>
                </a:cubicBezTo>
                <a:cubicBezTo>
                  <a:pt x="371" y="285"/>
                  <a:pt x="371" y="285"/>
                  <a:pt x="371" y="285"/>
                </a:cubicBezTo>
                <a:cubicBezTo>
                  <a:pt x="351" y="281"/>
                  <a:pt x="351" y="281"/>
                  <a:pt x="351" y="281"/>
                </a:cubicBezTo>
                <a:cubicBezTo>
                  <a:pt x="352" y="298"/>
                  <a:pt x="352" y="298"/>
                  <a:pt x="352" y="298"/>
                </a:cubicBezTo>
                <a:cubicBezTo>
                  <a:pt x="352" y="298"/>
                  <a:pt x="311" y="355"/>
                  <a:pt x="357" y="399"/>
                </a:cubicBezTo>
                <a:cubicBezTo>
                  <a:pt x="357" y="399"/>
                  <a:pt x="323" y="440"/>
                  <a:pt x="348" y="484"/>
                </a:cubicBezTo>
                <a:cubicBezTo>
                  <a:pt x="371" y="529"/>
                  <a:pt x="416" y="510"/>
                  <a:pt x="419" y="506"/>
                </a:cubicBezTo>
                <a:cubicBezTo>
                  <a:pt x="422" y="502"/>
                  <a:pt x="456" y="480"/>
                  <a:pt x="433" y="447"/>
                </a:cubicBezTo>
                <a:cubicBezTo>
                  <a:pt x="424" y="438"/>
                  <a:pt x="413" y="445"/>
                  <a:pt x="413" y="445"/>
                </a:cubicBezTo>
                <a:cubicBezTo>
                  <a:pt x="413" y="445"/>
                  <a:pt x="405" y="449"/>
                  <a:pt x="411" y="465"/>
                </a:cubicBezTo>
                <a:cubicBezTo>
                  <a:pt x="411" y="465"/>
                  <a:pt x="404" y="471"/>
                  <a:pt x="400" y="465"/>
                </a:cubicBezTo>
                <a:cubicBezTo>
                  <a:pt x="394" y="461"/>
                  <a:pt x="391" y="443"/>
                  <a:pt x="409" y="431"/>
                </a:cubicBezTo>
                <a:cubicBezTo>
                  <a:pt x="428" y="420"/>
                  <a:pt x="449" y="436"/>
                  <a:pt x="458" y="454"/>
                </a:cubicBezTo>
                <a:cubicBezTo>
                  <a:pt x="467" y="473"/>
                  <a:pt x="462" y="478"/>
                  <a:pt x="460" y="484"/>
                </a:cubicBezTo>
                <a:cubicBezTo>
                  <a:pt x="458" y="490"/>
                  <a:pt x="444" y="504"/>
                  <a:pt x="444" y="504"/>
                </a:cubicBezTo>
                <a:cubicBezTo>
                  <a:pt x="444" y="504"/>
                  <a:pt x="457" y="507"/>
                  <a:pt x="457" y="519"/>
                </a:cubicBezTo>
                <a:cubicBezTo>
                  <a:pt x="457" y="532"/>
                  <a:pt x="457" y="542"/>
                  <a:pt x="429" y="546"/>
                </a:cubicBezTo>
                <a:cubicBezTo>
                  <a:pt x="403" y="549"/>
                  <a:pt x="383" y="520"/>
                  <a:pt x="383" y="520"/>
                </a:cubicBezTo>
                <a:cubicBezTo>
                  <a:pt x="383" y="520"/>
                  <a:pt x="361" y="543"/>
                  <a:pt x="342" y="543"/>
                </a:cubicBezTo>
                <a:cubicBezTo>
                  <a:pt x="322" y="543"/>
                  <a:pt x="307" y="524"/>
                  <a:pt x="307" y="524"/>
                </a:cubicBezTo>
                <a:cubicBezTo>
                  <a:pt x="307" y="524"/>
                  <a:pt x="288" y="562"/>
                  <a:pt x="250" y="566"/>
                </a:cubicBezTo>
                <a:cubicBezTo>
                  <a:pt x="211" y="569"/>
                  <a:pt x="208" y="536"/>
                  <a:pt x="211" y="519"/>
                </a:cubicBezTo>
                <a:cubicBezTo>
                  <a:pt x="214" y="502"/>
                  <a:pt x="227" y="504"/>
                  <a:pt x="232" y="504"/>
                </a:cubicBezTo>
                <a:cubicBezTo>
                  <a:pt x="235" y="504"/>
                  <a:pt x="239" y="510"/>
                  <a:pt x="235" y="515"/>
                </a:cubicBezTo>
                <a:cubicBezTo>
                  <a:pt x="230" y="519"/>
                  <a:pt x="211" y="539"/>
                  <a:pt x="238" y="550"/>
                </a:cubicBezTo>
                <a:cubicBezTo>
                  <a:pt x="274" y="555"/>
                  <a:pt x="285" y="516"/>
                  <a:pt x="287" y="510"/>
                </a:cubicBezTo>
                <a:cubicBezTo>
                  <a:pt x="289" y="504"/>
                  <a:pt x="289" y="443"/>
                  <a:pt x="224" y="443"/>
                </a:cubicBezTo>
                <a:cubicBezTo>
                  <a:pt x="164" y="443"/>
                  <a:pt x="154" y="478"/>
                  <a:pt x="147" y="495"/>
                </a:cubicBezTo>
                <a:cubicBezTo>
                  <a:pt x="147" y="495"/>
                  <a:pt x="138" y="516"/>
                  <a:pt x="138" y="524"/>
                </a:cubicBezTo>
                <a:cubicBezTo>
                  <a:pt x="138" y="524"/>
                  <a:pt x="105" y="512"/>
                  <a:pt x="55" y="558"/>
                </a:cubicBezTo>
                <a:cubicBezTo>
                  <a:pt x="55" y="558"/>
                  <a:pt x="2" y="609"/>
                  <a:pt x="0" y="611"/>
                </a:cubicBezTo>
                <a:cubicBezTo>
                  <a:pt x="0" y="611"/>
                  <a:pt x="650" y="611"/>
                  <a:pt x="653" y="611"/>
                </a:cubicBezTo>
                <a:cubicBezTo>
                  <a:pt x="653" y="566"/>
                  <a:pt x="653" y="566"/>
                  <a:pt x="653" y="566"/>
                </a:cubicBezTo>
                <a:lnTo>
                  <a:pt x="653" y="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77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202665" y="1"/>
            <a:ext cx="6198095" cy="1562100"/>
            <a:chOff x="1701572" y="10864704"/>
            <a:chExt cx="10991606" cy="1741474"/>
          </a:xfrm>
        </p:grpSpPr>
        <p:sp>
          <p:nvSpPr>
            <p:cNvPr id="12" name="Rounded Rectangle 11"/>
            <p:cNvSpPr/>
            <p:nvPr/>
          </p:nvSpPr>
          <p:spPr>
            <a:xfrm>
              <a:off x="1714227" y="10881497"/>
              <a:ext cx="10978950" cy="1724681"/>
            </a:xfrm>
            <a:prstGeom prst="roundRect">
              <a:avLst>
                <a:gd name="adj" fmla="val 6980"/>
              </a:avLst>
            </a:prstGeom>
            <a:solidFill>
              <a:schemeClr val="accent5">
                <a:lumMod val="75000"/>
                <a:alpha val="84000"/>
              </a:schemeClr>
            </a:solidFill>
            <a:ln w="34925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11902703" y="12177435"/>
              <a:ext cx="790475" cy="428743"/>
            </a:xfrm>
            <a:custGeom>
              <a:avLst/>
              <a:gdLst>
                <a:gd name="T0" fmla="*/ 653 w 653"/>
                <a:gd name="T1" fmla="*/ 0 h 611"/>
                <a:gd name="T2" fmla="*/ 587 w 653"/>
                <a:gd name="T3" fmla="*/ 103 h 611"/>
                <a:gd name="T4" fmla="*/ 508 w 653"/>
                <a:gd name="T5" fmla="*/ 179 h 611"/>
                <a:gd name="T6" fmla="*/ 549 w 653"/>
                <a:gd name="T7" fmla="*/ 235 h 611"/>
                <a:gd name="T8" fmla="*/ 602 w 653"/>
                <a:gd name="T9" fmla="*/ 214 h 611"/>
                <a:gd name="T10" fmla="*/ 592 w 653"/>
                <a:gd name="T11" fmla="*/ 182 h 611"/>
                <a:gd name="T12" fmla="*/ 576 w 653"/>
                <a:gd name="T13" fmla="*/ 194 h 611"/>
                <a:gd name="T14" fmla="*/ 565 w 653"/>
                <a:gd name="T15" fmla="*/ 182 h 611"/>
                <a:gd name="T16" fmla="*/ 602 w 653"/>
                <a:gd name="T17" fmla="*/ 170 h 611"/>
                <a:gd name="T18" fmla="*/ 615 w 653"/>
                <a:gd name="T19" fmla="*/ 226 h 611"/>
                <a:gd name="T20" fmla="*/ 580 w 653"/>
                <a:gd name="T21" fmla="*/ 261 h 611"/>
                <a:gd name="T22" fmla="*/ 601 w 653"/>
                <a:gd name="T23" fmla="*/ 303 h 611"/>
                <a:gd name="T24" fmla="*/ 580 w 653"/>
                <a:gd name="T25" fmla="*/ 330 h 611"/>
                <a:gd name="T26" fmla="*/ 601 w 653"/>
                <a:gd name="T27" fmla="*/ 368 h 611"/>
                <a:gd name="T28" fmla="*/ 580 w 653"/>
                <a:gd name="T29" fmla="*/ 410 h 611"/>
                <a:gd name="T30" fmla="*/ 558 w 653"/>
                <a:gd name="T31" fmla="*/ 392 h 611"/>
                <a:gd name="T32" fmla="*/ 519 w 653"/>
                <a:gd name="T33" fmla="*/ 407 h 611"/>
                <a:gd name="T34" fmla="*/ 490 w 653"/>
                <a:gd name="T35" fmla="*/ 361 h 611"/>
                <a:gd name="T36" fmla="*/ 514 w 653"/>
                <a:gd name="T37" fmla="*/ 339 h 611"/>
                <a:gd name="T38" fmla="*/ 526 w 653"/>
                <a:gd name="T39" fmla="*/ 350 h 611"/>
                <a:gd name="T40" fmla="*/ 519 w 653"/>
                <a:gd name="T41" fmla="*/ 355 h 611"/>
                <a:gd name="T42" fmla="*/ 502 w 653"/>
                <a:gd name="T43" fmla="*/ 365 h 611"/>
                <a:gd name="T44" fmla="*/ 535 w 653"/>
                <a:gd name="T45" fmla="*/ 386 h 611"/>
                <a:gd name="T46" fmla="*/ 567 w 653"/>
                <a:gd name="T47" fmla="*/ 326 h 611"/>
                <a:gd name="T48" fmla="*/ 507 w 653"/>
                <a:gd name="T49" fmla="*/ 283 h 611"/>
                <a:gd name="T50" fmla="*/ 462 w 653"/>
                <a:gd name="T51" fmla="*/ 297 h 611"/>
                <a:gd name="T52" fmla="*/ 374 w 653"/>
                <a:gd name="T53" fmla="*/ 284 h 611"/>
                <a:gd name="T54" fmla="*/ 371 w 653"/>
                <a:gd name="T55" fmla="*/ 285 h 611"/>
                <a:gd name="T56" fmla="*/ 351 w 653"/>
                <a:gd name="T57" fmla="*/ 281 h 611"/>
                <a:gd name="T58" fmla="*/ 352 w 653"/>
                <a:gd name="T59" fmla="*/ 298 h 611"/>
                <a:gd name="T60" fmla="*/ 357 w 653"/>
                <a:gd name="T61" fmla="*/ 399 h 611"/>
                <a:gd name="T62" fmla="*/ 348 w 653"/>
                <a:gd name="T63" fmla="*/ 484 h 611"/>
                <a:gd name="T64" fmla="*/ 419 w 653"/>
                <a:gd name="T65" fmla="*/ 506 h 611"/>
                <a:gd name="T66" fmla="*/ 433 w 653"/>
                <a:gd name="T67" fmla="*/ 447 h 611"/>
                <a:gd name="T68" fmla="*/ 413 w 653"/>
                <a:gd name="T69" fmla="*/ 445 h 611"/>
                <a:gd name="T70" fmla="*/ 411 w 653"/>
                <a:gd name="T71" fmla="*/ 465 h 611"/>
                <a:gd name="T72" fmla="*/ 400 w 653"/>
                <a:gd name="T73" fmla="*/ 465 h 611"/>
                <a:gd name="T74" fmla="*/ 409 w 653"/>
                <a:gd name="T75" fmla="*/ 431 h 611"/>
                <a:gd name="T76" fmla="*/ 458 w 653"/>
                <a:gd name="T77" fmla="*/ 454 h 611"/>
                <a:gd name="T78" fmla="*/ 460 w 653"/>
                <a:gd name="T79" fmla="*/ 484 h 611"/>
                <a:gd name="T80" fmla="*/ 444 w 653"/>
                <a:gd name="T81" fmla="*/ 504 h 611"/>
                <a:gd name="T82" fmla="*/ 457 w 653"/>
                <a:gd name="T83" fmla="*/ 519 h 611"/>
                <a:gd name="T84" fmla="*/ 429 w 653"/>
                <a:gd name="T85" fmla="*/ 546 h 611"/>
                <a:gd name="T86" fmla="*/ 383 w 653"/>
                <a:gd name="T87" fmla="*/ 520 h 611"/>
                <a:gd name="T88" fmla="*/ 342 w 653"/>
                <a:gd name="T89" fmla="*/ 543 h 611"/>
                <a:gd name="T90" fmla="*/ 307 w 653"/>
                <a:gd name="T91" fmla="*/ 524 h 611"/>
                <a:gd name="T92" fmla="*/ 250 w 653"/>
                <a:gd name="T93" fmla="*/ 566 h 611"/>
                <a:gd name="T94" fmla="*/ 211 w 653"/>
                <a:gd name="T95" fmla="*/ 519 h 611"/>
                <a:gd name="T96" fmla="*/ 232 w 653"/>
                <a:gd name="T97" fmla="*/ 504 h 611"/>
                <a:gd name="T98" fmla="*/ 235 w 653"/>
                <a:gd name="T99" fmla="*/ 515 h 611"/>
                <a:gd name="T100" fmla="*/ 238 w 653"/>
                <a:gd name="T101" fmla="*/ 550 h 611"/>
                <a:gd name="T102" fmla="*/ 287 w 653"/>
                <a:gd name="T103" fmla="*/ 510 h 611"/>
                <a:gd name="T104" fmla="*/ 224 w 653"/>
                <a:gd name="T105" fmla="*/ 443 h 611"/>
                <a:gd name="T106" fmla="*/ 147 w 653"/>
                <a:gd name="T107" fmla="*/ 495 h 611"/>
                <a:gd name="T108" fmla="*/ 138 w 653"/>
                <a:gd name="T109" fmla="*/ 524 h 611"/>
                <a:gd name="T110" fmla="*/ 55 w 653"/>
                <a:gd name="T111" fmla="*/ 558 h 611"/>
                <a:gd name="T112" fmla="*/ 0 w 653"/>
                <a:gd name="T113" fmla="*/ 611 h 611"/>
                <a:gd name="T114" fmla="*/ 653 w 653"/>
                <a:gd name="T115" fmla="*/ 611 h 611"/>
                <a:gd name="T116" fmla="*/ 653 w 653"/>
                <a:gd name="T117" fmla="*/ 566 h 611"/>
                <a:gd name="T118" fmla="*/ 653 w 653"/>
                <a:gd name="T119" fmla="*/ 0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53" h="611">
                  <a:moveTo>
                    <a:pt x="653" y="0"/>
                  </a:moveTo>
                  <a:cubicBezTo>
                    <a:pt x="636" y="13"/>
                    <a:pt x="583" y="58"/>
                    <a:pt x="587" y="103"/>
                  </a:cubicBezTo>
                  <a:cubicBezTo>
                    <a:pt x="587" y="103"/>
                    <a:pt x="511" y="111"/>
                    <a:pt x="508" y="179"/>
                  </a:cubicBezTo>
                  <a:cubicBezTo>
                    <a:pt x="508" y="179"/>
                    <a:pt x="516" y="226"/>
                    <a:pt x="549" y="235"/>
                  </a:cubicBezTo>
                  <a:cubicBezTo>
                    <a:pt x="583" y="245"/>
                    <a:pt x="600" y="221"/>
                    <a:pt x="602" y="214"/>
                  </a:cubicBezTo>
                  <a:cubicBezTo>
                    <a:pt x="607" y="207"/>
                    <a:pt x="611" y="188"/>
                    <a:pt x="592" y="182"/>
                  </a:cubicBezTo>
                  <a:cubicBezTo>
                    <a:pt x="582" y="180"/>
                    <a:pt x="576" y="192"/>
                    <a:pt x="576" y="194"/>
                  </a:cubicBezTo>
                  <a:cubicBezTo>
                    <a:pt x="576" y="194"/>
                    <a:pt x="567" y="196"/>
                    <a:pt x="565" y="182"/>
                  </a:cubicBezTo>
                  <a:cubicBezTo>
                    <a:pt x="565" y="167"/>
                    <a:pt x="590" y="162"/>
                    <a:pt x="602" y="170"/>
                  </a:cubicBezTo>
                  <a:cubicBezTo>
                    <a:pt x="614" y="178"/>
                    <a:pt x="627" y="195"/>
                    <a:pt x="615" y="226"/>
                  </a:cubicBezTo>
                  <a:cubicBezTo>
                    <a:pt x="602" y="254"/>
                    <a:pt x="580" y="261"/>
                    <a:pt x="580" y="261"/>
                  </a:cubicBezTo>
                  <a:cubicBezTo>
                    <a:pt x="580" y="261"/>
                    <a:pt x="602" y="281"/>
                    <a:pt x="601" y="303"/>
                  </a:cubicBezTo>
                  <a:cubicBezTo>
                    <a:pt x="596" y="318"/>
                    <a:pt x="580" y="330"/>
                    <a:pt x="580" y="330"/>
                  </a:cubicBezTo>
                  <a:cubicBezTo>
                    <a:pt x="580" y="330"/>
                    <a:pt x="601" y="347"/>
                    <a:pt x="601" y="368"/>
                  </a:cubicBezTo>
                  <a:cubicBezTo>
                    <a:pt x="601" y="389"/>
                    <a:pt x="595" y="404"/>
                    <a:pt x="580" y="410"/>
                  </a:cubicBezTo>
                  <a:cubicBezTo>
                    <a:pt x="580" y="410"/>
                    <a:pt x="565" y="416"/>
                    <a:pt x="558" y="392"/>
                  </a:cubicBezTo>
                  <a:cubicBezTo>
                    <a:pt x="558" y="392"/>
                    <a:pt x="543" y="416"/>
                    <a:pt x="519" y="407"/>
                  </a:cubicBezTo>
                  <a:cubicBezTo>
                    <a:pt x="495" y="397"/>
                    <a:pt x="488" y="381"/>
                    <a:pt x="490" y="361"/>
                  </a:cubicBezTo>
                  <a:cubicBezTo>
                    <a:pt x="493" y="342"/>
                    <a:pt x="508" y="339"/>
                    <a:pt x="514" y="339"/>
                  </a:cubicBezTo>
                  <a:cubicBezTo>
                    <a:pt x="519" y="338"/>
                    <a:pt x="526" y="344"/>
                    <a:pt x="526" y="350"/>
                  </a:cubicBezTo>
                  <a:cubicBezTo>
                    <a:pt x="526" y="355"/>
                    <a:pt x="520" y="355"/>
                    <a:pt x="519" y="355"/>
                  </a:cubicBezTo>
                  <a:cubicBezTo>
                    <a:pt x="516" y="353"/>
                    <a:pt x="502" y="350"/>
                    <a:pt x="502" y="365"/>
                  </a:cubicBezTo>
                  <a:cubicBezTo>
                    <a:pt x="502" y="380"/>
                    <a:pt x="523" y="389"/>
                    <a:pt x="535" y="386"/>
                  </a:cubicBezTo>
                  <a:cubicBezTo>
                    <a:pt x="547" y="382"/>
                    <a:pt x="567" y="365"/>
                    <a:pt x="567" y="326"/>
                  </a:cubicBezTo>
                  <a:cubicBezTo>
                    <a:pt x="561" y="283"/>
                    <a:pt x="507" y="283"/>
                    <a:pt x="507" y="283"/>
                  </a:cubicBezTo>
                  <a:cubicBezTo>
                    <a:pt x="507" y="283"/>
                    <a:pt x="471" y="289"/>
                    <a:pt x="462" y="297"/>
                  </a:cubicBezTo>
                  <a:cubicBezTo>
                    <a:pt x="462" y="297"/>
                    <a:pt x="431" y="254"/>
                    <a:pt x="374" y="284"/>
                  </a:cubicBezTo>
                  <a:cubicBezTo>
                    <a:pt x="371" y="285"/>
                    <a:pt x="371" y="285"/>
                    <a:pt x="371" y="285"/>
                  </a:cubicBezTo>
                  <a:cubicBezTo>
                    <a:pt x="351" y="281"/>
                    <a:pt x="351" y="281"/>
                    <a:pt x="351" y="281"/>
                  </a:cubicBezTo>
                  <a:cubicBezTo>
                    <a:pt x="352" y="298"/>
                    <a:pt x="352" y="298"/>
                    <a:pt x="352" y="298"/>
                  </a:cubicBezTo>
                  <a:cubicBezTo>
                    <a:pt x="352" y="298"/>
                    <a:pt x="311" y="355"/>
                    <a:pt x="357" y="399"/>
                  </a:cubicBezTo>
                  <a:cubicBezTo>
                    <a:pt x="357" y="399"/>
                    <a:pt x="323" y="440"/>
                    <a:pt x="348" y="484"/>
                  </a:cubicBezTo>
                  <a:cubicBezTo>
                    <a:pt x="371" y="529"/>
                    <a:pt x="416" y="510"/>
                    <a:pt x="419" y="506"/>
                  </a:cubicBezTo>
                  <a:cubicBezTo>
                    <a:pt x="422" y="502"/>
                    <a:pt x="456" y="480"/>
                    <a:pt x="433" y="447"/>
                  </a:cubicBezTo>
                  <a:cubicBezTo>
                    <a:pt x="424" y="438"/>
                    <a:pt x="413" y="445"/>
                    <a:pt x="413" y="445"/>
                  </a:cubicBezTo>
                  <a:cubicBezTo>
                    <a:pt x="413" y="445"/>
                    <a:pt x="405" y="449"/>
                    <a:pt x="411" y="465"/>
                  </a:cubicBezTo>
                  <a:cubicBezTo>
                    <a:pt x="411" y="465"/>
                    <a:pt x="404" y="471"/>
                    <a:pt x="400" y="465"/>
                  </a:cubicBezTo>
                  <a:cubicBezTo>
                    <a:pt x="394" y="461"/>
                    <a:pt x="391" y="443"/>
                    <a:pt x="409" y="431"/>
                  </a:cubicBezTo>
                  <a:cubicBezTo>
                    <a:pt x="428" y="420"/>
                    <a:pt x="449" y="436"/>
                    <a:pt x="458" y="454"/>
                  </a:cubicBezTo>
                  <a:cubicBezTo>
                    <a:pt x="467" y="473"/>
                    <a:pt x="462" y="478"/>
                    <a:pt x="460" y="484"/>
                  </a:cubicBezTo>
                  <a:cubicBezTo>
                    <a:pt x="458" y="490"/>
                    <a:pt x="444" y="504"/>
                    <a:pt x="444" y="504"/>
                  </a:cubicBezTo>
                  <a:cubicBezTo>
                    <a:pt x="444" y="504"/>
                    <a:pt x="457" y="507"/>
                    <a:pt x="457" y="519"/>
                  </a:cubicBezTo>
                  <a:cubicBezTo>
                    <a:pt x="457" y="532"/>
                    <a:pt x="457" y="542"/>
                    <a:pt x="429" y="546"/>
                  </a:cubicBezTo>
                  <a:cubicBezTo>
                    <a:pt x="403" y="549"/>
                    <a:pt x="383" y="520"/>
                    <a:pt x="383" y="520"/>
                  </a:cubicBezTo>
                  <a:cubicBezTo>
                    <a:pt x="383" y="520"/>
                    <a:pt x="361" y="543"/>
                    <a:pt x="342" y="543"/>
                  </a:cubicBezTo>
                  <a:cubicBezTo>
                    <a:pt x="322" y="543"/>
                    <a:pt x="307" y="524"/>
                    <a:pt x="307" y="524"/>
                  </a:cubicBezTo>
                  <a:cubicBezTo>
                    <a:pt x="307" y="524"/>
                    <a:pt x="288" y="562"/>
                    <a:pt x="250" y="566"/>
                  </a:cubicBezTo>
                  <a:cubicBezTo>
                    <a:pt x="211" y="569"/>
                    <a:pt x="208" y="536"/>
                    <a:pt x="211" y="519"/>
                  </a:cubicBezTo>
                  <a:cubicBezTo>
                    <a:pt x="214" y="502"/>
                    <a:pt x="227" y="504"/>
                    <a:pt x="232" y="504"/>
                  </a:cubicBezTo>
                  <a:cubicBezTo>
                    <a:pt x="235" y="504"/>
                    <a:pt x="239" y="510"/>
                    <a:pt x="235" y="515"/>
                  </a:cubicBezTo>
                  <a:cubicBezTo>
                    <a:pt x="230" y="519"/>
                    <a:pt x="211" y="539"/>
                    <a:pt x="238" y="550"/>
                  </a:cubicBezTo>
                  <a:cubicBezTo>
                    <a:pt x="274" y="555"/>
                    <a:pt x="285" y="516"/>
                    <a:pt x="287" y="510"/>
                  </a:cubicBezTo>
                  <a:cubicBezTo>
                    <a:pt x="289" y="504"/>
                    <a:pt x="289" y="443"/>
                    <a:pt x="224" y="443"/>
                  </a:cubicBezTo>
                  <a:cubicBezTo>
                    <a:pt x="164" y="443"/>
                    <a:pt x="154" y="478"/>
                    <a:pt x="147" y="495"/>
                  </a:cubicBezTo>
                  <a:cubicBezTo>
                    <a:pt x="147" y="495"/>
                    <a:pt x="138" y="516"/>
                    <a:pt x="138" y="524"/>
                  </a:cubicBezTo>
                  <a:cubicBezTo>
                    <a:pt x="138" y="524"/>
                    <a:pt x="105" y="512"/>
                    <a:pt x="55" y="558"/>
                  </a:cubicBezTo>
                  <a:cubicBezTo>
                    <a:pt x="55" y="558"/>
                    <a:pt x="2" y="609"/>
                    <a:pt x="0" y="611"/>
                  </a:cubicBezTo>
                  <a:cubicBezTo>
                    <a:pt x="0" y="611"/>
                    <a:pt x="650" y="611"/>
                    <a:pt x="653" y="611"/>
                  </a:cubicBezTo>
                  <a:cubicBezTo>
                    <a:pt x="653" y="566"/>
                    <a:pt x="653" y="566"/>
                    <a:pt x="653" y="566"/>
                  </a:cubicBezTo>
                  <a:lnTo>
                    <a:pt x="653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 rot="10800000">
              <a:off x="1701572" y="10864704"/>
              <a:ext cx="808174" cy="509700"/>
            </a:xfrm>
            <a:custGeom>
              <a:avLst/>
              <a:gdLst>
                <a:gd name="T0" fmla="*/ 653 w 653"/>
                <a:gd name="T1" fmla="*/ 0 h 611"/>
                <a:gd name="T2" fmla="*/ 587 w 653"/>
                <a:gd name="T3" fmla="*/ 103 h 611"/>
                <a:gd name="T4" fmla="*/ 508 w 653"/>
                <a:gd name="T5" fmla="*/ 179 h 611"/>
                <a:gd name="T6" fmla="*/ 549 w 653"/>
                <a:gd name="T7" fmla="*/ 235 h 611"/>
                <a:gd name="T8" fmla="*/ 602 w 653"/>
                <a:gd name="T9" fmla="*/ 214 h 611"/>
                <a:gd name="T10" fmla="*/ 592 w 653"/>
                <a:gd name="T11" fmla="*/ 182 h 611"/>
                <a:gd name="T12" fmla="*/ 576 w 653"/>
                <a:gd name="T13" fmla="*/ 194 h 611"/>
                <a:gd name="T14" fmla="*/ 565 w 653"/>
                <a:gd name="T15" fmla="*/ 182 h 611"/>
                <a:gd name="T16" fmla="*/ 602 w 653"/>
                <a:gd name="T17" fmla="*/ 170 h 611"/>
                <a:gd name="T18" fmla="*/ 615 w 653"/>
                <a:gd name="T19" fmla="*/ 226 h 611"/>
                <a:gd name="T20" fmla="*/ 580 w 653"/>
                <a:gd name="T21" fmla="*/ 261 h 611"/>
                <a:gd name="T22" fmla="*/ 601 w 653"/>
                <a:gd name="T23" fmla="*/ 303 h 611"/>
                <a:gd name="T24" fmla="*/ 580 w 653"/>
                <a:gd name="T25" fmla="*/ 330 h 611"/>
                <a:gd name="T26" fmla="*/ 601 w 653"/>
                <a:gd name="T27" fmla="*/ 368 h 611"/>
                <a:gd name="T28" fmla="*/ 580 w 653"/>
                <a:gd name="T29" fmla="*/ 410 h 611"/>
                <a:gd name="T30" fmla="*/ 558 w 653"/>
                <a:gd name="T31" fmla="*/ 392 h 611"/>
                <a:gd name="T32" fmla="*/ 519 w 653"/>
                <a:gd name="T33" fmla="*/ 407 h 611"/>
                <a:gd name="T34" fmla="*/ 490 w 653"/>
                <a:gd name="T35" fmla="*/ 361 h 611"/>
                <a:gd name="T36" fmla="*/ 514 w 653"/>
                <a:gd name="T37" fmla="*/ 339 h 611"/>
                <a:gd name="T38" fmla="*/ 526 w 653"/>
                <a:gd name="T39" fmla="*/ 350 h 611"/>
                <a:gd name="T40" fmla="*/ 519 w 653"/>
                <a:gd name="T41" fmla="*/ 355 h 611"/>
                <a:gd name="T42" fmla="*/ 502 w 653"/>
                <a:gd name="T43" fmla="*/ 365 h 611"/>
                <a:gd name="T44" fmla="*/ 535 w 653"/>
                <a:gd name="T45" fmla="*/ 386 h 611"/>
                <a:gd name="T46" fmla="*/ 567 w 653"/>
                <a:gd name="T47" fmla="*/ 326 h 611"/>
                <a:gd name="T48" fmla="*/ 507 w 653"/>
                <a:gd name="T49" fmla="*/ 283 h 611"/>
                <a:gd name="T50" fmla="*/ 462 w 653"/>
                <a:gd name="T51" fmla="*/ 297 h 611"/>
                <a:gd name="T52" fmla="*/ 374 w 653"/>
                <a:gd name="T53" fmla="*/ 284 h 611"/>
                <a:gd name="T54" fmla="*/ 371 w 653"/>
                <a:gd name="T55" fmla="*/ 285 h 611"/>
                <a:gd name="T56" fmla="*/ 351 w 653"/>
                <a:gd name="T57" fmla="*/ 281 h 611"/>
                <a:gd name="T58" fmla="*/ 352 w 653"/>
                <a:gd name="T59" fmla="*/ 298 h 611"/>
                <a:gd name="T60" fmla="*/ 357 w 653"/>
                <a:gd name="T61" fmla="*/ 399 h 611"/>
                <a:gd name="T62" fmla="*/ 348 w 653"/>
                <a:gd name="T63" fmla="*/ 484 h 611"/>
                <a:gd name="T64" fmla="*/ 419 w 653"/>
                <a:gd name="T65" fmla="*/ 506 h 611"/>
                <a:gd name="T66" fmla="*/ 433 w 653"/>
                <a:gd name="T67" fmla="*/ 447 h 611"/>
                <a:gd name="T68" fmla="*/ 413 w 653"/>
                <a:gd name="T69" fmla="*/ 445 h 611"/>
                <a:gd name="T70" fmla="*/ 411 w 653"/>
                <a:gd name="T71" fmla="*/ 465 h 611"/>
                <a:gd name="T72" fmla="*/ 400 w 653"/>
                <a:gd name="T73" fmla="*/ 465 h 611"/>
                <a:gd name="T74" fmla="*/ 409 w 653"/>
                <a:gd name="T75" fmla="*/ 431 h 611"/>
                <a:gd name="T76" fmla="*/ 458 w 653"/>
                <a:gd name="T77" fmla="*/ 454 h 611"/>
                <a:gd name="T78" fmla="*/ 460 w 653"/>
                <a:gd name="T79" fmla="*/ 484 h 611"/>
                <a:gd name="T80" fmla="*/ 444 w 653"/>
                <a:gd name="T81" fmla="*/ 504 h 611"/>
                <a:gd name="T82" fmla="*/ 457 w 653"/>
                <a:gd name="T83" fmla="*/ 519 h 611"/>
                <a:gd name="T84" fmla="*/ 429 w 653"/>
                <a:gd name="T85" fmla="*/ 546 h 611"/>
                <a:gd name="T86" fmla="*/ 383 w 653"/>
                <a:gd name="T87" fmla="*/ 520 h 611"/>
                <a:gd name="T88" fmla="*/ 342 w 653"/>
                <a:gd name="T89" fmla="*/ 543 h 611"/>
                <a:gd name="T90" fmla="*/ 307 w 653"/>
                <a:gd name="T91" fmla="*/ 524 h 611"/>
                <a:gd name="T92" fmla="*/ 250 w 653"/>
                <a:gd name="T93" fmla="*/ 566 h 611"/>
                <a:gd name="T94" fmla="*/ 211 w 653"/>
                <a:gd name="T95" fmla="*/ 519 h 611"/>
                <a:gd name="T96" fmla="*/ 232 w 653"/>
                <a:gd name="T97" fmla="*/ 504 h 611"/>
                <a:gd name="T98" fmla="*/ 235 w 653"/>
                <a:gd name="T99" fmla="*/ 515 h 611"/>
                <a:gd name="T100" fmla="*/ 238 w 653"/>
                <a:gd name="T101" fmla="*/ 550 h 611"/>
                <a:gd name="T102" fmla="*/ 287 w 653"/>
                <a:gd name="T103" fmla="*/ 510 h 611"/>
                <a:gd name="T104" fmla="*/ 224 w 653"/>
                <a:gd name="T105" fmla="*/ 443 h 611"/>
                <a:gd name="T106" fmla="*/ 147 w 653"/>
                <a:gd name="T107" fmla="*/ 495 h 611"/>
                <a:gd name="T108" fmla="*/ 138 w 653"/>
                <a:gd name="T109" fmla="*/ 524 h 611"/>
                <a:gd name="T110" fmla="*/ 55 w 653"/>
                <a:gd name="T111" fmla="*/ 558 h 611"/>
                <a:gd name="T112" fmla="*/ 0 w 653"/>
                <a:gd name="T113" fmla="*/ 611 h 611"/>
                <a:gd name="T114" fmla="*/ 653 w 653"/>
                <a:gd name="T115" fmla="*/ 611 h 611"/>
                <a:gd name="T116" fmla="*/ 653 w 653"/>
                <a:gd name="T117" fmla="*/ 566 h 611"/>
                <a:gd name="T118" fmla="*/ 653 w 653"/>
                <a:gd name="T119" fmla="*/ 0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53" h="611">
                  <a:moveTo>
                    <a:pt x="653" y="0"/>
                  </a:moveTo>
                  <a:cubicBezTo>
                    <a:pt x="636" y="13"/>
                    <a:pt x="583" y="58"/>
                    <a:pt x="587" y="103"/>
                  </a:cubicBezTo>
                  <a:cubicBezTo>
                    <a:pt x="587" y="103"/>
                    <a:pt x="511" y="111"/>
                    <a:pt x="508" y="179"/>
                  </a:cubicBezTo>
                  <a:cubicBezTo>
                    <a:pt x="508" y="179"/>
                    <a:pt x="516" y="226"/>
                    <a:pt x="549" y="235"/>
                  </a:cubicBezTo>
                  <a:cubicBezTo>
                    <a:pt x="583" y="245"/>
                    <a:pt x="600" y="221"/>
                    <a:pt x="602" y="214"/>
                  </a:cubicBezTo>
                  <a:cubicBezTo>
                    <a:pt x="607" y="207"/>
                    <a:pt x="611" y="188"/>
                    <a:pt x="592" y="182"/>
                  </a:cubicBezTo>
                  <a:cubicBezTo>
                    <a:pt x="582" y="180"/>
                    <a:pt x="576" y="192"/>
                    <a:pt x="576" y="194"/>
                  </a:cubicBezTo>
                  <a:cubicBezTo>
                    <a:pt x="576" y="194"/>
                    <a:pt x="567" y="196"/>
                    <a:pt x="565" y="182"/>
                  </a:cubicBezTo>
                  <a:cubicBezTo>
                    <a:pt x="565" y="167"/>
                    <a:pt x="590" y="162"/>
                    <a:pt x="602" y="170"/>
                  </a:cubicBezTo>
                  <a:cubicBezTo>
                    <a:pt x="614" y="178"/>
                    <a:pt x="627" y="195"/>
                    <a:pt x="615" y="226"/>
                  </a:cubicBezTo>
                  <a:cubicBezTo>
                    <a:pt x="602" y="254"/>
                    <a:pt x="580" y="261"/>
                    <a:pt x="580" y="261"/>
                  </a:cubicBezTo>
                  <a:cubicBezTo>
                    <a:pt x="580" y="261"/>
                    <a:pt x="602" y="281"/>
                    <a:pt x="601" y="303"/>
                  </a:cubicBezTo>
                  <a:cubicBezTo>
                    <a:pt x="596" y="318"/>
                    <a:pt x="580" y="330"/>
                    <a:pt x="580" y="330"/>
                  </a:cubicBezTo>
                  <a:cubicBezTo>
                    <a:pt x="580" y="330"/>
                    <a:pt x="601" y="347"/>
                    <a:pt x="601" y="368"/>
                  </a:cubicBezTo>
                  <a:cubicBezTo>
                    <a:pt x="601" y="389"/>
                    <a:pt x="595" y="404"/>
                    <a:pt x="580" y="410"/>
                  </a:cubicBezTo>
                  <a:cubicBezTo>
                    <a:pt x="580" y="410"/>
                    <a:pt x="565" y="416"/>
                    <a:pt x="558" y="392"/>
                  </a:cubicBezTo>
                  <a:cubicBezTo>
                    <a:pt x="558" y="392"/>
                    <a:pt x="543" y="416"/>
                    <a:pt x="519" y="407"/>
                  </a:cubicBezTo>
                  <a:cubicBezTo>
                    <a:pt x="495" y="397"/>
                    <a:pt x="488" y="381"/>
                    <a:pt x="490" y="361"/>
                  </a:cubicBezTo>
                  <a:cubicBezTo>
                    <a:pt x="493" y="342"/>
                    <a:pt x="508" y="339"/>
                    <a:pt x="514" y="339"/>
                  </a:cubicBezTo>
                  <a:cubicBezTo>
                    <a:pt x="519" y="338"/>
                    <a:pt x="526" y="344"/>
                    <a:pt x="526" y="350"/>
                  </a:cubicBezTo>
                  <a:cubicBezTo>
                    <a:pt x="526" y="355"/>
                    <a:pt x="520" y="355"/>
                    <a:pt x="519" y="355"/>
                  </a:cubicBezTo>
                  <a:cubicBezTo>
                    <a:pt x="516" y="353"/>
                    <a:pt x="502" y="350"/>
                    <a:pt x="502" y="365"/>
                  </a:cubicBezTo>
                  <a:cubicBezTo>
                    <a:pt x="502" y="380"/>
                    <a:pt x="523" y="389"/>
                    <a:pt x="535" y="386"/>
                  </a:cubicBezTo>
                  <a:cubicBezTo>
                    <a:pt x="547" y="382"/>
                    <a:pt x="567" y="365"/>
                    <a:pt x="567" y="326"/>
                  </a:cubicBezTo>
                  <a:cubicBezTo>
                    <a:pt x="561" y="283"/>
                    <a:pt x="507" y="283"/>
                    <a:pt x="507" y="283"/>
                  </a:cubicBezTo>
                  <a:cubicBezTo>
                    <a:pt x="507" y="283"/>
                    <a:pt x="471" y="289"/>
                    <a:pt x="462" y="297"/>
                  </a:cubicBezTo>
                  <a:cubicBezTo>
                    <a:pt x="462" y="297"/>
                    <a:pt x="431" y="254"/>
                    <a:pt x="374" y="284"/>
                  </a:cubicBezTo>
                  <a:cubicBezTo>
                    <a:pt x="371" y="285"/>
                    <a:pt x="371" y="285"/>
                    <a:pt x="371" y="285"/>
                  </a:cubicBezTo>
                  <a:cubicBezTo>
                    <a:pt x="351" y="281"/>
                    <a:pt x="351" y="281"/>
                    <a:pt x="351" y="281"/>
                  </a:cubicBezTo>
                  <a:cubicBezTo>
                    <a:pt x="352" y="298"/>
                    <a:pt x="352" y="298"/>
                    <a:pt x="352" y="298"/>
                  </a:cubicBezTo>
                  <a:cubicBezTo>
                    <a:pt x="352" y="298"/>
                    <a:pt x="311" y="355"/>
                    <a:pt x="357" y="399"/>
                  </a:cubicBezTo>
                  <a:cubicBezTo>
                    <a:pt x="357" y="399"/>
                    <a:pt x="323" y="440"/>
                    <a:pt x="348" y="484"/>
                  </a:cubicBezTo>
                  <a:cubicBezTo>
                    <a:pt x="371" y="529"/>
                    <a:pt x="416" y="510"/>
                    <a:pt x="419" y="506"/>
                  </a:cubicBezTo>
                  <a:cubicBezTo>
                    <a:pt x="422" y="502"/>
                    <a:pt x="456" y="480"/>
                    <a:pt x="433" y="447"/>
                  </a:cubicBezTo>
                  <a:cubicBezTo>
                    <a:pt x="424" y="438"/>
                    <a:pt x="413" y="445"/>
                    <a:pt x="413" y="445"/>
                  </a:cubicBezTo>
                  <a:cubicBezTo>
                    <a:pt x="413" y="445"/>
                    <a:pt x="405" y="449"/>
                    <a:pt x="411" y="465"/>
                  </a:cubicBezTo>
                  <a:cubicBezTo>
                    <a:pt x="411" y="465"/>
                    <a:pt x="404" y="471"/>
                    <a:pt x="400" y="465"/>
                  </a:cubicBezTo>
                  <a:cubicBezTo>
                    <a:pt x="394" y="461"/>
                    <a:pt x="391" y="443"/>
                    <a:pt x="409" y="431"/>
                  </a:cubicBezTo>
                  <a:cubicBezTo>
                    <a:pt x="428" y="420"/>
                    <a:pt x="449" y="436"/>
                    <a:pt x="458" y="454"/>
                  </a:cubicBezTo>
                  <a:cubicBezTo>
                    <a:pt x="467" y="473"/>
                    <a:pt x="462" y="478"/>
                    <a:pt x="460" y="484"/>
                  </a:cubicBezTo>
                  <a:cubicBezTo>
                    <a:pt x="458" y="490"/>
                    <a:pt x="444" y="504"/>
                    <a:pt x="444" y="504"/>
                  </a:cubicBezTo>
                  <a:cubicBezTo>
                    <a:pt x="444" y="504"/>
                    <a:pt x="457" y="507"/>
                    <a:pt x="457" y="519"/>
                  </a:cubicBezTo>
                  <a:cubicBezTo>
                    <a:pt x="457" y="532"/>
                    <a:pt x="457" y="542"/>
                    <a:pt x="429" y="546"/>
                  </a:cubicBezTo>
                  <a:cubicBezTo>
                    <a:pt x="403" y="549"/>
                    <a:pt x="383" y="520"/>
                    <a:pt x="383" y="520"/>
                  </a:cubicBezTo>
                  <a:cubicBezTo>
                    <a:pt x="383" y="520"/>
                    <a:pt x="361" y="543"/>
                    <a:pt x="342" y="543"/>
                  </a:cubicBezTo>
                  <a:cubicBezTo>
                    <a:pt x="322" y="543"/>
                    <a:pt x="307" y="524"/>
                    <a:pt x="307" y="524"/>
                  </a:cubicBezTo>
                  <a:cubicBezTo>
                    <a:pt x="307" y="524"/>
                    <a:pt x="288" y="562"/>
                    <a:pt x="250" y="566"/>
                  </a:cubicBezTo>
                  <a:cubicBezTo>
                    <a:pt x="211" y="569"/>
                    <a:pt x="208" y="536"/>
                    <a:pt x="211" y="519"/>
                  </a:cubicBezTo>
                  <a:cubicBezTo>
                    <a:pt x="214" y="502"/>
                    <a:pt x="227" y="504"/>
                    <a:pt x="232" y="504"/>
                  </a:cubicBezTo>
                  <a:cubicBezTo>
                    <a:pt x="235" y="504"/>
                    <a:pt x="239" y="510"/>
                    <a:pt x="235" y="515"/>
                  </a:cubicBezTo>
                  <a:cubicBezTo>
                    <a:pt x="230" y="519"/>
                    <a:pt x="211" y="539"/>
                    <a:pt x="238" y="550"/>
                  </a:cubicBezTo>
                  <a:cubicBezTo>
                    <a:pt x="274" y="555"/>
                    <a:pt x="285" y="516"/>
                    <a:pt x="287" y="510"/>
                  </a:cubicBezTo>
                  <a:cubicBezTo>
                    <a:pt x="289" y="504"/>
                    <a:pt x="289" y="443"/>
                    <a:pt x="224" y="443"/>
                  </a:cubicBezTo>
                  <a:cubicBezTo>
                    <a:pt x="164" y="443"/>
                    <a:pt x="154" y="478"/>
                    <a:pt x="147" y="495"/>
                  </a:cubicBezTo>
                  <a:cubicBezTo>
                    <a:pt x="147" y="495"/>
                    <a:pt x="138" y="516"/>
                    <a:pt x="138" y="524"/>
                  </a:cubicBezTo>
                  <a:cubicBezTo>
                    <a:pt x="138" y="524"/>
                    <a:pt x="105" y="512"/>
                    <a:pt x="55" y="558"/>
                  </a:cubicBezTo>
                  <a:cubicBezTo>
                    <a:pt x="55" y="558"/>
                    <a:pt x="2" y="609"/>
                    <a:pt x="0" y="611"/>
                  </a:cubicBezTo>
                  <a:cubicBezTo>
                    <a:pt x="0" y="611"/>
                    <a:pt x="650" y="611"/>
                    <a:pt x="653" y="611"/>
                  </a:cubicBezTo>
                  <a:cubicBezTo>
                    <a:pt x="653" y="566"/>
                    <a:pt x="653" y="566"/>
                    <a:pt x="653" y="566"/>
                  </a:cubicBezTo>
                  <a:lnTo>
                    <a:pt x="653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5" name="Rectangle 14"/>
          <p:cNvSpPr/>
          <p:nvPr/>
        </p:nvSpPr>
        <p:spPr>
          <a:xfrm>
            <a:off x="838884" y="47417"/>
            <a:ext cx="6095206" cy="1400384"/>
          </a:xfrm>
          <a:prstGeom prst="rect">
            <a:avLst/>
          </a:prstGeom>
        </p:spPr>
        <p:txBody>
          <a:bodyPr lIns="45711" tIns="22855" rIns="45711" bIns="22855">
            <a:spAutoFit/>
          </a:bodyPr>
          <a:lstStyle/>
          <a:p>
            <a:r>
              <a:rPr lang="vi-VN" sz="2200" b="1" i="1" dirty="0">
                <a:solidFill>
                  <a:srgbClr val="FFFF00"/>
                </a:solidFill>
              </a:rPr>
              <a:t>Tây Tiến người đi không hẹn ước</a:t>
            </a:r>
          </a:p>
          <a:p>
            <a:r>
              <a:rPr lang="vi-VN" sz="2200" b="1" i="1" dirty="0">
                <a:solidFill>
                  <a:srgbClr val="FFFF00"/>
                </a:solidFill>
              </a:rPr>
              <a:t>Đường lên thăm thẳm một chia phôi</a:t>
            </a:r>
          </a:p>
          <a:p>
            <a:r>
              <a:rPr lang="vi-VN" sz="2200" b="1" i="1" dirty="0">
                <a:solidFill>
                  <a:srgbClr val="FFFF00"/>
                </a:solidFill>
              </a:rPr>
              <a:t>Ai lên Tây Tiến mùa xuân ấy</a:t>
            </a:r>
          </a:p>
          <a:p>
            <a:r>
              <a:rPr lang="vi-VN" sz="2200" b="1" i="1" dirty="0">
                <a:solidFill>
                  <a:srgbClr val="FFFF00"/>
                </a:solidFill>
              </a:rPr>
              <a:t>Hồn về Sầm Nứa chẳng về xuôi</a:t>
            </a:r>
          </a:p>
        </p:txBody>
      </p:sp>
    </p:spTree>
    <p:extLst>
      <p:ext uri="{BB962C8B-B14F-4D97-AF65-F5344CB8AC3E}">
        <p14:creationId xmlns:p14="http://schemas.microsoft.com/office/powerpoint/2010/main" val="3574643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642232" y="2882186"/>
            <a:ext cx="3866480" cy="935881"/>
            <a:chOff x="2574070" y="5154772"/>
            <a:chExt cx="7733967" cy="1871762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4070" y="5154772"/>
              <a:ext cx="1212384" cy="1015286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4015166" y="5364540"/>
              <a:ext cx="6292871" cy="16619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b="1" dirty="0" err="1">
                  <a:latin typeface="Arial" pitchFamily="34" charset="0"/>
                  <a:cs typeface="Arial" pitchFamily="34" charset="0"/>
                </a:rPr>
                <a:t>Tinh</a:t>
              </a:r>
              <a:r>
                <a:rPr lang="en-US" sz="24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>
                  <a:latin typeface="Arial" pitchFamily="34" charset="0"/>
                  <a:cs typeface="Arial" pitchFamily="34" charset="0"/>
                </a:rPr>
                <a:t>thần</a:t>
              </a:r>
              <a:r>
                <a:rPr lang="en-US" sz="24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>
                  <a:latin typeface="Arial" pitchFamily="34" charset="0"/>
                  <a:cs typeface="Arial" pitchFamily="34" charset="0"/>
                </a:rPr>
                <a:t>một</a:t>
              </a:r>
              <a:r>
                <a:rPr lang="en-US" sz="24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>
                  <a:latin typeface="Arial" pitchFamily="34" charset="0"/>
                  <a:cs typeface="Arial" pitchFamily="34" charset="0"/>
                </a:rPr>
                <a:t>đi</a:t>
              </a:r>
              <a:r>
                <a:rPr lang="en-US" sz="24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>
                  <a:latin typeface="Arial" pitchFamily="34" charset="0"/>
                  <a:cs typeface="Arial" pitchFamily="34" charset="0"/>
                </a:rPr>
                <a:t>không</a:t>
              </a:r>
              <a:r>
                <a:rPr lang="en-US" sz="24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>
                  <a:latin typeface="Arial" pitchFamily="34" charset="0"/>
                  <a:cs typeface="Arial" pitchFamily="34" charset="0"/>
                </a:rPr>
                <a:t>trở</a:t>
              </a:r>
              <a:r>
                <a:rPr lang="en-US" sz="24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>
                  <a:latin typeface="Arial" pitchFamily="34" charset="0"/>
                  <a:cs typeface="Arial" pitchFamily="34" charset="0"/>
                </a:rPr>
                <a:t>lại</a:t>
              </a:r>
              <a:endParaRPr lang="vi-VN" sz="24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715070" y="4785613"/>
            <a:ext cx="4859737" cy="543193"/>
            <a:chOff x="2549048" y="8683347"/>
            <a:chExt cx="9720739" cy="1086386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49048" y="8683347"/>
              <a:ext cx="1212384" cy="1015286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4123093" y="8846403"/>
              <a:ext cx="8146694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400" b="1" dirty="0" err="1">
                  <a:latin typeface="Arial" pitchFamily="34" charset="0"/>
                  <a:cs typeface="Arial" pitchFamily="34" charset="0"/>
                </a:rPr>
                <a:t>Lời</a:t>
              </a:r>
              <a:r>
                <a:rPr lang="en-US" sz="24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>
                  <a:latin typeface="Arial" pitchFamily="34" charset="0"/>
                  <a:cs typeface="Arial" pitchFamily="34" charset="0"/>
                </a:rPr>
                <a:t>thề</a:t>
              </a:r>
              <a:r>
                <a:rPr lang="en-US" sz="24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>
                  <a:latin typeface="Arial" pitchFamily="34" charset="0"/>
                  <a:cs typeface="Arial" pitchFamily="34" charset="0"/>
                </a:rPr>
                <a:t>thiêng</a:t>
              </a:r>
              <a:r>
                <a:rPr lang="en-US" sz="24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>
                  <a:latin typeface="Arial" pitchFamily="34" charset="0"/>
                  <a:cs typeface="Arial" pitchFamily="34" charset="0"/>
                </a:rPr>
                <a:t>liêng</a:t>
              </a:r>
              <a:endParaRPr lang="vi-VN" sz="24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296025" y="2057400"/>
            <a:ext cx="3733314" cy="904863"/>
            <a:chOff x="9145586" y="9472942"/>
            <a:chExt cx="7467600" cy="1809726"/>
          </a:xfrm>
        </p:grpSpPr>
        <p:sp>
          <p:nvSpPr>
            <p:cNvPr id="21" name="TextBox 20"/>
            <p:cNvSpPr txBox="1"/>
            <p:nvPr/>
          </p:nvSpPr>
          <p:spPr>
            <a:xfrm>
              <a:off x="9755187" y="9472942"/>
              <a:ext cx="6857999" cy="18097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vi-VN" sz="2200" b="1" dirty="0">
                  <a:latin typeface="Arial" pitchFamily="34" charset="0"/>
                  <a:cs typeface="Arial" pitchFamily="34" charset="0"/>
                </a:rPr>
                <a:t>Cụm từ </a:t>
              </a:r>
              <a:r>
                <a:rPr lang="vi-VN" sz="2200" b="1" i="1" dirty="0">
                  <a:solidFill>
                    <a:schemeClr val="accent6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không hẹn ước, chia phôi, chẳng về</a:t>
              </a:r>
            </a:p>
          </p:txBody>
        </p:sp>
        <p:sp>
          <p:nvSpPr>
            <p:cNvPr id="22" name="Oval 21"/>
            <p:cNvSpPr/>
            <p:nvPr/>
          </p:nvSpPr>
          <p:spPr>
            <a:xfrm>
              <a:off x="9145586" y="9771760"/>
              <a:ext cx="301752" cy="300359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200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311268" y="3865704"/>
            <a:ext cx="4289496" cy="904863"/>
            <a:chOff x="9145586" y="9472942"/>
            <a:chExt cx="8580110" cy="1809725"/>
          </a:xfrm>
        </p:grpSpPr>
        <p:sp>
          <p:nvSpPr>
            <p:cNvPr id="26" name="TextBox 25"/>
            <p:cNvSpPr txBox="1"/>
            <p:nvPr/>
          </p:nvSpPr>
          <p:spPr>
            <a:xfrm>
              <a:off x="9755187" y="9472942"/>
              <a:ext cx="7970509" cy="1809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vi-VN" sz="2200" b="1" dirty="0">
                  <a:latin typeface="Arial" pitchFamily="34" charset="0"/>
                  <a:cs typeface="Arial" pitchFamily="34" charset="0"/>
                </a:rPr>
                <a:t> Giọng điệu bâng khuâng mà hào hùng, đ</a:t>
              </a:r>
              <a:r>
                <a:rPr lang="en-US" sz="2200" b="1" dirty="0">
                  <a:latin typeface="Arial" pitchFamily="34" charset="0"/>
                  <a:cs typeface="Arial" pitchFamily="34" charset="0"/>
                </a:rPr>
                <a:t>ầ</a:t>
              </a:r>
              <a:r>
                <a:rPr lang="vi-VN" sz="2200" b="1" dirty="0">
                  <a:latin typeface="Arial" pitchFamily="34" charset="0"/>
                  <a:cs typeface="Arial" pitchFamily="34" charset="0"/>
                </a:rPr>
                <a:t>y khí phách</a:t>
              </a:r>
            </a:p>
          </p:txBody>
        </p:sp>
        <p:sp>
          <p:nvSpPr>
            <p:cNvPr id="28" name="Oval 27"/>
            <p:cNvSpPr/>
            <p:nvPr/>
          </p:nvSpPr>
          <p:spPr>
            <a:xfrm>
              <a:off x="9145586" y="9771760"/>
              <a:ext cx="301752" cy="300359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200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19913" y="1196127"/>
            <a:ext cx="6960453" cy="861774"/>
            <a:chOff x="644526" y="2726296"/>
            <a:chExt cx="9014420" cy="1723548"/>
          </a:xfrm>
        </p:grpSpPr>
        <p:sp>
          <p:nvSpPr>
            <p:cNvPr id="34" name="TextBox 33"/>
            <p:cNvSpPr txBox="1"/>
            <p:nvPr/>
          </p:nvSpPr>
          <p:spPr>
            <a:xfrm>
              <a:off x="2147786" y="2726296"/>
              <a:ext cx="7511160" cy="17235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500" b="1" i="1" dirty="0" err="1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Lời</a:t>
              </a:r>
              <a:r>
                <a:rPr lang="en-US" sz="2500" b="1" i="1" dirty="0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500" b="1" i="1" dirty="0" err="1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tâm</a:t>
              </a:r>
              <a:r>
                <a:rPr lang="en-US" sz="2500" b="1" i="1" dirty="0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500" b="1" i="1" dirty="0" err="1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nguyện</a:t>
              </a:r>
              <a:r>
                <a:rPr lang="en-US" sz="2500" b="1" i="1" dirty="0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500" b="1" i="1" dirty="0" err="1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và</a:t>
              </a:r>
              <a:r>
                <a:rPr lang="en-US" sz="2500" b="1" i="1" dirty="0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500" b="1" i="1" dirty="0" err="1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hẹn</a:t>
              </a:r>
              <a:r>
                <a:rPr lang="en-US" sz="2500" b="1" i="1" dirty="0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500" b="1" i="1" dirty="0" err="1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ước</a:t>
              </a:r>
              <a:endParaRPr lang="vi-VN" sz="2500" b="1" i="1" dirty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644526" y="2823876"/>
              <a:ext cx="1269206" cy="804672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004213" y="2795826"/>
              <a:ext cx="688830" cy="954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500" b="1" smtClean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4</a:t>
              </a:r>
              <a:endParaRPr lang="en-US" sz="25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0" y="694266"/>
            <a:ext cx="5143626" cy="477054"/>
            <a:chOff x="-4" y="1828800"/>
            <a:chExt cx="10288591" cy="954107"/>
          </a:xfrm>
        </p:grpSpPr>
        <p:sp>
          <p:nvSpPr>
            <p:cNvPr id="47" name="Round Same Side Corner Rectangle 46"/>
            <p:cNvSpPr/>
            <p:nvPr/>
          </p:nvSpPr>
          <p:spPr>
            <a:xfrm rot="5400000">
              <a:off x="529492" y="1299309"/>
              <a:ext cx="886537" cy="1945529"/>
            </a:xfrm>
            <a:prstGeom prst="round2SameRect">
              <a:avLst/>
            </a:prstGeom>
            <a:solidFill>
              <a:schemeClr val="accent5">
                <a:lumMod val="50000"/>
              </a:schemeClr>
            </a:solidFill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0" y="1828800"/>
              <a:ext cx="171692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5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II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067734" y="1828800"/>
              <a:ext cx="822085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2500" b="1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ĐỌC HIỂU VĂN BẢN</a:t>
              </a:r>
              <a:endParaRPr lang="en-US" sz="2500" b="1" dirty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" t="7741" r="-7" b="17247"/>
          <a:stretch/>
        </p:blipFill>
        <p:spPr>
          <a:xfrm>
            <a:off x="5772150" y="1244917"/>
            <a:ext cx="6229350" cy="52320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90653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3"/>
          <p:cNvGrpSpPr/>
          <p:nvPr/>
        </p:nvGrpSpPr>
        <p:grpSpPr>
          <a:xfrm>
            <a:off x="1943640" y="2382524"/>
            <a:ext cx="8495194" cy="3408676"/>
            <a:chOff x="2897187" y="4333320"/>
            <a:chExt cx="19328108" cy="6664153"/>
          </a:xfrm>
        </p:grpSpPr>
        <p:grpSp>
          <p:nvGrpSpPr>
            <p:cNvPr id="7" name="Group 1"/>
            <p:cNvGrpSpPr/>
            <p:nvPr/>
          </p:nvGrpSpPr>
          <p:grpSpPr>
            <a:xfrm>
              <a:off x="2897187" y="4333320"/>
              <a:ext cx="19328108" cy="6664153"/>
              <a:chOff x="2897187" y="4333320"/>
              <a:chExt cx="19328108" cy="6664153"/>
            </a:xfrm>
          </p:grpSpPr>
          <p:grpSp>
            <p:nvGrpSpPr>
              <p:cNvPr id="8" name="Group 4"/>
              <p:cNvGrpSpPr/>
              <p:nvPr/>
            </p:nvGrpSpPr>
            <p:grpSpPr>
              <a:xfrm>
                <a:off x="2897187" y="4333320"/>
                <a:ext cx="19328108" cy="6664153"/>
                <a:chOff x="2897187" y="4333320"/>
                <a:chExt cx="19328108" cy="6664153"/>
              </a:xfrm>
            </p:grpSpPr>
            <p:sp>
              <p:nvSpPr>
                <p:cNvPr id="59" name="Rounded Rectangle 58"/>
                <p:cNvSpPr/>
                <p:nvPr/>
              </p:nvSpPr>
              <p:spPr>
                <a:xfrm>
                  <a:off x="2897187" y="4918502"/>
                  <a:ext cx="19328108" cy="6078971"/>
                </a:xfrm>
                <a:prstGeom prst="roundRect">
                  <a:avLst>
                    <a:gd name="adj" fmla="val 3218"/>
                  </a:avLst>
                </a:prstGeom>
                <a:noFill/>
                <a:ln w="5715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0" name="Rounded Rectangle 59"/>
                <p:cNvSpPr/>
                <p:nvPr/>
              </p:nvSpPr>
              <p:spPr>
                <a:xfrm>
                  <a:off x="9514390" y="4426876"/>
                  <a:ext cx="6108198" cy="923330"/>
                </a:xfrm>
                <a:prstGeom prst="roundRect">
                  <a:avLst/>
                </a:prstGeom>
                <a:solidFill>
                  <a:schemeClr val="bg2"/>
                </a:solidFill>
                <a:ln w="57150">
                  <a:solidFill>
                    <a:schemeClr val="accent5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1" name="TextBox 60"/>
                <p:cNvSpPr txBox="1"/>
                <p:nvPr/>
              </p:nvSpPr>
              <p:spPr>
                <a:xfrm>
                  <a:off x="10983860" y="4333320"/>
                  <a:ext cx="4092801" cy="99283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r>
                    <a:rPr lang="en-US" sz="2700" b="1">
                      <a:solidFill>
                        <a:srgbClr val="4BACC6"/>
                      </a:solidFill>
                      <a:latin typeface="Tahoma" pitchFamily="34" charset="0"/>
                      <a:ea typeface="Tahoma" pitchFamily="34" charset="0"/>
                      <a:cs typeface="Tahoma" pitchFamily="34" charset="0"/>
                    </a:rPr>
                    <a:t>TIỂU KẾT</a:t>
                  </a:r>
                  <a:endParaRPr lang="en-US" sz="2700" b="1" dirty="0">
                    <a:solidFill>
                      <a:srgbClr val="4BACC6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endParaRPr>
                </a:p>
              </p:txBody>
            </p:sp>
          </p:grpSp>
          <p:sp>
            <p:nvSpPr>
              <p:cNvPr id="58" name="Oval 57"/>
              <p:cNvSpPr/>
              <p:nvPr/>
            </p:nvSpPr>
            <p:spPr>
              <a:xfrm>
                <a:off x="9374219" y="4756271"/>
                <a:ext cx="353626" cy="304767"/>
              </a:xfrm>
              <a:prstGeom prst="ellipse">
                <a:avLst/>
              </a:prstGeom>
              <a:solidFill>
                <a:schemeClr val="accent5"/>
              </a:solidFill>
              <a:ln w="825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56" name="Oval 55"/>
            <p:cNvSpPr/>
            <p:nvPr/>
          </p:nvSpPr>
          <p:spPr>
            <a:xfrm>
              <a:off x="15470187" y="4756271"/>
              <a:ext cx="304767" cy="304767"/>
            </a:xfrm>
            <a:prstGeom prst="ellipse">
              <a:avLst/>
            </a:prstGeom>
            <a:solidFill>
              <a:schemeClr val="accent5"/>
            </a:solidFill>
            <a:ln w="825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2162889" y="3215671"/>
            <a:ext cx="7933090" cy="869096"/>
            <a:chOff x="4326342" y="6431342"/>
            <a:chExt cx="15868245" cy="1738192"/>
          </a:xfrm>
        </p:grpSpPr>
        <p:grpSp>
          <p:nvGrpSpPr>
            <p:cNvPr id="4" name="Group 33"/>
            <p:cNvGrpSpPr/>
            <p:nvPr/>
          </p:nvGrpSpPr>
          <p:grpSpPr>
            <a:xfrm>
              <a:off x="4326342" y="6431342"/>
              <a:ext cx="15408250" cy="1431161"/>
              <a:chOff x="3430587" y="6208744"/>
              <a:chExt cx="17526000" cy="1908214"/>
            </a:xfrm>
          </p:grpSpPr>
          <p:sp>
            <p:nvSpPr>
              <p:cNvPr id="43" name="Rectangle 42"/>
              <p:cNvSpPr/>
              <p:nvPr/>
            </p:nvSpPr>
            <p:spPr>
              <a:xfrm>
                <a:off x="3887787" y="6208744"/>
                <a:ext cx="17068800" cy="19082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endParaRPr lang="vi-VN" sz="2700" b="1">
                  <a:cs typeface="Arial" pitchFamily="34" charset="0"/>
                </a:endParaRPr>
              </a:p>
            </p:txBody>
          </p:sp>
          <p:sp>
            <p:nvSpPr>
              <p:cNvPr id="48" name="Isosceles Triangle 47"/>
              <p:cNvSpPr/>
              <p:nvPr/>
            </p:nvSpPr>
            <p:spPr>
              <a:xfrm rot="5400000">
                <a:off x="3369376" y="6690611"/>
                <a:ext cx="427223" cy="304801"/>
              </a:xfrm>
              <a:prstGeom prst="triangle">
                <a:avLst/>
              </a:prstGeom>
              <a:solidFill>
                <a:srgbClr val="EA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00" b="1">
                  <a:solidFill>
                    <a:srgbClr val="EA0000"/>
                  </a:solidFill>
                </a:endParaRPr>
              </a:p>
            </p:txBody>
          </p:sp>
        </p:grpSp>
        <p:sp>
          <p:nvSpPr>
            <p:cNvPr id="26" name="Rectangle 25"/>
            <p:cNvSpPr/>
            <p:nvPr/>
          </p:nvSpPr>
          <p:spPr>
            <a:xfrm>
              <a:off x="5030788" y="6507540"/>
              <a:ext cx="15163799" cy="16619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400" b="1" dirty="0" err="1">
                  <a:latin typeface="Arial" pitchFamily="34" charset="0"/>
                  <a:cs typeface="Arial" pitchFamily="34" charset="0"/>
                </a:rPr>
                <a:t>Khổ</a:t>
              </a:r>
              <a:r>
                <a:rPr lang="en-US" sz="24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>
                  <a:latin typeface="Arial" pitchFamily="34" charset="0"/>
                  <a:cs typeface="Arial" pitchFamily="34" charset="0"/>
                </a:rPr>
                <a:t>thơ</a:t>
              </a:r>
              <a:r>
                <a:rPr lang="en-US" sz="24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vi-VN" sz="2400" b="1" dirty="0"/>
                <a:t>kết tinh và nâng cao cảm xúc, tình cảm của bài thơ</a:t>
              </a:r>
              <a:r>
                <a:rPr lang="en-US" sz="2400" b="1" dirty="0"/>
                <a:t>.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162889" y="4229101"/>
            <a:ext cx="7971185" cy="1210880"/>
            <a:chOff x="4326342" y="8458202"/>
            <a:chExt cx="15944445" cy="2421760"/>
          </a:xfrm>
        </p:grpSpPr>
        <p:grpSp>
          <p:nvGrpSpPr>
            <p:cNvPr id="5" name="Group 38"/>
            <p:cNvGrpSpPr/>
            <p:nvPr/>
          </p:nvGrpSpPr>
          <p:grpSpPr>
            <a:xfrm>
              <a:off x="4326342" y="8458202"/>
              <a:ext cx="15408250" cy="1431161"/>
              <a:chOff x="3430587" y="6208744"/>
              <a:chExt cx="17526000" cy="1908214"/>
            </a:xfrm>
          </p:grpSpPr>
          <p:sp>
            <p:nvSpPr>
              <p:cNvPr id="52" name="Rectangle 51"/>
              <p:cNvSpPr/>
              <p:nvPr/>
            </p:nvSpPr>
            <p:spPr>
              <a:xfrm>
                <a:off x="3887787" y="6208744"/>
                <a:ext cx="17068800" cy="19082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endParaRPr lang="vi-VN" sz="2700" b="1">
                  <a:cs typeface="Arial" pitchFamily="34" charset="0"/>
                </a:endParaRPr>
              </a:p>
            </p:txBody>
          </p:sp>
          <p:sp>
            <p:nvSpPr>
              <p:cNvPr id="53" name="Isosceles Triangle 52"/>
              <p:cNvSpPr/>
              <p:nvPr/>
            </p:nvSpPr>
            <p:spPr>
              <a:xfrm rot="5400000">
                <a:off x="3369376" y="6690611"/>
                <a:ext cx="427223" cy="304801"/>
              </a:xfrm>
              <a:prstGeom prst="triangle">
                <a:avLst/>
              </a:prstGeom>
              <a:solidFill>
                <a:srgbClr val="EA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00" b="1">
                  <a:solidFill>
                    <a:srgbClr val="EA0000"/>
                  </a:solidFill>
                </a:endParaRPr>
              </a:p>
            </p:txBody>
          </p:sp>
        </p:grpSp>
        <p:sp>
          <p:nvSpPr>
            <p:cNvPr id="28" name="Rectangle 27"/>
            <p:cNvSpPr/>
            <p:nvPr/>
          </p:nvSpPr>
          <p:spPr>
            <a:xfrm>
              <a:off x="5106988" y="8479304"/>
              <a:ext cx="15163799" cy="24006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vi-VN" sz="2400" b="1" dirty="0"/>
                <a:t>Chất lãng mạn của người lính Tây Tiến được thể hiện chủ yếu ở cảm hứng hướng tới cái cao cả, sẵn sàng hi sinh vì Tổ quốc.</a:t>
              </a:r>
              <a:endParaRPr lang="en-US" sz="2400" b="1" dirty="0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19913" y="1216366"/>
            <a:ext cx="6690487" cy="861774"/>
            <a:chOff x="644526" y="2766774"/>
            <a:chExt cx="8886677" cy="1723548"/>
          </a:xfrm>
        </p:grpSpPr>
        <p:sp>
          <p:nvSpPr>
            <p:cNvPr id="34" name="TextBox 33"/>
            <p:cNvSpPr txBox="1"/>
            <p:nvPr/>
          </p:nvSpPr>
          <p:spPr>
            <a:xfrm>
              <a:off x="2020043" y="2766774"/>
              <a:ext cx="7511160" cy="17235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500" b="1" i="1" dirty="0" err="1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Lời</a:t>
              </a:r>
              <a:r>
                <a:rPr lang="en-US" sz="2500" b="1" i="1" dirty="0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500" b="1" i="1" dirty="0" err="1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tâm</a:t>
              </a:r>
              <a:r>
                <a:rPr lang="en-US" sz="2500" b="1" i="1" dirty="0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500" b="1" i="1" dirty="0" err="1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nguyện</a:t>
              </a:r>
              <a:r>
                <a:rPr lang="en-US" sz="2500" b="1" i="1" dirty="0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500" b="1" i="1" dirty="0" err="1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và</a:t>
              </a:r>
              <a:r>
                <a:rPr lang="en-US" sz="2500" b="1" i="1" dirty="0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500" b="1" i="1" dirty="0" err="1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hẹn</a:t>
              </a:r>
              <a:r>
                <a:rPr lang="en-US" sz="2500" b="1" i="1" dirty="0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500" b="1" i="1" dirty="0" err="1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ước</a:t>
              </a:r>
              <a:endParaRPr lang="vi-VN" sz="2500" b="1" i="1" dirty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644526" y="2823876"/>
              <a:ext cx="1269206" cy="804672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004213" y="2795826"/>
              <a:ext cx="688830" cy="954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500" b="1" smtClean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4</a:t>
              </a:r>
              <a:endParaRPr lang="en-US" sz="25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0" y="694266"/>
            <a:ext cx="5143626" cy="477054"/>
            <a:chOff x="-4" y="1828800"/>
            <a:chExt cx="10288591" cy="954107"/>
          </a:xfrm>
        </p:grpSpPr>
        <p:sp>
          <p:nvSpPr>
            <p:cNvPr id="42" name="Round Same Side Corner Rectangle 41"/>
            <p:cNvSpPr/>
            <p:nvPr/>
          </p:nvSpPr>
          <p:spPr>
            <a:xfrm rot="5400000">
              <a:off x="529492" y="1299309"/>
              <a:ext cx="886537" cy="1945529"/>
            </a:xfrm>
            <a:prstGeom prst="round2SameRect">
              <a:avLst/>
            </a:prstGeom>
            <a:solidFill>
              <a:schemeClr val="accent5">
                <a:lumMod val="50000"/>
              </a:schemeClr>
            </a:solidFill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0" y="1828800"/>
              <a:ext cx="171692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5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II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067734" y="1828800"/>
              <a:ext cx="822085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2500" b="1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ĐỌC HIỂU VĂN BẢN</a:t>
              </a:r>
              <a:endParaRPr lang="en-US" sz="2500" b="1" dirty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8686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375618" y="4369503"/>
            <a:ext cx="9245140" cy="1531298"/>
          </a:xfrm>
          <a:prstGeom prst="roundRect">
            <a:avLst>
              <a:gd name="adj" fmla="val 5852"/>
            </a:avLst>
          </a:prstGeom>
          <a:solidFill>
            <a:schemeClr val="bg1"/>
          </a:solidFill>
          <a:ln w="44450" cmpd="sng">
            <a:solidFill>
              <a:schemeClr val="accent5">
                <a:lumMod val="50000"/>
              </a:scheme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1" tIns="22855" rIns="45711" bIns="22855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375618" y="1660671"/>
            <a:ext cx="9256295" cy="1969691"/>
          </a:xfrm>
          <a:prstGeom prst="roundRect">
            <a:avLst>
              <a:gd name="adj" fmla="val 5852"/>
            </a:avLst>
          </a:prstGeom>
          <a:solidFill>
            <a:schemeClr val="bg1"/>
          </a:solidFill>
          <a:ln w="44450" cmpd="sng">
            <a:solidFill>
              <a:schemeClr val="accent5">
                <a:lumMod val="50000"/>
              </a:scheme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1" tIns="22855" rIns="45711" bIns="22855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48098" y="4114800"/>
            <a:ext cx="2438807" cy="470370"/>
          </a:xfrm>
          <a:prstGeom prst="roundRect">
            <a:avLst>
              <a:gd name="adj" fmla="val 50000"/>
            </a:avLst>
          </a:prstGeom>
          <a:solidFill>
            <a:schemeClr val="accent5">
              <a:lumMod val="50000"/>
            </a:schemeClr>
          </a:solidFill>
          <a:ln w="44450" cmpd="sng">
            <a:solidFill>
              <a:srgbClr val="CDC25B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52359" y="4123505"/>
            <a:ext cx="21351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Nội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dung</a:t>
            </a:r>
          </a:p>
        </p:txBody>
      </p:sp>
      <p:sp>
        <p:nvSpPr>
          <p:cNvPr id="7" name="Rectangle 6"/>
          <p:cNvSpPr/>
          <p:nvPr/>
        </p:nvSpPr>
        <p:spPr>
          <a:xfrm>
            <a:off x="1189240" y="4782633"/>
            <a:ext cx="9002609" cy="669414"/>
          </a:xfrm>
          <a:prstGeom prst="rect">
            <a:avLst/>
          </a:prstGeom>
        </p:spPr>
        <p:txBody>
          <a:bodyPr wrap="square" lIns="45711" tIns="22855" rIns="45711" bIns="22855">
            <a:spAutoFit/>
          </a:bodyPr>
          <a:lstStyle/>
          <a:p>
            <a:pPr>
              <a:lnSpc>
                <a:spcPct val="150000"/>
              </a:lnSpc>
            </a:pPr>
            <a:endParaRPr lang="vi-VN" sz="2700" b="1"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60940" y="4799444"/>
            <a:ext cx="8467711" cy="815608"/>
          </a:xfrm>
          <a:prstGeom prst="rect">
            <a:avLst/>
          </a:prstGeom>
        </p:spPr>
        <p:txBody>
          <a:bodyPr wrap="square" lIns="45711" tIns="22855" rIns="45711" bIns="22855">
            <a:spAutoFit/>
          </a:bodyPr>
          <a:lstStyle/>
          <a:p>
            <a:pPr algn="just">
              <a:lnSpc>
                <a:spcPts val="2999"/>
              </a:lnSpc>
            </a:pPr>
            <a:r>
              <a:rPr lang="vi-VN" sz="2300" b="1" dirty="0"/>
              <a:t> Khắc họa thành công hình tượng người lính trên nền thiên nhiên hùng vĩ, dữ dội và mĩ lệ.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48098" y="1447800"/>
            <a:ext cx="2302213" cy="439057"/>
          </a:xfrm>
          <a:prstGeom prst="roundRect">
            <a:avLst>
              <a:gd name="adj" fmla="val 50000"/>
            </a:avLst>
          </a:prstGeom>
          <a:solidFill>
            <a:schemeClr val="accent5">
              <a:lumMod val="50000"/>
            </a:schemeClr>
          </a:solidFill>
          <a:ln w="44450" cmpd="sng">
            <a:solidFill>
              <a:srgbClr val="CDC25B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71762" y="1429317"/>
            <a:ext cx="22081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Nghệ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thuật</a:t>
            </a:r>
            <a:endParaRPr 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618149" y="1845186"/>
            <a:ext cx="9002609" cy="669414"/>
          </a:xfrm>
          <a:prstGeom prst="rect">
            <a:avLst/>
          </a:prstGeom>
        </p:spPr>
        <p:txBody>
          <a:bodyPr wrap="square" lIns="45711" tIns="22855" rIns="45711" bIns="22855">
            <a:spAutoFit/>
          </a:bodyPr>
          <a:lstStyle/>
          <a:p>
            <a:pPr>
              <a:lnSpc>
                <a:spcPct val="150000"/>
              </a:lnSpc>
            </a:pPr>
            <a:endParaRPr lang="vi-VN" sz="2700" b="1"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655741" y="2171700"/>
            <a:ext cx="8467710" cy="1107996"/>
          </a:xfrm>
          <a:prstGeom prst="rect">
            <a:avLst/>
          </a:prstGeom>
        </p:spPr>
        <p:txBody>
          <a:bodyPr wrap="square" lIns="45711" tIns="22855" rIns="45711" bIns="22855">
            <a:spAutoFit/>
          </a:bodyPr>
          <a:lstStyle/>
          <a:p>
            <a:pPr algn="just"/>
            <a:r>
              <a:rPr lang="vi-VN" sz="2300" b="1" dirty="0"/>
              <a:t> Nghệ thuật: bút pháp lãng mạn, tài hoa, ngôn ngữ giàu hình ảnh, biểu cảm, giọng điệu phong phú, đặc sắc, thanh điệu độc đáo…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629304" y="2960948"/>
            <a:ext cx="9002609" cy="669414"/>
          </a:xfrm>
          <a:prstGeom prst="rect">
            <a:avLst/>
          </a:prstGeom>
        </p:spPr>
        <p:txBody>
          <a:bodyPr wrap="square" lIns="45711" tIns="22855" rIns="45711" bIns="22855">
            <a:spAutoFit/>
          </a:bodyPr>
          <a:lstStyle/>
          <a:p>
            <a:pPr>
              <a:lnSpc>
                <a:spcPct val="150000"/>
              </a:lnSpc>
            </a:pPr>
            <a:endParaRPr lang="vi-VN" sz="2700" b="1">
              <a:cs typeface="Arial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-1" y="914400"/>
            <a:ext cx="5181720" cy="477054"/>
            <a:chOff x="-2" y="1828800"/>
            <a:chExt cx="10364789" cy="954107"/>
          </a:xfrm>
        </p:grpSpPr>
        <p:sp>
          <p:nvSpPr>
            <p:cNvPr id="17" name="Round Same Side Corner Rectangle 16"/>
            <p:cNvSpPr/>
            <p:nvPr/>
          </p:nvSpPr>
          <p:spPr>
            <a:xfrm rot="5400000">
              <a:off x="548122" y="1280681"/>
              <a:ext cx="886537" cy="1982786"/>
            </a:xfrm>
            <a:prstGeom prst="round2SameRect">
              <a:avLst/>
            </a:prstGeom>
            <a:solidFill>
              <a:schemeClr val="accent5">
                <a:lumMod val="50000"/>
              </a:schemeClr>
            </a:solidFill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82586" y="1828800"/>
              <a:ext cx="1371600" cy="923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prstClr val="white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III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104992" y="1828800"/>
              <a:ext cx="825979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500" b="1" dirty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TỔNG KẾT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53250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 txBox="1">
            <a:spLocks/>
          </p:cNvSpPr>
          <p:nvPr/>
        </p:nvSpPr>
        <p:spPr>
          <a:xfrm>
            <a:off x="1810407" y="2131436"/>
            <a:ext cx="9163050" cy="32861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altLang="en-US" sz="6000" b="1" smtClean="0">
                <a:solidFill>
                  <a:srgbClr val="002060"/>
                </a:solidFill>
                <a:latin typeface="HP001 5 hàng" panose="020B0603050302020204" pitchFamily="34" charset="0"/>
                <a:cs typeface="Times New Roman" panose="02020603050405020304" pitchFamily="18" charset="0"/>
              </a:rPr>
              <a:t>Trân trọng cảm ơn</a:t>
            </a:r>
            <a:endParaRPr lang="en-US" altLang="en-US" sz="6000" dirty="0" smtClean="0">
              <a:solidFill>
                <a:srgbClr val="002060"/>
              </a:solidFill>
              <a:latin typeface="HP001 5 hàng" panose="020B0603050302020204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167" y="1555168"/>
            <a:ext cx="10361674" cy="5302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2256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352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83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3846"/>
            <a:ext cx="12191238" cy="6857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187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33732" y="1931890"/>
            <a:ext cx="4643222" cy="415499"/>
          </a:xfrm>
          <a:prstGeom prst="rect">
            <a:avLst/>
          </a:prstGeom>
        </p:spPr>
        <p:txBody>
          <a:bodyPr wrap="square" lIns="45711" tIns="22855" rIns="45711" bIns="22855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a. </a:t>
            </a:r>
            <a:r>
              <a:rPr lang="en-US" sz="24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Hoàn</a:t>
            </a:r>
            <a:r>
              <a:rPr lang="en-US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cảnh</a:t>
            </a:r>
            <a:r>
              <a:rPr lang="en-US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sáng</a:t>
            </a:r>
            <a:r>
              <a:rPr lang="en-US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tác</a:t>
            </a:r>
            <a:endParaRPr lang="en-US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0" y="876300"/>
            <a:ext cx="5143624" cy="477054"/>
            <a:chOff x="-178462" y="1828800"/>
            <a:chExt cx="10467049" cy="954107"/>
          </a:xfrm>
          <a:solidFill>
            <a:schemeClr val="accent5">
              <a:lumMod val="50000"/>
            </a:schemeClr>
          </a:solidFill>
        </p:grpSpPr>
        <p:sp>
          <p:nvSpPr>
            <p:cNvPr id="21" name="Round Same Side Corner Rectangle 20"/>
            <p:cNvSpPr/>
            <p:nvPr/>
          </p:nvSpPr>
          <p:spPr>
            <a:xfrm rot="5400000">
              <a:off x="440265" y="1210077"/>
              <a:ext cx="886537" cy="2123991"/>
            </a:xfrm>
            <a:prstGeom prst="round2SameRect">
              <a:avLst/>
            </a:prstGeom>
            <a:grpFill/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02530" y="1828800"/>
              <a:ext cx="91439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5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I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067734" y="1828800"/>
              <a:ext cx="8220853" cy="95410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25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TÌM HIỂU CHUNG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19914" y="1371600"/>
            <a:ext cx="2803801" cy="861774"/>
            <a:chOff x="644528" y="2766774"/>
            <a:chExt cx="4238475" cy="1723548"/>
          </a:xfrm>
        </p:grpSpPr>
        <p:sp>
          <p:nvSpPr>
            <p:cNvPr id="25" name="TextBox 24"/>
            <p:cNvSpPr txBox="1"/>
            <p:nvPr/>
          </p:nvSpPr>
          <p:spPr>
            <a:xfrm>
              <a:off x="2020045" y="2766774"/>
              <a:ext cx="2862958" cy="17235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500" b="1" i="1" err="1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Tác</a:t>
              </a:r>
              <a:r>
                <a:rPr lang="en-US" sz="2500" b="1" i="1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500" b="1" i="1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phẩm</a:t>
              </a:r>
              <a:endParaRPr lang="en-US" sz="2500" b="1" i="1" dirty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644528" y="2823876"/>
              <a:ext cx="1094221" cy="804672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960331" y="2795826"/>
              <a:ext cx="776597" cy="954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500" b="1" smtClean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2</a:t>
              </a:r>
              <a:endParaRPr lang="en-US" sz="25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pic>
        <p:nvPicPr>
          <p:cNvPr id="33" name="Picture Placeholder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4" r="16504"/>
          <a:stretch>
            <a:fillRect/>
          </a:stretch>
        </p:blipFill>
        <p:spPr>
          <a:xfrm>
            <a:off x="5033896" y="876300"/>
            <a:ext cx="7048375" cy="5581649"/>
          </a:xfrm>
          <a:custGeom>
            <a:avLst/>
            <a:gdLst>
              <a:gd name="connsiteX0" fmla="*/ 1338111 w 8898844"/>
              <a:gd name="connsiteY0" fmla="*/ 0 h 6864021"/>
              <a:gd name="connsiteX1" fmla="*/ 1659844 w 8898844"/>
              <a:gd name="connsiteY1" fmla="*/ 323013 h 6864021"/>
              <a:gd name="connsiteX2" fmla="*/ 1780494 w 8898844"/>
              <a:gd name="connsiteY2" fmla="*/ 282636 h 6864021"/>
              <a:gd name="connsiteX3" fmla="*/ 1941361 w 8898844"/>
              <a:gd name="connsiteY3" fmla="*/ 282636 h 6864021"/>
              <a:gd name="connsiteX4" fmla="*/ 1941361 w 8898844"/>
              <a:gd name="connsiteY4" fmla="*/ 242260 h 6864021"/>
              <a:gd name="connsiteX5" fmla="*/ 2182661 w 8898844"/>
              <a:gd name="connsiteY5" fmla="*/ 565272 h 6864021"/>
              <a:gd name="connsiteX6" fmla="*/ 2464178 w 8898844"/>
              <a:gd name="connsiteY6" fmla="*/ 686402 h 6864021"/>
              <a:gd name="connsiteX7" fmla="*/ 2423961 w 8898844"/>
              <a:gd name="connsiteY7" fmla="*/ 484519 h 6864021"/>
              <a:gd name="connsiteX8" fmla="*/ 2665261 w 8898844"/>
              <a:gd name="connsiteY8" fmla="*/ 686402 h 6864021"/>
              <a:gd name="connsiteX9" fmla="*/ 2986995 w 8898844"/>
              <a:gd name="connsiteY9" fmla="*/ 767155 h 6864021"/>
              <a:gd name="connsiteX10" fmla="*/ 3107644 w 8898844"/>
              <a:gd name="connsiteY10" fmla="*/ 969038 h 6864021"/>
              <a:gd name="connsiteX11" fmla="*/ 3268512 w 8898844"/>
              <a:gd name="connsiteY11" fmla="*/ 847909 h 6864021"/>
              <a:gd name="connsiteX12" fmla="*/ 3308727 w 8898844"/>
              <a:gd name="connsiteY12" fmla="*/ 888285 h 6864021"/>
              <a:gd name="connsiteX13" fmla="*/ 3147861 w 8898844"/>
              <a:gd name="connsiteY13" fmla="*/ 1009415 h 6864021"/>
              <a:gd name="connsiteX14" fmla="*/ 3550027 w 8898844"/>
              <a:gd name="connsiteY14" fmla="*/ 1170921 h 6864021"/>
              <a:gd name="connsiteX15" fmla="*/ 3630461 w 8898844"/>
              <a:gd name="connsiteY15" fmla="*/ 969038 h 6864021"/>
              <a:gd name="connsiteX16" fmla="*/ 3831544 w 8898844"/>
              <a:gd name="connsiteY16" fmla="*/ 1009415 h 6864021"/>
              <a:gd name="connsiteX17" fmla="*/ 3992411 w 8898844"/>
              <a:gd name="connsiteY17" fmla="*/ 1090168 h 6864021"/>
              <a:gd name="connsiteX18" fmla="*/ 4635878 w 8898844"/>
              <a:gd name="connsiteY18" fmla="*/ 1372804 h 6864021"/>
              <a:gd name="connsiteX19" fmla="*/ 4796744 w 8898844"/>
              <a:gd name="connsiteY19" fmla="*/ 1413181 h 6864021"/>
              <a:gd name="connsiteX20" fmla="*/ 4957610 w 8898844"/>
              <a:gd name="connsiteY20" fmla="*/ 1493934 h 6864021"/>
              <a:gd name="connsiteX21" fmla="*/ 5239128 w 8898844"/>
              <a:gd name="connsiteY21" fmla="*/ 1413181 h 6864021"/>
              <a:gd name="connsiteX22" fmla="*/ 5399994 w 8898844"/>
              <a:gd name="connsiteY22" fmla="*/ 1493934 h 6864021"/>
              <a:gd name="connsiteX23" fmla="*/ 5399994 w 8898844"/>
              <a:gd name="connsiteY23" fmla="*/ 1332428 h 6864021"/>
              <a:gd name="connsiteX24" fmla="*/ 6123894 w 8898844"/>
              <a:gd name="connsiteY24" fmla="*/ 1413181 h 6864021"/>
              <a:gd name="connsiteX25" fmla="*/ 6204328 w 8898844"/>
              <a:gd name="connsiteY25" fmla="*/ 1574687 h 6864021"/>
              <a:gd name="connsiteX26" fmla="*/ 6324978 w 8898844"/>
              <a:gd name="connsiteY26" fmla="*/ 1574687 h 6864021"/>
              <a:gd name="connsiteX27" fmla="*/ 6485844 w 8898844"/>
              <a:gd name="connsiteY27" fmla="*/ 1453558 h 6864021"/>
              <a:gd name="connsiteX28" fmla="*/ 6928228 w 8898844"/>
              <a:gd name="connsiteY28" fmla="*/ 1170921 h 6864021"/>
              <a:gd name="connsiteX29" fmla="*/ 6968444 w 8898844"/>
              <a:gd name="connsiteY29" fmla="*/ 1130545 h 6864021"/>
              <a:gd name="connsiteX30" fmla="*/ 7008660 w 8898844"/>
              <a:gd name="connsiteY30" fmla="*/ 1211298 h 6864021"/>
              <a:gd name="connsiteX31" fmla="*/ 7209744 w 8898844"/>
              <a:gd name="connsiteY31" fmla="*/ 969038 h 6864021"/>
              <a:gd name="connsiteX32" fmla="*/ 7290178 w 8898844"/>
              <a:gd name="connsiteY32" fmla="*/ 1049792 h 6864021"/>
              <a:gd name="connsiteX33" fmla="*/ 7611910 w 8898844"/>
              <a:gd name="connsiteY33" fmla="*/ 565272 h 6864021"/>
              <a:gd name="connsiteX34" fmla="*/ 7571694 w 8898844"/>
              <a:gd name="connsiteY34" fmla="*/ 524896 h 6864021"/>
              <a:gd name="connsiteX35" fmla="*/ 7491260 w 8898844"/>
              <a:gd name="connsiteY35" fmla="*/ 686402 h 6864021"/>
              <a:gd name="connsiteX36" fmla="*/ 7451044 w 8898844"/>
              <a:gd name="connsiteY36" fmla="*/ 646026 h 6864021"/>
              <a:gd name="connsiteX37" fmla="*/ 7491260 w 8898844"/>
              <a:gd name="connsiteY37" fmla="*/ 403766 h 6864021"/>
              <a:gd name="connsiteX38" fmla="*/ 7611910 w 8898844"/>
              <a:gd name="connsiteY38" fmla="*/ 323013 h 6864021"/>
              <a:gd name="connsiteX39" fmla="*/ 7692344 w 8898844"/>
              <a:gd name="connsiteY39" fmla="*/ 524896 h 6864021"/>
              <a:gd name="connsiteX40" fmla="*/ 7812994 w 8898844"/>
              <a:gd name="connsiteY40" fmla="*/ 282636 h 6864021"/>
              <a:gd name="connsiteX41" fmla="*/ 7853210 w 8898844"/>
              <a:gd name="connsiteY41" fmla="*/ 605649 h 6864021"/>
              <a:gd name="connsiteX42" fmla="*/ 8054294 w 8898844"/>
              <a:gd name="connsiteY42" fmla="*/ 444143 h 6864021"/>
              <a:gd name="connsiteX43" fmla="*/ 8295594 w 8898844"/>
              <a:gd name="connsiteY43" fmla="*/ 888285 h 6864021"/>
              <a:gd name="connsiteX44" fmla="*/ 8577111 w 8898844"/>
              <a:gd name="connsiteY44" fmla="*/ 767155 h 6864021"/>
              <a:gd name="connsiteX45" fmla="*/ 8577111 w 8898844"/>
              <a:gd name="connsiteY45" fmla="*/ 888285 h 6864021"/>
              <a:gd name="connsiteX46" fmla="*/ 8858627 w 8898844"/>
              <a:gd name="connsiteY46" fmla="*/ 1009415 h 6864021"/>
              <a:gd name="connsiteX47" fmla="*/ 8898844 w 8898844"/>
              <a:gd name="connsiteY47" fmla="*/ 1170921 h 6864021"/>
              <a:gd name="connsiteX48" fmla="*/ 8898844 w 8898844"/>
              <a:gd name="connsiteY48" fmla="*/ 1211298 h 6864021"/>
              <a:gd name="connsiteX49" fmla="*/ 8737977 w 8898844"/>
              <a:gd name="connsiteY49" fmla="*/ 1655441 h 6864021"/>
              <a:gd name="connsiteX50" fmla="*/ 8536894 w 8898844"/>
              <a:gd name="connsiteY50" fmla="*/ 1816947 h 6864021"/>
              <a:gd name="connsiteX51" fmla="*/ 8335810 w 8898844"/>
              <a:gd name="connsiteY51" fmla="*/ 2059207 h 6864021"/>
              <a:gd name="connsiteX52" fmla="*/ 8255378 w 8898844"/>
              <a:gd name="connsiteY52" fmla="*/ 2139960 h 6864021"/>
              <a:gd name="connsiteX53" fmla="*/ 8456461 w 8898844"/>
              <a:gd name="connsiteY53" fmla="*/ 2664855 h 6864021"/>
              <a:gd name="connsiteX54" fmla="*/ 8456461 w 8898844"/>
              <a:gd name="connsiteY54" fmla="*/ 2907115 h 6864021"/>
              <a:gd name="connsiteX55" fmla="*/ 8054294 w 8898844"/>
              <a:gd name="connsiteY55" fmla="*/ 3512764 h 6864021"/>
              <a:gd name="connsiteX56" fmla="*/ 8134728 w 8898844"/>
              <a:gd name="connsiteY56" fmla="*/ 3512764 h 6864021"/>
              <a:gd name="connsiteX57" fmla="*/ 8416244 w 8898844"/>
              <a:gd name="connsiteY57" fmla="*/ 3189751 h 6864021"/>
              <a:gd name="connsiteX58" fmla="*/ 8416244 w 8898844"/>
              <a:gd name="connsiteY58" fmla="*/ 3391634 h 6864021"/>
              <a:gd name="connsiteX59" fmla="*/ 8496677 w 8898844"/>
              <a:gd name="connsiteY59" fmla="*/ 3674270 h 6864021"/>
              <a:gd name="connsiteX60" fmla="*/ 8215160 w 8898844"/>
              <a:gd name="connsiteY60" fmla="*/ 4360673 h 6864021"/>
              <a:gd name="connsiteX61" fmla="*/ 7933644 w 8898844"/>
              <a:gd name="connsiteY61" fmla="*/ 4845192 h 6864021"/>
              <a:gd name="connsiteX62" fmla="*/ 7812994 w 8898844"/>
              <a:gd name="connsiteY62" fmla="*/ 4925945 h 6864021"/>
              <a:gd name="connsiteX63" fmla="*/ 7692344 w 8898844"/>
              <a:gd name="connsiteY63" fmla="*/ 5127828 h 6864021"/>
              <a:gd name="connsiteX64" fmla="*/ 7491260 w 8898844"/>
              <a:gd name="connsiteY64" fmla="*/ 5329711 h 6864021"/>
              <a:gd name="connsiteX65" fmla="*/ 7491260 w 8898844"/>
              <a:gd name="connsiteY65" fmla="*/ 5450841 h 6864021"/>
              <a:gd name="connsiteX66" fmla="*/ 6968444 w 8898844"/>
              <a:gd name="connsiteY66" fmla="*/ 6096866 h 6864021"/>
              <a:gd name="connsiteX67" fmla="*/ 6767360 w 8898844"/>
              <a:gd name="connsiteY67" fmla="*/ 6258373 h 6864021"/>
              <a:gd name="connsiteX68" fmla="*/ 6767360 w 8898844"/>
              <a:gd name="connsiteY68" fmla="*/ 6217996 h 6864021"/>
              <a:gd name="connsiteX69" fmla="*/ 6888010 w 8898844"/>
              <a:gd name="connsiteY69" fmla="*/ 6016113 h 6864021"/>
              <a:gd name="connsiteX70" fmla="*/ 6284760 w 8898844"/>
              <a:gd name="connsiteY70" fmla="*/ 6339126 h 6864021"/>
              <a:gd name="connsiteX71" fmla="*/ 6003244 w 8898844"/>
              <a:gd name="connsiteY71" fmla="*/ 6379502 h 6864021"/>
              <a:gd name="connsiteX72" fmla="*/ 4836960 w 8898844"/>
              <a:gd name="connsiteY72" fmla="*/ 6702515 h 6864021"/>
              <a:gd name="connsiteX73" fmla="*/ 2986995 w 8898844"/>
              <a:gd name="connsiteY73" fmla="*/ 6823645 h 6864021"/>
              <a:gd name="connsiteX74" fmla="*/ 1338111 w 8898844"/>
              <a:gd name="connsiteY74" fmla="*/ 6217996 h 6864021"/>
              <a:gd name="connsiteX75" fmla="*/ 815294 w 8898844"/>
              <a:gd name="connsiteY75" fmla="*/ 5773854 h 6864021"/>
              <a:gd name="connsiteX76" fmla="*/ 654428 w 8898844"/>
              <a:gd name="connsiteY76" fmla="*/ 5693100 h 6864021"/>
              <a:gd name="connsiteX77" fmla="*/ 372911 w 8898844"/>
              <a:gd name="connsiteY77" fmla="*/ 5491217 h 6864021"/>
              <a:gd name="connsiteX78" fmla="*/ 372911 w 8898844"/>
              <a:gd name="connsiteY78" fmla="*/ 5450841 h 6864021"/>
              <a:gd name="connsiteX79" fmla="*/ 51178 w 8898844"/>
              <a:gd name="connsiteY79" fmla="*/ 4966322 h 6864021"/>
              <a:gd name="connsiteX80" fmla="*/ 91394 w 8898844"/>
              <a:gd name="connsiteY80" fmla="*/ 4925945 h 6864021"/>
              <a:gd name="connsiteX81" fmla="*/ 493561 w 8898844"/>
              <a:gd name="connsiteY81" fmla="*/ 5208581 h 6864021"/>
              <a:gd name="connsiteX82" fmla="*/ 1016378 w 8898844"/>
              <a:gd name="connsiteY82" fmla="*/ 5450841 h 6864021"/>
              <a:gd name="connsiteX83" fmla="*/ 1257678 w 8898844"/>
              <a:gd name="connsiteY83" fmla="*/ 5410464 h 6864021"/>
              <a:gd name="connsiteX84" fmla="*/ 4394578 w 8898844"/>
              <a:gd name="connsiteY84" fmla="*/ 6016113 h 6864021"/>
              <a:gd name="connsiteX85" fmla="*/ 4113061 w 8898844"/>
              <a:gd name="connsiteY85" fmla="*/ 6016113 h 6864021"/>
              <a:gd name="connsiteX86" fmla="*/ 1458761 w 8898844"/>
              <a:gd name="connsiteY86" fmla="*/ 5329711 h 6864021"/>
              <a:gd name="connsiteX87" fmla="*/ 1137028 w 8898844"/>
              <a:gd name="connsiteY87" fmla="*/ 5127828 h 6864021"/>
              <a:gd name="connsiteX88" fmla="*/ 533778 w 8898844"/>
              <a:gd name="connsiteY88" fmla="*/ 4643309 h 6864021"/>
              <a:gd name="connsiteX89" fmla="*/ 453344 w 8898844"/>
              <a:gd name="connsiteY89" fmla="*/ 4481802 h 6864021"/>
              <a:gd name="connsiteX90" fmla="*/ 252261 w 8898844"/>
              <a:gd name="connsiteY90" fmla="*/ 4118413 h 6864021"/>
              <a:gd name="connsiteX91" fmla="*/ 10961 w 8898844"/>
              <a:gd name="connsiteY91" fmla="*/ 3755024 h 6864021"/>
              <a:gd name="connsiteX92" fmla="*/ 91394 w 8898844"/>
              <a:gd name="connsiteY92" fmla="*/ 3512764 h 6864021"/>
              <a:gd name="connsiteX93" fmla="*/ 171828 w 8898844"/>
              <a:gd name="connsiteY93" fmla="*/ 3432011 h 6864021"/>
              <a:gd name="connsiteX94" fmla="*/ 413128 w 8898844"/>
              <a:gd name="connsiteY94" fmla="*/ 3674270 h 6864021"/>
              <a:gd name="connsiteX95" fmla="*/ 453344 w 8898844"/>
              <a:gd name="connsiteY95" fmla="*/ 3472387 h 6864021"/>
              <a:gd name="connsiteX96" fmla="*/ 493561 w 8898844"/>
              <a:gd name="connsiteY96" fmla="*/ 3674270 h 6864021"/>
              <a:gd name="connsiteX97" fmla="*/ 895728 w 8898844"/>
              <a:gd name="connsiteY97" fmla="*/ 3674270 h 6864021"/>
              <a:gd name="connsiteX98" fmla="*/ 533778 w 8898844"/>
              <a:gd name="connsiteY98" fmla="*/ 3028245 h 6864021"/>
              <a:gd name="connsiteX99" fmla="*/ 815294 w 8898844"/>
              <a:gd name="connsiteY99" fmla="*/ 3230128 h 6864021"/>
              <a:gd name="connsiteX100" fmla="*/ 895728 w 8898844"/>
              <a:gd name="connsiteY100" fmla="*/ 3149375 h 6864021"/>
              <a:gd name="connsiteX101" fmla="*/ 453344 w 8898844"/>
              <a:gd name="connsiteY101" fmla="*/ 2705232 h 6864021"/>
              <a:gd name="connsiteX102" fmla="*/ 493561 w 8898844"/>
              <a:gd name="connsiteY102" fmla="*/ 2664855 h 6864021"/>
              <a:gd name="connsiteX103" fmla="*/ 614211 w 8898844"/>
              <a:gd name="connsiteY103" fmla="*/ 2785986 h 6864021"/>
              <a:gd name="connsiteX104" fmla="*/ 815294 w 8898844"/>
              <a:gd name="connsiteY104" fmla="*/ 2866739 h 6864021"/>
              <a:gd name="connsiteX105" fmla="*/ 1177244 w 8898844"/>
              <a:gd name="connsiteY105" fmla="*/ 3028245 h 6864021"/>
              <a:gd name="connsiteX106" fmla="*/ 1619628 w 8898844"/>
              <a:gd name="connsiteY106" fmla="*/ 3108998 h 6864021"/>
              <a:gd name="connsiteX107" fmla="*/ 1659844 w 8898844"/>
              <a:gd name="connsiteY107" fmla="*/ 3028245 h 6864021"/>
              <a:gd name="connsiteX108" fmla="*/ 2062011 w 8898844"/>
              <a:gd name="connsiteY108" fmla="*/ 3149375 h 6864021"/>
              <a:gd name="connsiteX109" fmla="*/ 2464178 w 8898844"/>
              <a:gd name="connsiteY109" fmla="*/ 3310881 h 6864021"/>
              <a:gd name="connsiteX110" fmla="*/ 2062011 w 8898844"/>
              <a:gd name="connsiteY110" fmla="*/ 3149375 h 6864021"/>
              <a:gd name="connsiteX111" fmla="*/ 2062011 w 8898844"/>
              <a:gd name="connsiteY111" fmla="*/ 3028245 h 6864021"/>
              <a:gd name="connsiteX112" fmla="*/ 1820711 w 8898844"/>
              <a:gd name="connsiteY112" fmla="*/ 2745609 h 6864021"/>
              <a:gd name="connsiteX113" fmla="*/ 1740278 w 8898844"/>
              <a:gd name="connsiteY113" fmla="*/ 2907115 h 6864021"/>
              <a:gd name="connsiteX114" fmla="*/ 1619628 w 8898844"/>
              <a:gd name="connsiteY114" fmla="*/ 2705232 h 6864021"/>
              <a:gd name="connsiteX115" fmla="*/ 1137028 w 8898844"/>
              <a:gd name="connsiteY115" fmla="*/ 2301466 h 6864021"/>
              <a:gd name="connsiteX116" fmla="*/ 935944 w 8898844"/>
              <a:gd name="connsiteY116" fmla="*/ 2139960 h 6864021"/>
              <a:gd name="connsiteX117" fmla="*/ 654428 w 8898844"/>
              <a:gd name="connsiteY117" fmla="*/ 1816947 h 6864021"/>
              <a:gd name="connsiteX118" fmla="*/ 533778 w 8898844"/>
              <a:gd name="connsiteY118" fmla="*/ 1372804 h 6864021"/>
              <a:gd name="connsiteX119" fmla="*/ 815294 w 8898844"/>
              <a:gd name="connsiteY119" fmla="*/ 1413181 h 6864021"/>
              <a:gd name="connsiteX120" fmla="*/ 614211 w 8898844"/>
              <a:gd name="connsiteY120" fmla="*/ 524896 h 6864021"/>
              <a:gd name="connsiteX121" fmla="*/ 935944 w 8898844"/>
              <a:gd name="connsiteY121" fmla="*/ 726779 h 6864021"/>
              <a:gd name="connsiteX122" fmla="*/ 1137028 w 8898844"/>
              <a:gd name="connsiteY122" fmla="*/ 646026 h 6864021"/>
              <a:gd name="connsiteX123" fmla="*/ 1177244 w 8898844"/>
              <a:gd name="connsiteY123" fmla="*/ 807532 h 6864021"/>
              <a:gd name="connsiteX124" fmla="*/ 1297894 w 8898844"/>
              <a:gd name="connsiteY124" fmla="*/ 524896 h 6864021"/>
              <a:gd name="connsiteX125" fmla="*/ 1539194 w 8898844"/>
              <a:gd name="connsiteY125" fmla="*/ 969038 h 6864021"/>
              <a:gd name="connsiteX126" fmla="*/ 1775624 w 8898844"/>
              <a:gd name="connsiteY126" fmla="*/ 1113117 h 6864021"/>
              <a:gd name="connsiteX127" fmla="*/ 1808171 w 8898844"/>
              <a:gd name="connsiteY127" fmla="*/ 1096551 h 6864021"/>
              <a:gd name="connsiteX128" fmla="*/ 1820711 w 8898844"/>
              <a:gd name="connsiteY128" fmla="*/ 1130545 h 6864021"/>
              <a:gd name="connsiteX129" fmla="*/ 1821120 w 8898844"/>
              <a:gd name="connsiteY129" fmla="*/ 1129164 h 6864021"/>
              <a:gd name="connsiteX130" fmla="*/ 1821339 w 8898844"/>
              <a:gd name="connsiteY130" fmla="*/ 1150102 h 6864021"/>
              <a:gd name="connsiteX131" fmla="*/ 1860928 w 8898844"/>
              <a:gd name="connsiteY131" fmla="*/ 1292051 h 6864021"/>
              <a:gd name="connsiteX132" fmla="*/ 2182661 w 8898844"/>
              <a:gd name="connsiteY132" fmla="*/ 1655441 h 6864021"/>
              <a:gd name="connsiteX133" fmla="*/ 2383744 w 8898844"/>
              <a:gd name="connsiteY133" fmla="*/ 1615064 h 6864021"/>
              <a:gd name="connsiteX134" fmla="*/ 1981578 w 8898844"/>
              <a:gd name="connsiteY134" fmla="*/ 1049792 h 6864021"/>
              <a:gd name="connsiteX135" fmla="*/ 1860928 w 8898844"/>
              <a:gd name="connsiteY135" fmla="*/ 1292051 h 6864021"/>
              <a:gd name="connsiteX136" fmla="*/ 1901144 w 8898844"/>
              <a:gd name="connsiteY136" fmla="*/ 1090168 h 6864021"/>
              <a:gd name="connsiteX137" fmla="*/ 1827623 w 8898844"/>
              <a:gd name="connsiteY137" fmla="*/ 1107202 h 6864021"/>
              <a:gd name="connsiteX138" fmla="*/ 1821120 w 8898844"/>
              <a:gd name="connsiteY138" fmla="*/ 1129164 h 6864021"/>
              <a:gd name="connsiteX139" fmla="*/ 1820711 w 8898844"/>
              <a:gd name="connsiteY139" fmla="*/ 1090168 h 6864021"/>
              <a:gd name="connsiteX140" fmla="*/ 1808171 w 8898844"/>
              <a:gd name="connsiteY140" fmla="*/ 1096551 h 6864021"/>
              <a:gd name="connsiteX141" fmla="*/ 1797147 w 8898844"/>
              <a:gd name="connsiteY141" fmla="*/ 1066668 h 6864021"/>
              <a:gd name="connsiteX142" fmla="*/ 1579411 w 8898844"/>
              <a:gd name="connsiteY142" fmla="*/ 646026 h 6864021"/>
              <a:gd name="connsiteX143" fmla="*/ 1539194 w 8898844"/>
              <a:gd name="connsiteY143" fmla="*/ 686402 h 6864021"/>
              <a:gd name="connsiteX144" fmla="*/ 1458761 w 8898844"/>
              <a:gd name="connsiteY144" fmla="*/ 444143 h 6864021"/>
              <a:gd name="connsiteX145" fmla="*/ 1297894 w 8898844"/>
              <a:gd name="connsiteY145" fmla="*/ 121130 h 6864021"/>
              <a:gd name="connsiteX146" fmla="*/ 1338111 w 8898844"/>
              <a:gd name="connsiteY146" fmla="*/ 0 h 6864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</a:cxnLst>
            <a:rect l="l" t="t" r="r" b="b"/>
            <a:pathLst>
              <a:path w="8898844" h="6864021">
                <a:moveTo>
                  <a:pt x="1338111" y="0"/>
                </a:moveTo>
                <a:cubicBezTo>
                  <a:pt x="1458761" y="121130"/>
                  <a:pt x="1539194" y="242260"/>
                  <a:pt x="1659844" y="323013"/>
                </a:cubicBezTo>
                <a:cubicBezTo>
                  <a:pt x="1700061" y="323013"/>
                  <a:pt x="1740278" y="282636"/>
                  <a:pt x="1780494" y="282636"/>
                </a:cubicBezTo>
                <a:cubicBezTo>
                  <a:pt x="1820711" y="242260"/>
                  <a:pt x="1901144" y="282636"/>
                  <a:pt x="1941361" y="282636"/>
                </a:cubicBezTo>
                <a:cubicBezTo>
                  <a:pt x="1941361" y="282636"/>
                  <a:pt x="1941361" y="242260"/>
                  <a:pt x="1941361" y="242260"/>
                </a:cubicBezTo>
                <a:cubicBezTo>
                  <a:pt x="2021794" y="363390"/>
                  <a:pt x="2102227" y="484519"/>
                  <a:pt x="2182661" y="565272"/>
                </a:cubicBezTo>
                <a:cubicBezTo>
                  <a:pt x="2263094" y="605649"/>
                  <a:pt x="2383744" y="646026"/>
                  <a:pt x="2464178" y="686402"/>
                </a:cubicBezTo>
                <a:cubicBezTo>
                  <a:pt x="2464178" y="646026"/>
                  <a:pt x="2423961" y="605649"/>
                  <a:pt x="2423961" y="484519"/>
                </a:cubicBezTo>
                <a:cubicBezTo>
                  <a:pt x="2504394" y="605649"/>
                  <a:pt x="2584827" y="686402"/>
                  <a:pt x="2665261" y="686402"/>
                </a:cubicBezTo>
                <a:cubicBezTo>
                  <a:pt x="2785911" y="686402"/>
                  <a:pt x="2866344" y="726779"/>
                  <a:pt x="2986995" y="767155"/>
                </a:cubicBezTo>
                <a:cubicBezTo>
                  <a:pt x="3107644" y="807532"/>
                  <a:pt x="3147861" y="807532"/>
                  <a:pt x="3107644" y="969038"/>
                </a:cubicBezTo>
                <a:cubicBezTo>
                  <a:pt x="3188078" y="928662"/>
                  <a:pt x="3228295" y="888285"/>
                  <a:pt x="3268512" y="847909"/>
                </a:cubicBezTo>
                <a:cubicBezTo>
                  <a:pt x="3268512" y="847909"/>
                  <a:pt x="3268512" y="847909"/>
                  <a:pt x="3308727" y="888285"/>
                </a:cubicBezTo>
                <a:cubicBezTo>
                  <a:pt x="3228295" y="928662"/>
                  <a:pt x="3188078" y="969038"/>
                  <a:pt x="3147861" y="1009415"/>
                </a:cubicBezTo>
                <a:cubicBezTo>
                  <a:pt x="3268512" y="1049792"/>
                  <a:pt x="3389161" y="1130545"/>
                  <a:pt x="3550027" y="1170921"/>
                </a:cubicBezTo>
                <a:cubicBezTo>
                  <a:pt x="3590244" y="1130545"/>
                  <a:pt x="3630461" y="1009415"/>
                  <a:pt x="3630461" y="969038"/>
                </a:cubicBezTo>
                <a:cubicBezTo>
                  <a:pt x="3710894" y="969038"/>
                  <a:pt x="3791327" y="969038"/>
                  <a:pt x="3831544" y="1009415"/>
                </a:cubicBezTo>
                <a:cubicBezTo>
                  <a:pt x="3871761" y="1009415"/>
                  <a:pt x="3952194" y="1049792"/>
                  <a:pt x="3992411" y="1090168"/>
                </a:cubicBezTo>
                <a:cubicBezTo>
                  <a:pt x="4153277" y="1332428"/>
                  <a:pt x="4394578" y="1332428"/>
                  <a:pt x="4635878" y="1372804"/>
                </a:cubicBezTo>
                <a:cubicBezTo>
                  <a:pt x="4676094" y="1413181"/>
                  <a:pt x="4716310" y="1413181"/>
                  <a:pt x="4796744" y="1413181"/>
                </a:cubicBezTo>
                <a:cubicBezTo>
                  <a:pt x="4836960" y="1453558"/>
                  <a:pt x="4917394" y="1493934"/>
                  <a:pt x="4957610" y="1493934"/>
                </a:cubicBezTo>
                <a:cubicBezTo>
                  <a:pt x="5078260" y="1493934"/>
                  <a:pt x="5158694" y="1453558"/>
                  <a:pt x="5239128" y="1413181"/>
                </a:cubicBezTo>
                <a:cubicBezTo>
                  <a:pt x="5279344" y="1413181"/>
                  <a:pt x="5359778" y="1453558"/>
                  <a:pt x="5399994" y="1493934"/>
                </a:cubicBezTo>
                <a:cubicBezTo>
                  <a:pt x="5399994" y="1453558"/>
                  <a:pt x="5399994" y="1413181"/>
                  <a:pt x="5399994" y="1332428"/>
                </a:cubicBezTo>
                <a:cubicBezTo>
                  <a:pt x="5601078" y="1695817"/>
                  <a:pt x="5882594" y="1453558"/>
                  <a:pt x="6123894" y="1413181"/>
                </a:cubicBezTo>
                <a:cubicBezTo>
                  <a:pt x="6123894" y="1493934"/>
                  <a:pt x="6164110" y="1534311"/>
                  <a:pt x="6204328" y="1574687"/>
                </a:cubicBezTo>
                <a:cubicBezTo>
                  <a:pt x="6204328" y="1574687"/>
                  <a:pt x="6284760" y="1574687"/>
                  <a:pt x="6324978" y="1574687"/>
                </a:cubicBezTo>
                <a:cubicBezTo>
                  <a:pt x="6405410" y="1534311"/>
                  <a:pt x="6445628" y="1493934"/>
                  <a:pt x="6485844" y="1453558"/>
                </a:cubicBezTo>
                <a:cubicBezTo>
                  <a:pt x="6646710" y="1372804"/>
                  <a:pt x="6847794" y="1372804"/>
                  <a:pt x="6928228" y="1170921"/>
                </a:cubicBezTo>
                <a:cubicBezTo>
                  <a:pt x="6928228" y="1130545"/>
                  <a:pt x="6928228" y="1130545"/>
                  <a:pt x="6968444" y="1130545"/>
                </a:cubicBezTo>
                <a:cubicBezTo>
                  <a:pt x="6968444" y="1170921"/>
                  <a:pt x="7008660" y="1211298"/>
                  <a:pt x="7008660" y="1211298"/>
                </a:cubicBezTo>
                <a:cubicBezTo>
                  <a:pt x="7089094" y="1130545"/>
                  <a:pt x="7169528" y="1049792"/>
                  <a:pt x="7209744" y="969038"/>
                </a:cubicBezTo>
                <a:cubicBezTo>
                  <a:pt x="7249960" y="969038"/>
                  <a:pt x="7249960" y="1009415"/>
                  <a:pt x="7290178" y="1049792"/>
                </a:cubicBezTo>
                <a:cubicBezTo>
                  <a:pt x="7370610" y="888285"/>
                  <a:pt x="7571694" y="767155"/>
                  <a:pt x="7611910" y="565272"/>
                </a:cubicBezTo>
                <a:cubicBezTo>
                  <a:pt x="7571694" y="565272"/>
                  <a:pt x="7571694" y="524896"/>
                  <a:pt x="7571694" y="524896"/>
                </a:cubicBezTo>
                <a:cubicBezTo>
                  <a:pt x="7531478" y="565272"/>
                  <a:pt x="7491260" y="605649"/>
                  <a:pt x="7491260" y="686402"/>
                </a:cubicBezTo>
                <a:cubicBezTo>
                  <a:pt x="7451044" y="686402"/>
                  <a:pt x="7451044" y="686402"/>
                  <a:pt x="7451044" y="646026"/>
                </a:cubicBezTo>
                <a:cubicBezTo>
                  <a:pt x="7491260" y="565272"/>
                  <a:pt x="7491260" y="484519"/>
                  <a:pt x="7491260" y="403766"/>
                </a:cubicBezTo>
                <a:cubicBezTo>
                  <a:pt x="7531478" y="363390"/>
                  <a:pt x="7571694" y="363390"/>
                  <a:pt x="7611910" y="323013"/>
                </a:cubicBezTo>
                <a:cubicBezTo>
                  <a:pt x="7652128" y="403766"/>
                  <a:pt x="7692344" y="444143"/>
                  <a:pt x="7692344" y="524896"/>
                </a:cubicBezTo>
                <a:cubicBezTo>
                  <a:pt x="7732560" y="484519"/>
                  <a:pt x="7772778" y="403766"/>
                  <a:pt x="7812994" y="282636"/>
                </a:cubicBezTo>
                <a:cubicBezTo>
                  <a:pt x="7853210" y="403766"/>
                  <a:pt x="7853210" y="484519"/>
                  <a:pt x="7853210" y="605649"/>
                </a:cubicBezTo>
                <a:cubicBezTo>
                  <a:pt x="7933644" y="565272"/>
                  <a:pt x="7973860" y="524896"/>
                  <a:pt x="8054294" y="444143"/>
                </a:cubicBezTo>
                <a:cubicBezTo>
                  <a:pt x="8134728" y="605649"/>
                  <a:pt x="8215160" y="726779"/>
                  <a:pt x="8295594" y="888285"/>
                </a:cubicBezTo>
                <a:cubicBezTo>
                  <a:pt x="8376027" y="847909"/>
                  <a:pt x="8456461" y="807532"/>
                  <a:pt x="8577111" y="767155"/>
                </a:cubicBezTo>
                <a:cubicBezTo>
                  <a:pt x="8577111" y="807532"/>
                  <a:pt x="8577111" y="807532"/>
                  <a:pt x="8577111" y="888285"/>
                </a:cubicBezTo>
                <a:cubicBezTo>
                  <a:pt x="8737977" y="767155"/>
                  <a:pt x="8778194" y="888285"/>
                  <a:pt x="8858627" y="1009415"/>
                </a:cubicBezTo>
                <a:cubicBezTo>
                  <a:pt x="8858627" y="1049792"/>
                  <a:pt x="8898844" y="1130545"/>
                  <a:pt x="8898844" y="1170921"/>
                </a:cubicBezTo>
                <a:cubicBezTo>
                  <a:pt x="8898844" y="1211298"/>
                  <a:pt x="8898844" y="1211298"/>
                  <a:pt x="8898844" y="1211298"/>
                </a:cubicBezTo>
                <a:cubicBezTo>
                  <a:pt x="8858627" y="1372804"/>
                  <a:pt x="8818411" y="1534311"/>
                  <a:pt x="8737977" y="1655441"/>
                </a:cubicBezTo>
                <a:cubicBezTo>
                  <a:pt x="8697761" y="1736194"/>
                  <a:pt x="8617327" y="1776571"/>
                  <a:pt x="8536894" y="1816947"/>
                </a:cubicBezTo>
                <a:cubicBezTo>
                  <a:pt x="8496677" y="1897700"/>
                  <a:pt x="8416244" y="1978453"/>
                  <a:pt x="8335810" y="2059207"/>
                </a:cubicBezTo>
                <a:cubicBezTo>
                  <a:pt x="8295594" y="2099583"/>
                  <a:pt x="8255378" y="2099583"/>
                  <a:pt x="8255378" y="2139960"/>
                </a:cubicBezTo>
                <a:cubicBezTo>
                  <a:pt x="8215160" y="2382219"/>
                  <a:pt x="8416244" y="2462973"/>
                  <a:pt x="8456461" y="2664855"/>
                </a:cubicBezTo>
                <a:cubicBezTo>
                  <a:pt x="8496677" y="2745609"/>
                  <a:pt x="8536894" y="2826362"/>
                  <a:pt x="8456461" y="2907115"/>
                </a:cubicBezTo>
                <a:cubicBezTo>
                  <a:pt x="8295594" y="3108998"/>
                  <a:pt x="8215160" y="3310881"/>
                  <a:pt x="8054294" y="3512764"/>
                </a:cubicBezTo>
                <a:cubicBezTo>
                  <a:pt x="8094510" y="3512764"/>
                  <a:pt x="8094510" y="3512764"/>
                  <a:pt x="8134728" y="3512764"/>
                </a:cubicBezTo>
                <a:cubicBezTo>
                  <a:pt x="8215160" y="3432011"/>
                  <a:pt x="8295594" y="3310881"/>
                  <a:pt x="8416244" y="3189751"/>
                </a:cubicBezTo>
                <a:cubicBezTo>
                  <a:pt x="8416244" y="3310881"/>
                  <a:pt x="8416244" y="3351258"/>
                  <a:pt x="8416244" y="3391634"/>
                </a:cubicBezTo>
                <a:cubicBezTo>
                  <a:pt x="8577111" y="3472387"/>
                  <a:pt x="8536894" y="3593517"/>
                  <a:pt x="8496677" y="3674270"/>
                </a:cubicBezTo>
                <a:cubicBezTo>
                  <a:pt x="8416244" y="3916530"/>
                  <a:pt x="8335810" y="4118413"/>
                  <a:pt x="8215160" y="4360673"/>
                </a:cubicBezTo>
                <a:cubicBezTo>
                  <a:pt x="8134728" y="4522179"/>
                  <a:pt x="7933644" y="4643309"/>
                  <a:pt x="7933644" y="4845192"/>
                </a:cubicBezTo>
                <a:cubicBezTo>
                  <a:pt x="7933644" y="4885568"/>
                  <a:pt x="7853210" y="4885568"/>
                  <a:pt x="7812994" y="4925945"/>
                </a:cubicBezTo>
                <a:cubicBezTo>
                  <a:pt x="7772778" y="5006698"/>
                  <a:pt x="7732560" y="5127828"/>
                  <a:pt x="7692344" y="5127828"/>
                </a:cubicBezTo>
                <a:cubicBezTo>
                  <a:pt x="7531478" y="5087451"/>
                  <a:pt x="7531478" y="5248958"/>
                  <a:pt x="7491260" y="5329711"/>
                </a:cubicBezTo>
                <a:cubicBezTo>
                  <a:pt x="7491260" y="5370088"/>
                  <a:pt x="7491260" y="5410464"/>
                  <a:pt x="7491260" y="5450841"/>
                </a:cubicBezTo>
                <a:cubicBezTo>
                  <a:pt x="7290178" y="5652724"/>
                  <a:pt x="7129310" y="5894983"/>
                  <a:pt x="6968444" y="6096866"/>
                </a:cubicBezTo>
                <a:cubicBezTo>
                  <a:pt x="6928228" y="6177620"/>
                  <a:pt x="6847794" y="6217996"/>
                  <a:pt x="6767360" y="6258373"/>
                </a:cubicBezTo>
                <a:cubicBezTo>
                  <a:pt x="6767360" y="6258373"/>
                  <a:pt x="6767360" y="6258373"/>
                  <a:pt x="6767360" y="6217996"/>
                </a:cubicBezTo>
                <a:cubicBezTo>
                  <a:pt x="6807578" y="6177620"/>
                  <a:pt x="6847794" y="6096866"/>
                  <a:pt x="6888010" y="6016113"/>
                </a:cubicBezTo>
                <a:cubicBezTo>
                  <a:pt x="6686928" y="6137243"/>
                  <a:pt x="6485844" y="6258373"/>
                  <a:pt x="6284760" y="6339126"/>
                </a:cubicBezTo>
                <a:cubicBezTo>
                  <a:pt x="6204328" y="6379502"/>
                  <a:pt x="6083678" y="6339126"/>
                  <a:pt x="6003244" y="6379502"/>
                </a:cubicBezTo>
                <a:cubicBezTo>
                  <a:pt x="5601078" y="6500632"/>
                  <a:pt x="5239128" y="6621762"/>
                  <a:pt x="4836960" y="6702515"/>
                </a:cubicBezTo>
                <a:cubicBezTo>
                  <a:pt x="4233710" y="6864022"/>
                  <a:pt x="3630461" y="6904398"/>
                  <a:pt x="2986995" y="6823645"/>
                </a:cubicBezTo>
                <a:cubicBezTo>
                  <a:pt x="2383744" y="6783268"/>
                  <a:pt x="1860928" y="6541009"/>
                  <a:pt x="1338111" y="6217996"/>
                </a:cubicBezTo>
                <a:cubicBezTo>
                  <a:pt x="1177244" y="6096866"/>
                  <a:pt x="895728" y="6016113"/>
                  <a:pt x="815294" y="5773854"/>
                </a:cubicBezTo>
                <a:cubicBezTo>
                  <a:pt x="815294" y="5733477"/>
                  <a:pt x="694644" y="5733477"/>
                  <a:pt x="654428" y="5693100"/>
                </a:cubicBezTo>
                <a:cubicBezTo>
                  <a:pt x="573994" y="5652724"/>
                  <a:pt x="453344" y="5571971"/>
                  <a:pt x="372911" y="5491217"/>
                </a:cubicBezTo>
                <a:cubicBezTo>
                  <a:pt x="372911" y="5491217"/>
                  <a:pt x="413128" y="5450841"/>
                  <a:pt x="372911" y="5450841"/>
                </a:cubicBezTo>
                <a:cubicBezTo>
                  <a:pt x="252261" y="5289334"/>
                  <a:pt x="171828" y="5127828"/>
                  <a:pt x="51178" y="4966322"/>
                </a:cubicBezTo>
                <a:cubicBezTo>
                  <a:pt x="91394" y="4966322"/>
                  <a:pt x="91394" y="4966322"/>
                  <a:pt x="91394" y="4925945"/>
                </a:cubicBezTo>
                <a:cubicBezTo>
                  <a:pt x="252261" y="5047075"/>
                  <a:pt x="372911" y="5127828"/>
                  <a:pt x="493561" y="5208581"/>
                </a:cubicBezTo>
                <a:cubicBezTo>
                  <a:pt x="694644" y="5248958"/>
                  <a:pt x="855511" y="5329711"/>
                  <a:pt x="1016378" y="5450841"/>
                </a:cubicBezTo>
                <a:cubicBezTo>
                  <a:pt x="1056594" y="5450841"/>
                  <a:pt x="1137028" y="5410464"/>
                  <a:pt x="1257678" y="5410464"/>
                </a:cubicBezTo>
                <a:cubicBezTo>
                  <a:pt x="2343527" y="6137243"/>
                  <a:pt x="3710894" y="6298749"/>
                  <a:pt x="4394578" y="6016113"/>
                </a:cubicBezTo>
                <a:cubicBezTo>
                  <a:pt x="4314144" y="6016113"/>
                  <a:pt x="4193494" y="6016113"/>
                  <a:pt x="4113061" y="6016113"/>
                </a:cubicBezTo>
                <a:cubicBezTo>
                  <a:pt x="3147861" y="6056490"/>
                  <a:pt x="2263094" y="5894983"/>
                  <a:pt x="1458761" y="5329711"/>
                </a:cubicBezTo>
                <a:cubicBezTo>
                  <a:pt x="1378328" y="5248958"/>
                  <a:pt x="1257678" y="5208581"/>
                  <a:pt x="1137028" y="5127828"/>
                </a:cubicBezTo>
                <a:cubicBezTo>
                  <a:pt x="935944" y="4966322"/>
                  <a:pt x="734861" y="4804815"/>
                  <a:pt x="533778" y="4643309"/>
                </a:cubicBezTo>
                <a:cubicBezTo>
                  <a:pt x="493561" y="4643309"/>
                  <a:pt x="493561" y="4562556"/>
                  <a:pt x="453344" y="4481802"/>
                </a:cubicBezTo>
                <a:cubicBezTo>
                  <a:pt x="413128" y="4360673"/>
                  <a:pt x="372911" y="4199166"/>
                  <a:pt x="252261" y="4118413"/>
                </a:cubicBezTo>
                <a:cubicBezTo>
                  <a:pt x="131611" y="3997283"/>
                  <a:pt x="51178" y="3876153"/>
                  <a:pt x="10961" y="3755024"/>
                </a:cubicBezTo>
                <a:cubicBezTo>
                  <a:pt x="-29255" y="3674270"/>
                  <a:pt x="51178" y="3593517"/>
                  <a:pt x="91394" y="3512764"/>
                </a:cubicBezTo>
                <a:cubicBezTo>
                  <a:pt x="91394" y="3472387"/>
                  <a:pt x="131611" y="3472387"/>
                  <a:pt x="171828" y="3432011"/>
                </a:cubicBezTo>
                <a:cubicBezTo>
                  <a:pt x="252261" y="3512764"/>
                  <a:pt x="332694" y="3593517"/>
                  <a:pt x="413128" y="3674270"/>
                </a:cubicBezTo>
                <a:cubicBezTo>
                  <a:pt x="413128" y="3593517"/>
                  <a:pt x="453344" y="3553141"/>
                  <a:pt x="453344" y="3472387"/>
                </a:cubicBezTo>
                <a:cubicBezTo>
                  <a:pt x="493561" y="3553141"/>
                  <a:pt x="493561" y="3593517"/>
                  <a:pt x="493561" y="3674270"/>
                </a:cubicBezTo>
                <a:cubicBezTo>
                  <a:pt x="614211" y="3674270"/>
                  <a:pt x="734861" y="3674270"/>
                  <a:pt x="895728" y="3674270"/>
                </a:cubicBezTo>
                <a:cubicBezTo>
                  <a:pt x="453344" y="3149375"/>
                  <a:pt x="453344" y="3149375"/>
                  <a:pt x="533778" y="3028245"/>
                </a:cubicBezTo>
                <a:cubicBezTo>
                  <a:pt x="654428" y="3108998"/>
                  <a:pt x="734861" y="3149375"/>
                  <a:pt x="815294" y="3230128"/>
                </a:cubicBezTo>
                <a:cubicBezTo>
                  <a:pt x="855511" y="3189751"/>
                  <a:pt x="855511" y="3189751"/>
                  <a:pt x="895728" y="3149375"/>
                </a:cubicBezTo>
                <a:cubicBezTo>
                  <a:pt x="734861" y="2987869"/>
                  <a:pt x="614211" y="2866739"/>
                  <a:pt x="453344" y="2705232"/>
                </a:cubicBezTo>
                <a:cubicBezTo>
                  <a:pt x="493561" y="2705232"/>
                  <a:pt x="493561" y="2664855"/>
                  <a:pt x="493561" y="2664855"/>
                </a:cubicBezTo>
                <a:cubicBezTo>
                  <a:pt x="533778" y="2705232"/>
                  <a:pt x="573994" y="2745609"/>
                  <a:pt x="614211" y="2785986"/>
                </a:cubicBezTo>
                <a:cubicBezTo>
                  <a:pt x="694644" y="2785986"/>
                  <a:pt x="734861" y="2826362"/>
                  <a:pt x="815294" y="2866739"/>
                </a:cubicBezTo>
                <a:cubicBezTo>
                  <a:pt x="935944" y="2907115"/>
                  <a:pt x="1096811" y="2907115"/>
                  <a:pt x="1177244" y="3028245"/>
                </a:cubicBezTo>
                <a:cubicBezTo>
                  <a:pt x="1338111" y="3189751"/>
                  <a:pt x="1498978" y="3028245"/>
                  <a:pt x="1619628" y="3108998"/>
                </a:cubicBezTo>
                <a:cubicBezTo>
                  <a:pt x="1659844" y="3108998"/>
                  <a:pt x="1659844" y="3068622"/>
                  <a:pt x="1659844" y="3028245"/>
                </a:cubicBezTo>
                <a:cubicBezTo>
                  <a:pt x="1740278" y="3270504"/>
                  <a:pt x="1860928" y="3310881"/>
                  <a:pt x="2062011" y="3149375"/>
                </a:cubicBezTo>
                <a:cubicBezTo>
                  <a:pt x="2102227" y="3391634"/>
                  <a:pt x="2102227" y="3391634"/>
                  <a:pt x="2464178" y="3310881"/>
                </a:cubicBezTo>
                <a:cubicBezTo>
                  <a:pt x="2303311" y="3230128"/>
                  <a:pt x="2263094" y="3068622"/>
                  <a:pt x="2062011" y="3149375"/>
                </a:cubicBezTo>
                <a:cubicBezTo>
                  <a:pt x="2062011" y="3108998"/>
                  <a:pt x="2062011" y="3028245"/>
                  <a:pt x="2062011" y="3028245"/>
                </a:cubicBezTo>
                <a:cubicBezTo>
                  <a:pt x="1901144" y="3028245"/>
                  <a:pt x="1901144" y="2907115"/>
                  <a:pt x="1820711" y="2745609"/>
                </a:cubicBezTo>
                <a:cubicBezTo>
                  <a:pt x="1780494" y="2826362"/>
                  <a:pt x="1780494" y="2866739"/>
                  <a:pt x="1740278" y="2907115"/>
                </a:cubicBezTo>
                <a:cubicBezTo>
                  <a:pt x="1700061" y="2826362"/>
                  <a:pt x="1700061" y="2745609"/>
                  <a:pt x="1619628" y="2705232"/>
                </a:cubicBezTo>
                <a:cubicBezTo>
                  <a:pt x="1458761" y="2584102"/>
                  <a:pt x="1297894" y="2422596"/>
                  <a:pt x="1137028" y="2301466"/>
                </a:cubicBezTo>
                <a:cubicBezTo>
                  <a:pt x="1056594" y="2261090"/>
                  <a:pt x="976161" y="2220713"/>
                  <a:pt x="935944" y="2139960"/>
                </a:cubicBezTo>
                <a:cubicBezTo>
                  <a:pt x="855511" y="2018830"/>
                  <a:pt x="694644" y="2018830"/>
                  <a:pt x="654428" y="1816947"/>
                </a:cubicBezTo>
                <a:cubicBezTo>
                  <a:pt x="614211" y="1695817"/>
                  <a:pt x="573994" y="1534311"/>
                  <a:pt x="533778" y="1372804"/>
                </a:cubicBezTo>
                <a:cubicBezTo>
                  <a:pt x="654428" y="1413181"/>
                  <a:pt x="734861" y="1413181"/>
                  <a:pt x="815294" y="1413181"/>
                </a:cubicBezTo>
                <a:cubicBezTo>
                  <a:pt x="734861" y="1090168"/>
                  <a:pt x="694644" y="807532"/>
                  <a:pt x="614211" y="524896"/>
                </a:cubicBezTo>
                <a:cubicBezTo>
                  <a:pt x="815294" y="444143"/>
                  <a:pt x="855511" y="646026"/>
                  <a:pt x="935944" y="726779"/>
                </a:cubicBezTo>
                <a:cubicBezTo>
                  <a:pt x="1016378" y="726779"/>
                  <a:pt x="1056594" y="686402"/>
                  <a:pt x="1137028" y="646026"/>
                </a:cubicBezTo>
                <a:cubicBezTo>
                  <a:pt x="1137028" y="686402"/>
                  <a:pt x="1137028" y="726779"/>
                  <a:pt x="1177244" y="807532"/>
                </a:cubicBezTo>
                <a:cubicBezTo>
                  <a:pt x="1217461" y="686402"/>
                  <a:pt x="1257678" y="605649"/>
                  <a:pt x="1297894" y="524896"/>
                </a:cubicBezTo>
                <a:cubicBezTo>
                  <a:pt x="1378328" y="686402"/>
                  <a:pt x="1458761" y="847909"/>
                  <a:pt x="1539194" y="969038"/>
                </a:cubicBezTo>
                <a:cubicBezTo>
                  <a:pt x="1574384" y="1075027"/>
                  <a:pt x="1671155" y="1150102"/>
                  <a:pt x="1775624" y="1113117"/>
                </a:cubicBezTo>
                <a:lnTo>
                  <a:pt x="1808171" y="1096551"/>
                </a:lnTo>
                <a:lnTo>
                  <a:pt x="1820711" y="1130545"/>
                </a:lnTo>
                <a:lnTo>
                  <a:pt x="1821120" y="1129164"/>
                </a:lnTo>
                <a:lnTo>
                  <a:pt x="1821339" y="1150102"/>
                </a:lnTo>
                <a:cubicBezTo>
                  <a:pt x="1823225" y="1208774"/>
                  <a:pt x="1830765" y="1261769"/>
                  <a:pt x="1860928" y="1292051"/>
                </a:cubicBezTo>
                <a:cubicBezTo>
                  <a:pt x="1941361" y="1413181"/>
                  <a:pt x="2062011" y="1534311"/>
                  <a:pt x="2182661" y="1655441"/>
                </a:cubicBezTo>
                <a:cubicBezTo>
                  <a:pt x="2222877" y="1695817"/>
                  <a:pt x="2383744" y="1776571"/>
                  <a:pt x="2383744" y="1615064"/>
                </a:cubicBezTo>
                <a:cubicBezTo>
                  <a:pt x="2222877" y="1413181"/>
                  <a:pt x="1981578" y="1372804"/>
                  <a:pt x="1981578" y="1049792"/>
                </a:cubicBezTo>
                <a:cubicBezTo>
                  <a:pt x="1941361" y="1130545"/>
                  <a:pt x="1901144" y="1211298"/>
                  <a:pt x="1860928" y="1292051"/>
                </a:cubicBezTo>
                <a:cubicBezTo>
                  <a:pt x="1860928" y="1170921"/>
                  <a:pt x="1860928" y="1130545"/>
                  <a:pt x="1901144" y="1090168"/>
                </a:cubicBezTo>
                <a:cubicBezTo>
                  <a:pt x="1870982" y="1090168"/>
                  <a:pt x="1840819" y="1090168"/>
                  <a:pt x="1827623" y="1107202"/>
                </a:cubicBezTo>
                <a:lnTo>
                  <a:pt x="1821120" y="1129164"/>
                </a:lnTo>
                <a:lnTo>
                  <a:pt x="1820711" y="1090168"/>
                </a:lnTo>
                <a:lnTo>
                  <a:pt x="1808171" y="1096551"/>
                </a:lnTo>
                <a:lnTo>
                  <a:pt x="1797147" y="1066668"/>
                </a:lnTo>
                <a:cubicBezTo>
                  <a:pt x="1755359" y="910997"/>
                  <a:pt x="1790549" y="716685"/>
                  <a:pt x="1579411" y="646026"/>
                </a:cubicBezTo>
                <a:cubicBezTo>
                  <a:pt x="1579411" y="646026"/>
                  <a:pt x="1539194" y="686402"/>
                  <a:pt x="1539194" y="686402"/>
                </a:cubicBezTo>
                <a:cubicBezTo>
                  <a:pt x="1539194" y="605649"/>
                  <a:pt x="1498978" y="524896"/>
                  <a:pt x="1458761" y="444143"/>
                </a:cubicBezTo>
                <a:cubicBezTo>
                  <a:pt x="1418544" y="323013"/>
                  <a:pt x="1338111" y="242260"/>
                  <a:pt x="1297894" y="121130"/>
                </a:cubicBezTo>
                <a:cubicBezTo>
                  <a:pt x="1297894" y="121130"/>
                  <a:pt x="1297894" y="40377"/>
                  <a:pt x="1338111" y="0"/>
                </a:cubicBezTo>
                <a:close/>
              </a:path>
            </a:pathLst>
          </a:custGeom>
        </p:spPr>
      </p:pic>
      <p:grpSp>
        <p:nvGrpSpPr>
          <p:cNvPr id="12" name="Group 11"/>
          <p:cNvGrpSpPr/>
          <p:nvPr/>
        </p:nvGrpSpPr>
        <p:grpSpPr>
          <a:xfrm>
            <a:off x="528821" y="2547690"/>
            <a:ext cx="3857325" cy="1553054"/>
            <a:chOff x="9145586" y="9472942"/>
            <a:chExt cx="7715654" cy="3106108"/>
          </a:xfrm>
        </p:grpSpPr>
        <p:sp>
          <p:nvSpPr>
            <p:cNvPr id="13" name="TextBox 12"/>
            <p:cNvSpPr txBox="1"/>
            <p:nvPr/>
          </p:nvSpPr>
          <p:spPr>
            <a:xfrm>
              <a:off x="9755187" y="9472942"/>
              <a:ext cx="7106053" cy="3106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31744" defTabSz="457109" fontAlgn="base">
                <a:lnSpc>
                  <a:spcPct val="15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vi-VN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Bài thơ ra đời vào năm 1948, khi tác giả rời xa binh đoàn Tây Tiến.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9145586" y="9771760"/>
              <a:ext cx="301752" cy="300359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endParaRPr 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28821" y="4569810"/>
            <a:ext cx="3752765" cy="430887"/>
            <a:chOff x="9145586" y="9541701"/>
            <a:chExt cx="7506507" cy="861773"/>
          </a:xfrm>
        </p:grpSpPr>
        <p:sp>
          <p:nvSpPr>
            <p:cNvPr id="16" name="TextBox 15"/>
            <p:cNvSpPr txBox="1"/>
            <p:nvPr/>
          </p:nvSpPr>
          <p:spPr>
            <a:xfrm>
              <a:off x="9546040" y="9541701"/>
              <a:ext cx="7106053" cy="861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134911" defTabSz="457109" fontAlgn="base">
                <a:spcBef>
                  <a:spcPts val="300"/>
                </a:spcBef>
                <a:spcAft>
                  <a:spcPts val="300"/>
                </a:spcAft>
              </a:pPr>
              <a:r>
                <a:rPr lang="en-US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In </a:t>
              </a:r>
              <a:r>
                <a:rPr lang="en-US" sz="22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trong</a:t>
              </a:r>
              <a:r>
                <a:rPr lang="en-US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200" b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tập</a:t>
              </a:r>
              <a:r>
                <a:rPr lang="en-US" sz="2200" b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200" b="1" i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Mây</a:t>
              </a:r>
              <a:r>
                <a:rPr lang="en-US" sz="2200" b="1" i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200" b="1" i="1" dirty="0" err="1">
                  <a:latin typeface="Arial" pitchFamily="34" charset="0"/>
                  <a:ea typeface="Times New Roman" pitchFamily="18" charset="0"/>
                  <a:cs typeface="Arial" pitchFamily="34" charset="0"/>
                </a:rPr>
                <a:t>đầu</a:t>
              </a:r>
              <a:r>
                <a:rPr lang="en-US" sz="2200" b="1" i="1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ô.</a:t>
              </a:r>
            </a:p>
          </p:txBody>
        </p:sp>
        <p:sp>
          <p:nvSpPr>
            <p:cNvPr id="17" name="Oval 16"/>
            <p:cNvSpPr/>
            <p:nvPr/>
          </p:nvSpPr>
          <p:spPr>
            <a:xfrm>
              <a:off x="9145586" y="9771760"/>
              <a:ext cx="301752" cy="300359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4517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85928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9078" y="145729"/>
            <a:ext cx="5987034" cy="5586135"/>
          </a:xfrm>
          <a:prstGeom prst="rect">
            <a:avLst/>
          </a:prstGeom>
        </p:spPr>
        <p:txBody>
          <a:bodyPr wrap="square" lIns="45711" tIns="22855" rIns="45711" bIns="22855">
            <a:spAutoFit/>
          </a:bodyPr>
          <a:lstStyle/>
          <a:p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vi-VN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 Mã xa rồi Tây Tiến ơi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vi-VN" sz="2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 về rừng núi nhớ chơi vơi</a:t>
            </a:r>
          </a:p>
          <a:p>
            <a:r>
              <a:rPr lang="vi-VN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Sài Khao sương lấp đoàn quân mỏi</a:t>
            </a:r>
          </a:p>
          <a:p>
            <a:r>
              <a:rPr lang="vi-VN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Mường Lát hoa về trong đêm hơi</a:t>
            </a:r>
          </a:p>
          <a:p>
            <a:r>
              <a:rPr lang="vi-VN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Dốc lên khúc khuỷu dốc thăm thẳm</a:t>
            </a:r>
          </a:p>
          <a:p>
            <a:r>
              <a:rPr lang="vi-VN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Heo hút cồn mây súng ngửi trời</a:t>
            </a:r>
          </a:p>
          <a:p>
            <a:r>
              <a:rPr lang="vi-VN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Ngàn thước lên cao ngàn thước xuống</a:t>
            </a:r>
          </a:p>
          <a:p>
            <a:r>
              <a:rPr lang="vi-VN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ai Pha Luông mưa xa khơi</a:t>
            </a:r>
          </a:p>
          <a:p>
            <a:r>
              <a:rPr lang="vi-VN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 bạn dãi dầu không bước nữa</a:t>
            </a:r>
          </a:p>
          <a:p>
            <a:r>
              <a:rPr lang="vi-VN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Gục lên súng mũ bỏ quên đời</a:t>
            </a:r>
          </a:p>
          <a:p>
            <a:r>
              <a:rPr lang="vi-VN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 chiều oai linh thác gầm thét</a:t>
            </a:r>
          </a:p>
          <a:p>
            <a:r>
              <a:rPr lang="vi-VN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Đêm đêm Mường Hịch cọp trêu người</a:t>
            </a:r>
          </a:p>
          <a:p>
            <a:r>
              <a:rPr lang="vi-VN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 ôi Tây Tiến cơm lên khói</a:t>
            </a:r>
          </a:p>
          <a:p>
            <a:r>
              <a:rPr lang="vi-VN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 Châu mùa em thơm </a:t>
            </a:r>
            <a:r>
              <a:rPr lang="vi-VN" sz="2000" b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nếp </a:t>
            </a:r>
            <a:r>
              <a:rPr lang="vi-VN" sz="2000" b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xôi</a:t>
            </a:r>
            <a:endParaRPr lang="vi-VN" sz="2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Doanh trại bừng lên hội đuốc hoa</a:t>
            </a:r>
          </a:p>
          <a:p>
            <a:r>
              <a:rPr lang="vi-V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Kìa em xiêm áo tự bao giờ</a:t>
            </a:r>
          </a:p>
          <a:p>
            <a:r>
              <a:rPr lang="vi-V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Khèn lên man điệu nàng e ấp</a:t>
            </a:r>
          </a:p>
          <a:p>
            <a:r>
              <a:rPr lang="vi-V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 về Viên Chăn xây </a:t>
            </a:r>
            <a:r>
              <a:rPr lang="vi-VN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 </a:t>
            </a:r>
            <a:r>
              <a:rPr lang="vi-VN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endParaRPr lang="vi-VN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82999" y="265755"/>
            <a:ext cx="5828346" cy="5893911"/>
          </a:xfrm>
          <a:prstGeom prst="rect">
            <a:avLst/>
          </a:prstGeom>
        </p:spPr>
        <p:txBody>
          <a:bodyPr wrap="square" lIns="45711" tIns="22855" rIns="45711" bIns="22855">
            <a:spAutoFit/>
          </a:bodyPr>
          <a:lstStyle/>
          <a:p>
            <a:r>
              <a:rPr lang="vi-VN" sz="2000" b="1" smtClean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2000" b="1" dirty="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 đi Châu Mộc chiều sương ấy</a:t>
            </a:r>
          </a:p>
          <a:p>
            <a:r>
              <a:rPr lang="vi-VN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thấy hồn lau nẻo bến bờ</a:t>
            </a:r>
          </a:p>
          <a:p>
            <a:r>
              <a:rPr lang="vi-VN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nhớ dáng người trên độc mộc</a:t>
            </a:r>
          </a:p>
          <a:p>
            <a:r>
              <a:rPr lang="vi-VN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Trôi dòng nước lũ hoa đong </a:t>
            </a:r>
            <a:r>
              <a:rPr lang="vi-VN" sz="20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endParaRPr lang="en-US" sz="2000" b="1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000" b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 </a:t>
            </a:r>
            <a:r>
              <a:rPr lang="vi-VN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 đoàn binh không mọc tóc</a:t>
            </a:r>
          </a:p>
          <a:p>
            <a:r>
              <a:rPr lang="vi-VN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 xanh màu lá dữ oai hùm</a:t>
            </a:r>
          </a:p>
          <a:p>
            <a:r>
              <a:rPr lang="vi-VN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Mắt trừng gửi mộng qua biên giới</a:t>
            </a:r>
          </a:p>
          <a:p>
            <a:r>
              <a:rPr lang="vi-VN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Đêm mơ Hà Nội dáng kiều thơm</a:t>
            </a:r>
          </a:p>
          <a:p>
            <a:r>
              <a:rPr lang="vi-VN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Rải rác biên cương mồ viễn xứ</a:t>
            </a:r>
          </a:p>
          <a:p>
            <a:r>
              <a:rPr lang="vi-VN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 trường đi chẳng tiếc đời xanh</a:t>
            </a:r>
          </a:p>
          <a:p>
            <a:r>
              <a:rPr lang="vi-VN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 bào thay chiếu anh về đất</a:t>
            </a:r>
          </a:p>
          <a:p>
            <a:r>
              <a:rPr lang="vi-VN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 Mã gầm lên khúc </a:t>
            </a:r>
            <a:r>
              <a:rPr lang="vi-VN" sz="2000" b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độc </a:t>
            </a:r>
            <a:r>
              <a:rPr lang="vi-VN" sz="2000" b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vi-VN" sz="2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 Tiến người đi không hẹn ước</a:t>
            </a:r>
          </a:p>
          <a:p>
            <a:r>
              <a:rPr lang="vi-VN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 lên thăm thẳm một chia phôi</a:t>
            </a:r>
          </a:p>
          <a:p>
            <a:r>
              <a:rPr lang="vi-VN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lên Tây Tiến mùa xuân ấy</a:t>
            </a:r>
          </a:p>
          <a:p>
            <a:r>
              <a:rPr lang="vi-VN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 về Sầm Nứa chẳng về xuôi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000" b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vi-VN" sz="2000" b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vi-VN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 </a:t>
            </a:r>
            <a:r>
              <a:rPr lang="vi-VN" sz="2000" b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 </a:t>
            </a:r>
            <a:r>
              <a:rPr lang="vi-VN" sz="2000" b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Chanh</a:t>
            </a:r>
            <a:r>
              <a:rPr lang="en-US" sz="2000" b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000" b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1948</a:t>
            </a:r>
            <a:r>
              <a:rPr lang="en-US" sz="2000" b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sz="2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7" r="-480" b="4271"/>
          <a:stretch/>
        </p:blipFill>
        <p:spPr>
          <a:xfrm>
            <a:off x="9034272" y="3365943"/>
            <a:ext cx="3157728" cy="3409761"/>
          </a:xfrm>
          <a:prstGeom prst="rect">
            <a:avLst/>
          </a:prstGeom>
        </p:spPr>
      </p:pic>
      <p:pic>
        <p:nvPicPr>
          <p:cNvPr id="9" name="Picture 8" descr="mc-namna-flick.jpg"/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9180575" y="377952"/>
            <a:ext cx="2825497" cy="30419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1336108941_news.jpg"/>
          <p:cNvPicPr preferRelativeResize="0">
            <a:picLocks/>
          </p:cNvPicPr>
          <p:nvPr/>
        </p:nvPicPr>
        <p:blipFill rotWithShape="1">
          <a:blip r:embed="rId4"/>
          <a:srcRect r="10487"/>
          <a:stretch/>
        </p:blipFill>
        <p:spPr>
          <a:xfrm>
            <a:off x="3719322" y="5170329"/>
            <a:ext cx="2190750" cy="22187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ctangle 1"/>
          <p:cNvSpPr/>
          <p:nvPr/>
        </p:nvSpPr>
        <p:spPr>
          <a:xfrm>
            <a:off x="3757874" y="-11336"/>
            <a:ext cx="191590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Tây Tiến</a:t>
            </a:r>
            <a:endParaRPr lang="en-US" sz="4000" b="1" cap="none" spc="0">
              <a:ln w="22225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72043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105549" y="1866900"/>
            <a:ext cx="1667868" cy="415499"/>
          </a:xfrm>
          <a:prstGeom prst="rect">
            <a:avLst/>
          </a:prstGeom>
        </p:spPr>
        <p:txBody>
          <a:bodyPr wrap="none" lIns="45711" tIns="22855" rIns="45711" bIns="22855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b. </a:t>
            </a:r>
            <a:r>
              <a:rPr lang="en-US" sz="24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Nhan</a:t>
            </a:r>
            <a:r>
              <a:rPr lang="en-US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đề</a:t>
            </a:r>
            <a:endParaRPr lang="en-US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Rounded Rectangle 71"/>
          <p:cNvSpPr/>
          <p:nvPr/>
        </p:nvSpPr>
        <p:spPr>
          <a:xfrm>
            <a:off x="9067413" y="3616453"/>
            <a:ext cx="2834271" cy="1946148"/>
          </a:xfrm>
          <a:prstGeom prst="roundRect">
            <a:avLst>
              <a:gd name="adj" fmla="val 4414"/>
            </a:avLst>
          </a:prstGeom>
          <a:solidFill>
            <a:schemeClr val="bg1">
              <a:alpha val="66000"/>
            </a:schemeClr>
          </a:solidFill>
          <a:ln w="698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1" tIns="22855" rIns="45711" bIns="22855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9181698" y="3730753"/>
            <a:ext cx="2628558" cy="784830"/>
          </a:xfrm>
          <a:prstGeom prst="rect">
            <a:avLst/>
          </a:prstGeom>
          <a:noFill/>
          <a:ln>
            <a:noFill/>
          </a:ln>
        </p:spPr>
        <p:txBody>
          <a:bodyPr wrap="square" lIns="45711" tIns="22855" rIns="45711" bIns="22855">
            <a:spAutoFit/>
          </a:bodyPr>
          <a:lstStyle/>
          <a:p>
            <a:pPr algn="ctr"/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Tiếng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gọi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tha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thiết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từ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nỗi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nhớ</a:t>
            </a:r>
            <a:endParaRPr lang="vi-VN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Rounded Rectangle 77"/>
          <p:cNvSpPr/>
          <p:nvPr/>
        </p:nvSpPr>
        <p:spPr>
          <a:xfrm>
            <a:off x="5213004" y="3616453"/>
            <a:ext cx="2834271" cy="1946148"/>
          </a:xfrm>
          <a:prstGeom prst="roundRect">
            <a:avLst>
              <a:gd name="adj" fmla="val 4486"/>
            </a:avLst>
          </a:prstGeom>
          <a:solidFill>
            <a:schemeClr val="bg1">
              <a:alpha val="66000"/>
            </a:schemeClr>
          </a:solidFill>
          <a:ln w="698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1" tIns="22855" rIns="45711" bIns="22855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5410289" y="3730753"/>
            <a:ext cx="2514273" cy="784830"/>
          </a:xfrm>
          <a:prstGeom prst="rect">
            <a:avLst/>
          </a:prstGeom>
        </p:spPr>
        <p:txBody>
          <a:bodyPr wrap="square" lIns="45711" tIns="22855" rIns="45711" bIns="22855">
            <a:spAutoFit/>
          </a:bodyPr>
          <a:lstStyle/>
          <a:p>
            <a:pPr algn="ctr"/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Hướng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hành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quân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đơn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vị</a:t>
            </a:r>
            <a:endParaRPr lang="vi-VN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1358595" y="3654553"/>
            <a:ext cx="2834271" cy="1901046"/>
          </a:xfrm>
          <a:prstGeom prst="roundRect">
            <a:avLst>
              <a:gd name="adj" fmla="val 4683"/>
            </a:avLst>
          </a:prstGeom>
          <a:noFill/>
          <a:ln w="698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1" tIns="22855" rIns="45711" bIns="22855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1491506" y="3768853"/>
            <a:ext cx="2585456" cy="784830"/>
          </a:xfrm>
          <a:prstGeom prst="rect">
            <a:avLst/>
          </a:prstGeom>
          <a:noFill/>
          <a:ln>
            <a:noFill/>
          </a:ln>
        </p:spPr>
        <p:txBody>
          <a:bodyPr wrap="square" lIns="45711" tIns="22855" rIns="45711" bIns="22855">
            <a:spAutoFit/>
          </a:bodyPr>
          <a:lstStyle/>
          <a:p>
            <a:pPr algn="ctr"/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Tên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một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đơn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vị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bộ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đội</a:t>
            </a:r>
            <a:endParaRPr lang="vi-VN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3" name="Right Arrow 102"/>
          <p:cNvSpPr/>
          <p:nvPr/>
        </p:nvSpPr>
        <p:spPr>
          <a:xfrm rot="5400000">
            <a:off x="6381016" y="2871271"/>
            <a:ext cx="277048" cy="342855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1" tIns="22855" rIns="45711" bIns="22855" rtlCol="0" anchor="ctr"/>
          <a:lstStyle/>
          <a:p>
            <a:pPr algn="ctr"/>
            <a:endParaRPr lang="en-US"/>
          </a:p>
        </p:txBody>
      </p:sp>
      <p:sp>
        <p:nvSpPr>
          <p:cNvPr id="104" name="Rectangle 103"/>
          <p:cNvSpPr/>
          <p:nvPr/>
        </p:nvSpPr>
        <p:spPr>
          <a:xfrm>
            <a:off x="2751715" y="3166067"/>
            <a:ext cx="7695198" cy="569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1" tIns="22855" rIns="45711" bIns="22855" rtlCol="0" anchor="ctr"/>
          <a:lstStyle/>
          <a:p>
            <a:pPr algn="ctr"/>
            <a:endParaRPr lang="en-US"/>
          </a:p>
        </p:txBody>
      </p:sp>
      <p:sp>
        <p:nvSpPr>
          <p:cNvPr id="105" name="Right Arrow 104"/>
          <p:cNvSpPr/>
          <p:nvPr/>
        </p:nvSpPr>
        <p:spPr>
          <a:xfrm rot="5400000">
            <a:off x="2568399" y="3303210"/>
            <a:ext cx="434743" cy="160459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1" tIns="22855" rIns="45711" bIns="22855" rtlCol="0" anchor="ctr"/>
          <a:lstStyle/>
          <a:p>
            <a:pPr algn="ctr"/>
            <a:endParaRPr lang="en-US"/>
          </a:p>
        </p:txBody>
      </p:sp>
      <p:grpSp>
        <p:nvGrpSpPr>
          <p:cNvPr id="106" name="Group 105"/>
          <p:cNvGrpSpPr/>
          <p:nvPr/>
        </p:nvGrpSpPr>
        <p:grpSpPr>
          <a:xfrm>
            <a:off x="3827553" y="2397253"/>
            <a:ext cx="5658906" cy="506921"/>
            <a:chOff x="2734983" y="4576583"/>
            <a:chExt cx="11319285" cy="1013841"/>
          </a:xfrm>
        </p:grpSpPr>
        <p:sp>
          <p:nvSpPr>
            <p:cNvPr id="107" name="Rounded Rectangle 106"/>
            <p:cNvSpPr/>
            <p:nvPr/>
          </p:nvSpPr>
          <p:spPr>
            <a:xfrm>
              <a:off x="2734983" y="4576583"/>
              <a:ext cx="11319285" cy="1013841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8" name="Rectangle 107"/>
            <p:cNvSpPr/>
            <p:nvPr/>
          </p:nvSpPr>
          <p:spPr>
            <a:xfrm>
              <a:off x="3725584" y="4721543"/>
              <a:ext cx="8846441" cy="8617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200" b="1" dirty="0" err="1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Tây</a:t>
              </a:r>
              <a:r>
                <a:rPr lang="en-US" sz="2200" b="1" dirty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200" b="1" dirty="0" err="1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Tiến</a:t>
              </a:r>
              <a:endParaRPr lang="vi-VN" sz="22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0" name="Right Arrow 109"/>
          <p:cNvSpPr/>
          <p:nvPr/>
        </p:nvSpPr>
        <p:spPr>
          <a:xfrm rot="5400000">
            <a:off x="6303961" y="3338534"/>
            <a:ext cx="434743" cy="15238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1" tIns="22855" rIns="45711" bIns="22855" rtlCol="0" anchor="ctr"/>
          <a:lstStyle/>
          <a:p>
            <a:pPr algn="ctr"/>
            <a:endParaRPr lang="en-US"/>
          </a:p>
        </p:txBody>
      </p:sp>
      <p:sp>
        <p:nvSpPr>
          <p:cNvPr id="111" name="Right Arrow 110"/>
          <p:cNvSpPr/>
          <p:nvPr/>
        </p:nvSpPr>
        <p:spPr>
          <a:xfrm rot="5400000">
            <a:off x="10199065" y="3284853"/>
            <a:ext cx="434744" cy="19717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1" tIns="22855" rIns="45711" bIns="22855" rtlCol="0" anchor="ctr"/>
          <a:lstStyle/>
          <a:p>
            <a:pPr algn="ctr"/>
            <a:endParaRPr lang="en-US"/>
          </a:p>
        </p:txBody>
      </p:sp>
      <p:pic>
        <p:nvPicPr>
          <p:cNvPr id="45" name="Picture 44" descr="9.jpg"/>
          <p:cNvPicPr preferRelativeResize="0">
            <a:picLocks/>
          </p:cNvPicPr>
          <p:nvPr/>
        </p:nvPicPr>
        <p:blipFill rotWithShape="1">
          <a:blip r:embed="rId3"/>
          <a:srcRect t="19272"/>
          <a:stretch/>
        </p:blipFill>
        <p:spPr>
          <a:xfrm>
            <a:off x="1931069" y="4645152"/>
            <a:ext cx="1754642" cy="1755648"/>
          </a:xfrm>
          <a:prstGeom prst="ellipse">
            <a:avLst/>
          </a:prstGeom>
          <a:ln w="92075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8" name="Picture 47" descr="1336108941_news.jpg"/>
          <p:cNvPicPr preferRelativeResize="0">
            <a:picLocks/>
          </p:cNvPicPr>
          <p:nvPr/>
        </p:nvPicPr>
        <p:blipFill rotWithShape="1">
          <a:blip r:embed="rId4"/>
          <a:srcRect r="10487"/>
          <a:stretch/>
        </p:blipFill>
        <p:spPr>
          <a:xfrm>
            <a:off x="5734906" y="4645152"/>
            <a:ext cx="1755419" cy="1755648"/>
          </a:xfrm>
          <a:prstGeom prst="ellipse">
            <a:avLst/>
          </a:prstGeom>
          <a:ln w="92075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1" name="Picture 50" descr="mc-namna-flick.jpg"/>
          <p:cNvPicPr preferRelativeResize="0"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9539521" y="4645152"/>
            <a:ext cx="1755419" cy="1755648"/>
          </a:xfrm>
          <a:prstGeom prst="ellipse">
            <a:avLst/>
          </a:prstGeom>
          <a:ln w="92075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3" name="Group 32"/>
          <p:cNvGrpSpPr/>
          <p:nvPr/>
        </p:nvGrpSpPr>
        <p:grpSpPr>
          <a:xfrm>
            <a:off x="0" y="876300"/>
            <a:ext cx="5143624" cy="477054"/>
            <a:chOff x="-178462" y="1828800"/>
            <a:chExt cx="10467049" cy="954107"/>
          </a:xfrm>
          <a:solidFill>
            <a:schemeClr val="accent5">
              <a:lumMod val="50000"/>
            </a:schemeClr>
          </a:solidFill>
        </p:grpSpPr>
        <p:sp>
          <p:nvSpPr>
            <p:cNvPr id="35" name="Round Same Side Corner Rectangle 34"/>
            <p:cNvSpPr/>
            <p:nvPr/>
          </p:nvSpPr>
          <p:spPr>
            <a:xfrm rot="5400000">
              <a:off x="440265" y="1210077"/>
              <a:ext cx="886537" cy="2123991"/>
            </a:xfrm>
            <a:prstGeom prst="round2SameRect">
              <a:avLst/>
            </a:prstGeom>
            <a:grpFill/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02530" y="1828800"/>
              <a:ext cx="91439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5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I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067734" y="1828800"/>
              <a:ext cx="8220853" cy="95410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25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TÌM HIỂU CHUNG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319914" y="1371600"/>
            <a:ext cx="2803801" cy="861774"/>
            <a:chOff x="644528" y="2766774"/>
            <a:chExt cx="4238475" cy="1723548"/>
          </a:xfrm>
        </p:grpSpPr>
        <p:sp>
          <p:nvSpPr>
            <p:cNvPr id="39" name="TextBox 38"/>
            <p:cNvSpPr txBox="1"/>
            <p:nvPr/>
          </p:nvSpPr>
          <p:spPr>
            <a:xfrm>
              <a:off x="2020045" y="2766774"/>
              <a:ext cx="2862958" cy="17235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500" b="1" i="1" err="1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Tác</a:t>
              </a:r>
              <a:r>
                <a:rPr lang="en-US" sz="2500" b="1" i="1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en-US" sz="2500" b="1" i="1" smtClean="0">
                  <a:solidFill>
                    <a:schemeClr val="accent5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phẩm</a:t>
              </a:r>
              <a:endParaRPr lang="en-US" sz="2500" b="1" i="1" dirty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644528" y="2823876"/>
              <a:ext cx="1094221" cy="804672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960331" y="2795826"/>
              <a:ext cx="776597" cy="954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500" b="1" smtClean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2</a:t>
              </a:r>
              <a:endParaRPr lang="en-US" sz="25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5211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73" grpId="0"/>
      <p:bldP spid="78" grpId="0" animBg="1"/>
      <p:bldP spid="79" grpId="0"/>
      <p:bldP spid="49" grpId="0" animBg="1"/>
      <p:bldP spid="50" grpId="0"/>
      <p:bldP spid="103" grpId="0" animBg="1"/>
      <p:bldP spid="104" grpId="0" animBg="1"/>
      <p:bldP spid="105" grpId="0" animBg="1"/>
      <p:bldP spid="110" grpId="0" animBg="1"/>
      <p:bldP spid="111" grpId="0" animBg="1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5442</TotalTime>
  <Words>2318</Words>
  <Application>Microsoft Office PowerPoint</Application>
  <PresentationFormat>Widescreen</PresentationFormat>
  <Paragraphs>338</Paragraphs>
  <Slides>36</Slides>
  <Notes>30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36</vt:i4>
      </vt:variant>
    </vt:vector>
  </HeadingPairs>
  <TitlesOfParts>
    <vt:vector size="46" baseType="lpstr">
      <vt:lpstr>Calibri</vt:lpstr>
      <vt:lpstr>Wingdings</vt:lpstr>
      <vt:lpstr>Tahoma</vt:lpstr>
      <vt:lpstr>Bahnschrift Condensed</vt:lpstr>
      <vt:lpstr>Times New Roman</vt:lpstr>
      <vt:lpstr>Arial</vt:lpstr>
      <vt:lpstr>HP001 5 hàng</vt:lpstr>
      <vt:lpstr>2_Office Theme</vt:lpstr>
      <vt:lpstr>3_Office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vvxel</dc:creator>
  <cp:lastModifiedBy>Lenovo</cp:lastModifiedBy>
  <cp:revision>155</cp:revision>
  <dcterms:created xsi:type="dcterms:W3CDTF">2018-05-24T12:43:45Z</dcterms:created>
  <dcterms:modified xsi:type="dcterms:W3CDTF">2023-12-13T14:13:38Z</dcterms:modified>
</cp:coreProperties>
</file>