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86" r:id="rId2"/>
    <p:sldMasterId id="2147483799" r:id="rId3"/>
  </p:sldMasterIdLst>
  <p:notesMasterIdLst>
    <p:notesMasterId r:id="rId57"/>
  </p:notesMasterIdLst>
  <p:handoutMasterIdLst>
    <p:handoutMasterId r:id="rId58"/>
  </p:handoutMasterIdLst>
  <p:sldIdLst>
    <p:sldId id="13943" r:id="rId4"/>
    <p:sldId id="13946" r:id="rId5"/>
    <p:sldId id="13945" r:id="rId6"/>
    <p:sldId id="13947" r:id="rId7"/>
    <p:sldId id="13907" r:id="rId8"/>
    <p:sldId id="13908" r:id="rId9"/>
    <p:sldId id="13909" r:id="rId10"/>
    <p:sldId id="13852" r:id="rId11"/>
    <p:sldId id="13851" r:id="rId12"/>
    <p:sldId id="13948" r:id="rId13"/>
    <p:sldId id="13860" r:id="rId14"/>
    <p:sldId id="1099" r:id="rId15"/>
    <p:sldId id="13949" r:id="rId16"/>
    <p:sldId id="1079" r:id="rId17"/>
    <p:sldId id="13920" r:id="rId18"/>
    <p:sldId id="13853" r:id="rId19"/>
    <p:sldId id="332" r:id="rId20"/>
    <p:sldId id="13951" r:id="rId21"/>
    <p:sldId id="13996" r:id="rId22"/>
    <p:sldId id="13997" r:id="rId23"/>
    <p:sldId id="13950" r:id="rId24"/>
    <p:sldId id="13865" r:id="rId25"/>
    <p:sldId id="13872" r:id="rId26"/>
    <p:sldId id="13868" r:id="rId27"/>
    <p:sldId id="13954" r:id="rId28"/>
    <p:sldId id="13922" r:id="rId29"/>
    <p:sldId id="13923" r:id="rId30"/>
    <p:sldId id="13884" r:id="rId31"/>
    <p:sldId id="13955" r:id="rId32"/>
    <p:sldId id="13962" r:id="rId33"/>
    <p:sldId id="13961" r:id="rId34"/>
    <p:sldId id="13959" r:id="rId35"/>
    <p:sldId id="13956" r:id="rId36"/>
    <p:sldId id="13963" r:id="rId37"/>
    <p:sldId id="13964" r:id="rId38"/>
    <p:sldId id="13965" r:id="rId39"/>
    <p:sldId id="13966" r:id="rId40"/>
    <p:sldId id="13967" r:id="rId41"/>
    <p:sldId id="13968" r:id="rId42"/>
    <p:sldId id="13978" r:id="rId43"/>
    <p:sldId id="13974" r:id="rId44"/>
    <p:sldId id="13975" r:id="rId45"/>
    <p:sldId id="13976" r:id="rId46"/>
    <p:sldId id="13998" r:id="rId47"/>
    <p:sldId id="13999" r:id="rId48"/>
    <p:sldId id="14000" r:id="rId49"/>
    <p:sldId id="13979" r:id="rId50"/>
    <p:sldId id="13980" r:id="rId51"/>
    <p:sldId id="13982" r:id="rId52"/>
    <p:sldId id="13983" r:id="rId53"/>
    <p:sldId id="13984" r:id="rId54"/>
    <p:sldId id="13985" r:id="rId55"/>
    <p:sldId id="13986" r:id="rId56"/>
  </p:sldIdLst>
  <p:sldSz cx="12192000" cy="6858000"/>
  <p:notesSz cx="6858000" cy="92964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8E3"/>
    <a:srgbClr val="FFF8E2"/>
    <a:srgbClr val="FFFFFF"/>
    <a:srgbClr val="548235"/>
    <a:srgbClr val="D62027"/>
    <a:srgbClr val="00930B"/>
    <a:srgbClr val="000000"/>
    <a:srgbClr val="4472C4"/>
    <a:srgbClr val="7F6000"/>
    <a:srgbClr val="F7F8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76" autoAdjust="0"/>
    <p:restoredTop sz="96197"/>
  </p:normalViewPr>
  <p:slideViewPr>
    <p:cSldViewPr snapToGrid="0" snapToObjects="1">
      <p:cViewPr varScale="1">
        <p:scale>
          <a:sx n="73" d="100"/>
          <a:sy n="73" d="100"/>
        </p:scale>
        <p:origin x="366" y="54"/>
      </p:cViewPr>
      <p:guideLst>
        <p:guide orient="horz" pos="4320"/>
        <p:guide pos="3840"/>
      </p:guideLst>
    </p:cSldViewPr>
  </p:slideViewPr>
  <p:notesTextViewPr>
    <p:cViewPr>
      <p:scale>
        <a:sx n="1" d="1"/>
        <a:sy n="1" d="1"/>
      </p:scale>
      <p:origin x="0" y="0"/>
    </p:cViewPr>
  </p:notesTextViewPr>
  <p:notesViewPr>
    <p:cSldViewPr snapToGrid="0" snapToObject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8319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F6B1EDD7-79C4-4749-9164-53727890EEC1}" type="datetimeFigureOut">
              <a:rPr lang="en-VN" smtClean="0"/>
              <a:t>02/24/2023</a:t>
            </a:fld>
            <a:endParaRPr lang="en-VN"/>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FEAA8815-AF67-0D49-9161-2C8E420D80C2}" type="slidenum">
              <a:rPr lang="en-VN" smtClean="0"/>
              <a:t>‹#›</a:t>
            </a:fld>
            <a:endParaRPr lang="en-VN"/>
          </a:p>
        </p:txBody>
      </p:sp>
    </p:spTree>
    <p:extLst>
      <p:ext uri="{BB962C8B-B14F-4D97-AF65-F5344CB8AC3E}">
        <p14:creationId xmlns:p14="http://schemas.microsoft.com/office/powerpoint/2010/main" val="162087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a:t>Cty</a:t>
            </a:r>
            <a:r>
              <a:rPr lang="en-US" dirty="0"/>
              <a:t> </a:t>
            </a:r>
            <a:r>
              <a:rPr lang="en-US" dirty="0" err="1"/>
              <a:t>Thanh</a:t>
            </a:r>
            <a:r>
              <a:rPr lang="en-US" dirty="0"/>
              <a:t> An </a:t>
            </a:r>
            <a:r>
              <a:rPr lang="en-US" dirty="0" err="1"/>
              <a:t>có</a:t>
            </a:r>
            <a:r>
              <a:rPr lang="en-US" baseline="0" dirty="0"/>
              <a:t> </a:t>
            </a:r>
            <a:r>
              <a:rPr lang="en-US" baseline="0" dirty="0" err="1"/>
              <a:t>hơn</a:t>
            </a:r>
            <a:r>
              <a:rPr lang="en-US" baseline="0" dirty="0"/>
              <a:t> 20 </a:t>
            </a:r>
            <a:r>
              <a:rPr lang="en-US" baseline="0" dirty="0" err="1"/>
              <a:t>năm</a:t>
            </a:r>
            <a:r>
              <a:rPr lang="en-US" baseline="0" dirty="0"/>
              <a:t> </a:t>
            </a:r>
            <a:r>
              <a:rPr lang="en-US" baseline="0" dirty="0" err="1"/>
              <a:t>lịch</a:t>
            </a:r>
            <a:r>
              <a:rPr lang="en-US" baseline="0" dirty="0"/>
              <a:t> </a:t>
            </a:r>
            <a:r>
              <a:rPr lang="en-US" baseline="0" dirty="0" err="1"/>
              <a:t>sử</a:t>
            </a:r>
            <a:r>
              <a:rPr lang="en-US" baseline="0" dirty="0"/>
              <a:t>, </a:t>
            </a:r>
            <a:r>
              <a:rPr lang="en-US" baseline="0" dirty="0" err="1"/>
              <a:t>người</a:t>
            </a:r>
            <a:r>
              <a:rPr lang="en-US" baseline="0" dirty="0"/>
              <a:t> </a:t>
            </a:r>
            <a:r>
              <a:rPr lang="en-US" baseline="0" dirty="0" err="1"/>
              <a:t>sáng</a:t>
            </a:r>
            <a:r>
              <a:rPr lang="en-US" baseline="0" dirty="0"/>
              <a:t> </a:t>
            </a:r>
            <a:r>
              <a:rPr lang="en-US" baseline="0" dirty="0" err="1"/>
              <a:t>lập</a:t>
            </a:r>
            <a:r>
              <a:rPr lang="en-US" baseline="0" dirty="0"/>
              <a:t> </a:t>
            </a:r>
            <a:r>
              <a:rPr lang="en-US" baseline="0" dirty="0" err="1"/>
              <a:t>là</a:t>
            </a:r>
            <a:r>
              <a:rPr lang="en-US" baseline="0" dirty="0"/>
              <a:t> </a:t>
            </a:r>
            <a:r>
              <a:rPr lang="en-US" baseline="0" dirty="0" err="1"/>
              <a:t>ông</a:t>
            </a:r>
            <a:r>
              <a:rPr lang="en-US" baseline="0" dirty="0"/>
              <a:t> </a:t>
            </a:r>
            <a:r>
              <a:rPr lang="en-US" baseline="0" dirty="0" err="1"/>
              <a:t>Tạ</a:t>
            </a:r>
            <a:r>
              <a:rPr lang="en-US" baseline="0" dirty="0"/>
              <a:t> </a:t>
            </a:r>
            <a:r>
              <a:rPr lang="en-US" baseline="0" dirty="0" err="1"/>
              <a:t>Bá</a:t>
            </a:r>
            <a:r>
              <a:rPr lang="en-US" baseline="0" dirty="0"/>
              <a:t> </a:t>
            </a:r>
            <a:r>
              <a:rPr lang="en-US" baseline="0" dirty="0" err="1"/>
              <a:t>Thanh</a:t>
            </a:r>
            <a:r>
              <a:rPr lang="en-US" baseline="0" dirty="0"/>
              <a:t>, </a:t>
            </a:r>
            <a:r>
              <a:rPr lang="en-US" baseline="0" dirty="0" err="1"/>
              <a:t>bố</a:t>
            </a:r>
            <a:r>
              <a:rPr lang="en-US" baseline="0" dirty="0"/>
              <a:t> </a:t>
            </a:r>
            <a:r>
              <a:rPr lang="en-US" baseline="0" dirty="0" err="1"/>
              <a:t>của</a:t>
            </a:r>
            <a:r>
              <a:rPr lang="en-US" baseline="0" dirty="0"/>
              <a:t> GĐ </a:t>
            </a:r>
            <a:r>
              <a:rPr lang="en-US" baseline="0" dirty="0" err="1"/>
              <a:t>Tạ</a:t>
            </a:r>
            <a:r>
              <a:rPr lang="en-US" baseline="0" dirty="0"/>
              <a:t> </a:t>
            </a:r>
            <a:r>
              <a:rPr lang="en-US" baseline="0" dirty="0" err="1"/>
              <a:t>Bá</a:t>
            </a:r>
            <a:r>
              <a:rPr lang="en-US" baseline="0" dirty="0"/>
              <a:t> </a:t>
            </a:r>
            <a:r>
              <a:rPr lang="en-US" baseline="0" dirty="0" err="1"/>
              <a:t>Thuyết</a:t>
            </a:r>
            <a:endParaRPr lang="en-US" baseline="0" dirty="0"/>
          </a:p>
          <a:p>
            <a:pPr marL="228600" indent="-228600">
              <a:buAutoNum type="arabicPeriod"/>
            </a:pPr>
            <a:r>
              <a:rPr lang="en-US" baseline="0" dirty="0" err="1"/>
              <a:t>Đầu</a:t>
            </a:r>
            <a:r>
              <a:rPr lang="en-US" baseline="0" dirty="0"/>
              <a:t> </a:t>
            </a:r>
            <a:r>
              <a:rPr lang="en-US" baseline="0" dirty="0" err="1"/>
              <a:t>những</a:t>
            </a:r>
            <a:r>
              <a:rPr lang="en-US" baseline="0" dirty="0"/>
              <a:t> </a:t>
            </a:r>
            <a:r>
              <a:rPr lang="en-US" baseline="0" dirty="0" err="1"/>
              <a:t>năm</a:t>
            </a:r>
            <a:r>
              <a:rPr lang="en-US" baseline="0" dirty="0"/>
              <a:t> 2000, </a:t>
            </a:r>
            <a:r>
              <a:rPr lang="en-US" baseline="0" dirty="0" err="1"/>
              <a:t>ông</a:t>
            </a:r>
            <a:r>
              <a:rPr lang="en-US" baseline="0" dirty="0"/>
              <a:t> </a:t>
            </a:r>
            <a:r>
              <a:rPr lang="en-US" baseline="0" dirty="0" err="1"/>
              <a:t>Thanh</a:t>
            </a:r>
            <a:r>
              <a:rPr lang="en-US" baseline="0" dirty="0"/>
              <a:t> </a:t>
            </a:r>
            <a:r>
              <a:rPr lang="en-US" baseline="0" dirty="0" err="1"/>
              <a:t>có</a:t>
            </a:r>
            <a:r>
              <a:rPr lang="en-US" baseline="0" dirty="0"/>
              <a:t> </a:t>
            </a:r>
            <a:r>
              <a:rPr lang="en-US" baseline="0" dirty="0" err="1"/>
              <a:t>nghiên</a:t>
            </a:r>
            <a:r>
              <a:rPr lang="en-US" baseline="0" dirty="0"/>
              <a:t> </a:t>
            </a:r>
            <a:r>
              <a:rPr lang="en-US" baseline="0" dirty="0" err="1"/>
              <a:t>cứu</a:t>
            </a:r>
            <a:r>
              <a:rPr lang="en-US" baseline="0" dirty="0"/>
              <a:t> </a:t>
            </a:r>
            <a:r>
              <a:rPr lang="en-US" baseline="0" dirty="0" err="1"/>
              <a:t>các</a:t>
            </a:r>
            <a:r>
              <a:rPr lang="en-US" baseline="0" dirty="0"/>
              <a:t> </a:t>
            </a:r>
            <a:r>
              <a:rPr lang="en-US" baseline="0" dirty="0" err="1"/>
              <a:t>sp</a:t>
            </a:r>
            <a:r>
              <a:rPr lang="en-US" baseline="0" dirty="0"/>
              <a:t> </a:t>
            </a:r>
            <a:r>
              <a:rPr lang="en-US" baseline="0" dirty="0" err="1"/>
              <a:t>ngũ</a:t>
            </a:r>
            <a:r>
              <a:rPr lang="en-US" baseline="0" dirty="0"/>
              <a:t> </a:t>
            </a:r>
            <a:r>
              <a:rPr lang="en-US" baseline="0" dirty="0" err="1"/>
              <a:t>cốc</a:t>
            </a:r>
            <a:r>
              <a:rPr lang="en-US" baseline="0" dirty="0"/>
              <a:t> </a:t>
            </a:r>
            <a:r>
              <a:rPr lang="en-US" baseline="0" dirty="0" err="1"/>
              <a:t>bột</a:t>
            </a:r>
            <a:r>
              <a:rPr lang="en-US" baseline="0" dirty="0"/>
              <a:t>, </a:t>
            </a:r>
            <a:r>
              <a:rPr lang="en-US" baseline="0" dirty="0" err="1"/>
              <a:t>kết</a:t>
            </a:r>
            <a:r>
              <a:rPr lang="en-US" baseline="0" dirty="0"/>
              <a:t> </a:t>
            </a:r>
            <a:r>
              <a:rPr lang="en-US" baseline="0" dirty="0" err="1"/>
              <a:t>hợp</a:t>
            </a:r>
            <a:r>
              <a:rPr lang="en-US" baseline="0" dirty="0"/>
              <a:t> </a:t>
            </a:r>
            <a:r>
              <a:rPr lang="en-US" baseline="0" dirty="0" err="1"/>
              <a:t>thảo</a:t>
            </a:r>
            <a:r>
              <a:rPr lang="en-US" baseline="0" dirty="0"/>
              <a:t> </a:t>
            </a:r>
            <a:r>
              <a:rPr lang="en-US" baseline="0" dirty="0" err="1"/>
              <a:t>dược</a:t>
            </a:r>
            <a:r>
              <a:rPr lang="en-US" baseline="0" dirty="0"/>
              <a:t> </a:t>
            </a:r>
            <a:r>
              <a:rPr lang="en-US" baseline="0" dirty="0" err="1"/>
              <a:t>cho</a:t>
            </a:r>
            <a:r>
              <a:rPr lang="en-US" baseline="0" dirty="0"/>
              <a:t> </a:t>
            </a:r>
            <a:r>
              <a:rPr lang="en-US" baseline="0" dirty="0" err="1"/>
              <a:t>người</a:t>
            </a:r>
            <a:r>
              <a:rPr lang="en-US" baseline="0" dirty="0"/>
              <a:t> </a:t>
            </a:r>
            <a:r>
              <a:rPr lang="en-US" baseline="0" dirty="0" err="1"/>
              <a:t>ăn</a:t>
            </a:r>
            <a:r>
              <a:rPr lang="en-US" baseline="0" dirty="0"/>
              <a:t> </a:t>
            </a:r>
            <a:r>
              <a:rPr lang="en-US" baseline="0" dirty="0" err="1"/>
              <a:t>kiêng</a:t>
            </a:r>
            <a:r>
              <a:rPr lang="en-US" baseline="0" dirty="0"/>
              <a:t>, </a:t>
            </a:r>
            <a:r>
              <a:rPr lang="en-US" baseline="0" dirty="0" err="1"/>
              <a:t>sản</a:t>
            </a:r>
            <a:r>
              <a:rPr lang="en-US" baseline="0" dirty="0"/>
              <a:t> </a:t>
            </a:r>
            <a:r>
              <a:rPr lang="en-US" baseline="0" dirty="0" err="1"/>
              <a:t>xuất</a:t>
            </a:r>
            <a:r>
              <a:rPr lang="en-US" baseline="0" dirty="0"/>
              <a:t> </a:t>
            </a:r>
            <a:r>
              <a:rPr lang="en-US" baseline="0" dirty="0" err="1"/>
              <a:t>thủ</a:t>
            </a:r>
            <a:r>
              <a:rPr lang="en-US" baseline="0" dirty="0"/>
              <a:t> </a:t>
            </a:r>
            <a:r>
              <a:rPr lang="en-US" baseline="0" dirty="0" err="1"/>
              <a:t>công</a:t>
            </a:r>
            <a:r>
              <a:rPr lang="en-US" baseline="0" dirty="0"/>
              <a:t> </a:t>
            </a:r>
            <a:r>
              <a:rPr lang="en-US" baseline="0" dirty="0" err="1"/>
              <a:t>tại</a:t>
            </a:r>
            <a:r>
              <a:rPr lang="en-US" baseline="0" dirty="0"/>
              <a:t> </a:t>
            </a:r>
            <a:r>
              <a:rPr lang="en-US" baseline="0" dirty="0" err="1"/>
              <a:t>xưởng</a:t>
            </a:r>
            <a:r>
              <a:rPr lang="en-US" baseline="0" dirty="0"/>
              <a:t> </a:t>
            </a:r>
            <a:r>
              <a:rPr lang="en-US" baseline="0" dirty="0" err="1"/>
              <a:t>của</a:t>
            </a:r>
            <a:r>
              <a:rPr lang="en-US" baseline="0" dirty="0"/>
              <a:t> </a:t>
            </a:r>
            <a:r>
              <a:rPr lang="en-US" baseline="0" dirty="0" err="1"/>
              <a:t>gia</a:t>
            </a:r>
            <a:r>
              <a:rPr lang="en-US" baseline="0" dirty="0"/>
              <a:t> </a:t>
            </a:r>
            <a:r>
              <a:rPr lang="en-US" baseline="0" dirty="0" err="1"/>
              <a:t>đình</a:t>
            </a:r>
            <a:r>
              <a:rPr lang="en-US" baseline="0" dirty="0"/>
              <a:t>. =&gt; 2011 </a:t>
            </a:r>
            <a:r>
              <a:rPr lang="en-US" baseline="0" dirty="0" err="1"/>
              <a:t>ông</a:t>
            </a:r>
            <a:r>
              <a:rPr lang="en-US" baseline="0" dirty="0"/>
              <a:t> </a:t>
            </a:r>
            <a:r>
              <a:rPr lang="en-US" baseline="0" dirty="0" err="1"/>
              <a:t>quyết</a:t>
            </a:r>
            <a:r>
              <a:rPr lang="en-US" baseline="0" dirty="0"/>
              <a:t> </a:t>
            </a:r>
            <a:r>
              <a:rPr lang="en-US" baseline="0" dirty="0" err="1"/>
              <a:t>định</a:t>
            </a:r>
            <a:r>
              <a:rPr lang="en-US" baseline="0" dirty="0"/>
              <a:t> </a:t>
            </a:r>
            <a:r>
              <a:rPr lang="en-US" baseline="0" dirty="0" err="1"/>
              <a:t>mở</a:t>
            </a:r>
            <a:r>
              <a:rPr lang="en-US" baseline="0" dirty="0"/>
              <a:t> </a:t>
            </a:r>
            <a:r>
              <a:rPr lang="en-US" baseline="0" dirty="0" err="1"/>
              <a:t>rộng</a:t>
            </a:r>
            <a:r>
              <a:rPr lang="en-US" baseline="0" dirty="0"/>
              <a:t> </a:t>
            </a:r>
            <a:r>
              <a:rPr lang="en-US" baseline="0" dirty="0" err="1"/>
              <a:t>quy</a:t>
            </a:r>
            <a:r>
              <a:rPr lang="en-US" baseline="0" dirty="0"/>
              <a:t> </a:t>
            </a:r>
            <a:r>
              <a:rPr lang="en-US" baseline="0" dirty="0" err="1"/>
              <a:t>mô</a:t>
            </a:r>
            <a:r>
              <a:rPr lang="en-US" baseline="0" dirty="0"/>
              <a:t> </a:t>
            </a:r>
            <a:r>
              <a:rPr lang="en-US" baseline="0" dirty="0" err="1"/>
              <a:t>lên</a:t>
            </a:r>
            <a:r>
              <a:rPr lang="en-US" baseline="0" dirty="0"/>
              <a:t> </a:t>
            </a:r>
            <a:r>
              <a:rPr lang="en-US" baseline="0" dirty="0" err="1"/>
              <a:t>sx</a:t>
            </a:r>
            <a:r>
              <a:rPr lang="en-US" baseline="0" dirty="0"/>
              <a:t> </a:t>
            </a:r>
            <a:r>
              <a:rPr lang="en-US" baseline="0" dirty="0" err="1"/>
              <a:t>công</a:t>
            </a:r>
            <a:r>
              <a:rPr lang="en-US" baseline="0" dirty="0"/>
              <a:t> </a:t>
            </a:r>
            <a:r>
              <a:rPr lang="en-US" baseline="0" dirty="0" err="1"/>
              <a:t>nghiệp</a:t>
            </a:r>
            <a:r>
              <a:rPr lang="en-US" baseline="0" dirty="0"/>
              <a:t>.</a:t>
            </a:r>
          </a:p>
          <a:p>
            <a:pPr marL="228600" indent="-228600">
              <a:buAutoNum type="arabicPeriod"/>
            </a:pPr>
            <a:r>
              <a:rPr lang="en-US" baseline="0" dirty="0" err="1"/>
              <a:t>Sau</a:t>
            </a:r>
            <a:r>
              <a:rPr lang="en-US" baseline="0" dirty="0"/>
              <a:t> </a:t>
            </a:r>
            <a:r>
              <a:rPr lang="en-US" baseline="0" dirty="0" err="1"/>
              <a:t>thành</a:t>
            </a:r>
            <a:r>
              <a:rPr lang="en-US" baseline="0" dirty="0"/>
              <a:t> </a:t>
            </a:r>
            <a:r>
              <a:rPr lang="en-US" baseline="0" dirty="0" err="1"/>
              <a:t>công</a:t>
            </a:r>
            <a:r>
              <a:rPr lang="en-US" baseline="0" dirty="0"/>
              <a:t> </a:t>
            </a:r>
            <a:r>
              <a:rPr lang="en-US" baseline="0" dirty="0" err="1"/>
              <a:t>của</a:t>
            </a:r>
            <a:r>
              <a:rPr lang="en-US" baseline="0" dirty="0"/>
              <a:t> </a:t>
            </a:r>
            <a:r>
              <a:rPr lang="en-US" baseline="0" dirty="0" err="1"/>
              <a:t>thương</a:t>
            </a:r>
            <a:r>
              <a:rPr lang="en-US" baseline="0" dirty="0"/>
              <a:t> </a:t>
            </a:r>
            <a:r>
              <a:rPr lang="en-US" baseline="0" dirty="0" err="1"/>
              <a:t>hiệu</a:t>
            </a:r>
            <a:r>
              <a:rPr lang="en-US" baseline="0" dirty="0"/>
              <a:t> NCB </a:t>
            </a:r>
            <a:r>
              <a:rPr lang="en-US" baseline="0" dirty="0" err="1"/>
              <a:t>Việt</a:t>
            </a:r>
            <a:r>
              <a:rPr lang="en-US" baseline="0" dirty="0"/>
              <a:t> </a:t>
            </a:r>
            <a:r>
              <a:rPr lang="en-US" baseline="0" dirty="0" err="1"/>
              <a:t>Đài</a:t>
            </a:r>
            <a:r>
              <a:rPr lang="en-US" baseline="0" dirty="0"/>
              <a:t>, </a:t>
            </a:r>
            <a:r>
              <a:rPr lang="en-US" baseline="0" dirty="0" err="1"/>
              <a:t>lãnh</a:t>
            </a:r>
            <a:r>
              <a:rPr lang="en-US" baseline="0" dirty="0"/>
              <a:t> </a:t>
            </a:r>
            <a:r>
              <a:rPr lang="en-US" baseline="0" dirty="0" err="1"/>
              <a:t>đạo</a:t>
            </a:r>
            <a:r>
              <a:rPr lang="en-US" baseline="0" dirty="0"/>
              <a:t> </a:t>
            </a:r>
            <a:r>
              <a:rPr lang="en-US" baseline="0" dirty="0" err="1"/>
              <a:t>cty</a:t>
            </a:r>
            <a:r>
              <a:rPr lang="en-US" baseline="0" dirty="0"/>
              <a:t> </a:t>
            </a:r>
            <a:r>
              <a:rPr lang="en-US" baseline="0" dirty="0" err="1"/>
              <a:t>Thanh</a:t>
            </a:r>
            <a:r>
              <a:rPr lang="en-US" baseline="0" dirty="0"/>
              <a:t> An </a:t>
            </a:r>
            <a:r>
              <a:rPr lang="en-US" baseline="0" dirty="0" err="1"/>
              <a:t>tiếp</a:t>
            </a:r>
            <a:r>
              <a:rPr lang="en-US" baseline="0" dirty="0"/>
              <a:t> </a:t>
            </a:r>
            <a:r>
              <a:rPr lang="en-US" baseline="0" dirty="0" err="1"/>
              <a:t>tục</a:t>
            </a:r>
            <a:r>
              <a:rPr lang="en-US" baseline="0" dirty="0"/>
              <a:t> </a:t>
            </a:r>
            <a:r>
              <a:rPr lang="en-US" baseline="0" dirty="0" err="1"/>
              <a:t>nghiên</a:t>
            </a:r>
            <a:r>
              <a:rPr lang="en-US" baseline="0" dirty="0"/>
              <a:t> </a:t>
            </a:r>
            <a:r>
              <a:rPr lang="en-US" baseline="0" dirty="0" err="1"/>
              <a:t>cứu</a:t>
            </a:r>
            <a:r>
              <a:rPr lang="en-US" baseline="0" dirty="0"/>
              <a:t> </a:t>
            </a:r>
            <a:r>
              <a:rPr lang="en-US" baseline="0" dirty="0" err="1"/>
              <a:t>ngũ</a:t>
            </a:r>
            <a:r>
              <a:rPr lang="en-US" baseline="0" dirty="0"/>
              <a:t> </a:t>
            </a:r>
            <a:r>
              <a:rPr lang="en-US" baseline="0" dirty="0" err="1"/>
              <a:t>cốc</a:t>
            </a:r>
            <a:r>
              <a:rPr lang="en-US" baseline="0" dirty="0"/>
              <a:t> </a:t>
            </a:r>
            <a:r>
              <a:rPr lang="en-US" baseline="0" dirty="0" err="1"/>
              <a:t>dạng</a:t>
            </a:r>
            <a:r>
              <a:rPr lang="en-US" baseline="0" dirty="0"/>
              <a:t> </a:t>
            </a:r>
            <a:r>
              <a:rPr lang="en-US" baseline="0" dirty="0" err="1"/>
              <a:t>nước</a:t>
            </a:r>
            <a:r>
              <a:rPr lang="en-US" baseline="0" dirty="0"/>
              <a:t> </a:t>
            </a:r>
            <a:r>
              <a:rPr lang="en-US" baseline="0" dirty="0" err="1"/>
              <a:t>và</a:t>
            </a:r>
            <a:r>
              <a:rPr lang="en-US" baseline="0" dirty="0"/>
              <a:t> </a:t>
            </a:r>
            <a:r>
              <a:rPr lang="en-US" baseline="0" dirty="0" err="1"/>
              <a:t>đã</a:t>
            </a:r>
            <a:r>
              <a:rPr lang="en-US" baseline="0" dirty="0"/>
              <a:t> </a:t>
            </a:r>
            <a:r>
              <a:rPr lang="en-US" baseline="0" dirty="0" err="1"/>
              <a:t>đưa</a:t>
            </a:r>
            <a:r>
              <a:rPr lang="en-US" baseline="0" dirty="0"/>
              <a:t> </a:t>
            </a:r>
            <a:r>
              <a:rPr lang="en-US" baseline="0" dirty="0" err="1"/>
              <a:t>sản</a:t>
            </a:r>
            <a:r>
              <a:rPr lang="en-US" baseline="0" dirty="0"/>
              <a:t> </a:t>
            </a:r>
            <a:r>
              <a:rPr lang="en-US" baseline="0" dirty="0" err="1"/>
              <a:t>phẩm</a:t>
            </a:r>
            <a:r>
              <a:rPr lang="en-US" baseline="0" dirty="0"/>
              <a:t> </a:t>
            </a:r>
            <a:r>
              <a:rPr lang="en-US" baseline="0" dirty="0" err="1"/>
              <a:t>ra</a:t>
            </a:r>
            <a:r>
              <a:rPr lang="en-US" baseline="0" dirty="0"/>
              <a:t> </a:t>
            </a:r>
            <a:r>
              <a:rPr lang="en-US" baseline="0" dirty="0" err="1"/>
              <a:t>thị</a:t>
            </a:r>
            <a:r>
              <a:rPr lang="en-US" baseline="0" dirty="0"/>
              <a:t> </a:t>
            </a:r>
            <a:r>
              <a:rPr lang="en-US" baseline="0" dirty="0" err="1"/>
              <a:t>trường</a:t>
            </a:r>
            <a:r>
              <a:rPr lang="en-US" baseline="0" dirty="0"/>
              <a:t> </a:t>
            </a:r>
            <a:r>
              <a:rPr lang="en-US" baseline="0" dirty="0" err="1"/>
              <a:t>năm</a:t>
            </a:r>
            <a:r>
              <a:rPr lang="en-US" baseline="0" dirty="0"/>
              <a:t> 2014 </a:t>
            </a:r>
            <a:r>
              <a:rPr lang="en-US" baseline="0" dirty="0" err="1"/>
              <a:t>dưới</a:t>
            </a:r>
            <a:r>
              <a:rPr lang="en-US" baseline="0" dirty="0"/>
              <a:t> </a:t>
            </a:r>
            <a:r>
              <a:rPr lang="en-US" baseline="0" dirty="0" err="1"/>
              <a:t>nhãn</a:t>
            </a:r>
            <a:r>
              <a:rPr lang="en-US" baseline="0" dirty="0"/>
              <a:t> </a:t>
            </a:r>
            <a:r>
              <a:rPr lang="en-US" baseline="0" dirty="0" err="1"/>
              <a:t>hiệu</a:t>
            </a:r>
            <a:r>
              <a:rPr lang="en-US" baseline="0" dirty="0"/>
              <a:t> VNC, </a:t>
            </a:r>
            <a:r>
              <a:rPr lang="en-US" baseline="0" dirty="0" err="1"/>
              <a:t>cũng</a:t>
            </a:r>
            <a:r>
              <a:rPr lang="en-US" baseline="0" dirty="0"/>
              <a:t> </a:t>
            </a:r>
            <a:r>
              <a:rPr lang="en-US" baseline="0" dirty="0" err="1"/>
              <a:t>đc</a:t>
            </a:r>
            <a:r>
              <a:rPr lang="en-US" baseline="0" dirty="0"/>
              <a:t> NTD </a:t>
            </a:r>
            <a:r>
              <a:rPr lang="en-US" baseline="0" dirty="0" err="1"/>
              <a:t>đón</a:t>
            </a:r>
            <a:r>
              <a:rPr lang="en-US" baseline="0" dirty="0"/>
              <a:t> </a:t>
            </a:r>
            <a:r>
              <a:rPr lang="en-US" baseline="0" dirty="0" err="1"/>
              <a:t>nhận</a:t>
            </a:r>
            <a:r>
              <a:rPr lang="en-US" baseline="0" dirty="0"/>
              <a:t> </a:t>
            </a:r>
            <a:r>
              <a:rPr lang="en-US" baseline="0" dirty="0" err="1"/>
              <a:t>rất</a:t>
            </a:r>
            <a:r>
              <a:rPr lang="en-US" baseline="0" dirty="0"/>
              <a:t> </a:t>
            </a:r>
            <a:r>
              <a:rPr lang="en-US" baseline="0" dirty="0" err="1"/>
              <a:t>nhiệt</a:t>
            </a:r>
            <a:r>
              <a:rPr lang="en-US" baseline="0" dirty="0"/>
              <a:t> </a:t>
            </a:r>
            <a:r>
              <a:rPr lang="en-US" baseline="0" dirty="0" err="1"/>
              <a:t>tình</a:t>
            </a:r>
            <a:r>
              <a:rPr lang="en-US" baseline="0" dirty="0"/>
              <a:t>.</a:t>
            </a:r>
          </a:p>
          <a:p>
            <a:pPr marL="228600" indent="-228600">
              <a:buAutoNum type="arabicPeriod"/>
            </a:pPr>
            <a:r>
              <a:rPr lang="en-US" baseline="0" dirty="0" err="1"/>
              <a:t>Không</a:t>
            </a:r>
            <a:r>
              <a:rPr lang="en-US" baseline="0" dirty="0"/>
              <a:t> </a:t>
            </a:r>
            <a:r>
              <a:rPr lang="en-US" baseline="0" dirty="0" err="1"/>
              <a:t>ngủ</a:t>
            </a:r>
            <a:r>
              <a:rPr lang="en-US" baseline="0" dirty="0"/>
              <a:t> </a:t>
            </a:r>
            <a:r>
              <a:rPr lang="en-US" baseline="0" dirty="0" err="1"/>
              <a:t>quên</a:t>
            </a:r>
            <a:r>
              <a:rPr lang="en-US" baseline="0" dirty="0"/>
              <a:t> </a:t>
            </a:r>
            <a:r>
              <a:rPr lang="en-US" baseline="0" dirty="0" err="1"/>
              <a:t>trên</a:t>
            </a:r>
            <a:r>
              <a:rPr lang="en-US" baseline="0" dirty="0"/>
              <a:t> </a:t>
            </a:r>
            <a:r>
              <a:rPr lang="en-US" baseline="0" dirty="0" err="1"/>
              <a:t>chiến</a:t>
            </a:r>
            <a:r>
              <a:rPr lang="en-US" baseline="0" dirty="0"/>
              <a:t> </a:t>
            </a:r>
            <a:r>
              <a:rPr lang="en-US" baseline="0" dirty="0" err="1"/>
              <a:t>thắng</a:t>
            </a:r>
            <a:r>
              <a:rPr lang="en-US" baseline="0" dirty="0"/>
              <a:t>, BGĐ </a:t>
            </a:r>
            <a:r>
              <a:rPr lang="en-US" baseline="0" dirty="0" err="1"/>
              <a:t>tiếp</a:t>
            </a:r>
            <a:r>
              <a:rPr lang="en-US" baseline="0" dirty="0"/>
              <a:t> </a:t>
            </a:r>
            <a:r>
              <a:rPr lang="en-US" baseline="0" dirty="0" err="1"/>
              <a:t>tục</a:t>
            </a:r>
            <a:r>
              <a:rPr lang="en-US" baseline="0" dirty="0"/>
              <a:t> </a:t>
            </a:r>
            <a:r>
              <a:rPr lang="en-US" baseline="0" dirty="0" err="1"/>
              <a:t>tìm</a:t>
            </a:r>
            <a:r>
              <a:rPr lang="en-US" baseline="0" dirty="0"/>
              <a:t> </a:t>
            </a:r>
            <a:r>
              <a:rPr lang="en-US" baseline="0" dirty="0" err="1"/>
              <a:t>tòi</a:t>
            </a:r>
            <a:r>
              <a:rPr lang="en-US" baseline="0" dirty="0"/>
              <a:t> </a:t>
            </a:r>
            <a:r>
              <a:rPr lang="en-US" baseline="0" dirty="0" err="1"/>
              <a:t>và</a:t>
            </a:r>
            <a:r>
              <a:rPr lang="en-US" baseline="0" dirty="0"/>
              <a:t> </a:t>
            </a:r>
            <a:r>
              <a:rPr lang="en-US" baseline="0" dirty="0" err="1"/>
              <a:t>đưa</a:t>
            </a:r>
            <a:r>
              <a:rPr lang="en-US" baseline="0" dirty="0"/>
              <a:t> </a:t>
            </a:r>
            <a:r>
              <a:rPr lang="en-US" baseline="0" dirty="0" err="1"/>
              <a:t>về</a:t>
            </a:r>
            <a:r>
              <a:rPr lang="en-US" baseline="0" dirty="0"/>
              <a:t> VN </a:t>
            </a:r>
            <a:r>
              <a:rPr lang="en-US" baseline="0" dirty="0" err="1"/>
              <a:t>công</a:t>
            </a:r>
            <a:r>
              <a:rPr lang="en-US" baseline="0" dirty="0"/>
              <a:t> </a:t>
            </a:r>
            <a:r>
              <a:rPr lang="en-US" baseline="0" dirty="0" err="1"/>
              <a:t>nghệ</a:t>
            </a:r>
            <a:r>
              <a:rPr lang="en-US" baseline="0" dirty="0"/>
              <a:t> </a:t>
            </a:r>
            <a:r>
              <a:rPr lang="en-US" baseline="0" dirty="0" err="1"/>
              <a:t>sx</a:t>
            </a:r>
            <a:r>
              <a:rPr lang="en-US" baseline="0" dirty="0"/>
              <a:t> </a:t>
            </a:r>
            <a:r>
              <a:rPr lang="en-US" baseline="0" dirty="0" err="1"/>
              <a:t>ngũ</a:t>
            </a:r>
            <a:r>
              <a:rPr lang="en-US" baseline="0" dirty="0"/>
              <a:t> </a:t>
            </a:r>
            <a:r>
              <a:rPr lang="en-US" baseline="0" dirty="0" err="1"/>
              <a:t>cốc</a:t>
            </a:r>
            <a:r>
              <a:rPr lang="en-US" baseline="0" dirty="0"/>
              <a:t> </a:t>
            </a:r>
            <a:r>
              <a:rPr lang="en-US" baseline="0" dirty="0" err="1"/>
              <a:t>ăn</a:t>
            </a:r>
            <a:r>
              <a:rPr lang="en-US" baseline="0" dirty="0"/>
              <a:t> </a:t>
            </a:r>
            <a:r>
              <a:rPr lang="en-US" baseline="0" dirty="0" err="1"/>
              <a:t>sáng</a:t>
            </a:r>
            <a:r>
              <a:rPr lang="en-US" baseline="0" dirty="0"/>
              <a:t>, </a:t>
            </a:r>
            <a:r>
              <a:rPr lang="en-US" baseline="0" dirty="0" err="1"/>
              <a:t>xây</a:t>
            </a:r>
            <a:r>
              <a:rPr lang="en-US" baseline="0" dirty="0"/>
              <a:t> </a:t>
            </a:r>
            <a:r>
              <a:rPr lang="en-US" baseline="0" dirty="0" err="1"/>
              <a:t>dựng</a:t>
            </a:r>
            <a:r>
              <a:rPr lang="en-US" baseline="0" dirty="0"/>
              <a:t> NM2 </a:t>
            </a:r>
            <a:r>
              <a:rPr lang="en-US" baseline="0" dirty="0" err="1"/>
              <a:t>năm</a:t>
            </a:r>
            <a:r>
              <a:rPr lang="en-US" baseline="0" dirty="0"/>
              <a:t> 2019 </a:t>
            </a:r>
            <a:r>
              <a:rPr lang="en-US" baseline="0" dirty="0" err="1"/>
              <a:t>với</a:t>
            </a:r>
            <a:r>
              <a:rPr lang="en-US" baseline="0" dirty="0"/>
              <a:t> </a:t>
            </a:r>
            <a:r>
              <a:rPr lang="en-US" baseline="0" dirty="0" err="1"/>
              <a:t>tiêu</a:t>
            </a:r>
            <a:r>
              <a:rPr lang="en-US" baseline="0" dirty="0"/>
              <a:t> </a:t>
            </a:r>
            <a:r>
              <a:rPr lang="en-US" baseline="0" dirty="0" err="1"/>
              <a:t>chí</a:t>
            </a:r>
            <a:r>
              <a:rPr lang="en-US" baseline="0" dirty="0"/>
              <a:t> </a:t>
            </a:r>
            <a:r>
              <a:rPr lang="en-US" baseline="0" dirty="0" err="1"/>
              <a:t>đa</a:t>
            </a:r>
            <a:r>
              <a:rPr lang="en-US" baseline="0" dirty="0"/>
              <a:t> </a:t>
            </a:r>
            <a:r>
              <a:rPr lang="en-US" baseline="0" dirty="0" err="1"/>
              <a:t>dạng</a:t>
            </a:r>
            <a:r>
              <a:rPr lang="en-US" baseline="0" dirty="0"/>
              <a:t> </a:t>
            </a:r>
            <a:r>
              <a:rPr lang="en-US" baseline="0" dirty="0" err="1"/>
              <a:t>hóa</a:t>
            </a:r>
            <a:r>
              <a:rPr lang="en-US" baseline="0" dirty="0"/>
              <a:t> </a:t>
            </a:r>
            <a:r>
              <a:rPr lang="en-US" baseline="0" dirty="0" err="1"/>
              <a:t>sp</a:t>
            </a:r>
            <a:r>
              <a:rPr lang="en-US" baseline="0" dirty="0"/>
              <a:t>, </a:t>
            </a:r>
            <a:r>
              <a:rPr lang="en-US" baseline="0" dirty="0" err="1"/>
              <a:t>đưa</a:t>
            </a:r>
            <a:r>
              <a:rPr lang="en-US" baseline="0" dirty="0"/>
              <a:t> </a:t>
            </a:r>
            <a:r>
              <a:rPr lang="en-US" baseline="0" dirty="0" err="1"/>
              <a:t>đến</a:t>
            </a:r>
            <a:r>
              <a:rPr lang="en-US" baseline="0" dirty="0"/>
              <a:t> KH </a:t>
            </a:r>
            <a:r>
              <a:rPr lang="en-US" baseline="0" dirty="0" err="1"/>
              <a:t>những</a:t>
            </a:r>
            <a:r>
              <a:rPr lang="en-US" baseline="0" dirty="0"/>
              <a:t> </a:t>
            </a:r>
            <a:r>
              <a:rPr lang="en-US" baseline="0" dirty="0" err="1"/>
              <a:t>lựa</a:t>
            </a:r>
            <a:r>
              <a:rPr lang="en-US" baseline="0" dirty="0"/>
              <a:t> </a:t>
            </a:r>
            <a:r>
              <a:rPr lang="en-US" baseline="0" dirty="0" err="1"/>
              <a:t>chọn</a:t>
            </a:r>
            <a:r>
              <a:rPr lang="en-US" baseline="0" dirty="0"/>
              <a:t> </a:t>
            </a:r>
            <a:r>
              <a:rPr lang="en-US" baseline="0" dirty="0" err="1"/>
              <a:t>tốt</a:t>
            </a:r>
            <a:r>
              <a:rPr lang="en-US" baseline="0" dirty="0"/>
              <a:t> </a:t>
            </a:r>
            <a:r>
              <a:rPr lang="en-US" baseline="0" dirty="0" err="1"/>
              <a:t>nhất</a:t>
            </a:r>
            <a:r>
              <a:rPr lang="en-US" baseline="0" dirty="0"/>
              <a:t> </a:t>
            </a:r>
            <a:r>
              <a:rPr lang="en-US" baseline="0" dirty="0" err="1"/>
              <a:t>về</a:t>
            </a:r>
            <a:r>
              <a:rPr lang="en-US" baseline="0" dirty="0"/>
              <a:t> </a:t>
            </a:r>
            <a:r>
              <a:rPr lang="en-US" baseline="0" dirty="0" err="1"/>
              <a:t>ngũ</a:t>
            </a:r>
            <a:r>
              <a:rPr lang="en-US" baseline="0" dirty="0"/>
              <a:t> </a:t>
            </a:r>
            <a:r>
              <a:rPr lang="en-US" baseline="0" dirty="0" err="1"/>
              <a:t>cốc</a:t>
            </a:r>
            <a:endParaRPr lang="en-US" dirty="0"/>
          </a:p>
        </p:txBody>
      </p:sp>
      <p:sp>
        <p:nvSpPr>
          <p:cNvPr id="4" name="Slide Number Placeholder 3"/>
          <p:cNvSpPr>
            <a:spLocks noGrp="1"/>
          </p:cNvSpPr>
          <p:nvPr>
            <p:ph type="sldNum" sz="quarter" idx="10"/>
          </p:nvPr>
        </p:nvSpPr>
        <p:spPr/>
        <p:txBody>
          <a:bodyPr/>
          <a:lstStyle/>
          <a:p>
            <a:fld id="{B404D183-317B-F541-8055-31A59EF5BFF6}" type="slidenum">
              <a:rPr lang="en-US" smtClean="0"/>
              <a:t>3</a:t>
            </a:fld>
            <a:endParaRPr lang="en-US" dirty="0"/>
          </a:p>
        </p:txBody>
      </p:sp>
    </p:spTree>
    <p:extLst>
      <p:ext uri="{BB962C8B-B14F-4D97-AF65-F5344CB8AC3E}">
        <p14:creationId xmlns:p14="http://schemas.microsoft.com/office/powerpoint/2010/main" val="3001329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Ngành</a:t>
            </a:r>
            <a:r>
              <a:rPr lang="en-US" baseline="0" dirty="0"/>
              <a:t> </a:t>
            </a:r>
            <a:r>
              <a:rPr lang="en-US" baseline="0" dirty="0" err="1"/>
              <a:t>hàng</a:t>
            </a:r>
            <a:r>
              <a:rPr lang="en-US" baseline="0" dirty="0"/>
              <a:t> </a:t>
            </a:r>
            <a:r>
              <a:rPr lang="en-US" baseline="0" dirty="0" err="1"/>
              <a:t>uống</a:t>
            </a:r>
            <a:r>
              <a:rPr lang="en-US" baseline="0" dirty="0"/>
              <a:t> </a:t>
            </a:r>
            <a:r>
              <a:rPr lang="en-US" baseline="0" dirty="0" err="1"/>
              <a:t>liền</a:t>
            </a:r>
            <a:r>
              <a:rPr lang="en-US" baseline="0" dirty="0"/>
              <a:t> </a:t>
            </a:r>
            <a:r>
              <a:rPr lang="en-US" baseline="0" dirty="0" err="1"/>
              <a:t>Vietcereal</a:t>
            </a:r>
            <a:r>
              <a:rPr lang="en-US" baseline="0" dirty="0"/>
              <a:t> </a:t>
            </a:r>
            <a:r>
              <a:rPr lang="en-US" baseline="0" dirty="0" err="1"/>
              <a:t>là</a:t>
            </a:r>
            <a:r>
              <a:rPr lang="en-US" baseline="0" dirty="0"/>
              <a:t> </a:t>
            </a:r>
            <a:r>
              <a:rPr lang="en-US" baseline="0" dirty="0" err="1"/>
              <a:t>ngành</a:t>
            </a:r>
            <a:r>
              <a:rPr lang="en-US" baseline="0" dirty="0"/>
              <a:t> </a:t>
            </a:r>
            <a:r>
              <a:rPr lang="en-US" baseline="0" dirty="0" err="1"/>
              <a:t>hàng</a:t>
            </a:r>
            <a:r>
              <a:rPr lang="en-US" baseline="0" dirty="0"/>
              <a:t> BGĐ </a:t>
            </a:r>
            <a:r>
              <a:rPr lang="en-US" baseline="0" dirty="0" err="1"/>
              <a:t>đang</a:t>
            </a:r>
            <a:r>
              <a:rPr lang="en-US" baseline="0" dirty="0"/>
              <a:t> </a:t>
            </a:r>
            <a:r>
              <a:rPr lang="en-US" baseline="0" dirty="0" err="1"/>
              <a:t>đặt</a:t>
            </a:r>
            <a:r>
              <a:rPr lang="en-US" baseline="0" dirty="0"/>
              <a:t> </a:t>
            </a:r>
            <a:r>
              <a:rPr lang="en-US" baseline="0" dirty="0" err="1"/>
              <a:t>nhiều</a:t>
            </a:r>
            <a:r>
              <a:rPr lang="en-US" baseline="0" dirty="0"/>
              <a:t> </a:t>
            </a:r>
            <a:r>
              <a:rPr lang="en-US" baseline="0" dirty="0" err="1"/>
              <a:t>mục</a:t>
            </a:r>
            <a:r>
              <a:rPr lang="en-US" baseline="0" dirty="0"/>
              <a:t> </a:t>
            </a:r>
            <a:r>
              <a:rPr lang="en-US" baseline="0" dirty="0" err="1"/>
              <a:t>tiêu</a:t>
            </a:r>
            <a:r>
              <a:rPr lang="en-US" baseline="0" dirty="0"/>
              <a:t> </a:t>
            </a:r>
            <a:r>
              <a:rPr lang="en-US" baseline="0" dirty="0" err="1"/>
              <a:t>và</a:t>
            </a:r>
            <a:r>
              <a:rPr lang="en-US" baseline="0" dirty="0"/>
              <a:t> </a:t>
            </a:r>
            <a:r>
              <a:rPr lang="en-US" baseline="0" dirty="0" err="1"/>
              <a:t>kỳ</a:t>
            </a:r>
            <a:r>
              <a:rPr lang="en-US" baseline="0" dirty="0"/>
              <a:t> </a:t>
            </a:r>
            <a:r>
              <a:rPr lang="en-US" baseline="0" dirty="0" err="1"/>
              <a:t>vọng</a:t>
            </a:r>
            <a:r>
              <a:rPr lang="en-US" baseline="0" dirty="0"/>
              <a:t> </a:t>
            </a:r>
            <a:r>
              <a:rPr lang="en-US" baseline="0" dirty="0" err="1"/>
              <a:t>vào</a:t>
            </a:r>
            <a:r>
              <a:rPr lang="en-US" baseline="0" dirty="0"/>
              <a:t> </a:t>
            </a:r>
            <a:r>
              <a:rPr lang="en-US" baseline="0" dirty="0" err="1"/>
              <a:t>sự</a:t>
            </a:r>
            <a:r>
              <a:rPr lang="en-US" baseline="0" dirty="0"/>
              <a:t> </a:t>
            </a:r>
            <a:r>
              <a:rPr lang="en-US" baseline="0" dirty="0" err="1"/>
              <a:t>phát</a:t>
            </a:r>
            <a:r>
              <a:rPr lang="en-US" baseline="0" dirty="0"/>
              <a:t> </a:t>
            </a:r>
            <a:r>
              <a:rPr lang="en-US" baseline="0" dirty="0" err="1"/>
              <a:t>triển</a:t>
            </a:r>
            <a:r>
              <a:rPr lang="en-US" baseline="0" dirty="0"/>
              <a:t>.</a:t>
            </a:r>
            <a:endParaRPr lang="en-US" dirty="0"/>
          </a:p>
        </p:txBody>
      </p:sp>
      <p:sp>
        <p:nvSpPr>
          <p:cNvPr id="4" name="Slide Number Placeholder 3"/>
          <p:cNvSpPr>
            <a:spLocks noGrp="1"/>
          </p:cNvSpPr>
          <p:nvPr>
            <p:ph type="sldNum" sz="quarter" idx="10"/>
          </p:nvPr>
        </p:nvSpPr>
        <p:spPr/>
        <p:txBody>
          <a:bodyPr/>
          <a:lstStyle/>
          <a:p>
            <a:fld id="{B404D183-317B-F541-8055-31A59EF5BFF6}" type="slidenum">
              <a:rPr lang="en-US" smtClean="0"/>
              <a:t>40</a:t>
            </a:fld>
            <a:endParaRPr lang="en-US" dirty="0"/>
          </a:p>
        </p:txBody>
      </p:sp>
    </p:spTree>
    <p:extLst>
      <p:ext uri="{BB962C8B-B14F-4D97-AF65-F5344CB8AC3E}">
        <p14:creationId xmlns:p14="http://schemas.microsoft.com/office/powerpoint/2010/main" val="2877870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B8CE8C-4164-4DD1-9980-7B2F62B9296C}" type="slidenum">
              <a:rPr lang="en-US" smtClean="0"/>
              <a:t>51</a:t>
            </a:fld>
            <a:endParaRPr lang="en-US"/>
          </a:p>
        </p:txBody>
      </p:sp>
    </p:spTree>
    <p:extLst>
      <p:ext uri="{BB962C8B-B14F-4D97-AF65-F5344CB8AC3E}">
        <p14:creationId xmlns:p14="http://schemas.microsoft.com/office/powerpoint/2010/main" val="727719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B8CE8C-4164-4DD1-9980-7B2F62B9296C}" type="slidenum">
              <a:rPr lang="en-US" smtClean="0"/>
              <a:t>52</a:t>
            </a:fld>
            <a:endParaRPr lang="en-US"/>
          </a:p>
        </p:txBody>
      </p:sp>
    </p:spTree>
    <p:extLst>
      <p:ext uri="{BB962C8B-B14F-4D97-AF65-F5344CB8AC3E}">
        <p14:creationId xmlns:p14="http://schemas.microsoft.com/office/powerpoint/2010/main" val="2684496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B8CE8C-4164-4DD1-9980-7B2F62B9296C}" type="slidenum">
              <a:rPr lang="en-US" smtClean="0"/>
              <a:t>53</a:t>
            </a:fld>
            <a:endParaRPr lang="en-US"/>
          </a:p>
        </p:txBody>
      </p:sp>
    </p:spTree>
    <p:extLst>
      <p:ext uri="{BB962C8B-B14F-4D97-AF65-F5344CB8AC3E}">
        <p14:creationId xmlns:p14="http://schemas.microsoft.com/office/powerpoint/2010/main" val="2306747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04D183-317B-F541-8055-31A59EF5BFF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515946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04D183-317B-F541-8055-31A59EF5BFF6}"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239552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4D183-317B-F541-8055-31A59EF5BFF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458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14D12B-9C4D-451E-BD25-3BCA762083C1}" type="slidenum">
              <a:rPr lang="en-US" smtClean="0"/>
              <a:t>17</a:t>
            </a:fld>
            <a:endParaRPr lang="en-US"/>
          </a:p>
        </p:txBody>
      </p:sp>
    </p:spTree>
    <p:extLst>
      <p:ext uri="{BB962C8B-B14F-4D97-AF65-F5344CB8AC3E}">
        <p14:creationId xmlns:p14="http://schemas.microsoft.com/office/powerpoint/2010/main" val="1703918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04D183-317B-F541-8055-31A59EF5BFF6}"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9804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14D12B-9C4D-451E-BD25-3BCA762083C1}" type="slidenum">
              <a:rPr lang="en-US" smtClean="0"/>
              <a:t>24</a:t>
            </a:fld>
            <a:endParaRPr lang="en-US"/>
          </a:p>
        </p:txBody>
      </p:sp>
    </p:spTree>
    <p:extLst>
      <p:ext uri="{BB962C8B-B14F-4D97-AF65-F5344CB8AC3E}">
        <p14:creationId xmlns:p14="http://schemas.microsoft.com/office/powerpoint/2010/main" val="203841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04D183-317B-F541-8055-31A59EF5BFF6}"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2132354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fld id="{C1BB83F7-1309-453C-8869-228F77A6AA72}" type="slidenum">
              <a:rPr lang="en-US" altLang="en-US" smtClean="0">
                <a:solidFill>
                  <a:srgbClr val="000000"/>
                </a:solidFill>
                <a:latin typeface="Arial" panose="020B0604020202020204" pitchFamily="34" charset="0"/>
                <a:cs typeface="Arial" panose="020B0604020202020204" pitchFamily="34" charset="0"/>
              </a:rPr>
              <a:pPr/>
              <a:t>35</a:t>
            </a:fld>
            <a:endParaRPr lang="en-US" alt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2590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83CC8-6A37-C943-9296-3EFED35C639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3A320DA3-970C-F649-9157-98A614AB5D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A690F6D8-9783-B64A-AE43-D7A9F0D3A1B5}"/>
              </a:ext>
            </a:extLst>
          </p:cNvPr>
          <p:cNvSpPr>
            <a:spLocks noGrp="1"/>
          </p:cNvSpPr>
          <p:nvPr>
            <p:ph type="dt" sz="half" idx="10"/>
          </p:nvPr>
        </p:nvSpPr>
        <p:spPr/>
        <p:txBody>
          <a:bodyPr/>
          <a:lstStyle/>
          <a:p>
            <a:fld id="{F4EFF9CD-8C02-724C-89D3-8F7FBFBC1E50}" type="datetimeFigureOut">
              <a:rPr lang="en-VN" smtClean="0"/>
              <a:t>02/24/2023</a:t>
            </a:fld>
            <a:endParaRPr lang="en-VN"/>
          </a:p>
        </p:txBody>
      </p:sp>
      <p:sp>
        <p:nvSpPr>
          <p:cNvPr id="5" name="Footer Placeholder 4">
            <a:extLst>
              <a:ext uri="{FF2B5EF4-FFF2-40B4-BE49-F238E27FC236}">
                <a16:creationId xmlns:a16="http://schemas.microsoft.com/office/drawing/2014/main" id="{28A4889A-7988-134C-AF33-C1BD9D3C48F7}"/>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31C308F2-A6D9-6E46-949E-F711C6CCC3D7}"/>
              </a:ext>
            </a:extLst>
          </p:cNvPr>
          <p:cNvSpPr>
            <a:spLocks noGrp="1"/>
          </p:cNvSpPr>
          <p:nvPr>
            <p:ph type="sldNum" sz="quarter" idx="12"/>
          </p:nvPr>
        </p:nvSpPr>
        <p:spPr/>
        <p:txBody>
          <a:bodyPr/>
          <a:lstStyle/>
          <a:p>
            <a:fld id="{41051000-0AFB-1B4A-B2C5-5AA30F890E58}" type="slidenum">
              <a:rPr lang="en-VN" smtClean="0"/>
              <a:t>‹#›</a:t>
            </a:fld>
            <a:endParaRPr lang="en-VN"/>
          </a:p>
        </p:txBody>
      </p:sp>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65920" y="195942"/>
            <a:ext cx="1921116" cy="998375"/>
          </a:xfrm>
          <a:prstGeom prst="rect">
            <a:avLst/>
          </a:prstGeom>
        </p:spPr>
      </p:pic>
    </p:spTree>
    <p:extLst>
      <p:ext uri="{BB962C8B-B14F-4D97-AF65-F5344CB8AC3E}">
        <p14:creationId xmlns:p14="http://schemas.microsoft.com/office/powerpoint/2010/main" val="3034210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3"/>
        <p:cNvGrpSpPr/>
        <p:nvPr/>
      </p:nvGrpSpPr>
      <p:grpSpPr>
        <a:xfrm>
          <a:off x="0" y="0"/>
          <a:ext cx="0" cy="0"/>
          <a:chOff x="0" y="0"/>
          <a:chExt cx="0" cy="0"/>
        </a:xfrm>
      </p:grpSpPr>
      <p:sp>
        <p:nvSpPr>
          <p:cNvPr id="28" name="Google Shape;28;p13"/>
          <p:cNvSpPr txBox="1">
            <a:spLocks noGrp="1"/>
          </p:cNvSpPr>
          <p:nvPr>
            <p:ph type="body" idx="1"/>
          </p:nvPr>
        </p:nvSpPr>
        <p:spPr>
          <a:xfrm>
            <a:off x="609600" y="258892"/>
            <a:ext cx="10972800" cy="437684"/>
          </a:xfrm>
          <a:prstGeom prst="rect">
            <a:avLst/>
          </a:prstGeom>
          <a:noFill/>
          <a:ln>
            <a:noFill/>
          </a:ln>
        </p:spPr>
        <p:txBody>
          <a:bodyPr spcFirstLastPara="1" wrap="square" lIns="0" tIns="0" rIns="0" bIns="0" anchor="t" anchorCtr="0">
            <a:normAutofit/>
          </a:bodyPr>
          <a:lstStyle>
            <a:lvl1pPr marL="371475" lvl="0" indent="-185738" algn="ctr">
              <a:lnSpc>
                <a:spcPct val="90000"/>
              </a:lnSpc>
              <a:spcBef>
                <a:spcPts val="813"/>
              </a:spcBef>
              <a:spcAft>
                <a:spcPts val="0"/>
              </a:spcAft>
              <a:buClr>
                <a:schemeClr val="accent4"/>
              </a:buClr>
              <a:buSzPts val="2844"/>
              <a:buNone/>
              <a:defRPr sz="2311" b="0" i="0">
                <a:solidFill>
                  <a:schemeClr val="accent4"/>
                </a:solidFill>
                <a:latin typeface="Montserrat" pitchFamily="2" charset="77"/>
              </a:defRPr>
            </a:lvl1pPr>
            <a:lvl2pPr marL="742950" lvl="1" indent="-278606" algn="l">
              <a:lnSpc>
                <a:spcPct val="90000"/>
              </a:lnSpc>
              <a:spcBef>
                <a:spcPts val="406"/>
              </a:spcBef>
              <a:spcAft>
                <a:spcPts val="0"/>
              </a:spcAft>
              <a:buClr>
                <a:schemeClr val="dk1"/>
              </a:buClr>
              <a:buSzPts val="1800"/>
              <a:buChar char="•"/>
              <a:defRPr/>
            </a:lvl2pPr>
            <a:lvl3pPr marL="1114425" lvl="2" indent="-278606" algn="l">
              <a:lnSpc>
                <a:spcPct val="90000"/>
              </a:lnSpc>
              <a:spcBef>
                <a:spcPts val="406"/>
              </a:spcBef>
              <a:spcAft>
                <a:spcPts val="0"/>
              </a:spcAft>
              <a:buClr>
                <a:schemeClr val="dk1"/>
              </a:buClr>
              <a:buSzPts val="1800"/>
              <a:buChar char="•"/>
              <a:defRPr/>
            </a:lvl3pPr>
            <a:lvl4pPr marL="1485900" lvl="3" indent="-278606" algn="l">
              <a:lnSpc>
                <a:spcPct val="90000"/>
              </a:lnSpc>
              <a:spcBef>
                <a:spcPts val="406"/>
              </a:spcBef>
              <a:spcAft>
                <a:spcPts val="0"/>
              </a:spcAft>
              <a:buClr>
                <a:schemeClr val="dk1"/>
              </a:buClr>
              <a:buSzPts val="1800"/>
              <a:buChar char="•"/>
              <a:defRPr/>
            </a:lvl4pPr>
            <a:lvl5pPr marL="1857375" lvl="4" indent="-278606" algn="l">
              <a:lnSpc>
                <a:spcPct val="90000"/>
              </a:lnSpc>
              <a:spcBef>
                <a:spcPts val="406"/>
              </a:spcBef>
              <a:spcAft>
                <a:spcPts val="0"/>
              </a:spcAft>
              <a:buClr>
                <a:schemeClr val="dk1"/>
              </a:buClr>
              <a:buSzPts val="1800"/>
              <a:buChar char="•"/>
              <a:defRPr/>
            </a:lvl5pPr>
            <a:lvl6pPr marL="2228850" lvl="5" indent="-278606" algn="l">
              <a:lnSpc>
                <a:spcPct val="90000"/>
              </a:lnSpc>
              <a:spcBef>
                <a:spcPts val="406"/>
              </a:spcBef>
              <a:spcAft>
                <a:spcPts val="0"/>
              </a:spcAft>
              <a:buClr>
                <a:schemeClr val="dk1"/>
              </a:buClr>
              <a:buSzPts val="1800"/>
              <a:buChar char="•"/>
              <a:defRPr/>
            </a:lvl6pPr>
            <a:lvl7pPr marL="2600325" lvl="6" indent="-278606" algn="l">
              <a:lnSpc>
                <a:spcPct val="90000"/>
              </a:lnSpc>
              <a:spcBef>
                <a:spcPts val="406"/>
              </a:spcBef>
              <a:spcAft>
                <a:spcPts val="0"/>
              </a:spcAft>
              <a:buClr>
                <a:schemeClr val="dk1"/>
              </a:buClr>
              <a:buSzPts val="1800"/>
              <a:buChar char="•"/>
              <a:defRPr/>
            </a:lvl7pPr>
            <a:lvl8pPr marL="2971800" lvl="7" indent="-278606" algn="l">
              <a:lnSpc>
                <a:spcPct val="90000"/>
              </a:lnSpc>
              <a:spcBef>
                <a:spcPts val="406"/>
              </a:spcBef>
              <a:spcAft>
                <a:spcPts val="0"/>
              </a:spcAft>
              <a:buClr>
                <a:schemeClr val="dk1"/>
              </a:buClr>
              <a:buSzPts val="1800"/>
              <a:buChar char="•"/>
              <a:defRPr/>
            </a:lvl8pPr>
            <a:lvl9pPr marL="3343275" lvl="8" indent="-278606" algn="l">
              <a:lnSpc>
                <a:spcPct val="90000"/>
              </a:lnSpc>
              <a:spcBef>
                <a:spcPts val="406"/>
              </a:spcBef>
              <a:spcAft>
                <a:spcPts val="0"/>
              </a:spcAft>
              <a:buClr>
                <a:schemeClr val="dk1"/>
              </a:buClr>
              <a:buSzPts val="1800"/>
              <a:buChar char="•"/>
              <a:defRPr/>
            </a:lvl9pPr>
          </a:lstStyle>
          <a:p>
            <a:endParaRPr dirty="0"/>
          </a:p>
        </p:txBody>
      </p:sp>
      <p:pic>
        <p:nvPicPr>
          <p:cNvPr id="6" name="Picture 5">
            <a:extLst>
              <a:ext uri="{FF2B5EF4-FFF2-40B4-BE49-F238E27FC236}">
                <a16:creationId xmlns:a16="http://schemas.microsoft.com/office/drawing/2014/main" id="{CFE9F9F0-F5CA-4058-84EC-79DD76997A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3961" y="107428"/>
            <a:ext cx="1133664" cy="589148"/>
          </a:xfrm>
          <a:prstGeom prst="rect">
            <a:avLst/>
          </a:prstGeom>
        </p:spPr>
      </p:pic>
      <p:pic>
        <p:nvPicPr>
          <p:cNvPr id="3" name="Picture 2">
            <a:extLst>
              <a:ext uri="{FF2B5EF4-FFF2-40B4-BE49-F238E27FC236}">
                <a16:creationId xmlns:a16="http://schemas.microsoft.com/office/drawing/2014/main" id="{997A742C-1596-4C69-8015-1832ED4453C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8825" y="0"/>
            <a:ext cx="1200539" cy="849374"/>
          </a:xfrm>
          <a:prstGeom prst="rect">
            <a:avLst/>
          </a:prstGeom>
        </p:spPr>
      </p:pic>
      <p:pic>
        <p:nvPicPr>
          <p:cNvPr id="2" name="Picture 1" descr="A picture containing text, grass, field, highland&#10;&#10;Description automatically generated">
            <a:extLst>
              <a:ext uri="{FF2B5EF4-FFF2-40B4-BE49-F238E27FC236}">
                <a16:creationId xmlns:a16="http://schemas.microsoft.com/office/drawing/2014/main" id="{0BAE0B2F-E2AA-E6F6-FF1F-F33B4E44C072}"/>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2984" r="15738"/>
          <a:stretch/>
        </p:blipFill>
        <p:spPr>
          <a:xfrm>
            <a:off x="-72008" y="0"/>
            <a:ext cx="12288688" cy="6858000"/>
          </a:xfrm>
          <a:prstGeom prst="rect">
            <a:avLst/>
          </a:prstGeom>
        </p:spPr>
      </p:pic>
      <p:pic>
        <p:nvPicPr>
          <p:cNvPr id="4" name="Picture 3">
            <a:extLst>
              <a:ext uri="{FF2B5EF4-FFF2-40B4-BE49-F238E27FC236}">
                <a16:creationId xmlns:a16="http://schemas.microsoft.com/office/drawing/2014/main" id="{C8F5D3E3-F47E-74E1-B548-6DB5CFFE1B5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94190" y="2201442"/>
            <a:ext cx="9945279" cy="4637694"/>
          </a:xfrm>
          <a:prstGeom prst="rect">
            <a:avLst/>
          </a:prstGeom>
        </p:spPr>
      </p:pic>
    </p:spTree>
    <p:extLst>
      <p:ext uri="{BB962C8B-B14F-4D97-AF65-F5344CB8AC3E}">
        <p14:creationId xmlns:p14="http://schemas.microsoft.com/office/powerpoint/2010/main" val="412108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96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609600" y="258892"/>
            <a:ext cx="10972800" cy="437684"/>
          </a:xfrm>
          <a:prstGeom prst="rect">
            <a:avLst/>
          </a:prstGeom>
        </p:spPr>
        <p:txBody>
          <a:bodyPr lIns="0" tIns="0" rIns="0" bIns="0"/>
          <a:lstStyle>
            <a:lvl1pPr marL="0" indent="0" algn="ctr">
              <a:buNone/>
              <a:defRPr sz="2844" b="0" i="0">
                <a:solidFill>
                  <a:schemeClr val="accent4"/>
                </a:solidFill>
                <a:latin typeface="Montserrat" pitchFamily="2" charset="77"/>
              </a:defRPr>
            </a:lvl1pPr>
          </a:lstStyle>
          <a:p>
            <a:pPr lvl="0"/>
            <a:r>
              <a:rPr lang="en-US" dirty="0"/>
              <a:t>Edit Master text styles</a:t>
            </a:r>
          </a:p>
        </p:txBody>
      </p:sp>
      <p:pic>
        <p:nvPicPr>
          <p:cNvPr id="2" name="Picture 1" descr="A picture containing background pattern&#10;&#10;Description automatically generated">
            <a:extLst>
              <a:ext uri="{FF2B5EF4-FFF2-40B4-BE49-F238E27FC236}">
                <a16:creationId xmlns:a16="http://schemas.microsoft.com/office/drawing/2014/main" id="{8A1410DE-3857-8685-DCF6-21FD76964A2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1398"/>
          <a:stretch/>
        </p:blipFill>
        <p:spPr>
          <a:xfrm>
            <a:off x="-14740" y="0"/>
            <a:ext cx="12206740" cy="6858000"/>
          </a:xfrm>
          <a:prstGeom prst="rect">
            <a:avLst/>
          </a:prstGeom>
        </p:spPr>
      </p:pic>
    </p:spTree>
    <p:extLst>
      <p:ext uri="{BB962C8B-B14F-4D97-AF65-F5344CB8AC3E}">
        <p14:creationId xmlns:p14="http://schemas.microsoft.com/office/powerpoint/2010/main" val="3501411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1602305796"/>
      </p:ext>
    </p:extLst>
  </p:cSld>
  <p:clrMapOvr>
    <a:masterClrMapping/>
  </p:clrMapOvr>
  <p:transition advClick="0">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609600" y="258892"/>
            <a:ext cx="10972800" cy="437684"/>
          </a:xfrm>
          <a:prstGeom prst="rect">
            <a:avLst/>
          </a:prstGeom>
        </p:spPr>
        <p:txBody>
          <a:bodyPr lIns="0" tIns="0" rIns="0" bIns="0"/>
          <a:lstStyle>
            <a:lvl1pPr marL="0" indent="0" algn="ctr">
              <a:buNone/>
              <a:defRPr sz="2844" b="0" i="0">
                <a:solidFill>
                  <a:schemeClr val="accent4"/>
                </a:solidFill>
                <a:latin typeface="Montserrat" pitchFamily="2" charset="77"/>
              </a:defRPr>
            </a:lvl1pPr>
          </a:lstStyle>
          <a:p>
            <a:pPr lvl="0"/>
            <a:r>
              <a:rPr lang="en-US" dirty="0"/>
              <a:t>Edit Master text styles</a:t>
            </a:r>
          </a:p>
        </p:txBody>
      </p:sp>
    </p:spTree>
    <p:extLst>
      <p:ext uri="{BB962C8B-B14F-4D97-AF65-F5344CB8AC3E}">
        <p14:creationId xmlns:p14="http://schemas.microsoft.com/office/powerpoint/2010/main" val="658848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2255140479"/>
      </p:ext>
    </p:extLst>
  </p:cSld>
  <p:clrMapOvr>
    <a:masterClrMapping/>
  </p:clrMapOvr>
  <p:transition advClick="0">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43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588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590964686"/>
      </p:ext>
    </p:extLst>
  </p:cSld>
  <p:clrMapOvr>
    <a:masterClrMapping/>
  </p:clrMapOvr>
  <p:transition advClick="0">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1480018840"/>
      </p:ext>
    </p:extLst>
  </p:cSld>
  <p:clrMapOvr>
    <a:masterClrMapping/>
  </p:clrMapOvr>
  <p:transition advClick="0">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9303C-FCF8-D845-A0E7-EB7B6EBD9F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08EBFE2E-D4A4-A34F-9455-62F248AB5E7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4" name="Date Placeholder 3">
            <a:extLst>
              <a:ext uri="{FF2B5EF4-FFF2-40B4-BE49-F238E27FC236}">
                <a16:creationId xmlns:a16="http://schemas.microsoft.com/office/drawing/2014/main" id="{7B8AEC10-4DCC-5243-B161-4504DC55144D}"/>
              </a:ext>
            </a:extLst>
          </p:cNvPr>
          <p:cNvSpPr>
            <a:spLocks noGrp="1"/>
          </p:cNvSpPr>
          <p:nvPr>
            <p:ph type="dt" sz="half" idx="10"/>
          </p:nvPr>
        </p:nvSpPr>
        <p:spPr/>
        <p:txBody>
          <a:bodyPr/>
          <a:lstStyle/>
          <a:p>
            <a:fld id="{F4EFF9CD-8C02-724C-89D3-8F7FBFBC1E50}" type="datetimeFigureOut">
              <a:rPr lang="en-VN" smtClean="0"/>
              <a:t>02/24/2023</a:t>
            </a:fld>
            <a:endParaRPr lang="en-VN"/>
          </a:p>
        </p:txBody>
      </p:sp>
      <p:sp>
        <p:nvSpPr>
          <p:cNvPr id="5" name="Footer Placeholder 4">
            <a:extLst>
              <a:ext uri="{FF2B5EF4-FFF2-40B4-BE49-F238E27FC236}">
                <a16:creationId xmlns:a16="http://schemas.microsoft.com/office/drawing/2014/main" id="{C8AC31D5-7A2F-694E-AFCE-24B3F42AA52C}"/>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B70DB3C4-2407-FB4D-8DC8-7F3801EC82E7}"/>
              </a:ext>
            </a:extLst>
          </p:cNvPr>
          <p:cNvSpPr>
            <a:spLocks noGrp="1"/>
          </p:cNvSpPr>
          <p:nvPr>
            <p:ph type="sldNum" sz="quarter" idx="12"/>
          </p:nvPr>
        </p:nvSpPr>
        <p:spPr/>
        <p:txBody>
          <a:bodyPr/>
          <a:lstStyle/>
          <a:p>
            <a:fld id="{41051000-0AFB-1B4A-B2C5-5AA30F890E58}" type="slidenum">
              <a:rPr lang="en-VN" smtClean="0"/>
              <a:t>‹#›</a:t>
            </a:fld>
            <a:endParaRPr lang="en-VN" dirty="0"/>
          </a:p>
        </p:txBody>
      </p:sp>
    </p:spTree>
    <p:extLst>
      <p:ext uri="{BB962C8B-B14F-4D97-AF65-F5344CB8AC3E}">
        <p14:creationId xmlns:p14="http://schemas.microsoft.com/office/powerpoint/2010/main" val="3031622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3329863337"/>
      </p:ext>
    </p:extLst>
  </p:cSld>
  <p:clrMapOvr>
    <a:masterClrMapping/>
  </p:clrMapOvr>
  <p:transition advClick="0">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81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3352" y="195942"/>
            <a:ext cx="1921116" cy="998375"/>
          </a:xfrm>
          <a:prstGeom prst="rect">
            <a:avLst/>
          </a:prstGeom>
        </p:spPr>
      </p:pic>
    </p:spTree>
    <p:extLst>
      <p:ext uri="{BB962C8B-B14F-4D97-AF65-F5344CB8AC3E}">
        <p14:creationId xmlns:p14="http://schemas.microsoft.com/office/powerpoint/2010/main" val="1606185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DA991-DC46-4DCB-A3A8-F1C3B6E8C27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4173" y="-64278"/>
            <a:ext cx="1305637" cy="923730"/>
          </a:xfrm>
          <a:prstGeom prst="rect">
            <a:avLst/>
          </a:prstGeom>
        </p:spPr>
      </p:pic>
      <p:pic>
        <p:nvPicPr>
          <p:cNvPr id="2" name="Picture 1">
            <a:extLst>
              <a:ext uri="{FF2B5EF4-FFF2-40B4-BE49-F238E27FC236}">
                <a16:creationId xmlns:a16="http://schemas.microsoft.com/office/drawing/2014/main" id="{54CF23A5-95FF-B940-1607-335830EF293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6733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3352" y="195942"/>
            <a:ext cx="1921116" cy="998375"/>
          </a:xfrm>
          <a:prstGeom prst="rect">
            <a:avLst/>
          </a:prstGeom>
        </p:spPr>
      </p:pic>
    </p:spTree>
    <p:extLst>
      <p:ext uri="{BB962C8B-B14F-4D97-AF65-F5344CB8AC3E}">
        <p14:creationId xmlns:p14="http://schemas.microsoft.com/office/powerpoint/2010/main" val="42405003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65E1C828-EC48-4160-B3FB-8C206166139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48251" y="104041"/>
            <a:ext cx="852198" cy="818110"/>
          </a:xfrm>
          <a:prstGeom prst="rect">
            <a:avLst/>
          </a:prstGeom>
        </p:spPr>
      </p:pic>
      <p:pic>
        <p:nvPicPr>
          <p:cNvPr id="2" name="Picture 1">
            <a:extLst>
              <a:ext uri="{FF2B5EF4-FFF2-40B4-BE49-F238E27FC236}">
                <a16:creationId xmlns:a16="http://schemas.microsoft.com/office/drawing/2014/main" id="{43B5FAD2-16EE-78EA-B9B9-0FD2AF40123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3963353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DA991-DC46-4DCB-A3A8-F1C3B6E8C27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4173" y="-64278"/>
            <a:ext cx="1305637" cy="923730"/>
          </a:xfrm>
          <a:prstGeom prst="rect">
            <a:avLst/>
          </a:prstGeom>
        </p:spPr>
      </p:pic>
      <p:pic>
        <p:nvPicPr>
          <p:cNvPr id="2" name="Picture 1">
            <a:extLst>
              <a:ext uri="{FF2B5EF4-FFF2-40B4-BE49-F238E27FC236}">
                <a16:creationId xmlns:a16="http://schemas.microsoft.com/office/drawing/2014/main" id="{54CF23A5-95FF-B940-1607-335830EF293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904200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E8BB2-5E72-42BE-AFA5-11330926AA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pic>
        <p:nvPicPr>
          <p:cNvPr id="3" name="Picture 2" descr="Text, logo&#10;&#10;Description automatically generated">
            <a:extLst>
              <a:ext uri="{FF2B5EF4-FFF2-40B4-BE49-F238E27FC236}">
                <a16:creationId xmlns:a16="http://schemas.microsoft.com/office/drawing/2014/main" id="{D0B6975F-CB39-B3DE-B8E6-037DE95BDE4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7097" y="241572"/>
            <a:ext cx="990569" cy="523132"/>
          </a:xfrm>
          <a:prstGeom prst="rect">
            <a:avLst/>
          </a:prstGeom>
        </p:spPr>
      </p:pic>
    </p:spTree>
    <p:extLst>
      <p:ext uri="{BB962C8B-B14F-4D97-AF65-F5344CB8AC3E}">
        <p14:creationId xmlns:p14="http://schemas.microsoft.com/office/powerpoint/2010/main" val="63489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3218185588"/>
      </p:ext>
    </p:extLst>
  </p:cSld>
  <p:clrMapOvr>
    <a:masterClrMapping/>
  </p:clrMapOvr>
  <p:transition advClick="0">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913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E8BB2-5E72-42BE-AFA5-11330926AA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68142" y="36807"/>
            <a:ext cx="1133664" cy="589148"/>
          </a:xfrm>
          <a:prstGeom prst="rect">
            <a:avLst/>
          </a:prstGeom>
        </p:spPr>
      </p:pic>
      <p:pic>
        <p:nvPicPr>
          <p:cNvPr id="3" name="Picture 2" descr="Text&#10;&#10;Description automatically generated">
            <a:extLst>
              <a:ext uri="{FF2B5EF4-FFF2-40B4-BE49-F238E27FC236}">
                <a16:creationId xmlns:a16="http://schemas.microsoft.com/office/drawing/2014/main" id="{65E1C828-EC48-4160-B3FB-8C206166139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48251" y="109377"/>
            <a:ext cx="852198" cy="818110"/>
          </a:xfrm>
          <a:prstGeom prst="rect">
            <a:avLst/>
          </a:prstGeom>
        </p:spPr>
      </p:pic>
    </p:spTree>
    <p:extLst>
      <p:ext uri="{BB962C8B-B14F-4D97-AF65-F5344CB8AC3E}">
        <p14:creationId xmlns:p14="http://schemas.microsoft.com/office/powerpoint/2010/main" val="42604726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C1E59A-B017-3041-9482-62D51407091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C534DBA-D623-8A4A-8479-7E0297CCDDA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2/24/2023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D155CA28-A09A-C740-8541-830B29B6A89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FEDF970-451C-7D44-BF07-C0ABCA8F33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6C749A-421C-C04B-8227-30184AD461E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815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pic>
        <p:nvPicPr>
          <p:cNvPr id="6" name="Picture 5" descr="A picture containing text, grass, field, highland&#10;&#10;Description automatically generated">
            <a:extLst>
              <a:ext uri="{FF2B5EF4-FFF2-40B4-BE49-F238E27FC236}">
                <a16:creationId xmlns:a16="http://schemas.microsoft.com/office/drawing/2014/main" id="{79C63ADC-D5F3-9A80-12A7-89E3436D6464}"/>
              </a:ext>
            </a:extLst>
          </p:cNvPr>
          <p:cNvPicPr>
            <a:picLocks noChangeAspect="1"/>
          </p:cNvPicPr>
          <p:nvPr userDrawn="1"/>
        </p:nvPicPr>
        <p:blipFill rotWithShape="1">
          <a:blip r:embed="rId2"/>
          <a:srcRect l="21650" r="27174"/>
          <a:stretch/>
        </p:blipFill>
        <p:spPr>
          <a:xfrm>
            <a:off x="-24680" y="-27384"/>
            <a:ext cx="12313368" cy="6885384"/>
          </a:xfrm>
          <a:prstGeom prst="rect">
            <a:avLst/>
          </a:prstGeom>
        </p:spPr>
      </p:pic>
    </p:spTree>
    <p:extLst>
      <p:ext uri="{BB962C8B-B14F-4D97-AF65-F5344CB8AC3E}">
        <p14:creationId xmlns:p14="http://schemas.microsoft.com/office/powerpoint/2010/main" val="3395318286"/>
      </p:ext>
    </p:extLst>
  </p:cSld>
  <p:clrMapOvr>
    <a:masterClrMapping/>
  </p:clrMapOvr>
  <p:transition advClick="0">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3"/>
        <p:cNvGrpSpPr/>
        <p:nvPr/>
      </p:nvGrpSpPr>
      <p:grpSpPr>
        <a:xfrm>
          <a:off x="0" y="0"/>
          <a:ext cx="0" cy="0"/>
          <a:chOff x="0" y="0"/>
          <a:chExt cx="0" cy="0"/>
        </a:xfrm>
      </p:grpSpPr>
      <p:sp>
        <p:nvSpPr>
          <p:cNvPr id="28" name="Google Shape;28;p13"/>
          <p:cNvSpPr txBox="1">
            <a:spLocks noGrp="1"/>
          </p:cNvSpPr>
          <p:nvPr>
            <p:ph type="body" idx="1"/>
          </p:nvPr>
        </p:nvSpPr>
        <p:spPr>
          <a:xfrm>
            <a:off x="609600" y="258892"/>
            <a:ext cx="10972800" cy="437684"/>
          </a:xfrm>
          <a:prstGeom prst="rect">
            <a:avLst/>
          </a:prstGeom>
          <a:noFill/>
          <a:ln>
            <a:noFill/>
          </a:ln>
        </p:spPr>
        <p:txBody>
          <a:bodyPr spcFirstLastPara="1" wrap="square" lIns="0" tIns="0" rIns="0" bIns="0" anchor="t" anchorCtr="0">
            <a:normAutofit/>
          </a:bodyPr>
          <a:lstStyle>
            <a:lvl1pPr marL="371475" lvl="0" indent="-185738" algn="ctr">
              <a:lnSpc>
                <a:spcPct val="90000"/>
              </a:lnSpc>
              <a:spcBef>
                <a:spcPts val="813"/>
              </a:spcBef>
              <a:spcAft>
                <a:spcPts val="0"/>
              </a:spcAft>
              <a:buClr>
                <a:schemeClr val="accent4"/>
              </a:buClr>
              <a:buSzPts val="2844"/>
              <a:buNone/>
              <a:defRPr sz="2311" b="0" i="0">
                <a:solidFill>
                  <a:schemeClr val="accent4"/>
                </a:solidFill>
                <a:latin typeface="Montserrat" pitchFamily="2" charset="77"/>
              </a:defRPr>
            </a:lvl1pPr>
            <a:lvl2pPr marL="742950" lvl="1" indent="-278606" algn="l">
              <a:lnSpc>
                <a:spcPct val="90000"/>
              </a:lnSpc>
              <a:spcBef>
                <a:spcPts val="406"/>
              </a:spcBef>
              <a:spcAft>
                <a:spcPts val="0"/>
              </a:spcAft>
              <a:buClr>
                <a:schemeClr val="dk1"/>
              </a:buClr>
              <a:buSzPts val="1800"/>
              <a:buChar char="•"/>
              <a:defRPr/>
            </a:lvl2pPr>
            <a:lvl3pPr marL="1114425" lvl="2" indent="-278606" algn="l">
              <a:lnSpc>
                <a:spcPct val="90000"/>
              </a:lnSpc>
              <a:spcBef>
                <a:spcPts val="406"/>
              </a:spcBef>
              <a:spcAft>
                <a:spcPts val="0"/>
              </a:spcAft>
              <a:buClr>
                <a:schemeClr val="dk1"/>
              </a:buClr>
              <a:buSzPts val="1800"/>
              <a:buChar char="•"/>
              <a:defRPr/>
            </a:lvl3pPr>
            <a:lvl4pPr marL="1485900" lvl="3" indent="-278606" algn="l">
              <a:lnSpc>
                <a:spcPct val="90000"/>
              </a:lnSpc>
              <a:spcBef>
                <a:spcPts val="406"/>
              </a:spcBef>
              <a:spcAft>
                <a:spcPts val="0"/>
              </a:spcAft>
              <a:buClr>
                <a:schemeClr val="dk1"/>
              </a:buClr>
              <a:buSzPts val="1800"/>
              <a:buChar char="•"/>
              <a:defRPr/>
            </a:lvl4pPr>
            <a:lvl5pPr marL="1857375" lvl="4" indent="-278606" algn="l">
              <a:lnSpc>
                <a:spcPct val="90000"/>
              </a:lnSpc>
              <a:spcBef>
                <a:spcPts val="406"/>
              </a:spcBef>
              <a:spcAft>
                <a:spcPts val="0"/>
              </a:spcAft>
              <a:buClr>
                <a:schemeClr val="dk1"/>
              </a:buClr>
              <a:buSzPts val="1800"/>
              <a:buChar char="•"/>
              <a:defRPr/>
            </a:lvl5pPr>
            <a:lvl6pPr marL="2228850" lvl="5" indent="-278606" algn="l">
              <a:lnSpc>
                <a:spcPct val="90000"/>
              </a:lnSpc>
              <a:spcBef>
                <a:spcPts val="406"/>
              </a:spcBef>
              <a:spcAft>
                <a:spcPts val="0"/>
              </a:spcAft>
              <a:buClr>
                <a:schemeClr val="dk1"/>
              </a:buClr>
              <a:buSzPts val="1800"/>
              <a:buChar char="•"/>
              <a:defRPr/>
            </a:lvl6pPr>
            <a:lvl7pPr marL="2600325" lvl="6" indent="-278606" algn="l">
              <a:lnSpc>
                <a:spcPct val="90000"/>
              </a:lnSpc>
              <a:spcBef>
                <a:spcPts val="406"/>
              </a:spcBef>
              <a:spcAft>
                <a:spcPts val="0"/>
              </a:spcAft>
              <a:buClr>
                <a:schemeClr val="dk1"/>
              </a:buClr>
              <a:buSzPts val="1800"/>
              <a:buChar char="•"/>
              <a:defRPr/>
            </a:lvl7pPr>
            <a:lvl8pPr marL="2971800" lvl="7" indent="-278606" algn="l">
              <a:lnSpc>
                <a:spcPct val="90000"/>
              </a:lnSpc>
              <a:spcBef>
                <a:spcPts val="406"/>
              </a:spcBef>
              <a:spcAft>
                <a:spcPts val="0"/>
              </a:spcAft>
              <a:buClr>
                <a:schemeClr val="dk1"/>
              </a:buClr>
              <a:buSzPts val="1800"/>
              <a:buChar char="•"/>
              <a:defRPr/>
            </a:lvl8pPr>
            <a:lvl9pPr marL="3343275" lvl="8" indent="-278606" algn="l">
              <a:lnSpc>
                <a:spcPct val="90000"/>
              </a:lnSpc>
              <a:spcBef>
                <a:spcPts val="406"/>
              </a:spcBef>
              <a:spcAft>
                <a:spcPts val="0"/>
              </a:spcAft>
              <a:buClr>
                <a:schemeClr val="dk1"/>
              </a:buClr>
              <a:buSzPts val="1800"/>
              <a:buChar char="•"/>
              <a:defRPr/>
            </a:lvl9pPr>
          </a:lstStyle>
          <a:p>
            <a:endParaRPr dirty="0"/>
          </a:p>
        </p:txBody>
      </p:sp>
      <p:pic>
        <p:nvPicPr>
          <p:cNvPr id="6" name="Picture 5">
            <a:extLst>
              <a:ext uri="{FF2B5EF4-FFF2-40B4-BE49-F238E27FC236}">
                <a16:creationId xmlns:a16="http://schemas.microsoft.com/office/drawing/2014/main" id="{CFE9F9F0-F5CA-4058-84EC-79DD76997A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3961" y="107428"/>
            <a:ext cx="1133664" cy="589148"/>
          </a:xfrm>
          <a:prstGeom prst="rect">
            <a:avLst/>
          </a:prstGeom>
        </p:spPr>
      </p:pic>
      <p:pic>
        <p:nvPicPr>
          <p:cNvPr id="3" name="Picture 2">
            <a:extLst>
              <a:ext uri="{FF2B5EF4-FFF2-40B4-BE49-F238E27FC236}">
                <a16:creationId xmlns:a16="http://schemas.microsoft.com/office/drawing/2014/main" id="{997A742C-1596-4C69-8015-1832ED4453C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8825" y="0"/>
            <a:ext cx="1200539" cy="849374"/>
          </a:xfrm>
          <a:prstGeom prst="rect">
            <a:avLst/>
          </a:prstGeom>
        </p:spPr>
      </p:pic>
      <p:pic>
        <p:nvPicPr>
          <p:cNvPr id="2" name="Picture 1" descr="A picture containing text, grass, field, highland&#10;&#10;Description automatically generated">
            <a:extLst>
              <a:ext uri="{FF2B5EF4-FFF2-40B4-BE49-F238E27FC236}">
                <a16:creationId xmlns:a16="http://schemas.microsoft.com/office/drawing/2014/main" id="{0BAE0B2F-E2AA-E6F6-FF1F-F33B4E44C072}"/>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2984" r="15738"/>
          <a:stretch/>
        </p:blipFill>
        <p:spPr>
          <a:xfrm>
            <a:off x="-72008" y="0"/>
            <a:ext cx="12288688" cy="6858000"/>
          </a:xfrm>
          <a:prstGeom prst="rect">
            <a:avLst/>
          </a:prstGeom>
        </p:spPr>
      </p:pic>
      <p:pic>
        <p:nvPicPr>
          <p:cNvPr id="4" name="Picture 3">
            <a:extLst>
              <a:ext uri="{FF2B5EF4-FFF2-40B4-BE49-F238E27FC236}">
                <a16:creationId xmlns:a16="http://schemas.microsoft.com/office/drawing/2014/main" id="{C8F5D3E3-F47E-74E1-B548-6DB5CFFE1B5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94190" y="2201442"/>
            <a:ext cx="9945279" cy="4637694"/>
          </a:xfrm>
          <a:prstGeom prst="rect">
            <a:avLst/>
          </a:prstGeom>
        </p:spPr>
      </p:pic>
    </p:spTree>
    <p:extLst>
      <p:ext uri="{BB962C8B-B14F-4D97-AF65-F5344CB8AC3E}">
        <p14:creationId xmlns:p14="http://schemas.microsoft.com/office/powerpoint/2010/main" val="1771919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609600" y="258892"/>
            <a:ext cx="10972800" cy="437684"/>
          </a:xfrm>
          <a:prstGeom prst="rect">
            <a:avLst/>
          </a:prstGeom>
        </p:spPr>
        <p:txBody>
          <a:bodyPr lIns="0" tIns="0" rIns="0" bIns="0"/>
          <a:lstStyle>
            <a:lvl1pPr marL="0" indent="0" algn="ctr">
              <a:buNone/>
              <a:defRPr sz="2844" b="0" i="0">
                <a:solidFill>
                  <a:schemeClr val="accent4"/>
                </a:solidFill>
                <a:latin typeface="Montserrat" pitchFamily="2" charset="77"/>
              </a:defRPr>
            </a:lvl1pPr>
          </a:lstStyle>
          <a:p>
            <a:pPr lvl="0"/>
            <a:r>
              <a:rPr lang="en-US" dirty="0"/>
              <a:t>Edit Master text styles</a:t>
            </a:r>
          </a:p>
        </p:txBody>
      </p:sp>
      <p:pic>
        <p:nvPicPr>
          <p:cNvPr id="2" name="Picture 1" descr="A picture containing background pattern&#10;&#10;Description automatically generated">
            <a:extLst>
              <a:ext uri="{FF2B5EF4-FFF2-40B4-BE49-F238E27FC236}">
                <a16:creationId xmlns:a16="http://schemas.microsoft.com/office/drawing/2014/main" id="{8A1410DE-3857-8685-DCF6-21FD76964A2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1398"/>
          <a:stretch/>
        </p:blipFill>
        <p:spPr>
          <a:xfrm>
            <a:off x="-14740" y="0"/>
            <a:ext cx="12206740" cy="6858000"/>
          </a:xfrm>
          <a:prstGeom prst="rect">
            <a:avLst/>
          </a:prstGeom>
        </p:spPr>
      </p:pic>
    </p:spTree>
    <p:extLst>
      <p:ext uri="{BB962C8B-B14F-4D97-AF65-F5344CB8AC3E}">
        <p14:creationId xmlns:p14="http://schemas.microsoft.com/office/powerpoint/2010/main" val="33108586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9303C-FCF8-D845-A0E7-EB7B6EBD9F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08EBFE2E-D4A4-A34F-9455-62F248AB5E7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4" name="Date Placeholder 3">
            <a:extLst>
              <a:ext uri="{FF2B5EF4-FFF2-40B4-BE49-F238E27FC236}">
                <a16:creationId xmlns:a16="http://schemas.microsoft.com/office/drawing/2014/main" id="{7B8AEC10-4DCC-5243-B161-4504DC5514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EFF9CD-8C02-724C-89D3-8F7FBFBC1E50}" type="datetimeFigureOut">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02/24/2023</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8AC31D5-7A2F-694E-AFCE-24B3F42AA5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70DB3C4-2407-FB4D-8DC8-7F3801EC82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51000-0AFB-1B4A-B2C5-5AA30F890E58}" type="slidenum">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V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7767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5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83CC8-6A37-C943-9296-3EFED35C639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3A320DA3-970C-F649-9157-98A614AB5D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A690F6D8-9783-B64A-AE43-D7A9F0D3A1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EFF9CD-8C02-724C-89D3-8F7FBFBC1E50}" type="datetimeFigureOut">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02/24/2023</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8A4889A-7988-134C-AF33-C1BD9D3C48F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1C308F2-A6D9-6E46-949E-F711C6CCC3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51000-0AFB-1B4A-B2C5-5AA30F890E58}" type="slidenum">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65920" y="195942"/>
            <a:ext cx="1921116" cy="998375"/>
          </a:xfrm>
          <a:prstGeom prst="rect">
            <a:avLst/>
          </a:prstGeom>
        </p:spPr>
      </p:pic>
    </p:spTree>
    <p:extLst>
      <p:ext uri="{BB962C8B-B14F-4D97-AF65-F5344CB8AC3E}">
        <p14:creationId xmlns:p14="http://schemas.microsoft.com/office/powerpoint/2010/main" val="20006484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3352" y="195942"/>
            <a:ext cx="1921116" cy="998375"/>
          </a:xfrm>
          <a:prstGeom prst="rect">
            <a:avLst/>
          </a:prstGeom>
        </p:spPr>
      </p:pic>
    </p:spTree>
    <p:extLst>
      <p:ext uri="{BB962C8B-B14F-4D97-AF65-F5344CB8AC3E}">
        <p14:creationId xmlns:p14="http://schemas.microsoft.com/office/powerpoint/2010/main" val="14322933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65E1C828-EC48-4160-B3FB-8C206166139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48251" y="104041"/>
            <a:ext cx="852198" cy="818110"/>
          </a:xfrm>
          <a:prstGeom prst="rect">
            <a:avLst/>
          </a:prstGeom>
        </p:spPr>
      </p:pic>
      <p:pic>
        <p:nvPicPr>
          <p:cNvPr id="2" name="Picture 1">
            <a:extLst>
              <a:ext uri="{FF2B5EF4-FFF2-40B4-BE49-F238E27FC236}">
                <a16:creationId xmlns:a16="http://schemas.microsoft.com/office/drawing/2014/main" id="{43B5FAD2-16EE-78EA-B9B9-0FD2AF40123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34292575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DA991-DC46-4DCB-A3A8-F1C3B6E8C27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4173" y="-64278"/>
            <a:ext cx="1305637" cy="923730"/>
          </a:xfrm>
          <a:prstGeom prst="rect">
            <a:avLst/>
          </a:prstGeom>
        </p:spPr>
      </p:pic>
      <p:pic>
        <p:nvPicPr>
          <p:cNvPr id="2" name="Picture 1">
            <a:extLst>
              <a:ext uri="{FF2B5EF4-FFF2-40B4-BE49-F238E27FC236}">
                <a16:creationId xmlns:a16="http://schemas.microsoft.com/office/drawing/2014/main" id="{54CF23A5-95FF-B940-1607-335830EF293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28771046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E8BB2-5E72-42BE-AFA5-11330926AA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pic>
        <p:nvPicPr>
          <p:cNvPr id="3" name="Picture 2" descr="Text, logo&#10;&#10;Description automatically generated">
            <a:extLst>
              <a:ext uri="{FF2B5EF4-FFF2-40B4-BE49-F238E27FC236}">
                <a16:creationId xmlns:a16="http://schemas.microsoft.com/office/drawing/2014/main" id="{D0B6975F-CB39-B3DE-B8E6-037DE95BDE4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7097" y="241572"/>
            <a:ext cx="990569" cy="523132"/>
          </a:xfrm>
          <a:prstGeom prst="rect">
            <a:avLst/>
          </a:prstGeom>
        </p:spPr>
      </p:pic>
    </p:spTree>
    <p:extLst>
      <p:ext uri="{BB962C8B-B14F-4D97-AF65-F5344CB8AC3E}">
        <p14:creationId xmlns:p14="http://schemas.microsoft.com/office/powerpoint/2010/main" val="294970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E8BB2-5E72-42BE-AFA5-11330926AA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68142" y="36807"/>
            <a:ext cx="1133664" cy="589148"/>
          </a:xfrm>
          <a:prstGeom prst="rect">
            <a:avLst/>
          </a:prstGeom>
        </p:spPr>
      </p:pic>
      <p:pic>
        <p:nvPicPr>
          <p:cNvPr id="6" name="Picture 5">
            <a:extLst>
              <a:ext uri="{FF2B5EF4-FFF2-40B4-BE49-F238E27FC236}">
                <a16:creationId xmlns:a16="http://schemas.microsoft.com/office/drawing/2014/main" id="{FCDDA991-DC46-4DCB-A3A8-F1C3B6E8C27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2570" y="-64278"/>
            <a:ext cx="1305637" cy="923730"/>
          </a:xfrm>
          <a:prstGeom prst="rect">
            <a:avLst/>
          </a:prstGeom>
        </p:spPr>
      </p:pic>
    </p:spTree>
    <p:extLst>
      <p:ext uri="{BB962C8B-B14F-4D97-AF65-F5344CB8AC3E}">
        <p14:creationId xmlns:p14="http://schemas.microsoft.com/office/powerpoint/2010/main" val="13811873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4" name="Picture 3" descr="Text, logo&#10;&#10;Description automatically generated">
            <a:extLst>
              <a:ext uri="{FF2B5EF4-FFF2-40B4-BE49-F238E27FC236}">
                <a16:creationId xmlns:a16="http://schemas.microsoft.com/office/drawing/2014/main" id="{C31B1603-08F4-C921-E9E0-4B2E44BD6AA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221" y="7622"/>
            <a:ext cx="1221347" cy="864096"/>
          </a:xfrm>
          <a:prstGeom prst="rect">
            <a:avLst/>
          </a:prstGeom>
        </p:spPr>
      </p:pic>
      <p:pic>
        <p:nvPicPr>
          <p:cNvPr id="2" name="Picture 1">
            <a:extLst>
              <a:ext uri="{FF2B5EF4-FFF2-40B4-BE49-F238E27FC236}">
                <a16:creationId xmlns:a16="http://schemas.microsoft.com/office/drawing/2014/main" id="{732F0B58-7739-5EDA-3DA1-CF70638422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76520" y="84750"/>
            <a:ext cx="1133664" cy="589148"/>
          </a:xfrm>
          <a:prstGeom prst="rect">
            <a:avLst/>
          </a:prstGeom>
        </p:spPr>
      </p:pic>
    </p:spTree>
    <p:extLst>
      <p:ext uri="{BB962C8B-B14F-4D97-AF65-F5344CB8AC3E}">
        <p14:creationId xmlns:p14="http://schemas.microsoft.com/office/powerpoint/2010/main" val="1589767274"/>
      </p:ext>
    </p:extLst>
  </p:cSld>
  <p:clrMapOvr>
    <a:masterClrMapping/>
  </p:clrMapOvr>
  <p:transition advClick="0">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6905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pic>
        <p:nvPicPr>
          <p:cNvPr id="6" name="Picture 5" descr="A picture containing text, grass, field, highland&#10;&#10;Description automatically generated">
            <a:extLst>
              <a:ext uri="{FF2B5EF4-FFF2-40B4-BE49-F238E27FC236}">
                <a16:creationId xmlns:a16="http://schemas.microsoft.com/office/drawing/2014/main" id="{79C63ADC-D5F3-9A80-12A7-89E3436D6464}"/>
              </a:ext>
            </a:extLst>
          </p:cNvPr>
          <p:cNvPicPr>
            <a:picLocks noChangeAspect="1"/>
          </p:cNvPicPr>
          <p:nvPr userDrawn="1"/>
        </p:nvPicPr>
        <p:blipFill rotWithShape="1">
          <a:blip r:embed="rId2"/>
          <a:srcRect l="21650" r="27174"/>
          <a:stretch/>
        </p:blipFill>
        <p:spPr>
          <a:xfrm>
            <a:off x="-24680" y="-27384"/>
            <a:ext cx="12313368" cy="6885384"/>
          </a:xfrm>
          <a:prstGeom prst="rect">
            <a:avLst/>
          </a:prstGeom>
        </p:spPr>
      </p:pic>
    </p:spTree>
    <p:extLst>
      <p:ext uri="{BB962C8B-B14F-4D97-AF65-F5344CB8AC3E}">
        <p14:creationId xmlns:p14="http://schemas.microsoft.com/office/powerpoint/2010/main" val="1729385771"/>
      </p:ext>
    </p:extLst>
  </p:cSld>
  <p:clrMapOvr>
    <a:masterClrMapping/>
  </p:clrMapOvr>
  <p:transition advClick="0">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3"/>
        <p:cNvGrpSpPr/>
        <p:nvPr/>
      </p:nvGrpSpPr>
      <p:grpSpPr>
        <a:xfrm>
          <a:off x="0" y="0"/>
          <a:ext cx="0" cy="0"/>
          <a:chOff x="0" y="0"/>
          <a:chExt cx="0" cy="0"/>
        </a:xfrm>
      </p:grpSpPr>
      <p:sp>
        <p:nvSpPr>
          <p:cNvPr id="28" name="Google Shape;28;p13"/>
          <p:cNvSpPr txBox="1">
            <a:spLocks noGrp="1"/>
          </p:cNvSpPr>
          <p:nvPr>
            <p:ph type="body" idx="1"/>
          </p:nvPr>
        </p:nvSpPr>
        <p:spPr>
          <a:xfrm>
            <a:off x="609600" y="258892"/>
            <a:ext cx="10972800" cy="437684"/>
          </a:xfrm>
          <a:prstGeom prst="rect">
            <a:avLst/>
          </a:prstGeom>
          <a:noFill/>
          <a:ln>
            <a:noFill/>
          </a:ln>
        </p:spPr>
        <p:txBody>
          <a:bodyPr spcFirstLastPara="1" wrap="square" lIns="0" tIns="0" rIns="0" bIns="0" anchor="t" anchorCtr="0">
            <a:normAutofit/>
          </a:bodyPr>
          <a:lstStyle>
            <a:lvl1pPr marL="371475" lvl="0" indent="-185738" algn="ctr">
              <a:lnSpc>
                <a:spcPct val="90000"/>
              </a:lnSpc>
              <a:spcBef>
                <a:spcPts val="813"/>
              </a:spcBef>
              <a:spcAft>
                <a:spcPts val="0"/>
              </a:spcAft>
              <a:buClr>
                <a:schemeClr val="accent4"/>
              </a:buClr>
              <a:buSzPts val="2844"/>
              <a:buNone/>
              <a:defRPr sz="2311" b="0" i="0">
                <a:solidFill>
                  <a:schemeClr val="accent4"/>
                </a:solidFill>
                <a:latin typeface="Montserrat" pitchFamily="2" charset="77"/>
              </a:defRPr>
            </a:lvl1pPr>
            <a:lvl2pPr marL="742950" lvl="1" indent="-278606" algn="l">
              <a:lnSpc>
                <a:spcPct val="90000"/>
              </a:lnSpc>
              <a:spcBef>
                <a:spcPts val="406"/>
              </a:spcBef>
              <a:spcAft>
                <a:spcPts val="0"/>
              </a:spcAft>
              <a:buClr>
                <a:schemeClr val="dk1"/>
              </a:buClr>
              <a:buSzPts val="1800"/>
              <a:buChar char="•"/>
              <a:defRPr/>
            </a:lvl2pPr>
            <a:lvl3pPr marL="1114425" lvl="2" indent="-278606" algn="l">
              <a:lnSpc>
                <a:spcPct val="90000"/>
              </a:lnSpc>
              <a:spcBef>
                <a:spcPts val="406"/>
              </a:spcBef>
              <a:spcAft>
                <a:spcPts val="0"/>
              </a:spcAft>
              <a:buClr>
                <a:schemeClr val="dk1"/>
              </a:buClr>
              <a:buSzPts val="1800"/>
              <a:buChar char="•"/>
              <a:defRPr/>
            </a:lvl3pPr>
            <a:lvl4pPr marL="1485900" lvl="3" indent="-278606" algn="l">
              <a:lnSpc>
                <a:spcPct val="90000"/>
              </a:lnSpc>
              <a:spcBef>
                <a:spcPts val="406"/>
              </a:spcBef>
              <a:spcAft>
                <a:spcPts val="0"/>
              </a:spcAft>
              <a:buClr>
                <a:schemeClr val="dk1"/>
              </a:buClr>
              <a:buSzPts val="1800"/>
              <a:buChar char="•"/>
              <a:defRPr/>
            </a:lvl4pPr>
            <a:lvl5pPr marL="1857375" lvl="4" indent="-278606" algn="l">
              <a:lnSpc>
                <a:spcPct val="90000"/>
              </a:lnSpc>
              <a:spcBef>
                <a:spcPts val="406"/>
              </a:spcBef>
              <a:spcAft>
                <a:spcPts val="0"/>
              </a:spcAft>
              <a:buClr>
                <a:schemeClr val="dk1"/>
              </a:buClr>
              <a:buSzPts val="1800"/>
              <a:buChar char="•"/>
              <a:defRPr/>
            </a:lvl5pPr>
            <a:lvl6pPr marL="2228850" lvl="5" indent="-278606" algn="l">
              <a:lnSpc>
                <a:spcPct val="90000"/>
              </a:lnSpc>
              <a:spcBef>
                <a:spcPts val="406"/>
              </a:spcBef>
              <a:spcAft>
                <a:spcPts val="0"/>
              </a:spcAft>
              <a:buClr>
                <a:schemeClr val="dk1"/>
              </a:buClr>
              <a:buSzPts val="1800"/>
              <a:buChar char="•"/>
              <a:defRPr/>
            </a:lvl6pPr>
            <a:lvl7pPr marL="2600325" lvl="6" indent="-278606" algn="l">
              <a:lnSpc>
                <a:spcPct val="90000"/>
              </a:lnSpc>
              <a:spcBef>
                <a:spcPts val="406"/>
              </a:spcBef>
              <a:spcAft>
                <a:spcPts val="0"/>
              </a:spcAft>
              <a:buClr>
                <a:schemeClr val="dk1"/>
              </a:buClr>
              <a:buSzPts val="1800"/>
              <a:buChar char="•"/>
              <a:defRPr/>
            </a:lvl7pPr>
            <a:lvl8pPr marL="2971800" lvl="7" indent="-278606" algn="l">
              <a:lnSpc>
                <a:spcPct val="90000"/>
              </a:lnSpc>
              <a:spcBef>
                <a:spcPts val="406"/>
              </a:spcBef>
              <a:spcAft>
                <a:spcPts val="0"/>
              </a:spcAft>
              <a:buClr>
                <a:schemeClr val="dk1"/>
              </a:buClr>
              <a:buSzPts val="1800"/>
              <a:buChar char="•"/>
              <a:defRPr/>
            </a:lvl8pPr>
            <a:lvl9pPr marL="3343275" lvl="8" indent="-278606" algn="l">
              <a:lnSpc>
                <a:spcPct val="90000"/>
              </a:lnSpc>
              <a:spcBef>
                <a:spcPts val="406"/>
              </a:spcBef>
              <a:spcAft>
                <a:spcPts val="0"/>
              </a:spcAft>
              <a:buClr>
                <a:schemeClr val="dk1"/>
              </a:buClr>
              <a:buSzPts val="1800"/>
              <a:buChar char="•"/>
              <a:defRPr/>
            </a:lvl9pPr>
          </a:lstStyle>
          <a:p>
            <a:endParaRPr dirty="0"/>
          </a:p>
        </p:txBody>
      </p:sp>
      <p:pic>
        <p:nvPicPr>
          <p:cNvPr id="6" name="Picture 5">
            <a:extLst>
              <a:ext uri="{FF2B5EF4-FFF2-40B4-BE49-F238E27FC236}">
                <a16:creationId xmlns:a16="http://schemas.microsoft.com/office/drawing/2014/main" id="{CFE9F9F0-F5CA-4058-84EC-79DD76997A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3961" y="107428"/>
            <a:ext cx="1133664" cy="589148"/>
          </a:xfrm>
          <a:prstGeom prst="rect">
            <a:avLst/>
          </a:prstGeom>
        </p:spPr>
      </p:pic>
      <p:pic>
        <p:nvPicPr>
          <p:cNvPr id="3" name="Picture 2">
            <a:extLst>
              <a:ext uri="{FF2B5EF4-FFF2-40B4-BE49-F238E27FC236}">
                <a16:creationId xmlns:a16="http://schemas.microsoft.com/office/drawing/2014/main" id="{997A742C-1596-4C69-8015-1832ED4453C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8825" y="0"/>
            <a:ext cx="1200539" cy="849374"/>
          </a:xfrm>
          <a:prstGeom prst="rect">
            <a:avLst/>
          </a:prstGeom>
        </p:spPr>
      </p:pic>
      <p:pic>
        <p:nvPicPr>
          <p:cNvPr id="2" name="Picture 1" descr="A picture containing text, grass, field, highland&#10;&#10;Description automatically generated">
            <a:extLst>
              <a:ext uri="{FF2B5EF4-FFF2-40B4-BE49-F238E27FC236}">
                <a16:creationId xmlns:a16="http://schemas.microsoft.com/office/drawing/2014/main" id="{0BAE0B2F-E2AA-E6F6-FF1F-F33B4E44C072}"/>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2984" r="15738"/>
          <a:stretch/>
        </p:blipFill>
        <p:spPr>
          <a:xfrm>
            <a:off x="-72008" y="0"/>
            <a:ext cx="12288688" cy="6858000"/>
          </a:xfrm>
          <a:prstGeom prst="rect">
            <a:avLst/>
          </a:prstGeom>
        </p:spPr>
      </p:pic>
      <p:pic>
        <p:nvPicPr>
          <p:cNvPr id="4" name="Picture 3">
            <a:extLst>
              <a:ext uri="{FF2B5EF4-FFF2-40B4-BE49-F238E27FC236}">
                <a16:creationId xmlns:a16="http://schemas.microsoft.com/office/drawing/2014/main" id="{C8F5D3E3-F47E-74E1-B548-6DB5CFFE1B5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94190" y="2201442"/>
            <a:ext cx="9945279" cy="4637694"/>
          </a:xfrm>
          <a:prstGeom prst="rect">
            <a:avLst/>
          </a:prstGeom>
        </p:spPr>
      </p:pic>
    </p:spTree>
    <p:extLst>
      <p:ext uri="{BB962C8B-B14F-4D97-AF65-F5344CB8AC3E}">
        <p14:creationId xmlns:p14="http://schemas.microsoft.com/office/powerpoint/2010/main" val="42582274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609600" y="258892"/>
            <a:ext cx="10972800" cy="437684"/>
          </a:xfrm>
          <a:prstGeom prst="rect">
            <a:avLst/>
          </a:prstGeom>
        </p:spPr>
        <p:txBody>
          <a:bodyPr lIns="0" tIns="0" rIns="0" bIns="0"/>
          <a:lstStyle>
            <a:lvl1pPr marL="0" indent="0" algn="ctr">
              <a:buNone/>
              <a:defRPr sz="2844" b="0" i="0">
                <a:solidFill>
                  <a:schemeClr val="accent4"/>
                </a:solidFill>
                <a:latin typeface="Montserrat" pitchFamily="2" charset="77"/>
              </a:defRPr>
            </a:lvl1pPr>
          </a:lstStyle>
          <a:p>
            <a:pPr lvl="0"/>
            <a:r>
              <a:rPr lang="en-US" dirty="0"/>
              <a:t>Edit Master text styles</a:t>
            </a:r>
          </a:p>
        </p:txBody>
      </p:sp>
      <p:pic>
        <p:nvPicPr>
          <p:cNvPr id="2" name="Picture 1" descr="A picture containing background pattern&#10;&#10;Description automatically generated">
            <a:extLst>
              <a:ext uri="{FF2B5EF4-FFF2-40B4-BE49-F238E27FC236}">
                <a16:creationId xmlns:a16="http://schemas.microsoft.com/office/drawing/2014/main" id="{8A1410DE-3857-8685-DCF6-21FD76964A2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1398"/>
          <a:stretch/>
        </p:blipFill>
        <p:spPr>
          <a:xfrm>
            <a:off x="-14740" y="0"/>
            <a:ext cx="12206740" cy="6858000"/>
          </a:xfrm>
          <a:prstGeom prst="rect">
            <a:avLst/>
          </a:prstGeom>
        </p:spPr>
      </p:pic>
    </p:spTree>
    <p:extLst>
      <p:ext uri="{BB962C8B-B14F-4D97-AF65-F5344CB8AC3E}">
        <p14:creationId xmlns:p14="http://schemas.microsoft.com/office/powerpoint/2010/main" val="39629485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9303C-FCF8-D845-A0E7-EB7B6EBD9F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08EBFE2E-D4A4-A34F-9455-62F248AB5E7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4" name="Date Placeholder 3">
            <a:extLst>
              <a:ext uri="{FF2B5EF4-FFF2-40B4-BE49-F238E27FC236}">
                <a16:creationId xmlns:a16="http://schemas.microsoft.com/office/drawing/2014/main" id="{7B8AEC10-4DCC-5243-B161-4504DC5514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EFF9CD-8C02-724C-89D3-8F7FBFBC1E50}" type="datetimeFigureOut">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02/24/2023</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8AC31D5-7A2F-694E-AFCE-24B3F42AA5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70DB3C4-2407-FB4D-8DC8-7F3801EC82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51000-0AFB-1B4A-B2C5-5AA30F890E58}" type="slidenum">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V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8999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5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83CC8-6A37-C943-9296-3EFED35C639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3A320DA3-970C-F649-9157-98A614AB5D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A690F6D8-9783-B64A-AE43-D7A9F0D3A1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EFF9CD-8C02-724C-89D3-8F7FBFBC1E50}" type="datetimeFigureOut">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02/24/2023</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8A4889A-7988-134C-AF33-C1BD9D3C48F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1C308F2-A6D9-6E46-949E-F711C6CCC3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051000-0AFB-1B4A-B2C5-5AA30F890E58}" type="slidenum">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65920" y="195942"/>
            <a:ext cx="1921116" cy="998375"/>
          </a:xfrm>
          <a:prstGeom prst="rect">
            <a:avLst/>
          </a:prstGeom>
        </p:spPr>
      </p:pic>
    </p:spTree>
    <p:extLst>
      <p:ext uri="{BB962C8B-B14F-4D97-AF65-F5344CB8AC3E}">
        <p14:creationId xmlns:p14="http://schemas.microsoft.com/office/powerpoint/2010/main" val="3971073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E8BB2-5E72-42BE-AFA5-11330926AA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68142" y="36807"/>
            <a:ext cx="1133664" cy="589148"/>
          </a:xfrm>
          <a:prstGeom prst="rect">
            <a:avLst/>
          </a:prstGeom>
        </p:spPr>
      </p:pic>
      <p:pic>
        <p:nvPicPr>
          <p:cNvPr id="3" name="Picture 2" descr="Text, logo&#10;&#10;Description automatically generated">
            <a:extLst>
              <a:ext uri="{FF2B5EF4-FFF2-40B4-BE49-F238E27FC236}">
                <a16:creationId xmlns:a16="http://schemas.microsoft.com/office/drawing/2014/main" id="{37B6352B-99A1-C983-6C3D-F635EF77B147}"/>
              </a:ext>
            </a:extLst>
          </p:cNvPr>
          <p:cNvPicPr>
            <a:picLocks noChangeAspect="1"/>
          </p:cNvPicPr>
          <p:nvPr userDrawn="1"/>
        </p:nvPicPr>
        <p:blipFill>
          <a:blip r:embed="rId4"/>
          <a:stretch>
            <a:fillRect/>
          </a:stretch>
        </p:blipFill>
        <p:spPr>
          <a:xfrm>
            <a:off x="90194" y="109825"/>
            <a:ext cx="1066802" cy="563392"/>
          </a:xfrm>
          <a:prstGeom prst="rect">
            <a:avLst/>
          </a:prstGeom>
        </p:spPr>
      </p:pic>
    </p:spTree>
    <p:extLst>
      <p:ext uri="{BB962C8B-B14F-4D97-AF65-F5344CB8AC3E}">
        <p14:creationId xmlns:p14="http://schemas.microsoft.com/office/powerpoint/2010/main" val="3948255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C1E59A-B017-3041-9482-62D514070910}"/>
              </a:ext>
            </a:extLst>
          </p:cNvPr>
          <p:cNvSpPr>
            <a:spLocks noGrp="1"/>
          </p:cNvSpPr>
          <p:nvPr>
            <p:ph type="dt" sz="half" idx="10"/>
          </p:nvPr>
        </p:nvSpPr>
        <p:spPr/>
        <p:txBody>
          <a:bodyPr/>
          <a:lstStyle/>
          <a:p>
            <a:fld id="{8C534DBA-D623-8A4A-8479-7E0297CCDDAC}" type="datetimeFigureOut">
              <a:rPr lang="en-US" smtClean="0"/>
              <a:t>2/24/2023</a:t>
            </a:fld>
            <a:endParaRPr lang="en-US" dirty="0"/>
          </a:p>
        </p:txBody>
      </p:sp>
      <p:sp>
        <p:nvSpPr>
          <p:cNvPr id="3" name="Footer Placeholder 2">
            <a:extLst>
              <a:ext uri="{FF2B5EF4-FFF2-40B4-BE49-F238E27FC236}">
                <a16:creationId xmlns:a16="http://schemas.microsoft.com/office/drawing/2014/main" id="{D155CA28-A09A-C740-8541-830B29B6A8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FEDF970-451C-7D44-BF07-C0ABCA8F333D}"/>
              </a:ext>
            </a:extLst>
          </p:cNvPr>
          <p:cNvSpPr>
            <a:spLocks noGrp="1"/>
          </p:cNvSpPr>
          <p:nvPr>
            <p:ph type="sldNum" sz="quarter" idx="12"/>
          </p:nvPr>
        </p:nvSpPr>
        <p:spPr/>
        <p:txBody>
          <a:bodyPr/>
          <a:lstStyle/>
          <a:p>
            <a:fld id="{176C749A-421C-C04B-8227-30184AD461E0}" type="slidenum">
              <a:rPr lang="en-US" smtClean="0"/>
              <a:t>‹#›</a:t>
            </a:fld>
            <a:endParaRPr lang="en-US" dirty="0"/>
          </a:p>
        </p:txBody>
      </p:sp>
    </p:spTree>
    <p:extLst>
      <p:ext uri="{BB962C8B-B14F-4D97-AF65-F5344CB8AC3E}">
        <p14:creationId xmlns:p14="http://schemas.microsoft.com/office/powerpoint/2010/main" val="1692517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1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26017" y="258764"/>
            <a:ext cx="11057467" cy="57229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p:cNvSpPr>
            <a:spLocks noGrp="1"/>
          </p:cNvSpPr>
          <p:nvPr>
            <p:ph type="sldNum" sz="quarter" idx="10"/>
          </p:nvPr>
        </p:nvSpPr>
        <p:spPr>
          <a:xfrm>
            <a:off x="9359900" y="6600825"/>
            <a:ext cx="2844800" cy="476250"/>
          </a:xfrm>
        </p:spPr>
        <p:txBody>
          <a:bodyPr/>
          <a:lstStyle>
            <a:lvl1pPr>
              <a:defRPr/>
            </a:lvl1pPr>
          </a:lstStyle>
          <a:p>
            <a:pPr>
              <a:defRPr/>
            </a:pPr>
            <a:fld id="{E7653E1A-CEB2-4626-A885-3591A42CC663}"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228824586"/>
      </p:ext>
    </p:extLst>
  </p:cSld>
  <p:clrMapOvr>
    <a:masterClrMapping/>
  </p:clrMapOvr>
  <p:transition advClick="0">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0D77AD-1623-408C-8338-D00D3F4CF6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3352" y="195942"/>
            <a:ext cx="1921116" cy="998375"/>
          </a:xfrm>
          <a:prstGeom prst="rect">
            <a:avLst/>
          </a:prstGeom>
        </p:spPr>
      </p:pic>
    </p:spTree>
    <p:extLst>
      <p:ext uri="{BB962C8B-B14F-4D97-AF65-F5344CB8AC3E}">
        <p14:creationId xmlns:p14="http://schemas.microsoft.com/office/powerpoint/2010/main" val="4128085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76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2.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C2E785-CDB1-BA4C-98DA-1534721F9C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C869A98F-F0A0-EA4C-BFB9-79549385C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FF9CD-8C02-724C-89D3-8F7FBFBC1E50}" type="datetimeFigureOut">
              <a:rPr lang="en-VN" smtClean="0"/>
              <a:t>02/24/2023</a:t>
            </a:fld>
            <a:endParaRPr lang="en-VN"/>
          </a:p>
        </p:txBody>
      </p:sp>
      <p:sp>
        <p:nvSpPr>
          <p:cNvPr id="5" name="Footer Placeholder 4">
            <a:extLst>
              <a:ext uri="{FF2B5EF4-FFF2-40B4-BE49-F238E27FC236}">
                <a16:creationId xmlns:a16="http://schemas.microsoft.com/office/drawing/2014/main" id="{DF19B35B-C376-664A-99CB-A5BBEB0543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889E1CE7-C392-3C46-A4F0-F02CEDAF53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51000-0AFB-1B4A-B2C5-5AA30F890E58}" type="slidenum">
              <a:rPr lang="en-VN" smtClean="0"/>
              <a:t>‹#›</a:t>
            </a:fld>
            <a:endParaRPr lang="en-VN"/>
          </a:p>
        </p:txBody>
      </p:sp>
      <p:sp>
        <p:nvSpPr>
          <p:cNvPr id="2" name="Rectangle 1">
            <a:extLst>
              <a:ext uri="{FF2B5EF4-FFF2-40B4-BE49-F238E27FC236}">
                <a16:creationId xmlns:a16="http://schemas.microsoft.com/office/drawing/2014/main" id="{2DE35183-72FD-A9AF-D7A9-EEE0BF67093C}"/>
              </a:ext>
            </a:extLst>
          </p:cNvPr>
          <p:cNvSpPr/>
          <p:nvPr userDrawn="1"/>
        </p:nvSpPr>
        <p:spPr>
          <a:xfrm>
            <a:off x="12700" y="0"/>
            <a:ext cx="12179300" cy="685800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FD9D239-47C4-8963-A301-0B6D5AE234B0}"/>
              </a:ext>
            </a:extLst>
          </p:cNvPr>
          <p:cNvPicPr>
            <a:picLocks noChangeAspect="1"/>
          </p:cNvPicPr>
          <p:nvPr userDrawn="1"/>
        </p:nvPicPr>
        <p:blipFill>
          <a:blip r:embed="rId26"/>
          <a:stretch>
            <a:fillRect/>
          </a:stretch>
        </p:blipFill>
        <p:spPr>
          <a:xfrm>
            <a:off x="0" y="0"/>
            <a:ext cx="12192000" cy="6858000"/>
          </a:xfrm>
          <a:prstGeom prst="rect">
            <a:avLst/>
          </a:prstGeom>
          <a:solidFill>
            <a:srgbClr val="FFEEB6"/>
          </a:solidFill>
          <a:effectLst>
            <a:outerShdw blurRad="50800" dist="50800" dir="5400000" algn="ctr" rotWithShape="0">
              <a:srgbClr val="000000">
                <a:alpha val="40000"/>
              </a:srgbClr>
            </a:outerShdw>
          </a:effectLst>
        </p:spPr>
      </p:pic>
      <p:sp>
        <p:nvSpPr>
          <p:cNvPr id="7" name="Rectangle 6">
            <a:extLst>
              <a:ext uri="{FF2B5EF4-FFF2-40B4-BE49-F238E27FC236}">
                <a16:creationId xmlns:a16="http://schemas.microsoft.com/office/drawing/2014/main" id="{5303616A-09A3-CF8A-B695-7D8068ED57C4}"/>
              </a:ext>
            </a:extLst>
          </p:cNvPr>
          <p:cNvSpPr/>
          <p:nvPr userDrawn="1"/>
        </p:nvSpPr>
        <p:spPr>
          <a:xfrm>
            <a:off x="0" y="0"/>
            <a:ext cx="12179300" cy="6858000"/>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366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1" r:id="rId4"/>
    <p:sldLayoutId id="2147483663" r:id="rId5"/>
    <p:sldLayoutId id="2147483665" r:id="rId6"/>
    <p:sldLayoutId id="2147483666" r:id="rId7"/>
    <p:sldLayoutId id="2147483782" r:id="rId8"/>
    <p:sldLayoutId id="2147483783" r:id="rId9"/>
    <p:sldLayoutId id="2147483784" r:id="rId10"/>
    <p:sldLayoutId id="2147483785" r:id="rId11"/>
    <p:sldLayoutId id="2147483827" r:id="rId12"/>
    <p:sldLayoutId id="2147483828" r:id="rId13"/>
    <p:sldLayoutId id="2147483781" r:id="rId14"/>
    <p:sldLayoutId id="2147483814" r:id="rId15"/>
    <p:sldLayoutId id="2147483815" r:id="rId16"/>
    <p:sldLayoutId id="2147483816" r:id="rId17"/>
    <p:sldLayoutId id="2147483821" r:id="rId18"/>
    <p:sldLayoutId id="2147483822" r:id="rId19"/>
    <p:sldLayoutId id="2147483823" r:id="rId20"/>
    <p:sldLayoutId id="2147483824" r:id="rId21"/>
    <p:sldLayoutId id="2147483825" r:id="rId22"/>
    <p:sldLayoutId id="2147483826"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C2E785-CDB1-BA4C-98DA-1534721F9C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C869A98F-F0A0-EA4C-BFB9-79549385C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EFF9CD-8C02-724C-89D3-8F7FBFBC1E50}" type="datetimeFigureOut">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02/24/2023</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F19B35B-C376-664A-99CB-A5BBEB0543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89E1CE7-C392-3C46-A4F0-F02CEDAF53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1051000-0AFB-1B4A-B2C5-5AA30F890E58}" type="slidenum">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DAB4037-AFC8-A8AF-DBEC-A818A533394F}"/>
              </a:ext>
            </a:extLst>
          </p:cNvPr>
          <p:cNvPicPr>
            <a:picLocks noChangeAspect="1"/>
          </p:cNvPicPr>
          <p:nvPr userDrawn="1"/>
        </p:nvPicPr>
        <p:blipFill>
          <a:blip r:embed="rId15"/>
          <a:stretch>
            <a:fillRect/>
          </a:stretch>
        </p:blipFill>
        <p:spPr>
          <a:xfrm>
            <a:off x="0" y="0"/>
            <a:ext cx="12192000" cy="6858000"/>
          </a:xfrm>
          <a:prstGeom prst="rect">
            <a:avLst/>
          </a:prstGeom>
          <a:solidFill>
            <a:srgbClr val="FFEEB6"/>
          </a:solidFill>
          <a:effectLst>
            <a:outerShdw blurRad="50800" dist="50800" dir="5400000" algn="ctr" rotWithShape="0">
              <a:srgbClr val="000000">
                <a:alpha val="40000"/>
              </a:srgbClr>
            </a:outerShdw>
          </a:effectLst>
        </p:spPr>
      </p:pic>
      <p:sp>
        <p:nvSpPr>
          <p:cNvPr id="7" name="Rectangle 6">
            <a:extLst>
              <a:ext uri="{FF2B5EF4-FFF2-40B4-BE49-F238E27FC236}">
                <a16:creationId xmlns:a16="http://schemas.microsoft.com/office/drawing/2014/main" id="{1798863B-D088-B8C8-A877-3A10680CF1C9}"/>
              </a:ext>
            </a:extLst>
          </p:cNvPr>
          <p:cNvSpPr/>
          <p:nvPr userDrawn="1"/>
        </p:nvSpPr>
        <p:spPr>
          <a:xfrm>
            <a:off x="12700" y="0"/>
            <a:ext cx="12179300" cy="685800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Background pattern&#10;&#10;Description automatically generated with medium confidence">
            <a:extLst>
              <a:ext uri="{FF2B5EF4-FFF2-40B4-BE49-F238E27FC236}">
                <a16:creationId xmlns:a16="http://schemas.microsoft.com/office/drawing/2014/main" id="{D604D1DE-305E-6008-07D2-6956885DA9F3}"/>
              </a:ext>
            </a:extLst>
          </p:cNvPr>
          <p:cNvPicPr>
            <a:picLocks noChangeAspect="1"/>
          </p:cNvPicPr>
          <p:nvPr userDrawn="1"/>
        </p:nvPicPr>
        <p:blipFill rotWithShape="1">
          <a:blip r:embed="rId16"/>
          <a:srcRect r="37911" b="21803"/>
          <a:stretch/>
        </p:blipFill>
        <p:spPr>
          <a:xfrm>
            <a:off x="-17019" y="-12569"/>
            <a:ext cx="12221720" cy="6858000"/>
          </a:xfrm>
          <a:prstGeom prst="rect">
            <a:avLst/>
          </a:prstGeom>
        </p:spPr>
      </p:pic>
      <p:sp>
        <p:nvSpPr>
          <p:cNvPr id="10" name="Rectangle 9">
            <a:extLst>
              <a:ext uri="{FF2B5EF4-FFF2-40B4-BE49-F238E27FC236}">
                <a16:creationId xmlns:a16="http://schemas.microsoft.com/office/drawing/2014/main" id="{C5C33374-337A-EB08-6CEB-0D0FF82FB56D}"/>
              </a:ext>
            </a:extLst>
          </p:cNvPr>
          <p:cNvSpPr/>
          <p:nvPr userDrawn="1"/>
        </p:nvSpPr>
        <p:spPr>
          <a:xfrm>
            <a:off x="-17019" y="-12569"/>
            <a:ext cx="12221720" cy="6870569"/>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8283636"/>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C2E785-CDB1-BA4C-98DA-1534721F9C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C869A98F-F0A0-EA4C-BFB9-79549385C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EFF9CD-8C02-724C-89D3-8F7FBFBC1E50}" type="datetimeFigureOut">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02/24/2023</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F19B35B-C376-664A-99CB-A5BBEB0543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89E1CE7-C392-3C46-A4F0-F02CEDAF53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1051000-0AFB-1B4A-B2C5-5AA30F890E58}" type="slidenum">
              <a:rPr kumimoji="0" lang="en-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DAB4037-AFC8-A8AF-DBEC-A818A533394F}"/>
              </a:ext>
            </a:extLst>
          </p:cNvPr>
          <p:cNvPicPr>
            <a:picLocks noChangeAspect="1"/>
          </p:cNvPicPr>
          <p:nvPr userDrawn="1"/>
        </p:nvPicPr>
        <p:blipFill>
          <a:blip r:embed="rId14"/>
          <a:stretch>
            <a:fillRect/>
          </a:stretch>
        </p:blipFill>
        <p:spPr>
          <a:xfrm>
            <a:off x="0" y="0"/>
            <a:ext cx="12192000" cy="6858000"/>
          </a:xfrm>
          <a:prstGeom prst="rect">
            <a:avLst/>
          </a:prstGeom>
          <a:solidFill>
            <a:srgbClr val="FFEEB6"/>
          </a:solidFill>
          <a:effectLst>
            <a:outerShdw blurRad="50800" dist="50800" dir="5400000" algn="ctr" rotWithShape="0">
              <a:srgbClr val="000000">
                <a:alpha val="40000"/>
              </a:srgbClr>
            </a:outerShdw>
          </a:effectLst>
        </p:spPr>
      </p:pic>
      <p:sp>
        <p:nvSpPr>
          <p:cNvPr id="7" name="Rectangle 6">
            <a:extLst>
              <a:ext uri="{FF2B5EF4-FFF2-40B4-BE49-F238E27FC236}">
                <a16:creationId xmlns:a16="http://schemas.microsoft.com/office/drawing/2014/main" id="{1798863B-D088-B8C8-A877-3A10680CF1C9}"/>
              </a:ext>
            </a:extLst>
          </p:cNvPr>
          <p:cNvSpPr/>
          <p:nvPr userDrawn="1"/>
        </p:nvSpPr>
        <p:spPr>
          <a:xfrm>
            <a:off x="12700" y="0"/>
            <a:ext cx="12179300" cy="6858000"/>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Background pattern&#10;&#10;Description automatically generated with medium confidence">
            <a:extLst>
              <a:ext uri="{FF2B5EF4-FFF2-40B4-BE49-F238E27FC236}">
                <a16:creationId xmlns:a16="http://schemas.microsoft.com/office/drawing/2014/main" id="{D604D1DE-305E-6008-07D2-6956885DA9F3}"/>
              </a:ext>
            </a:extLst>
          </p:cNvPr>
          <p:cNvPicPr>
            <a:picLocks noChangeAspect="1"/>
          </p:cNvPicPr>
          <p:nvPr userDrawn="1"/>
        </p:nvPicPr>
        <p:blipFill rotWithShape="1">
          <a:blip r:embed="rId15"/>
          <a:srcRect r="37911" b="21803"/>
          <a:stretch/>
        </p:blipFill>
        <p:spPr>
          <a:xfrm>
            <a:off x="-17019" y="-12569"/>
            <a:ext cx="12221720" cy="6858000"/>
          </a:xfrm>
          <a:prstGeom prst="rect">
            <a:avLst/>
          </a:prstGeom>
        </p:spPr>
      </p:pic>
      <p:sp>
        <p:nvSpPr>
          <p:cNvPr id="10" name="Rectangle 9">
            <a:extLst>
              <a:ext uri="{FF2B5EF4-FFF2-40B4-BE49-F238E27FC236}">
                <a16:creationId xmlns:a16="http://schemas.microsoft.com/office/drawing/2014/main" id="{C5C33374-337A-EB08-6CEB-0D0FF82FB56D}"/>
              </a:ext>
            </a:extLst>
          </p:cNvPr>
          <p:cNvSpPr/>
          <p:nvPr userDrawn="1"/>
        </p:nvSpPr>
        <p:spPr>
          <a:xfrm>
            <a:off x="-17019" y="-12569"/>
            <a:ext cx="12221720" cy="6870569"/>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4916996"/>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7" r:id="rId7"/>
    <p:sldLayoutId id="2147483808" r:id="rId8"/>
    <p:sldLayoutId id="2147483809" r:id="rId9"/>
    <p:sldLayoutId id="2147483810" r:id="rId10"/>
    <p:sldLayoutId id="21474838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jpeg"/><Relationship Id="rId7" Type="http://schemas.openxmlformats.org/officeDocument/2006/relationships/image" Target="../media/image66.png"/><Relationship Id="rId2" Type="http://schemas.openxmlformats.org/officeDocument/2006/relationships/image" Target="../media/image62.jpeg"/><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65.png"/><Relationship Id="rId4" Type="http://schemas.openxmlformats.org/officeDocument/2006/relationships/image" Target="../media/image64.jpeg"/></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71.png"/><Relationship Id="rId2" Type="http://schemas.openxmlformats.org/officeDocument/2006/relationships/image" Target="../media/image68.png"/><Relationship Id="rId1" Type="http://schemas.openxmlformats.org/officeDocument/2006/relationships/slideLayout" Target="../slideLayouts/slideLayout6.xml"/><Relationship Id="rId6" Type="http://schemas.microsoft.com/office/2007/relationships/hdphoto" Target="../media/hdphoto4.wdp"/><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4.xml"/><Relationship Id="rId5" Type="http://schemas.openxmlformats.org/officeDocument/2006/relationships/image" Target="../media/image88.png"/><Relationship Id="rId4" Type="http://schemas.openxmlformats.org/officeDocument/2006/relationships/image" Target="../media/image87.png"/></Relationships>
</file>

<file path=ppt/slides/_rels/slide27.xml.rels><?xml version="1.0" encoding="UTF-8" standalone="yes"?>
<Relationships xmlns="http://schemas.openxmlformats.org/package/2006/relationships"><Relationship Id="rId8" Type="http://schemas.openxmlformats.org/officeDocument/2006/relationships/image" Target="../media/image95.jpg"/><Relationship Id="rId3" Type="http://schemas.openxmlformats.org/officeDocument/2006/relationships/image" Target="../media/image90.png"/><Relationship Id="rId7" Type="http://schemas.openxmlformats.org/officeDocument/2006/relationships/image" Target="../media/image94.jpeg"/><Relationship Id="rId2" Type="http://schemas.openxmlformats.org/officeDocument/2006/relationships/image" Target="../media/image89.jpg"/><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2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99.png"/><Relationship Id="rId7" Type="http://schemas.openxmlformats.org/officeDocument/2006/relationships/image" Target="../media/image87.png"/><Relationship Id="rId2" Type="http://schemas.openxmlformats.org/officeDocument/2006/relationships/image" Target="../media/image98.jpeg"/><Relationship Id="rId1" Type="http://schemas.openxmlformats.org/officeDocument/2006/relationships/slideLayout" Target="../slideLayouts/slideLayout4.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85.png"/></Relationships>
</file>

<file path=ppt/slides/_rels/slide29.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9.xml"/><Relationship Id="rId5" Type="http://schemas.openxmlformats.org/officeDocument/2006/relationships/image" Target="../media/image107.png"/><Relationship Id="rId4" Type="http://schemas.openxmlformats.org/officeDocument/2006/relationships/image" Target="../media/image106.png"/></Relationships>
</file>

<file path=ppt/slides/_rels/slide31.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jpg"/><Relationship Id="rId1" Type="http://schemas.openxmlformats.org/officeDocument/2006/relationships/slideLayout" Target="../slideLayouts/slideLayout39.xml"/><Relationship Id="rId5" Type="http://schemas.openxmlformats.org/officeDocument/2006/relationships/image" Target="../media/image111.jpg"/><Relationship Id="rId4" Type="http://schemas.openxmlformats.org/officeDocument/2006/relationships/image" Target="../media/image110.jpg"/></Relationships>
</file>

<file path=ppt/slides/_rels/slide3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12.png"/><Relationship Id="rId1" Type="http://schemas.openxmlformats.org/officeDocument/2006/relationships/slideLayout" Target="../slideLayouts/slideLayout27.xml"/><Relationship Id="rId5" Type="http://schemas.openxmlformats.org/officeDocument/2006/relationships/image" Target="../media/image106.png"/><Relationship Id="rId4" Type="http://schemas.openxmlformats.org/officeDocument/2006/relationships/image" Target="../media/image105.png"/></Relationships>
</file>

<file path=ppt/slides/_rels/slide3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15.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129.png"/><Relationship Id="rId2" Type="http://schemas.openxmlformats.org/officeDocument/2006/relationships/notesSlide" Target="../notesSlides/notesSlide9.xml"/><Relationship Id="rId16" Type="http://schemas.openxmlformats.org/officeDocument/2006/relationships/image" Target="../media/image128.png"/><Relationship Id="rId1" Type="http://schemas.openxmlformats.org/officeDocument/2006/relationships/slideLayout" Target="../slideLayouts/slideLayout12.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117.png"/><Relationship Id="rId15" Type="http://schemas.openxmlformats.org/officeDocument/2006/relationships/image" Target="../media/image127.png"/><Relationship Id="rId10" Type="http://schemas.openxmlformats.org/officeDocument/2006/relationships/image" Target="../media/image122.png"/><Relationship Id="rId4" Type="http://schemas.openxmlformats.org/officeDocument/2006/relationships/image" Target="../media/image116.png"/><Relationship Id="rId9" Type="http://schemas.openxmlformats.org/officeDocument/2006/relationships/image" Target="../media/image121.png"/><Relationship Id="rId14" Type="http://schemas.openxmlformats.org/officeDocument/2006/relationships/image" Target="../media/image126.png"/></Relationships>
</file>

<file path=ppt/slides/_rels/slide3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9.xml"/><Relationship Id="rId5" Type="http://schemas.openxmlformats.org/officeDocument/2006/relationships/image" Target="../media/image135.png"/><Relationship Id="rId4" Type="http://schemas.openxmlformats.org/officeDocument/2006/relationships/image" Target="../media/image134.png"/></Relationships>
</file>

<file path=ppt/slides/_rels/slide39.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4.png"/><Relationship Id="rId18" Type="http://schemas.microsoft.com/office/2007/relationships/hdphoto" Target="../media/hdphoto9.wdp"/><Relationship Id="rId3" Type="http://schemas.openxmlformats.org/officeDocument/2006/relationships/image" Target="../media/image137.png"/><Relationship Id="rId7" Type="http://schemas.microsoft.com/office/2007/relationships/hdphoto" Target="../media/hdphoto6.wdp"/><Relationship Id="rId12" Type="http://schemas.openxmlformats.org/officeDocument/2006/relationships/image" Target="../media/image143.png"/><Relationship Id="rId17" Type="http://schemas.openxmlformats.org/officeDocument/2006/relationships/image" Target="../media/image147.png"/><Relationship Id="rId2" Type="http://schemas.openxmlformats.org/officeDocument/2006/relationships/image" Target="../media/image136.png"/><Relationship Id="rId16" Type="http://schemas.openxmlformats.org/officeDocument/2006/relationships/image" Target="../media/image146.png"/><Relationship Id="rId20" Type="http://schemas.openxmlformats.org/officeDocument/2006/relationships/image" Target="../media/image148.png"/><Relationship Id="rId1" Type="http://schemas.openxmlformats.org/officeDocument/2006/relationships/slideLayout" Target="../slideLayouts/slideLayout11.xml"/><Relationship Id="rId6" Type="http://schemas.openxmlformats.org/officeDocument/2006/relationships/image" Target="../media/image139.png"/><Relationship Id="rId11" Type="http://schemas.microsoft.com/office/2007/relationships/hdphoto" Target="../media/hdphoto7.wdp"/><Relationship Id="rId5" Type="http://schemas.openxmlformats.org/officeDocument/2006/relationships/image" Target="../media/image138.png"/><Relationship Id="rId15" Type="http://schemas.openxmlformats.org/officeDocument/2006/relationships/image" Target="../media/image145.png"/><Relationship Id="rId10" Type="http://schemas.openxmlformats.org/officeDocument/2006/relationships/image" Target="../media/image142.png"/><Relationship Id="rId19" Type="http://schemas.openxmlformats.org/officeDocument/2006/relationships/image" Target="../media/image134.png"/><Relationship Id="rId4" Type="http://schemas.microsoft.com/office/2007/relationships/hdphoto" Target="../media/hdphoto5.wdp"/><Relationship Id="rId9" Type="http://schemas.openxmlformats.org/officeDocument/2006/relationships/image" Target="../media/image141.png"/><Relationship Id="rId1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11.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36.png"/></Relationships>
</file>

<file path=ppt/slides/_rels/slide41.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image" Target="../media/image149.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34.png"/><Relationship Id="rId1" Type="http://schemas.openxmlformats.org/officeDocument/2006/relationships/slideLayout" Target="../slideLayouts/slideLayout6.xml"/><Relationship Id="rId4" Type="http://schemas.openxmlformats.org/officeDocument/2006/relationships/image" Target="../media/image152.jpeg"/></Relationships>
</file>

<file path=ppt/slides/_rels/slide4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4.png"/><Relationship Id="rId7" Type="http://schemas.openxmlformats.org/officeDocument/2006/relationships/image" Target="../media/image157.png"/><Relationship Id="rId12" Type="http://schemas.microsoft.com/office/2007/relationships/hdphoto" Target="../media/hdphoto10.wdp"/><Relationship Id="rId2" Type="http://schemas.openxmlformats.org/officeDocument/2006/relationships/image" Target="../media/image153.png"/><Relationship Id="rId1" Type="http://schemas.openxmlformats.org/officeDocument/2006/relationships/slideLayout" Target="../slideLayouts/slideLayout13.xml"/><Relationship Id="rId6" Type="http://schemas.openxmlformats.org/officeDocument/2006/relationships/image" Target="../media/image170.svg"/><Relationship Id="rId11" Type="http://schemas.openxmlformats.org/officeDocument/2006/relationships/image" Target="../media/image161.png"/><Relationship Id="rId5" Type="http://schemas.openxmlformats.org/officeDocument/2006/relationships/image" Target="../media/image156.png"/><Relationship Id="rId10" Type="http://schemas.openxmlformats.org/officeDocument/2006/relationships/image" Target="../media/image160.png"/><Relationship Id="rId4" Type="http://schemas.openxmlformats.org/officeDocument/2006/relationships/image" Target="../media/image155.png"/><Relationship Id="rId9" Type="http://schemas.openxmlformats.org/officeDocument/2006/relationships/image" Target="../media/image159.png"/></Relationships>
</file>

<file path=ppt/slides/_rels/slide44.xml.rels><?xml version="1.0" encoding="UTF-8" standalone="yes"?>
<Relationships xmlns="http://schemas.openxmlformats.org/package/2006/relationships"><Relationship Id="rId8" Type="http://schemas.openxmlformats.org/officeDocument/2006/relationships/image" Target="../media/image167.jpeg"/><Relationship Id="rId3" Type="http://schemas.openxmlformats.org/officeDocument/2006/relationships/image" Target="../media/image163.png"/><Relationship Id="rId7" Type="http://schemas.microsoft.com/office/2007/relationships/hdphoto" Target="../media/hdphoto11.wdp"/><Relationship Id="rId2" Type="http://schemas.openxmlformats.org/officeDocument/2006/relationships/image" Target="../media/image162.png"/><Relationship Id="rId1" Type="http://schemas.openxmlformats.org/officeDocument/2006/relationships/slideLayout" Target="../slideLayouts/slideLayout6.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s>
</file>

<file path=ppt/slides/_rels/slide45.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6.xml"/><Relationship Id="rId5" Type="http://schemas.openxmlformats.org/officeDocument/2006/relationships/image" Target="../media/image171.jpeg"/><Relationship Id="rId4" Type="http://schemas.openxmlformats.org/officeDocument/2006/relationships/image" Target="../media/image170.jpeg"/></Relationships>
</file>

<file path=ppt/slides/_rels/slide46.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6.xml"/><Relationship Id="rId5" Type="http://schemas.openxmlformats.org/officeDocument/2006/relationships/image" Target="../media/image174.jpeg"/><Relationship Id="rId4" Type="http://schemas.openxmlformats.org/officeDocument/2006/relationships/image" Target="../media/image167.jpeg"/></Relationships>
</file>

<file path=ppt/slides/_rels/slide47.xml.rels><?xml version="1.0" encoding="UTF-8" standalone="yes"?>
<Relationships xmlns="http://schemas.openxmlformats.org/package/2006/relationships"><Relationship Id="rId3" Type="http://schemas.openxmlformats.org/officeDocument/2006/relationships/image" Target="../media/image176.jpeg"/><Relationship Id="rId7" Type="http://schemas.microsoft.com/office/2007/relationships/hdphoto" Target="../media/hdphoto13.wdp"/><Relationship Id="rId2" Type="http://schemas.openxmlformats.org/officeDocument/2006/relationships/image" Target="../media/image175.png"/><Relationship Id="rId1" Type="http://schemas.openxmlformats.org/officeDocument/2006/relationships/slideLayout" Target="../slideLayouts/slideLayout3.xml"/><Relationship Id="rId6" Type="http://schemas.openxmlformats.org/officeDocument/2006/relationships/image" Target="../media/image178.png"/><Relationship Id="rId5" Type="http://schemas.microsoft.com/office/2007/relationships/hdphoto" Target="../media/hdphoto12.wdp"/><Relationship Id="rId4" Type="http://schemas.openxmlformats.org/officeDocument/2006/relationships/image" Target="../media/image17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82.png"/></Relationships>
</file>

<file path=ppt/slides/_rels/slide5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5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40.pn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47.svg"/><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image" Target="../media/image37.png"/><Relationship Id="rId4" Type="http://schemas.openxmlformats.org/officeDocument/2006/relationships/image" Target="../media/image45.svg"/><Relationship Id="rId9" Type="http://schemas.openxmlformats.org/officeDocument/2006/relationships/image" Target="../media/image32.pn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10CBD5-ECAA-8F9E-E588-D594C53CC76B}"/>
              </a:ext>
            </a:extLst>
          </p:cNvPr>
          <p:cNvSpPr txBox="1"/>
          <p:nvPr/>
        </p:nvSpPr>
        <p:spPr>
          <a:xfrm>
            <a:off x="2121031" y="4251491"/>
            <a:ext cx="2691763" cy="307777"/>
          </a:xfrm>
          <a:prstGeom prst="rect">
            <a:avLst/>
          </a:prstGeom>
          <a:noFill/>
        </p:spPr>
        <p:txBody>
          <a:bodyPr wrap="none" rtlCol="0">
            <a:spAutoFit/>
          </a:bodyPr>
          <a:lstStyle/>
          <a:p>
            <a:r>
              <a:rPr lang="en-US" sz="1400" b="1" dirty="0">
                <a:solidFill>
                  <a:schemeClr val="bg1"/>
                </a:solidFill>
                <a:latin typeface="Montserrat" panose="00000500000000000000" pitchFamily="2" charset="0"/>
              </a:rPr>
              <a:t>www.thanhanfood.com.vn</a:t>
            </a:r>
          </a:p>
        </p:txBody>
      </p:sp>
      <p:grpSp>
        <p:nvGrpSpPr>
          <p:cNvPr id="7" name="Group 6">
            <a:extLst>
              <a:ext uri="{FF2B5EF4-FFF2-40B4-BE49-F238E27FC236}">
                <a16:creationId xmlns:a16="http://schemas.microsoft.com/office/drawing/2014/main" id="{D47E848D-5260-9772-44AB-969950334D85}"/>
              </a:ext>
            </a:extLst>
          </p:cNvPr>
          <p:cNvGrpSpPr/>
          <p:nvPr/>
        </p:nvGrpSpPr>
        <p:grpSpPr>
          <a:xfrm>
            <a:off x="-40898" y="-387424"/>
            <a:ext cx="12473602" cy="7343712"/>
            <a:chOff x="-60838" y="-345672"/>
            <a:chExt cx="12252838" cy="7213740"/>
          </a:xfrm>
        </p:grpSpPr>
        <p:grpSp>
          <p:nvGrpSpPr>
            <p:cNvPr id="10" name="Group 9">
              <a:extLst>
                <a:ext uri="{FF2B5EF4-FFF2-40B4-BE49-F238E27FC236}">
                  <a16:creationId xmlns:a16="http://schemas.microsoft.com/office/drawing/2014/main" id="{21D7F89A-D35F-8838-CB12-DF7C1664C3F5}"/>
                </a:ext>
              </a:extLst>
            </p:cNvPr>
            <p:cNvGrpSpPr/>
            <p:nvPr/>
          </p:nvGrpSpPr>
          <p:grpSpPr>
            <a:xfrm>
              <a:off x="0" y="1714"/>
              <a:ext cx="12192000" cy="6856286"/>
              <a:chOff x="0" y="1714"/>
              <a:chExt cx="12192000" cy="6856286"/>
            </a:xfrm>
          </p:grpSpPr>
          <p:pic>
            <p:nvPicPr>
              <p:cNvPr id="8" name="Picture 7" descr="Text&#10;&#10;Description automatically generated">
                <a:extLst>
                  <a:ext uri="{FF2B5EF4-FFF2-40B4-BE49-F238E27FC236}">
                    <a16:creationId xmlns:a16="http://schemas.microsoft.com/office/drawing/2014/main" id="{04364CB2-0AA9-4EC5-ABDA-44B460E745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714"/>
                <a:ext cx="12192000" cy="6856286"/>
              </a:xfrm>
              <a:prstGeom prst="rect">
                <a:avLst/>
              </a:prstGeom>
            </p:spPr>
          </p:pic>
          <p:sp>
            <p:nvSpPr>
              <p:cNvPr id="9" name="Rectangle 8">
                <a:extLst>
                  <a:ext uri="{FF2B5EF4-FFF2-40B4-BE49-F238E27FC236}">
                    <a16:creationId xmlns:a16="http://schemas.microsoft.com/office/drawing/2014/main" id="{2A60BE1E-E577-AF63-4018-ACF53ED9D2F2}"/>
                  </a:ext>
                </a:extLst>
              </p:cNvPr>
              <p:cNvSpPr/>
              <p:nvPr/>
            </p:nvSpPr>
            <p:spPr>
              <a:xfrm>
                <a:off x="5339752" y="276045"/>
                <a:ext cx="5564037" cy="478768"/>
              </a:xfrm>
              <a:prstGeom prst="rect">
                <a:avLst/>
              </a:prstGeom>
              <a:solidFill>
                <a:srgbClr val="FFF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6C74E6C5-D1FF-9BD0-0D39-44935DFE5510}"/>
                </a:ext>
              </a:extLst>
            </p:cNvPr>
            <p:cNvGrpSpPr/>
            <p:nvPr/>
          </p:nvGrpSpPr>
          <p:grpSpPr>
            <a:xfrm>
              <a:off x="-60838" y="-345672"/>
              <a:ext cx="5943938" cy="7213740"/>
              <a:chOff x="-13501" y="-334979"/>
              <a:chExt cx="5943938" cy="7213740"/>
            </a:xfrm>
          </p:grpSpPr>
          <p:pic>
            <p:nvPicPr>
              <p:cNvPr id="3" name="Picture 2" descr="A picture containing website&#10;&#10;Description automatically generated">
                <a:extLst>
                  <a:ext uri="{FF2B5EF4-FFF2-40B4-BE49-F238E27FC236}">
                    <a16:creationId xmlns:a16="http://schemas.microsoft.com/office/drawing/2014/main" id="{DBB53142-0F45-BFD1-BEEF-99D058F9544E}"/>
                  </a:ext>
                </a:extLst>
              </p:cNvPr>
              <p:cNvPicPr>
                <a:picLocks noChangeAspect="1"/>
              </p:cNvPicPr>
              <p:nvPr/>
            </p:nvPicPr>
            <p:blipFill rotWithShape="1">
              <a:blip r:embed="rId3">
                <a:extLst>
                  <a:ext uri="{28A0092B-C50C-407E-A947-70E740481C1C}">
                    <a14:useLocalDpi xmlns:a14="http://schemas.microsoft.com/office/drawing/2010/main"/>
                  </a:ext>
                </a:extLst>
              </a:blip>
              <a:srcRect t="552" r="54844" b="-1"/>
              <a:stretch/>
            </p:blipFill>
            <p:spPr>
              <a:xfrm>
                <a:off x="-13501" y="21386"/>
                <a:ext cx="5564037" cy="6849948"/>
              </a:xfrm>
              <a:prstGeom prst="rect">
                <a:avLst/>
              </a:prstGeom>
            </p:spPr>
          </p:pic>
          <p:pic>
            <p:nvPicPr>
              <p:cNvPr id="5" name="Picture 4" descr="Logo&#10;&#10;Description automatically generated">
                <a:extLst>
                  <a:ext uri="{FF2B5EF4-FFF2-40B4-BE49-F238E27FC236}">
                    <a16:creationId xmlns:a16="http://schemas.microsoft.com/office/drawing/2014/main" id="{65D36D82-D91C-C175-9E72-60C2F6E26F3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38" y="-334979"/>
                <a:ext cx="2879124" cy="2737548"/>
              </a:xfrm>
              <a:prstGeom prst="rect">
                <a:avLst/>
              </a:prstGeom>
            </p:spPr>
          </p:pic>
          <p:pic>
            <p:nvPicPr>
              <p:cNvPr id="6" name="Picture 5" descr="A person in a white coat&#10;&#10;Description automatically generated with low confidence">
                <a:extLst>
                  <a:ext uri="{FF2B5EF4-FFF2-40B4-BE49-F238E27FC236}">
                    <a16:creationId xmlns:a16="http://schemas.microsoft.com/office/drawing/2014/main" id="{090A0A6A-F413-E55F-5946-6B412399CD4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22857" y="720398"/>
                <a:ext cx="4107580" cy="6158363"/>
              </a:xfrm>
              <a:prstGeom prst="rect">
                <a:avLst/>
              </a:prstGeom>
            </p:spPr>
          </p:pic>
        </p:grpSp>
      </p:grpSp>
    </p:spTree>
    <p:extLst>
      <p:ext uri="{BB962C8B-B14F-4D97-AF65-F5344CB8AC3E}">
        <p14:creationId xmlns:p14="http://schemas.microsoft.com/office/powerpoint/2010/main" val="147879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0D224C-1F46-C2BA-87EC-D37C7CFD0802}"/>
              </a:ext>
            </a:extLst>
          </p:cNvPr>
          <p:cNvPicPr>
            <a:picLocks noChangeAspect="1"/>
          </p:cNvPicPr>
          <p:nvPr/>
        </p:nvPicPr>
        <p:blipFill>
          <a:blip r:embed="rId2"/>
          <a:stretch>
            <a:fillRect/>
          </a:stretch>
        </p:blipFill>
        <p:spPr>
          <a:xfrm>
            <a:off x="-31726" y="221459"/>
            <a:ext cx="12223726" cy="6122240"/>
          </a:xfrm>
          <a:prstGeom prst="rect">
            <a:avLst/>
          </a:prstGeom>
        </p:spPr>
      </p:pic>
    </p:spTree>
    <p:extLst>
      <p:ext uri="{BB962C8B-B14F-4D97-AF65-F5344CB8AC3E}">
        <p14:creationId xmlns:p14="http://schemas.microsoft.com/office/powerpoint/2010/main" val="2322729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7F3A17C-4403-4FA0-BCB7-0E3977689616}"/>
              </a:ext>
            </a:extLst>
          </p:cNvPr>
          <p:cNvSpPr txBox="1">
            <a:spLocks/>
          </p:cNvSpPr>
          <p:nvPr/>
        </p:nvSpPr>
        <p:spPr>
          <a:xfrm>
            <a:off x="1111982" y="677078"/>
            <a:ext cx="9495057" cy="437684"/>
          </a:xfrm>
          <a:prstGeom prst="rect">
            <a:avLst/>
          </a:prstGeom>
        </p:spPr>
        <p:txBody>
          <a:bodyPr vert="horz" lIns="91440" tIns="45720" rIns="91440" bIns="45720" rtlCol="0" anchor="ctr">
            <a:normAutofit fontScale="77500" lnSpcReduction="20000"/>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err="1">
                <a:solidFill>
                  <a:srgbClr val="FF0000"/>
                </a:solidFill>
                <a:latin typeface="UTM Sharnay" panose="02040603050506020204" pitchFamily="18" charset="0"/>
                <a:cs typeface="Times New Roman" pitchFamily="18" charset="0"/>
              </a:rPr>
              <a:t>Chúng</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tôi</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làm</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chủ</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công</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nghệ</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chế</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biến</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từ</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hạt</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nguyên</a:t>
            </a:r>
            <a:r>
              <a:rPr lang="en-US" sz="3600" b="1" dirty="0">
                <a:solidFill>
                  <a:srgbClr val="FF0000"/>
                </a:solidFill>
                <a:latin typeface="UTM Sharnay" panose="02040603050506020204" pitchFamily="18" charset="0"/>
                <a:cs typeface="Times New Roman" pitchFamily="18" charset="0"/>
              </a:rPr>
              <a:t> </a:t>
            </a:r>
            <a:r>
              <a:rPr lang="en-US" sz="3600" b="1" dirty="0" err="1">
                <a:solidFill>
                  <a:srgbClr val="FF0000"/>
                </a:solidFill>
                <a:latin typeface="UTM Sharnay" panose="02040603050506020204" pitchFamily="18" charset="0"/>
                <a:cs typeface="Times New Roman" pitchFamily="18" charset="0"/>
              </a:rPr>
              <a:t>bản</a:t>
            </a:r>
            <a:r>
              <a:rPr lang="en-US" sz="3600" b="1" dirty="0">
                <a:solidFill>
                  <a:srgbClr val="FF0000"/>
                </a:solidFill>
                <a:latin typeface="UTM Sharnay" panose="02040603050506020204" pitchFamily="18" charset="0"/>
                <a:cs typeface="Times New Roman" pitchFamily="18" charset="0"/>
              </a:rPr>
              <a:t>.</a:t>
            </a:r>
          </a:p>
        </p:txBody>
      </p:sp>
      <p:pic>
        <p:nvPicPr>
          <p:cNvPr id="8" name="Picture 7" descr="A group of bowls with food in it&#10;&#10;Description automatically generated with low confidence">
            <a:extLst>
              <a:ext uri="{FF2B5EF4-FFF2-40B4-BE49-F238E27FC236}">
                <a16:creationId xmlns:a16="http://schemas.microsoft.com/office/drawing/2014/main" id="{18BD725C-CCDA-4F6F-A9C3-1D99C338E3F9}"/>
              </a:ext>
            </a:extLst>
          </p:cNvPr>
          <p:cNvPicPr>
            <a:picLocks noChangeAspect="1"/>
          </p:cNvPicPr>
          <p:nvPr/>
        </p:nvPicPr>
        <p:blipFill rotWithShape="1">
          <a:blip r:embed="rId2"/>
          <a:srcRect t="42043" r="13556" b="6876"/>
          <a:stretch/>
        </p:blipFill>
        <p:spPr>
          <a:xfrm>
            <a:off x="150829" y="3010170"/>
            <a:ext cx="6315960" cy="3732160"/>
          </a:xfrm>
          <a:prstGeom prst="rect">
            <a:avLst/>
          </a:prstGeom>
        </p:spPr>
      </p:pic>
      <p:sp>
        <p:nvSpPr>
          <p:cNvPr id="11" name="TextBox 10">
            <a:extLst>
              <a:ext uri="{FF2B5EF4-FFF2-40B4-BE49-F238E27FC236}">
                <a16:creationId xmlns:a16="http://schemas.microsoft.com/office/drawing/2014/main" id="{2A2A85BA-6138-436C-97CA-617C4E3EF8B0}"/>
              </a:ext>
            </a:extLst>
          </p:cNvPr>
          <p:cNvSpPr txBox="1"/>
          <p:nvPr/>
        </p:nvSpPr>
        <p:spPr>
          <a:xfrm>
            <a:off x="1111983" y="1185303"/>
            <a:ext cx="10466867" cy="1754326"/>
          </a:xfrm>
          <a:prstGeom prst="rect">
            <a:avLst/>
          </a:prstGeom>
          <a:noFill/>
        </p:spPr>
        <p:txBody>
          <a:bodyPr wrap="square">
            <a:spAutoFit/>
          </a:bodyPr>
          <a:lstStyle/>
          <a:p>
            <a:pPr marL="285750" indent="-285750">
              <a:buFont typeface="Arial" panose="020B0604020202020204" pitchFamily="34" charset="0"/>
              <a:buChar char="•"/>
            </a:pPr>
            <a:r>
              <a:rPr lang="en-US" dirty="0">
                <a:latin typeface="Montserrat" panose="00000500000000000000" pitchFamily="2" charset="0"/>
              </a:rPr>
              <a:t>So </a:t>
            </a:r>
            <a:r>
              <a:rPr lang="en-US" dirty="0" err="1">
                <a:latin typeface="Montserrat" panose="00000500000000000000" pitchFamily="2" charset="0"/>
              </a:rPr>
              <a:t>với</a:t>
            </a:r>
            <a:r>
              <a:rPr lang="en-US" dirty="0">
                <a:latin typeface="Montserrat" panose="00000500000000000000" pitchFamily="2" charset="0"/>
              </a:rPr>
              <a:t> </a:t>
            </a:r>
            <a:r>
              <a:rPr lang="en-US" dirty="0" err="1">
                <a:latin typeface="Montserrat" panose="00000500000000000000" pitchFamily="2" charset="0"/>
              </a:rPr>
              <a:t>các</a:t>
            </a:r>
            <a:r>
              <a:rPr lang="en-US" dirty="0">
                <a:latin typeface="Montserrat" panose="00000500000000000000" pitchFamily="2" charset="0"/>
              </a:rPr>
              <a:t> </a:t>
            </a:r>
            <a:r>
              <a:rPr lang="en-US" dirty="0" err="1">
                <a:latin typeface="Montserrat" panose="00000500000000000000" pitchFamily="2" charset="0"/>
              </a:rPr>
              <a:t>nhà</a:t>
            </a:r>
            <a:r>
              <a:rPr lang="en-US" dirty="0">
                <a:latin typeface="Montserrat" panose="00000500000000000000" pitchFamily="2" charset="0"/>
              </a:rPr>
              <a:t> </a:t>
            </a:r>
            <a:r>
              <a:rPr lang="en-US" dirty="0" err="1">
                <a:latin typeface="Montserrat" panose="00000500000000000000" pitchFamily="2" charset="0"/>
              </a:rPr>
              <a:t>máy</a:t>
            </a:r>
            <a:r>
              <a:rPr lang="en-US" dirty="0">
                <a:latin typeface="Montserrat" panose="00000500000000000000" pitchFamily="2" charset="0"/>
              </a:rPr>
              <a:t> </a:t>
            </a:r>
            <a:r>
              <a:rPr lang="en-US" dirty="0" err="1">
                <a:latin typeface="Montserrat" panose="00000500000000000000" pitchFamily="2" charset="0"/>
              </a:rPr>
              <a:t>khác</a:t>
            </a:r>
            <a:r>
              <a:rPr lang="en-US" dirty="0">
                <a:latin typeface="Montserrat" panose="00000500000000000000" pitchFamily="2" charset="0"/>
              </a:rPr>
              <a:t> </a:t>
            </a:r>
            <a:r>
              <a:rPr lang="en-US" dirty="0" err="1">
                <a:latin typeface="Montserrat" panose="00000500000000000000" pitchFamily="2" charset="0"/>
              </a:rPr>
              <a:t>trên</a:t>
            </a:r>
            <a:r>
              <a:rPr lang="en-US" dirty="0">
                <a:latin typeface="Montserrat" panose="00000500000000000000" pitchFamily="2" charset="0"/>
              </a:rPr>
              <a:t> </a:t>
            </a:r>
            <a:r>
              <a:rPr lang="en-US" dirty="0" err="1">
                <a:latin typeface="Montserrat" panose="00000500000000000000" pitchFamily="2" charset="0"/>
              </a:rPr>
              <a:t>Việt</a:t>
            </a:r>
            <a:r>
              <a:rPr lang="en-US" dirty="0">
                <a:latin typeface="Montserrat" panose="00000500000000000000" pitchFamily="2" charset="0"/>
              </a:rPr>
              <a:t> Nam, </a:t>
            </a:r>
            <a:r>
              <a:rPr lang="en-US" dirty="0" err="1">
                <a:latin typeface="Montserrat" panose="00000500000000000000" pitchFamily="2" charset="0"/>
              </a:rPr>
              <a:t>tính</a:t>
            </a:r>
            <a:r>
              <a:rPr lang="en-US" dirty="0">
                <a:latin typeface="Montserrat" panose="00000500000000000000" pitchFamily="2" charset="0"/>
              </a:rPr>
              <a:t> </a:t>
            </a:r>
            <a:r>
              <a:rPr lang="en-US" dirty="0" err="1">
                <a:latin typeface="Montserrat" panose="00000500000000000000" pitchFamily="2" charset="0"/>
              </a:rPr>
              <a:t>đến</a:t>
            </a:r>
            <a:r>
              <a:rPr lang="en-US" dirty="0">
                <a:latin typeface="Montserrat" panose="00000500000000000000" pitchFamily="2" charset="0"/>
              </a:rPr>
              <a:t> </a:t>
            </a:r>
            <a:r>
              <a:rPr lang="en-US" dirty="0" err="1">
                <a:latin typeface="Montserrat" panose="00000500000000000000" pitchFamily="2" charset="0"/>
              </a:rPr>
              <a:t>hiện</a:t>
            </a:r>
            <a:r>
              <a:rPr lang="en-US" dirty="0">
                <a:latin typeface="Montserrat" panose="00000500000000000000" pitchFamily="2" charset="0"/>
              </a:rPr>
              <a:t> </a:t>
            </a:r>
            <a:r>
              <a:rPr lang="en-US" dirty="0" err="1">
                <a:latin typeface="Montserrat" panose="00000500000000000000" pitchFamily="2" charset="0"/>
              </a:rPr>
              <a:t>tại</a:t>
            </a:r>
            <a:r>
              <a:rPr lang="en-US" dirty="0">
                <a:latin typeface="Montserrat" panose="00000500000000000000" pitchFamily="2" charset="0"/>
              </a:rPr>
              <a:t>, duy </a:t>
            </a:r>
            <a:r>
              <a:rPr lang="en-US" dirty="0" err="1">
                <a:latin typeface="Montserrat" panose="00000500000000000000" pitchFamily="2" charset="0"/>
              </a:rPr>
              <a:t>nhất</a:t>
            </a:r>
            <a:r>
              <a:rPr lang="en-US" dirty="0">
                <a:latin typeface="Montserrat" panose="00000500000000000000" pitchFamily="2" charset="0"/>
              </a:rPr>
              <a:t> Thanh An </a:t>
            </a:r>
            <a:r>
              <a:rPr lang="en-US" dirty="0" err="1">
                <a:latin typeface="Montserrat" panose="00000500000000000000" pitchFamily="2" charset="0"/>
              </a:rPr>
              <a:t>chế</a:t>
            </a:r>
            <a:r>
              <a:rPr lang="en-US" dirty="0">
                <a:latin typeface="Montserrat" panose="00000500000000000000" pitchFamily="2" charset="0"/>
              </a:rPr>
              <a:t> </a:t>
            </a:r>
            <a:r>
              <a:rPr lang="en-US" dirty="0" err="1">
                <a:latin typeface="Montserrat" panose="00000500000000000000" pitchFamily="2" charset="0"/>
              </a:rPr>
              <a:t>biến</a:t>
            </a:r>
            <a:r>
              <a:rPr lang="en-US" dirty="0">
                <a:latin typeface="Montserrat" panose="00000500000000000000" pitchFamily="2" charset="0"/>
              </a:rPr>
              <a:t> </a:t>
            </a:r>
            <a:r>
              <a:rPr lang="en-US" dirty="0" err="1">
                <a:latin typeface="Montserrat" panose="00000500000000000000" pitchFamily="2" charset="0"/>
              </a:rPr>
              <a:t>hoàn</a:t>
            </a:r>
            <a:r>
              <a:rPr lang="en-US" dirty="0">
                <a:latin typeface="Montserrat" panose="00000500000000000000" pitchFamily="2" charset="0"/>
              </a:rPr>
              <a:t> </a:t>
            </a:r>
            <a:r>
              <a:rPr lang="en-US" dirty="0" err="1">
                <a:latin typeface="Montserrat" panose="00000500000000000000" pitchFamily="2" charset="0"/>
              </a:rPr>
              <a:t>toàn</a:t>
            </a:r>
            <a:r>
              <a:rPr lang="en-US" dirty="0">
                <a:latin typeface="Montserrat" panose="00000500000000000000" pitchFamily="2" charset="0"/>
              </a:rPr>
              <a:t> </a:t>
            </a:r>
            <a:r>
              <a:rPr lang="en-US" dirty="0" err="1">
                <a:latin typeface="Montserrat" panose="00000500000000000000" pitchFamily="2" charset="0"/>
              </a:rPr>
              <a:t>bắt</a:t>
            </a:r>
            <a:r>
              <a:rPr lang="en-US" dirty="0">
                <a:latin typeface="Montserrat" panose="00000500000000000000" pitchFamily="2" charset="0"/>
              </a:rPr>
              <a:t> </a:t>
            </a:r>
            <a:r>
              <a:rPr lang="en-US" dirty="0" err="1">
                <a:latin typeface="Montserrat" panose="00000500000000000000" pitchFamily="2" charset="0"/>
              </a:rPr>
              <a:t>đầu</a:t>
            </a:r>
            <a:r>
              <a:rPr lang="en-US" dirty="0">
                <a:latin typeface="Montserrat" panose="00000500000000000000" pitchFamily="2" charset="0"/>
              </a:rPr>
              <a:t> </a:t>
            </a:r>
            <a:r>
              <a:rPr lang="en-US" dirty="0" err="1">
                <a:latin typeface="Montserrat" panose="00000500000000000000" pitchFamily="2" charset="0"/>
              </a:rPr>
              <a:t>từ</a:t>
            </a:r>
            <a:r>
              <a:rPr lang="en-US" dirty="0">
                <a:latin typeface="Montserrat" panose="00000500000000000000" pitchFamily="2" charset="0"/>
              </a:rPr>
              <a:t> </a:t>
            </a:r>
            <a:r>
              <a:rPr lang="en-US" dirty="0" err="1">
                <a:latin typeface="Montserrat" panose="00000500000000000000" pitchFamily="2" charset="0"/>
              </a:rPr>
              <a:t>hạt</a:t>
            </a:r>
            <a:r>
              <a:rPr lang="en-US" dirty="0">
                <a:latin typeface="Montserrat" panose="00000500000000000000" pitchFamily="2" charset="0"/>
              </a:rPr>
              <a:t> </a:t>
            </a:r>
            <a:r>
              <a:rPr lang="en-US" dirty="0" err="1">
                <a:latin typeface="Montserrat" panose="00000500000000000000" pitchFamily="2" charset="0"/>
              </a:rPr>
              <a:t>thô</a:t>
            </a:r>
            <a:r>
              <a:rPr lang="en-US" dirty="0">
                <a:latin typeface="Montserrat" panose="00000500000000000000" pitchFamily="2" charset="0"/>
              </a:rPr>
              <a:t>, </a:t>
            </a:r>
            <a:r>
              <a:rPr lang="en-US" dirty="0" err="1">
                <a:latin typeface="Montserrat" panose="00000500000000000000" pitchFamily="2" charset="0"/>
              </a:rPr>
              <a:t>nguyên</a:t>
            </a:r>
            <a:r>
              <a:rPr lang="en-US" dirty="0">
                <a:latin typeface="Montserrat" panose="00000500000000000000" pitchFamily="2" charset="0"/>
              </a:rPr>
              <a:t> </a:t>
            </a:r>
            <a:r>
              <a:rPr lang="en-US" dirty="0" err="1">
                <a:latin typeface="Montserrat" panose="00000500000000000000" pitchFamily="2" charset="0"/>
              </a:rPr>
              <a:t>bản</a:t>
            </a:r>
            <a:r>
              <a:rPr lang="en-US" dirty="0">
                <a:latin typeface="Montserrat" panose="00000500000000000000" pitchFamily="2" charset="0"/>
              </a:rPr>
              <a:t>.</a:t>
            </a:r>
          </a:p>
          <a:p>
            <a:pPr marL="285750" indent="-285750">
              <a:buFont typeface="Arial" panose="020B0604020202020204" pitchFamily="34" charset="0"/>
              <a:buChar char="•"/>
            </a:pPr>
            <a:endParaRPr lang="en-US" dirty="0">
              <a:latin typeface="Montserrat" panose="00000500000000000000" pitchFamily="2" charset="0"/>
            </a:endParaRPr>
          </a:p>
          <a:p>
            <a:pPr marL="285750" indent="-285750">
              <a:buFont typeface="Arial" panose="020B0604020202020204" pitchFamily="34" charset="0"/>
              <a:buChar char="•"/>
            </a:pPr>
            <a:r>
              <a:rPr lang="en-US" dirty="0" err="1">
                <a:latin typeface="Montserrat" panose="00000500000000000000" pitchFamily="2" charset="0"/>
              </a:rPr>
              <a:t>Trên</a:t>
            </a:r>
            <a:r>
              <a:rPr lang="en-US" dirty="0">
                <a:latin typeface="Montserrat" panose="00000500000000000000" pitchFamily="2" charset="0"/>
              </a:rPr>
              <a:t> </a:t>
            </a:r>
            <a:r>
              <a:rPr lang="en-US" dirty="0" err="1">
                <a:latin typeface="Montserrat" panose="00000500000000000000" pitchFamily="2" charset="0"/>
              </a:rPr>
              <a:t>nền</a:t>
            </a:r>
            <a:r>
              <a:rPr lang="en-US" dirty="0">
                <a:latin typeface="Montserrat" panose="00000500000000000000" pitchFamily="2" charset="0"/>
              </a:rPr>
              <a:t> </a:t>
            </a:r>
            <a:r>
              <a:rPr lang="en-US" dirty="0" err="1">
                <a:latin typeface="Montserrat" panose="00000500000000000000" pitchFamily="2" charset="0"/>
              </a:rPr>
              <a:t>tảng</a:t>
            </a:r>
            <a:r>
              <a:rPr lang="en-US" dirty="0">
                <a:latin typeface="Montserrat" panose="00000500000000000000" pitchFamily="2" charset="0"/>
              </a:rPr>
              <a:t> </a:t>
            </a:r>
            <a:r>
              <a:rPr lang="en-US" dirty="0" err="1">
                <a:latin typeface="Montserrat" panose="00000500000000000000" pitchFamily="2" charset="0"/>
              </a:rPr>
              <a:t>truyền</a:t>
            </a:r>
            <a:r>
              <a:rPr lang="en-US" dirty="0">
                <a:latin typeface="Montserrat" panose="00000500000000000000" pitchFamily="2" charset="0"/>
              </a:rPr>
              <a:t> </a:t>
            </a:r>
            <a:r>
              <a:rPr lang="en-US" dirty="0" err="1">
                <a:latin typeface="Montserrat" panose="00000500000000000000" pitchFamily="2" charset="0"/>
              </a:rPr>
              <a:t>thống</a:t>
            </a:r>
            <a:r>
              <a:rPr lang="en-US" dirty="0">
                <a:latin typeface="Montserrat" panose="00000500000000000000" pitchFamily="2" charset="0"/>
              </a:rPr>
              <a:t> </a:t>
            </a:r>
            <a:r>
              <a:rPr lang="en-US" dirty="0" err="1">
                <a:latin typeface="Montserrat" panose="00000500000000000000" pitchFamily="2" charset="0"/>
              </a:rPr>
              <a:t>tiếp</a:t>
            </a:r>
            <a:r>
              <a:rPr lang="en-US" dirty="0">
                <a:latin typeface="Montserrat" panose="00000500000000000000" pitchFamily="2" charset="0"/>
              </a:rPr>
              <a:t> </a:t>
            </a:r>
            <a:r>
              <a:rPr lang="en-US" dirty="0" err="1">
                <a:latin typeface="Montserrat" panose="00000500000000000000" pitchFamily="2" charset="0"/>
              </a:rPr>
              <a:t>nối</a:t>
            </a:r>
            <a:r>
              <a:rPr lang="en-US" dirty="0">
                <a:latin typeface="Montserrat" panose="00000500000000000000" pitchFamily="2" charset="0"/>
              </a:rPr>
              <a:t>, Thanh An </a:t>
            </a:r>
            <a:r>
              <a:rPr lang="en-US" dirty="0" err="1">
                <a:latin typeface="Montserrat" panose="00000500000000000000" pitchFamily="2" charset="0"/>
              </a:rPr>
              <a:t>có</a:t>
            </a:r>
            <a:r>
              <a:rPr lang="en-US" dirty="0">
                <a:latin typeface="Montserrat" panose="00000500000000000000" pitchFamily="2" charset="0"/>
              </a:rPr>
              <a:t> </a:t>
            </a:r>
            <a:r>
              <a:rPr lang="en-US" dirty="0" err="1">
                <a:latin typeface="Montserrat" panose="00000500000000000000" pitchFamily="2" charset="0"/>
              </a:rPr>
              <a:t>kinh</a:t>
            </a:r>
            <a:r>
              <a:rPr lang="en-US" dirty="0">
                <a:latin typeface="Montserrat" panose="00000500000000000000" pitchFamily="2" charset="0"/>
              </a:rPr>
              <a:t> </a:t>
            </a:r>
            <a:r>
              <a:rPr lang="en-US" dirty="0" err="1">
                <a:latin typeface="Montserrat" panose="00000500000000000000" pitchFamily="2" charset="0"/>
              </a:rPr>
              <a:t>nghiệm</a:t>
            </a:r>
            <a:r>
              <a:rPr lang="en-US" dirty="0">
                <a:latin typeface="Montserrat" panose="00000500000000000000" pitchFamily="2" charset="0"/>
              </a:rPr>
              <a:t> </a:t>
            </a:r>
            <a:r>
              <a:rPr lang="en-US" dirty="0" err="1">
                <a:latin typeface="Montserrat" panose="00000500000000000000" pitchFamily="2" charset="0"/>
              </a:rPr>
              <a:t>kết</a:t>
            </a:r>
            <a:r>
              <a:rPr lang="en-US" dirty="0">
                <a:latin typeface="Montserrat" panose="00000500000000000000" pitchFamily="2" charset="0"/>
              </a:rPr>
              <a:t> </a:t>
            </a:r>
            <a:r>
              <a:rPr lang="en-US" dirty="0" err="1">
                <a:latin typeface="Montserrat" panose="00000500000000000000" pitchFamily="2" charset="0"/>
              </a:rPr>
              <a:t>hợp</a:t>
            </a:r>
            <a:r>
              <a:rPr lang="en-US" dirty="0">
                <a:latin typeface="Montserrat" panose="00000500000000000000" pitchFamily="2" charset="0"/>
              </a:rPr>
              <a:t> </a:t>
            </a:r>
            <a:r>
              <a:rPr lang="en-US" dirty="0" err="1">
                <a:latin typeface="Montserrat" panose="00000500000000000000" pitchFamily="2" charset="0"/>
              </a:rPr>
              <a:t>nhiều</a:t>
            </a:r>
            <a:r>
              <a:rPr lang="en-US" dirty="0">
                <a:latin typeface="Montserrat" panose="00000500000000000000" pitchFamily="2" charset="0"/>
              </a:rPr>
              <a:t> </a:t>
            </a:r>
            <a:r>
              <a:rPr lang="en-US" dirty="0" err="1">
                <a:latin typeface="Montserrat" panose="00000500000000000000" pitchFamily="2" charset="0"/>
              </a:rPr>
              <a:t>loại</a:t>
            </a:r>
            <a:r>
              <a:rPr lang="en-US" dirty="0">
                <a:latin typeface="Montserrat" panose="00000500000000000000" pitchFamily="2" charset="0"/>
              </a:rPr>
              <a:t> </a:t>
            </a:r>
            <a:r>
              <a:rPr lang="en-US" dirty="0" err="1">
                <a:latin typeface="Montserrat" panose="00000500000000000000" pitchFamily="2" charset="0"/>
              </a:rPr>
              <a:t>ngũ</a:t>
            </a:r>
            <a:r>
              <a:rPr lang="en-US" dirty="0">
                <a:latin typeface="Montserrat" panose="00000500000000000000" pitchFamily="2" charset="0"/>
              </a:rPr>
              <a:t> </a:t>
            </a:r>
            <a:r>
              <a:rPr lang="en-US" dirty="0" err="1">
                <a:latin typeface="Montserrat" panose="00000500000000000000" pitchFamily="2" charset="0"/>
              </a:rPr>
              <a:t>cốc</a:t>
            </a:r>
            <a:r>
              <a:rPr lang="en-US" dirty="0">
                <a:latin typeface="Montserrat" panose="00000500000000000000" pitchFamily="2" charset="0"/>
              </a:rPr>
              <a:t> </a:t>
            </a:r>
            <a:r>
              <a:rPr lang="en-US" dirty="0" err="1">
                <a:latin typeface="Montserrat" panose="00000500000000000000" pitchFamily="2" charset="0"/>
              </a:rPr>
              <a:t>vào</a:t>
            </a:r>
            <a:r>
              <a:rPr lang="en-US" dirty="0">
                <a:latin typeface="Montserrat" panose="00000500000000000000" pitchFamily="2" charset="0"/>
              </a:rPr>
              <a:t> </a:t>
            </a:r>
            <a:r>
              <a:rPr lang="en-US" dirty="0" err="1">
                <a:latin typeface="Montserrat" panose="00000500000000000000" pitchFamily="2" charset="0"/>
              </a:rPr>
              <a:t>trong</a:t>
            </a:r>
            <a:r>
              <a:rPr lang="en-US" dirty="0">
                <a:latin typeface="Montserrat" panose="00000500000000000000" pitchFamily="2" charset="0"/>
              </a:rPr>
              <a:t> </a:t>
            </a:r>
            <a:r>
              <a:rPr lang="en-US" dirty="0" err="1">
                <a:latin typeface="Montserrat" panose="00000500000000000000" pitchFamily="2" charset="0"/>
              </a:rPr>
              <a:t>một</a:t>
            </a:r>
            <a:r>
              <a:rPr lang="en-US" dirty="0">
                <a:latin typeface="Montserrat" panose="00000500000000000000" pitchFamily="2" charset="0"/>
              </a:rPr>
              <a:t> </a:t>
            </a:r>
            <a:r>
              <a:rPr lang="en-US" dirty="0" err="1">
                <a:latin typeface="Montserrat" panose="00000500000000000000" pitchFamily="2" charset="0"/>
              </a:rPr>
              <a:t>sản</a:t>
            </a:r>
            <a:r>
              <a:rPr lang="en-US" dirty="0">
                <a:latin typeface="Montserrat" panose="00000500000000000000" pitchFamily="2" charset="0"/>
              </a:rPr>
              <a:t> </a:t>
            </a:r>
            <a:r>
              <a:rPr lang="en-US" dirty="0" err="1">
                <a:latin typeface="Montserrat" panose="00000500000000000000" pitchFamily="2" charset="0"/>
              </a:rPr>
              <a:t>phẩm</a:t>
            </a:r>
            <a:r>
              <a:rPr lang="en-US" dirty="0">
                <a:latin typeface="Montserrat" panose="00000500000000000000" pitchFamily="2" charset="0"/>
              </a:rPr>
              <a:t> </a:t>
            </a:r>
            <a:r>
              <a:rPr lang="en-US" dirty="0" err="1">
                <a:latin typeface="Montserrat" panose="00000500000000000000" pitchFamily="2" charset="0"/>
              </a:rPr>
              <a:t>với</a:t>
            </a:r>
            <a:r>
              <a:rPr lang="en-US" dirty="0">
                <a:latin typeface="Montserrat" panose="00000500000000000000" pitchFamily="2" charset="0"/>
              </a:rPr>
              <a:t> </a:t>
            </a:r>
            <a:r>
              <a:rPr lang="en-US" dirty="0" err="1">
                <a:latin typeface="Montserrat" panose="00000500000000000000" pitchFamily="2" charset="0"/>
              </a:rPr>
              <a:t>công</a:t>
            </a:r>
            <a:r>
              <a:rPr lang="en-US" dirty="0">
                <a:latin typeface="Montserrat" panose="00000500000000000000" pitchFamily="2" charset="0"/>
              </a:rPr>
              <a:t> </a:t>
            </a:r>
            <a:r>
              <a:rPr lang="en-US" dirty="0" err="1">
                <a:latin typeface="Montserrat" panose="00000500000000000000" pitchFamily="2" charset="0"/>
              </a:rPr>
              <a:t>thức</a:t>
            </a:r>
            <a:r>
              <a:rPr lang="en-US" dirty="0">
                <a:latin typeface="Montserrat" panose="00000500000000000000" pitchFamily="2" charset="0"/>
              </a:rPr>
              <a:t> </a:t>
            </a:r>
            <a:r>
              <a:rPr lang="en-US" dirty="0" err="1">
                <a:latin typeface="Montserrat" panose="00000500000000000000" pitchFamily="2" charset="0"/>
              </a:rPr>
              <a:t>bí</a:t>
            </a:r>
            <a:r>
              <a:rPr lang="en-US" dirty="0">
                <a:latin typeface="Montserrat" panose="00000500000000000000" pitchFamily="2" charset="0"/>
              </a:rPr>
              <a:t> </a:t>
            </a:r>
            <a:r>
              <a:rPr lang="en-US" dirty="0" err="1">
                <a:latin typeface="Montserrat" panose="00000500000000000000" pitchFamily="2" charset="0"/>
              </a:rPr>
              <a:t>truyền</a:t>
            </a:r>
            <a:r>
              <a:rPr lang="en-US" dirty="0">
                <a:latin typeface="Montserrat" panose="00000500000000000000" pitchFamily="2" charset="0"/>
              </a:rPr>
              <a:t>.</a:t>
            </a:r>
          </a:p>
          <a:p>
            <a:pPr marL="285750" indent="-285750">
              <a:buFont typeface="Arial" panose="020B0604020202020204" pitchFamily="34" charset="0"/>
              <a:buChar char="•"/>
            </a:pPr>
            <a:endParaRPr lang="en-US" dirty="0">
              <a:latin typeface="Montserrat" panose="00000500000000000000" pitchFamily="2" charset="0"/>
            </a:endParaRPr>
          </a:p>
        </p:txBody>
      </p:sp>
      <p:grpSp>
        <p:nvGrpSpPr>
          <p:cNvPr id="14" name="Group 13">
            <a:extLst>
              <a:ext uri="{FF2B5EF4-FFF2-40B4-BE49-F238E27FC236}">
                <a16:creationId xmlns:a16="http://schemas.microsoft.com/office/drawing/2014/main" id="{D40CCCCA-D29A-4476-8277-167DA311A52C}"/>
              </a:ext>
            </a:extLst>
          </p:cNvPr>
          <p:cNvGrpSpPr/>
          <p:nvPr/>
        </p:nvGrpSpPr>
        <p:grpSpPr>
          <a:xfrm>
            <a:off x="6654118" y="3015804"/>
            <a:ext cx="5308496" cy="3692409"/>
            <a:chOff x="1437949" y="1438233"/>
            <a:chExt cx="2055793" cy="1787607"/>
          </a:xfrm>
        </p:grpSpPr>
        <p:pic>
          <p:nvPicPr>
            <p:cNvPr id="15" name="Picture 14" descr="A picture containing background pattern&#10;&#10;Description automatically generated">
              <a:extLst>
                <a:ext uri="{FF2B5EF4-FFF2-40B4-BE49-F238E27FC236}">
                  <a16:creationId xmlns:a16="http://schemas.microsoft.com/office/drawing/2014/main" id="{141F3F0C-8C37-4271-9B45-9E8341358B9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3549" b="16131"/>
            <a:stretch/>
          </p:blipFill>
          <p:spPr>
            <a:xfrm>
              <a:off x="1437949" y="1438233"/>
              <a:ext cx="2055793" cy="1787607"/>
            </a:xfrm>
            <a:prstGeom prst="rect">
              <a:avLst/>
            </a:prstGeom>
          </p:spPr>
        </p:pic>
        <p:pic>
          <p:nvPicPr>
            <p:cNvPr id="16" name="Picture 15" descr="A picture containing background pattern&#10;&#10;Description automatically generated">
              <a:extLst>
                <a:ext uri="{FF2B5EF4-FFF2-40B4-BE49-F238E27FC236}">
                  <a16:creationId xmlns:a16="http://schemas.microsoft.com/office/drawing/2014/main" id="{AB5D1954-6EFC-49E4-A301-AC55EFC522E7}"/>
                </a:ext>
              </a:extLst>
            </p:cNvPr>
            <p:cNvPicPr>
              <a:picLocks noChangeAspect="1"/>
            </p:cNvPicPr>
            <p:nvPr/>
          </p:nvPicPr>
          <p:blipFill rotWithShape="1">
            <a:blip r:embed="rId4"/>
            <a:srcRect t="25211" r="83003" b="58021"/>
            <a:stretch/>
          </p:blipFill>
          <p:spPr>
            <a:xfrm>
              <a:off x="1437949" y="1467959"/>
              <a:ext cx="462320" cy="456091"/>
            </a:xfrm>
            <a:prstGeom prst="rect">
              <a:avLst/>
            </a:prstGeom>
          </p:spPr>
        </p:pic>
      </p:grpSp>
    </p:spTree>
    <p:extLst>
      <p:ext uri="{BB962C8B-B14F-4D97-AF65-F5344CB8AC3E}">
        <p14:creationId xmlns:p14="http://schemas.microsoft.com/office/powerpoint/2010/main" val="2326138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lendar&#10;&#10;Description automatically generated">
            <a:extLst>
              <a:ext uri="{FF2B5EF4-FFF2-40B4-BE49-F238E27FC236}">
                <a16:creationId xmlns:a16="http://schemas.microsoft.com/office/drawing/2014/main" id="{D828D311-7DB2-F214-9A3A-3159172C32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6" t="13871" r="156" b="45910"/>
          <a:stretch/>
        </p:blipFill>
        <p:spPr>
          <a:xfrm>
            <a:off x="-59838" y="-89210"/>
            <a:ext cx="12251838" cy="6969514"/>
          </a:xfrm>
          <a:prstGeom prst="rect">
            <a:avLst/>
          </a:prstGeom>
        </p:spPr>
      </p:pic>
      <p:pic>
        <p:nvPicPr>
          <p:cNvPr id="14" name="Picture 13" descr="Calendar&#10;&#10;Description automatically generated">
            <a:extLst>
              <a:ext uri="{FF2B5EF4-FFF2-40B4-BE49-F238E27FC236}">
                <a16:creationId xmlns:a16="http://schemas.microsoft.com/office/drawing/2014/main" id="{47323105-C573-29BF-7EDA-0B902E857C9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8223" y="2233741"/>
            <a:ext cx="3346776" cy="4330665"/>
          </a:xfrm>
          <a:prstGeom prst="rect">
            <a:avLst/>
          </a:prstGeom>
        </p:spPr>
      </p:pic>
      <p:sp>
        <p:nvSpPr>
          <p:cNvPr id="2" name="TextBox 1"/>
          <p:cNvSpPr txBox="1"/>
          <p:nvPr/>
        </p:nvSpPr>
        <p:spPr>
          <a:xfrm>
            <a:off x="2970753" y="8592"/>
            <a:ext cx="8891047" cy="2246769"/>
          </a:xfrm>
          <a:prstGeom prst="rect">
            <a:avLst/>
          </a:prstGeom>
          <a:solidFill>
            <a:schemeClr val="accent4">
              <a:lumMod val="20000"/>
              <a:lumOff val="80000"/>
            </a:schemeClr>
          </a:solidFill>
        </p:spPr>
        <p:txBody>
          <a:bodyPr wrap="square" rtlCol="0">
            <a:spAutoFit/>
          </a:bodyPr>
          <a:lstStyle/>
          <a:p>
            <a:r>
              <a:rPr lang="en-US" sz="2800" dirty="0" err="1">
                <a:solidFill>
                  <a:srgbClr val="FF0000"/>
                </a:solidFill>
              </a:rPr>
              <a:t>Là</a:t>
            </a:r>
            <a:r>
              <a:rPr lang="en-US" sz="2800" dirty="0">
                <a:solidFill>
                  <a:srgbClr val="FF0000"/>
                </a:solidFill>
              </a:rPr>
              <a:t> </a:t>
            </a:r>
            <a:r>
              <a:rPr lang="en-US" sz="2800" dirty="0" err="1">
                <a:solidFill>
                  <a:srgbClr val="FF0000"/>
                </a:solidFill>
              </a:rPr>
              <a:t>thương</a:t>
            </a:r>
            <a:r>
              <a:rPr lang="en-US" sz="2800" dirty="0">
                <a:solidFill>
                  <a:srgbClr val="FF0000"/>
                </a:solidFill>
              </a:rPr>
              <a:t> </a:t>
            </a:r>
            <a:r>
              <a:rPr lang="en-US" sz="2800" dirty="0" err="1">
                <a:solidFill>
                  <a:srgbClr val="FF0000"/>
                </a:solidFill>
              </a:rPr>
              <a:t>hiệu</a:t>
            </a:r>
            <a:r>
              <a:rPr lang="en-US" sz="2800" dirty="0">
                <a:solidFill>
                  <a:srgbClr val="FF0000"/>
                </a:solidFill>
              </a:rPr>
              <a:t> </a:t>
            </a:r>
            <a:r>
              <a:rPr lang="en-US" sz="2800" dirty="0" err="1">
                <a:solidFill>
                  <a:srgbClr val="FF0000"/>
                </a:solidFill>
              </a:rPr>
              <a:t>đầu</a:t>
            </a:r>
            <a:r>
              <a:rPr lang="en-US" sz="2800" dirty="0">
                <a:solidFill>
                  <a:srgbClr val="FF0000"/>
                </a:solidFill>
              </a:rPr>
              <a:t> </a:t>
            </a:r>
            <a:r>
              <a:rPr lang="en-US" sz="2800" dirty="0" err="1">
                <a:solidFill>
                  <a:srgbClr val="FF0000"/>
                </a:solidFill>
              </a:rPr>
              <a:t>tiên</a:t>
            </a:r>
            <a:r>
              <a:rPr lang="en-US" sz="2800" dirty="0">
                <a:solidFill>
                  <a:srgbClr val="FF0000"/>
                </a:solidFill>
              </a:rPr>
              <a:t>, </a:t>
            </a:r>
            <a:r>
              <a:rPr lang="en-US" sz="2800" dirty="0" err="1">
                <a:solidFill>
                  <a:srgbClr val="FF0000"/>
                </a:solidFill>
              </a:rPr>
              <a:t>tiên</a:t>
            </a:r>
            <a:r>
              <a:rPr lang="en-US" sz="2800" dirty="0">
                <a:solidFill>
                  <a:srgbClr val="FF0000"/>
                </a:solidFill>
              </a:rPr>
              <a:t> </a:t>
            </a:r>
            <a:r>
              <a:rPr lang="en-US" sz="2800" dirty="0" err="1">
                <a:solidFill>
                  <a:srgbClr val="FF0000"/>
                </a:solidFill>
              </a:rPr>
              <a:t>phong</a:t>
            </a:r>
            <a:r>
              <a:rPr lang="en-US" sz="2800" dirty="0">
                <a:solidFill>
                  <a:srgbClr val="FF0000"/>
                </a:solidFill>
              </a:rPr>
              <a:t> </a:t>
            </a:r>
            <a:r>
              <a:rPr lang="en-US" sz="2800" dirty="0" err="1">
                <a:solidFill>
                  <a:srgbClr val="FF0000"/>
                </a:solidFill>
              </a:rPr>
              <a:t>làm</a:t>
            </a:r>
            <a:r>
              <a:rPr lang="en-US" sz="2800" dirty="0">
                <a:solidFill>
                  <a:srgbClr val="FF0000"/>
                </a:solidFill>
              </a:rPr>
              <a:t> </a:t>
            </a:r>
            <a:r>
              <a:rPr lang="en-US" sz="2800" dirty="0" err="1">
                <a:solidFill>
                  <a:srgbClr val="FF0000"/>
                </a:solidFill>
              </a:rPr>
              <a:t>ra</a:t>
            </a:r>
            <a:r>
              <a:rPr lang="en-US" sz="2800" dirty="0">
                <a:solidFill>
                  <a:srgbClr val="FF0000"/>
                </a:solidFill>
              </a:rPr>
              <a:t> </a:t>
            </a:r>
            <a:r>
              <a:rPr lang="en-US" sz="2800" dirty="0" err="1">
                <a:solidFill>
                  <a:srgbClr val="FF0000"/>
                </a:solidFill>
              </a:rPr>
              <a:t>các</a:t>
            </a:r>
            <a:r>
              <a:rPr lang="en-US" sz="2800" dirty="0">
                <a:solidFill>
                  <a:srgbClr val="FF0000"/>
                </a:solidFill>
              </a:rPr>
              <a:t> </a:t>
            </a:r>
            <a:r>
              <a:rPr lang="en-US" sz="2800" dirty="0" err="1">
                <a:solidFill>
                  <a:srgbClr val="FF0000"/>
                </a:solidFill>
              </a:rPr>
              <a:t>loại</a:t>
            </a:r>
            <a:r>
              <a:rPr lang="en-US" sz="2800" dirty="0">
                <a:solidFill>
                  <a:srgbClr val="FF0000"/>
                </a:solidFill>
              </a:rPr>
              <a:t> </a:t>
            </a:r>
            <a:r>
              <a:rPr lang="en-US" sz="2800" dirty="0" err="1">
                <a:solidFill>
                  <a:srgbClr val="FF0000"/>
                </a:solidFill>
              </a:rPr>
              <a:t>ngũ</a:t>
            </a:r>
            <a:r>
              <a:rPr lang="en-US" sz="2800" dirty="0">
                <a:solidFill>
                  <a:srgbClr val="FF0000"/>
                </a:solidFill>
              </a:rPr>
              <a:t> </a:t>
            </a:r>
            <a:r>
              <a:rPr lang="en-US" sz="2800" dirty="0" err="1">
                <a:solidFill>
                  <a:srgbClr val="FF0000"/>
                </a:solidFill>
              </a:rPr>
              <a:t>cốc</a:t>
            </a:r>
            <a:r>
              <a:rPr lang="en-US" sz="2800" dirty="0">
                <a:solidFill>
                  <a:srgbClr val="FF0000"/>
                </a:solidFill>
              </a:rPr>
              <a:t> </a:t>
            </a:r>
            <a:r>
              <a:rPr lang="en-US" sz="2800" dirty="0" err="1">
                <a:solidFill>
                  <a:srgbClr val="FF0000"/>
                </a:solidFill>
              </a:rPr>
              <a:t>ăn</a:t>
            </a:r>
            <a:r>
              <a:rPr lang="en-US" sz="2800" dirty="0">
                <a:solidFill>
                  <a:srgbClr val="FF0000"/>
                </a:solidFill>
              </a:rPr>
              <a:t> </a:t>
            </a:r>
            <a:r>
              <a:rPr lang="en-US" sz="2800" dirty="0" err="1">
                <a:solidFill>
                  <a:srgbClr val="FF0000"/>
                </a:solidFill>
              </a:rPr>
              <a:t>liền</a:t>
            </a:r>
            <a:r>
              <a:rPr lang="en-US" sz="2800" dirty="0">
                <a:solidFill>
                  <a:srgbClr val="FF0000"/>
                </a:solidFill>
              </a:rPr>
              <a:t>, </a:t>
            </a:r>
            <a:r>
              <a:rPr lang="en-US" sz="2800" dirty="0" err="1">
                <a:solidFill>
                  <a:srgbClr val="FF0000"/>
                </a:solidFill>
              </a:rPr>
              <a:t>uống</a:t>
            </a:r>
            <a:r>
              <a:rPr lang="en-US" sz="2800" dirty="0">
                <a:solidFill>
                  <a:srgbClr val="FF0000"/>
                </a:solidFill>
              </a:rPr>
              <a:t> </a:t>
            </a:r>
            <a:r>
              <a:rPr lang="en-US" sz="2800" dirty="0" err="1">
                <a:solidFill>
                  <a:srgbClr val="FF0000"/>
                </a:solidFill>
              </a:rPr>
              <a:t>liền</a:t>
            </a:r>
            <a:r>
              <a:rPr lang="en-US" sz="2800" dirty="0">
                <a:solidFill>
                  <a:srgbClr val="FF0000"/>
                </a:solidFill>
              </a:rPr>
              <a:t> </a:t>
            </a:r>
            <a:r>
              <a:rPr lang="en-US" sz="2800" dirty="0" err="1">
                <a:solidFill>
                  <a:srgbClr val="FF0000"/>
                </a:solidFill>
              </a:rPr>
              <a:t>tại</a:t>
            </a:r>
            <a:r>
              <a:rPr lang="en-US" sz="2800" dirty="0">
                <a:solidFill>
                  <a:srgbClr val="FF0000"/>
                </a:solidFill>
              </a:rPr>
              <a:t> </a:t>
            </a:r>
            <a:r>
              <a:rPr lang="en-US" sz="2800" dirty="0" err="1">
                <a:solidFill>
                  <a:srgbClr val="FF0000"/>
                </a:solidFill>
              </a:rPr>
              <a:t>Việt</a:t>
            </a:r>
            <a:r>
              <a:rPr lang="en-US" sz="2800" dirty="0">
                <a:solidFill>
                  <a:srgbClr val="FF0000"/>
                </a:solidFill>
              </a:rPr>
              <a:t> Nam, </a:t>
            </a:r>
            <a:r>
              <a:rPr lang="en-US" sz="2800" dirty="0" err="1">
                <a:solidFill>
                  <a:srgbClr val="FF0000"/>
                </a:solidFill>
              </a:rPr>
              <a:t>sản</a:t>
            </a:r>
            <a:r>
              <a:rPr lang="en-US" sz="2800" dirty="0">
                <a:solidFill>
                  <a:srgbClr val="FF0000"/>
                </a:solidFill>
              </a:rPr>
              <a:t> </a:t>
            </a:r>
            <a:r>
              <a:rPr lang="en-US" sz="2800" dirty="0" err="1">
                <a:solidFill>
                  <a:srgbClr val="FF0000"/>
                </a:solidFill>
              </a:rPr>
              <a:t>phẩm</a:t>
            </a:r>
            <a:r>
              <a:rPr lang="en-US" sz="2800" dirty="0">
                <a:solidFill>
                  <a:srgbClr val="FF0000"/>
                </a:solidFill>
              </a:rPr>
              <a:t> </a:t>
            </a:r>
            <a:r>
              <a:rPr lang="en-US" sz="2800" dirty="0" err="1">
                <a:solidFill>
                  <a:srgbClr val="FF0000"/>
                </a:solidFill>
              </a:rPr>
              <a:t>phong</a:t>
            </a:r>
            <a:r>
              <a:rPr lang="en-US" sz="2800" dirty="0">
                <a:solidFill>
                  <a:srgbClr val="FF0000"/>
                </a:solidFill>
              </a:rPr>
              <a:t> </a:t>
            </a:r>
            <a:r>
              <a:rPr lang="en-US" sz="2800" dirty="0" err="1">
                <a:solidFill>
                  <a:srgbClr val="FF0000"/>
                </a:solidFill>
              </a:rPr>
              <a:t>phú</a:t>
            </a:r>
            <a:r>
              <a:rPr lang="en-US" sz="2800" dirty="0">
                <a:solidFill>
                  <a:srgbClr val="FF0000"/>
                </a:solidFill>
              </a:rPr>
              <a:t>, </a:t>
            </a:r>
            <a:r>
              <a:rPr lang="en-US" sz="2800" dirty="0" err="1">
                <a:solidFill>
                  <a:srgbClr val="FF0000"/>
                </a:solidFill>
              </a:rPr>
              <a:t>đa</a:t>
            </a:r>
            <a:r>
              <a:rPr lang="en-US" sz="2800" dirty="0">
                <a:solidFill>
                  <a:srgbClr val="FF0000"/>
                </a:solidFill>
              </a:rPr>
              <a:t> dang, </a:t>
            </a:r>
            <a:r>
              <a:rPr lang="en-US" sz="2800" dirty="0" err="1">
                <a:solidFill>
                  <a:srgbClr val="FF0000"/>
                </a:solidFill>
              </a:rPr>
              <a:t>phục</a:t>
            </a:r>
            <a:r>
              <a:rPr lang="en-US" sz="2800" dirty="0">
                <a:solidFill>
                  <a:srgbClr val="FF0000"/>
                </a:solidFill>
              </a:rPr>
              <a:t> </a:t>
            </a:r>
            <a:r>
              <a:rPr lang="en-US" sz="2800" dirty="0" err="1">
                <a:solidFill>
                  <a:srgbClr val="FF0000"/>
                </a:solidFill>
              </a:rPr>
              <a:t>vụ</a:t>
            </a:r>
            <a:r>
              <a:rPr lang="en-US" sz="2800" dirty="0">
                <a:solidFill>
                  <a:srgbClr val="FF0000"/>
                </a:solidFill>
              </a:rPr>
              <a:t> </a:t>
            </a:r>
            <a:r>
              <a:rPr lang="en-US" sz="2800" dirty="0" err="1">
                <a:solidFill>
                  <a:srgbClr val="FF0000"/>
                </a:solidFill>
              </a:rPr>
              <a:t>được</a:t>
            </a:r>
            <a:r>
              <a:rPr lang="en-US" sz="2800" dirty="0">
                <a:solidFill>
                  <a:srgbClr val="FF0000"/>
                </a:solidFill>
              </a:rPr>
              <a:t> </a:t>
            </a:r>
            <a:r>
              <a:rPr lang="en-US" sz="2800" dirty="0" err="1">
                <a:solidFill>
                  <a:srgbClr val="FF0000"/>
                </a:solidFill>
              </a:rPr>
              <a:t>nhiều</a:t>
            </a:r>
            <a:r>
              <a:rPr lang="en-US" sz="2800" dirty="0">
                <a:solidFill>
                  <a:srgbClr val="FF0000"/>
                </a:solidFill>
              </a:rPr>
              <a:t> </a:t>
            </a:r>
            <a:r>
              <a:rPr lang="en-US" sz="2800" dirty="0" err="1">
                <a:solidFill>
                  <a:srgbClr val="FF0000"/>
                </a:solidFill>
              </a:rPr>
              <a:t>đối</a:t>
            </a:r>
            <a:r>
              <a:rPr lang="en-US" sz="2800" dirty="0">
                <a:solidFill>
                  <a:srgbClr val="FF0000"/>
                </a:solidFill>
              </a:rPr>
              <a:t> </a:t>
            </a:r>
            <a:r>
              <a:rPr lang="en-US" sz="2800" dirty="0" err="1">
                <a:solidFill>
                  <a:srgbClr val="FF0000"/>
                </a:solidFill>
              </a:rPr>
              <a:t>tượng</a:t>
            </a:r>
            <a:r>
              <a:rPr lang="en-US" sz="2800" dirty="0">
                <a:solidFill>
                  <a:srgbClr val="FF0000"/>
                </a:solidFill>
              </a:rPr>
              <a:t>: </a:t>
            </a:r>
            <a:r>
              <a:rPr lang="en-US" sz="2800" dirty="0" err="1">
                <a:solidFill>
                  <a:srgbClr val="FF0000"/>
                </a:solidFill>
              </a:rPr>
              <a:t>cả</a:t>
            </a:r>
            <a:r>
              <a:rPr lang="en-US" sz="2800" dirty="0">
                <a:solidFill>
                  <a:srgbClr val="FF0000"/>
                </a:solidFill>
              </a:rPr>
              <a:t> </a:t>
            </a:r>
            <a:r>
              <a:rPr lang="en-US" sz="2800" dirty="0" err="1">
                <a:solidFill>
                  <a:srgbClr val="FF0000"/>
                </a:solidFill>
              </a:rPr>
              <a:t>đa</a:t>
            </a:r>
            <a:r>
              <a:rPr lang="en-US" sz="2800" dirty="0">
                <a:solidFill>
                  <a:srgbClr val="FF0000"/>
                </a:solidFill>
              </a:rPr>
              <a:t> </a:t>
            </a:r>
            <a:r>
              <a:rPr lang="en-US" sz="2800" dirty="0" err="1">
                <a:solidFill>
                  <a:srgbClr val="FF0000"/>
                </a:solidFill>
              </a:rPr>
              <a:t>số</a:t>
            </a:r>
            <a:r>
              <a:rPr lang="en-US" sz="2800" dirty="0">
                <a:solidFill>
                  <a:srgbClr val="FF0000"/>
                </a:solidFill>
              </a:rPr>
              <a:t> </a:t>
            </a:r>
            <a:r>
              <a:rPr lang="en-US" sz="2800" dirty="0" err="1">
                <a:solidFill>
                  <a:srgbClr val="FF0000"/>
                </a:solidFill>
              </a:rPr>
              <a:t>dân</a:t>
            </a:r>
            <a:r>
              <a:rPr lang="en-US" sz="2800" dirty="0">
                <a:solidFill>
                  <a:srgbClr val="FF0000"/>
                </a:solidFill>
              </a:rPr>
              <a:t> </a:t>
            </a:r>
            <a:r>
              <a:rPr lang="en-US" sz="2800" dirty="0" err="1">
                <a:solidFill>
                  <a:srgbClr val="FF0000"/>
                </a:solidFill>
              </a:rPr>
              <a:t>chúng</a:t>
            </a:r>
            <a:r>
              <a:rPr lang="en-US" sz="2800" dirty="0">
                <a:solidFill>
                  <a:srgbClr val="FF0000"/>
                </a:solidFill>
              </a:rPr>
              <a:t> </a:t>
            </a:r>
            <a:r>
              <a:rPr lang="en-US" sz="2800" dirty="0" err="1">
                <a:solidFill>
                  <a:srgbClr val="FF0000"/>
                </a:solidFill>
              </a:rPr>
              <a:t>và</a:t>
            </a:r>
            <a:r>
              <a:rPr lang="en-US" sz="2800" dirty="0">
                <a:solidFill>
                  <a:srgbClr val="FF0000"/>
                </a:solidFill>
              </a:rPr>
              <a:t> </a:t>
            </a:r>
            <a:r>
              <a:rPr lang="en-US" sz="2800" dirty="0" err="1">
                <a:solidFill>
                  <a:srgbClr val="FF0000"/>
                </a:solidFill>
              </a:rPr>
              <a:t>thiểu</a:t>
            </a:r>
            <a:r>
              <a:rPr lang="en-US" sz="2800" dirty="0">
                <a:solidFill>
                  <a:srgbClr val="FF0000"/>
                </a:solidFill>
              </a:rPr>
              <a:t> </a:t>
            </a:r>
            <a:r>
              <a:rPr lang="en-US" sz="2800" dirty="0" err="1">
                <a:solidFill>
                  <a:srgbClr val="FF0000"/>
                </a:solidFill>
              </a:rPr>
              <a:t>số</a:t>
            </a:r>
            <a:r>
              <a:rPr lang="en-US" sz="2800" dirty="0">
                <a:solidFill>
                  <a:srgbClr val="FF0000"/>
                </a:solidFill>
              </a:rPr>
              <a:t> </a:t>
            </a:r>
            <a:r>
              <a:rPr lang="en-US" sz="2800" dirty="0" err="1">
                <a:solidFill>
                  <a:srgbClr val="FF0000"/>
                </a:solidFill>
              </a:rPr>
              <a:t>các</a:t>
            </a:r>
            <a:r>
              <a:rPr lang="en-US" sz="2800" dirty="0">
                <a:solidFill>
                  <a:srgbClr val="FF0000"/>
                </a:solidFill>
              </a:rPr>
              <a:t> </a:t>
            </a:r>
            <a:r>
              <a:rPr lang="en-US" sz="2800" dirty="0" err="1">
                <a:solidFill>
                  <a:srgbClr val="FF0000"/>
                </a:solidFill>
              </a:rPr>
              <a:t>đối</a:t>
            </a:r>
            <a:r>
              <a:rPr lang="en-US" sz="2800" dirty="0">
                <a:solidFill>
                  <a:srgbClr val="FF0000"/>
                </a:solidFill>
              </a:rPr>
              <a:t> </a:t>
            </a:r>
            <a:r>
              <a:rPr lang="en-US" sz="2800" dirty="0" err="1">
                <a:solidFill>
                  <a:srgbClr val="FF0000"/>
                </a:solidFill>
              </a:rPr>
              <a:t>tượng</a:t>
            </a:r>
            <a:r>
              <a:rPr lang="en-US" sz="2800" dirty="0">
                <a:solidFill>
                  <a:srgbClr val="FF0000"/>
                </a:solidFill>
              </a:rPr>
              <a:t> </a:t>
            </a:r>
            <a:r>
              <a:rPr lang="en-US" sz="2800" dirty="0" err="1">
                <a:solidFill>
                  <a:srgbClr val="FF0000"/>
                </a:solidFill>
              </a:rPr>
              <a:t>chuyên</a:t>
            </a:r>
            <a:r>
              <a:rPr lang="en-US" sz="2800" dirty="0">
                <a:solidFill>
                  <a:srgbClr val="FF0000"/>
                </a:solidFill>
              </a:rPr>
              <a:t> </a:t>
            </a:r>
            <a:r>
              <a:rPr lang="en-US" sz="2800" dirty="0" err="1">
                <a:solidFill>
                  <a:srgbClr val="FF0000"/>
                </a:solidFill>
              </a:rPr>
              <a:t>biệt</a:t>
            </a:r>
            <a:r>
              <a:rPr lang="en-US" sz="2800" dirty="0">
                <a:solidFill>
                  <a:srgbClr val="FF0000"/>
                </a:solidFill>
              </a:rPr>
              <a:t>, </a:t>
            </a:r>
            <a:r>
              <a:rPr lang="en-US" sz="2800" dirty="0" err="1">
                <a:solidFill>
                  <a:srgbClr val="FF0000"/>
                </a:solidFill>
              </a:rPr>
              <a:t>có</a:t>
            </a:r>
            <a:r>
              <a:rPr lang="en-US" sz="2800" dirty="0">
                <a:solidFill>
                  <a:srgbClr val="FF0000"/>
                </a:solidFill>
              </a:rPr>
              <a:t> </a:t>
            </a:r>
            <a:r>
              <a:rPr lang="en-US" sz="2800" dirty="0" err="1">
                <a:solidFill>
                  <a:srgbClr val="FF0000"/>
                </a:solidFill>
              </a:rPr>
              <a:t>nhiều</a:t>
            </a:r>
            <a:r>
              <a:rPr lang="en-US" sz="2800" dirty="0">
                <a:solidFill>
                  <a:srgbClr val="FF0000"/>
                </a:solidFill>
              </a:rPr>
              <a:t> </a:t>
            </a:r>
            <a:r>
              <a:rPr lang="en-US" sz="2800" dirty="0" err="1">
                <a:solidFill>
                  <a:srgbClr val="FF0000"/>
                </a:solidFill>
              </a:rPr>
              <a:t>hương</a:t>
            </a:r>
            <a:r>
              <a:rPr lang="en-US" sz="2800" dirty="0">
                <a:solidFill>
                  <a:srgbClr val="FF0000"/>
                </a:solidFill>
              </a:rPr>
              <a:t> vị </a:t>
            </a:r>
            <a:r>
              <a:rPr lang="en-US" sz="2800" dirty="0" err="1">
                <a:solidFill>
                  <a:srgbClr val="FF0000"/>
                </a:solidFill>
              </a:rPr>
              <a:t>để</a:t>
            </a:r>
            <a:r>
              <a:rPr lang="en-US" sz="2800" dirty="0">
                <a:solidFill>
                  <a:srgbClr val="FF0000"/>
                </a:solidFill>
              </a:rPr>
              <a:t> </a:t>
            </a:r>
            <a:r>
              <a:rPr lang="en-US" sz="2800" dirty="0" err="1">
                <a:solidFill>
                  <a:srgbClr val="FF0000"/>
                </a:solidFill>
              </a:rPr>
              <a:t>khách</a:t>
            </a:r>
            <a:r>
              <a:rPr lang="en-US" sz="2800" dirty="0">
                <a:solidFill>
                  <a:srgbClr val="FF0000"/>
                </a:solidFill>
              </a:rPr>
              <a:t> </a:t>
            </a:r>
            <a:r>
              <a:rPr lang="en-US" sz="2800" dirty="0" err="1">
                <a:solidFill>
                  <a:srgbClr val="FF0000"/>
                </a:solidFill>
              </a:rPr>
              <a:t>hàng</a:t>
            </a:r>
            <a:r>
              <a:rPr lang="en-US" sz="2800" dirty="0">
                <a:solidFill>
                  <a:srgbClr val="FF0000"/>
                </a:solidFill>
              </a:rPr>
              <a:t> </a:t>
            </a:r>
            <a:r>
              <a:rPr lang="en-US" sz="2800" dirty="0" err="1">
                <a:solidFill>
                  <a:srgbClr val="FF0000"/>
                </a:solidFill>
              </a:rPr>
              <a:t>chọn</a:t>
            </a:r>
            <a:r>
              <a:rPr lang="en-US" sz="2800" dirty="0">
                <a:solidFill>
                  <a:srgbClr val="FF0000"/>
                </a:solidFill>
              </a:rPr>
              <a:t> </a:t>
            </a:r>
            <a:r>
              <a:rPr lang="en-US" sz="2800" dirty="0" err="1">
                <a:solidFill>
                  <a:srgbClr val="FF0000"/>
                </a:solidFill>
              </a:rPr>
              <a:t>lựa</a:t>
            </a:r>
            <a:endParaRPr lang="en-US" sz="2800" dirty="0">
              <a:solidFill>
                <a:srgbClr val="FF0000"/>
              </a:solidFill>
            </a:endParaRPr>
          </a:p>
        </p:txBody>
      </p:sp>
    </p:spTree>
    <p:extLst>
      <p:ext uri="{BB962C8B-B14F-4D97-AF65-F5344CB8AC3E}">
        <p14:creationId xmlns:p14="http://schemas.microsoft.com/office/powerpoint/2010/main" val="96769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079A597C-A0AE-936C-6C63-ADC9046ADEE7}"/>
              </a:ext>
            </a:extLst>
          </p:cNvPr>
          <p:cNvSpPr txBox="1">
            <a:spLocks/>
          </p:cNvSpPr>
          <p:nvPr/>
        </p:nvSpPr>
        <p:spPr>
          <a:xfrm>
            <a:off x="1127448" y="440346"/>
            <a:ext cx="8915400" cy="437684"/>
          </a:xfrm>
          <a:prstGeom prst="rect">
            <a:avLst/>
          </a:prstGeom>
        </p:spPr>
        <p:txBody>
          <a:bodyPr vert="horz" lIns="91440" tIns="45720" rIns="91440" bIns="45720" rtlCol="0" anchor="ctr">
            <a:noAutofit/>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00930B"/>
                </a:solidFill>
                <a:latin typeface="UTM Sharnay" panose="02040603050506020204" pitchFamily="18" charset="0"/>
                <a:cs typeface="Times New Roman" pitchFamily="18" charset="0"/>
              </a:rPr>
              <a:t>KHÔNG NGỪNG CẢI TIẾN, NÂNG CAO CHẤT LƯỢNG SẢN PHẨM TRONG SUỐT 25 NĂM QUA</a:t>
            </a:r>
          </a:p>
        </p:txBody>
      </p:sp>
      <p:pic>
        <p:nvPicPr>
          <p:cNvPr id="1026" name="Picture 2">
            <a:extLst>
              <a:ext uri="{FF2B5EF4-FFF2-40B4-BE49-F238E27FC236}">
                <a16:creationId xmlns:a16="http://schemas.microsoft.com/office/drawing/2014/main" id="{C71820D3-1E31-DAF3-9375-B379C6BD4DF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27448" y="1275293"/>
            <a:ext cx="5225000" cy="522984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FABC398D-0C1A-2225-2ABF-0D54EA78E3F8}"/>
              </a:ext>
            </a:extLst>
          </p:cNvPr>
          <p:cNvGrpSpPr/>
          <p:nvPr/>
        </p:nvGrpSpPr>
        <p:grpSpPr>
          <a:xfrm>
            <a:off x="6942663" y="1488559"/>
            <a:ext cx="4986377" cy="4781056"/>
            <a:chOff x="7048990" y="2266125"/>
            <a:chExt cx="4175418" cy="4003489"/>
          </a:xfrm>
        </p:grpSpPr>
        <p:sp>
          <p:nvSpPr>
            <p:cNvPr id="7" name="Oval 6">
              <a:extLst>
                <a:ext uri="{FF2B5EF4-FFF2-40B4-BE49-F238E27FC236}">
                  <a16:creationId xmlns:a16="http://schemas.microsoft.com/office/drawing/2014/main" id="{98D0CC7B-FD4A-3116-7126-D8D82FF8EF1F}"/>
                </a:ext>
              </a:extLst>
            </p:cNvPr>
            <p:cNvSpPr/>
            <p:nvPr/>
          </p:nvSpPr>
          <p:spPr>
            <a:xfrm>
              <a:off x="7300285" y="2587357"/>
              <a:ext cx="3204566" cy="32045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room, gambling house&#10;&#10;Description automatically generated">
              <a:extLst>
                <a:ext uri="{FF2B5EF4-FFF2-40B4-BE49-F238E27FC236}">
                  <a16:creationId xmlns:a16="http://schemas.microsoft.com/office/drawing/2014/main" id="{F00F6DC1-EB4F-9BD5-3768-CE129BD1CD38}"/>
                </a:ext>
              </a:extLst>
            </p:cNvPr>
            <p:cNvPicPr>
              <a:picLocks noChangeAspect="1"/>
            </p:cNvPicPr>
            <p:nvPr/>
          </p:nvPicPr>
          <p:blipFill>
            <a:blip r:embed="rId3"/>
            <a:stretch>
              <a:fillRect/>
            </a:stretch>
          </p:blipFill>
          <p:spPr>
            <a:xfrm>
              <a:off x="7048990" y="2266125"/>
              <a:ext cx="4175418" cy="4003489"/>
            </a:xfrm>
            <a:prstGeom prst="rect">
              <a:avLst/>
            </a:prstGeom>
          </p:spPr>
        </p:pic>
      </p:grpSp>
    </p:spTree>
    <p:extLst>
      <p:ext uri="{BB962C8B-B14F-4D97-AF65-F5344CB8AC3E}">
        <p14:creationId xmlns:p14="http://schemas.microsoft.com/office/powerpoint/2010/main" val="3267607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659D2211-E864-3041-9075-79E8B4974D3D}"/>
              </a:ext>
            </a:extLst>
          </p:cNvPr>
          <p:cNvSpPr txBox="1"/>
          <p:nvPr/>
        </p:nvSpPr>
        <p:spPr>
          <a:xfrm>
            <a:off x="1091041" y="297596"/>
            <a:ext cx="7624908" cy="954107"/>
          </a:xfrm>
          <a:prstGeom prst="rect">
            <a:avLst/>
          </a:prstGeom>
          <a:noFill/>
        </p:spPr>
        <p:txBody>
          <a:bodyPr wrap="none" rtlCol="0">
            <a:spAutoFit/>
          </a:bodyPr>
          <a:lstStyle/>
          <a:p>
            <a:r>
              <a:rPr lang="en-US" sz="2800" dirty="0">
                <a:solidFill>
                  <a:srgbClr val="00930B"/>
                </a:solidFill>
                <a:latin typeface="UTM Sharnay" panose="02040603050506020204" pitchFamily="18" charset="0"/>
              </a:rPr>
              <a:t>ĐẶC ĐIỂM CHUNG BỘT NGŨ CỐC VIỆT ĐÀI</a:t>
            </a:r>
          </a:p>
          <a:p>
            <a:endParaRPr lang="en-US" sz="2800" dirty="0">
              <a:solidFill>
                <a:srgbClr val="00930B"/>
              </a:solidFill>
              <a:latin typeface="UTM Sharnay" panose="02040603050506020204" pitchFamily="18" charset="0"/>
            </a:endParaRPr>
          </a:p>
        </p:txBody>
      </p:sp>
      <p:sp>
        <p:nvSpPr>
          <p:cNvPr id="2" name="Hexagon 1"/>
          <p:cNvSpPr/>
          <p:nvPr/>
        </p:nvSpPr>
        <p:spPr>
          <a:xfrm>
            <a:off x="4886325" y="3205718"/>
            <a:ext cx="1600200" cy="1414462"/>
          </a:xfrm>
          <a:prstGeom prst="hexag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Montserrat" panose="00000500000000000000" pitchFamily="2" charset="0"/>
              </a:rPr>
              <a:t>ĐẶC ĐIỂM</a:t>
            </a:r>
          </a:p>
        </p:txBody>
      </p:sp>
      <p:sp>
        <p:nvSpPr>
          <p:cNvPr id="17" name="Hexagon 16"/>
          <p:cNvSpPr/>
          <p:nvPr/>
        </p:nvSpPr>
        <p:spPr>
          <a:xfrm>
            <a:off x="3814986" y="1455704"/>
            <a:ext cx="1677122"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ontserrat" panose="00000500000000000000" pitchFamily="2" charset="0"/>
              </a:rPr>
              <a:t>NGŨ CỐC </a:t>
            </a:r>
            <a:r>
              <a:rPr lang="en-US" sz="1600" b="1" dirty="0">
                <a:latin typeface="Montserrat" panose="00000500000000000000" pitchFamily="2" charset="0"/>
              </a:rPr>
              <a:t>NGUYÊN CÁM</a:t>
            </a:r>
          </a:p>
        </p:txBody>
      </p:sp>
      <p:sp>
        <p:nvSpPr>
          <p:cNvPr id="20" name="Hexagon 19"/>
          <p:cNvSpPr/>
          <p:nvPr/>
        </p:nvSpPr>
        <p:spPr>
          <a:xfrm>
            <a:off x="6329266" y="4030344"/>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panose="00000500000000000000" pitchFamily="2" charset="0"/>
              </a:rPr>
              <a:t>03 KHÔNG</a:t>
            </a:r>
          </a:p>
        </p:txBody>
      </p:sp>
      <p:sp>
        <p:nvSpPr>
          <p:cNvPr id="22" name="Hexagon 21"/>
          <p:cNvSpPr/>
          <p:nvPr/>
        </p:nvSpPr>
        <p:spPr>
          <a:xfrm>
            <a:off x="3382922" y="3987834"/>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Montserrat" panose="00000500000000000000" pitchFamily="2" charset="0"/>
              </a:rPr>
              <a:t>COMBO VI CHẤT</a:t>
            </a:r>
          </a:p>
        </p:txBody>
      </p:sp>
      <p:graphicFrame>
        <p:nvGraphicFramePr>
          <p:cNvPr id="5" name="Table 4"/>
          <p:cNvGraphicFramePr>
            <a:graphicFrameLocks noGrp="1"/>
          </p:cNvGraphicFramePr>
          <p:nvPr>
            <p:extLst>
              <p:ext uri="{D42A27DB-BD31-4B8C-83A1-F6EECF244321}">
                <p14:modId xmlns:p14="http://schemas.microsoft.com/office/powerpoint/2010/main" val="2007538657"/>
              </p:ext>
            </p:extLst>
          </p:nvPr>
        </p:nvGraphicFramePr>
        <p:xfrm>
          <a:off x="8412261" y="4218702"/>
          <a:ext cx="3626786" cy="1520361"/>
        </p:xfrm>
        <a:graphic>
          <a:graphicData uri="http://schemas.openxmlformats.org/drawingml/2006/table">
            <a:tbl>
              <a:tblPr firstRow="1" bandRow="1">
                <a:tableStyleId>{93296810-A885-4BE3-A3E7-6D5BEEA58F35}</a:tableStyleId>
              </a:tblPr>
              <a:tblGrid>
                <a:gridCol w="1813393">
                  <a:extLst>
                    <a:ext uri="{9D8B030D-6E8A-4147-A177-3AD203B41FA5}">
                      <a16:colId xmlns:a16="http://schemas.microsoft.com/office/drawing/2014/main" val="3383395149"/>
                    </a:ext>
                  </a:extLst>
                </a:gridCol>
                <a:gridCol w="1813393">
                  <a:extLst>
                    <a:ext uri="{9D8B030D-6E8A-4147-A177-3AD203B41FA5}">
                      <a16:colId xmlns:a16="http://schemas.microsoft.com/office/drawing/2014/main" val="3518687837"/>
                    </a:ext>
                  </a:extLst>
                </a:gridCol>
              </a:tblGrid>
              <a:tr h="605961">
                <a:tc>
                  <a:txBody>
                    <a:bodyPr/>
                    <a:lstStyle/>
                    <a:p>
                      <a:pPr algn="ctr"/>
                      <a:r>
                        <a:rPr lang="en-US" sz="1400" dirty="0">
                          <a:latin typeface="Montserrat" panose="00000500000000000000" pitchFamily="2" charset="0"/>
                        </a:rPr>
                        <a:t>DÒNG SP</a:t>
                      </a:r>
                    </a:p>
                    <a:p>
                      <a:pPr algn="ctr"/>
                      <a:r>
                        <a:rPr lang="en-US" sz="1400" dirty="0">
                          <a:latin typeface="Montserrat" panose="00000500000000000000" pitchFamily="2" charset="0"/>
                        </a:rPr>
                        <a:t> ĂN</a:t>
                      </a:r>
                      <a:r>
                        <a:rPr lang="en-US" sz="1400" baseline="0" dirty="0">
                          <a:latin typeface="Montserrat" panose="00000500000000000000" pitchFamily="2" charset="0"/>
                        </a:rPr>
                        <a:t> KIÊNG</a:t>
                      </a:r>
                      <a:endParaRPr lang="en-US" sz="1400" dirty="0">
                        <a:latin typeface="Montserrat" panose="00000500000000000000" pitchFamily="2" charset="0"/>
                      </a:endParaRPr>
                    </a:p>
                  </a:txBody>
                  <a:tcPr/>
                </a:tc>
                <a:tc>
                  <a:txBody>
                    <a:bodyPr/>
                    <a:lstStyle/>
                    <a:p>
                      <a:pPr algn="ctr"/>
                      <a:r>
                        <a:rPr lang="en-US" sz="1400" dirty="0">
                          <a:latin typeface="Montserrat" panose="00000500000000000000" pitchFamily="2" charset="0"/>
                        </a:rPr>
                        <a:t>DÒNG SP</a:t>
                      </a:r>
                    </a:p>
                    <a:p>
                      <a:pPr algn="ctr"/>
                      <a:r>
                        <a:rPr lang="en-US" sz="1400" dirty="0">
                          <a:latin typeface="Montserrat" panose="00000500000000000000" pitchFamily="2" charset="0"/>
                        </a:rPr>
                        <a:t>DINH DƯỠNG</a:t>
                      </a:r>
                    </a:p>
                  </a:txBody>
                  <a:tcPr/>
                </a:tc>
                <a:extLst>
                  <a:ext uri="{0D108BD9-81ED-4DB2-BD59-A6C34878D82A}">
                    <a16:rowId xmlns:a16="http://schemas.microsoft.com/office/drawing/2014/main" val="2669882313"/>
                  </a:ext>
                </a:extLst>
              </a:tr>
              <a:tr h="370840">
                <a:tc gridSpan="2">
                  <a:txBody>
                    <a:bodyPr/>
                    <a:lstStyle/>
                    <a:p>
                      <a:pPr algn="ctr"/>
                      <a:r>
                        <a:rPr lang="en-US" sz="1200" dirty="0">
                          <a:latin typeface="Montserrat" panose="00000500000000000000" pitchFamily="2" charset="0"/>
                        </a:rPr>
                        <a:t>1. </a:t>
                      </a:r>
                      <a:r>
                        <a:rPr lang="en-US" sz="1200" dirty="0" err="1">
                          <a:latin typeface="Montserrat" panose="00000500000000000000" pitchFamily="2" charset="0"/>
                        </a:rPr>
                        <a:t>Không</a:t>
                      </a:r>
                      <a:r>
                        <a:rPr lang="en-US" sz="1200" dirty="0">
                          <a:latin typeface="Montserrat" panose="00000500000000000000" pitchFamily="2" charset="0"/>
                        </a:rPr>
                        <a:t> </a:t>
                      </a:r>
                      <a:r>
                        <a:rPr lang="en-US" sz="1200" baseline="0" dirty="0" err="1">
                          <a:latin typeface="Montserrat" panose="00000500000000000000" pitchFamily="2" charset="0"/>
                        </a:rPr>
                        <a:t>chất</a:t>
                      </a:r>
                      <a:r>
                        <a:rPr lang="en-US" sz="1200" baseline="0" dirty="0">
                          <a:latin typeface="Montserrat" panose="00000500000000000000" pitchFamily="2" charset="0"/>
                        </a:rPr>
                        <a:t> </a:t>
                      </a:r>
                      <a:r>
                        <a:rPr lang="en-US" sz="1200" baseline="0" dirty="0" err="1">
                          <a:latin typeface="Montserrat" panose="00000500000000000000" pitchFamily="2" charset="0"/>
                        </a:rPr>
                        <a:t>tạo</a:t>
                      </a:r>
                      <a:r>
                        <a:rPr lang="en-US" sz="1200" baseline="0" dirty="0">
                          <a:latin typeface="Montserrat" panose="00000500000000000000" pitchFamily="2" charset="0"/>
                        </a:rPr>
                        <a:t> </a:t>
                      </a:r>
                      <a:r>
                        <a:rPr lang="en-US" sz="1200" baseline="0" dirty="0" err="1">
                          <a:latin typeface="Montserrat" panose="00000500000000000000" pitchFamily="2" charset="0"/>
                        </a:rPr>
                        <a:t>màu</a:t>
                      </a:r>
                      <a:endParaRPr lang="en-US" sz="1200" baseline="0" dirty="0">
                        <a:latin typeface="Montserrat" panose="00000500000000000000" pitchFamily="2" charset="0"/>
                      </a:endParaRPr>
                    </a:p>
                    <a:p>
                      <a:pPr algn="ctr"/>
                      <a:r>
                        <a:rPr lang="en-US" sz="1200" baseline="0" dirty="0">
                          <a:latin typeface="Montserrat" panose="00000500000000000000" pitchFamily="2" charset="0"/>
                        </a:rPr>
                        <a:t>2. </a:t>
                      </a:r>
                      <a:r>
                        <a:rPr lang="en-US" sz="1200" baseline="0" dirty="0" err="1">
                          <a:latin typeface="Montserrat" panose="00000500000000000000" pitchFamily="2" charset="0"/>
                        </a:rPr>
                        <a:t>Không</a:t>
                      </a:r>
                      <a:r>
                        <a:rPr lang="en-US" sz="1200" baseline="0" dirty="0">
                          <a:latin typeface="Montserrat" panose="00000500000000000000" pitchFamily="2" charset="0"/>
                        </a:rPr>
                        <a:t> </a:t>
                      </a:r>
                      <a:r>
                        <a:rPr lang="en-US" sz="1200" baseline="0" dirty="0" err="1">
                          <a:latin typeface="Montserrat" panose="00000500000000000000" pitchFamily="2" charset="0"/>
                        </a:rPr>
                        <a:t>chất</a:t>
                      </a:r>
                      <a:r>
                        <a:rPr lang="en-US" sz="1200" baseline="0" dirty="0">
                          <a:latin typeface="Montserrat" panose="00000500000000000000" pitchFamily="2" charset="0"/>
                        </a:rPr>
                        <a:t> </a:t>
                      </a:r>
                      <a:r>
                        <a:rPr lang="en-US" sz="1200" baseline="0" dirty="0" err="1">
                          <a:latin typeface="Montserrat" panose="00000500000000000000" pitchFamily="2" charset="0"/>
                        </a:rPr>
                        <a:t>bảo</a:t>
                      </a:r>
                      <a:r>
                        <a:rPr lang="en-US" sz="1200" baseline="0" dirty="0">
                          <a:latin typeface="Montserrat" panose="00000500000000000000" pitchFamily="2" charset="0"/>
                        </a:rPr>
                        <a:t> </a:t>
                      </a:r>
                      <a:r>
                        <a:rPr lang="en-US" sz="1200" baseline="0" dirty="0" err="1">
                          <a:latin typeface="Montserrat" panose="00000500000000000000" pitchFamily="2" charset="0"/>
                        </a:rPr>
                        <a:t>quản</a:t>
                      </a:r>
                      <a:endParaRPr lang="en-US" sz="1200" dirty="0">
                        <a:latin typeface="Montserrat" panose="00000500000000000000" pitchFamily="2" charset="0"/>
                      </a:endParaRPr>
                    </a:p>
                  </a:txBody>
                  <a:tcPr/>
                </a:tc>
                <a:tc hMerge="1">
                  <a:txBody>
                    <a:bodyPr/>
                    <a:lstStyle/>
                    <a:p>
                      <a:endParaRPr lang="en-US"/>
                    </a:p>
                  </a:txBody>
                  <a:tcPr/>
                </a:tc>
                <a:extLst>
                  <a:ext uri="{0D108BD9-81ED-4DB2-BD59-A6C34878D82A}">
                    <a16:rowId xmlns:a16="http://schemas.microsoft.com/office/drawing/2014/main" val="3410101808"/>
                  </a:ext>
                </a:extLst>
              </a:tr>
              <a:tr h="370840">
                <a:tc>
                  <a:txBody>
                    <a:bodyPr/>
                    <a:lstStyle/>
                    <a:p>
                      <a:r>
                        <a:rPr lang="en-US" sz="1200" baseline="0" dirty="0">
                          <a:latin typeface="Montserrat" panose="00000500000000000000" pitchFamily="2" charset="0"/>
                        </a:rPr>
                        <a:t>3. </a:t>
                      </a:r>
                      <a:r>
                        <a:rPr lang="en-US" sz="1200" baseline="0" dirty="0" err="1">
                          <a:latin typeface="Montserrat" panose="00000500000000000000" pitchFamily="2" charset="0"/>
                        </a:rPr>
                        <a:t>Không</a:t>
                      </a:r>
                      <a:r>
                        <a:rPr lang="en-US" sz="1200" baseline="0" dirty="0">
                          <a:latin typeface="Montserrat" panose="00000500000000000000" pitchFamily="2" charset="0"/>
                        </a:rPr>
                        <a:t> </a:t>
                      </a:r>
                      <a:r>
                        <a:rPr lang="en-US" sz="1200" baseline="0" dirty="0" err="1">
                          <a:latin typeface="Montserrat" panose="00000500000000000000" pitchFamily="2" charset="0"/>
                        </a:rPr>
                        <a:t>đường</a:t>
                      </a:r>
                      <a:r>
                        <a:rPr lang="en-US" sz="1200" baseline="0" dirty="0">
                          <a:latin typeface="Montserrat" panose="00000500000000000000" pitchFamily="2" charset="0"/>
                        </a:rPr>
                        <a:t> </a:t>
                      </a:r>
                      <a:r>
                        <a:rPr lang="en-US" sz="1200" baseline="0" dirty="0" err="1">
                          <a:latin typeface="Montserrat" panose="00000500000000000000" pitchFamily="2" charset="0"/>
                        </a:rPr>
                        <a:t>kính</a:t>
                      </a:r>
                      <a:endParaRPr lang="en-US" sz="1200" dirty="0">
                        <a:latin typeface="Montserrat" panose="00000500000000000000" pitchFamily="2" charset="0"/>
                      </a:endParaRPr>
                    </a:p>
                  </a:txBody>
                  <a:tcPr/>
                </a:tc>
                <a:tc>
                  <a:txBody>
                    <a:bodyPr/>
                    <a:lstStyle/>
                    <a:p>
                      <a:r>
                        <a:rPr lang="en-US" sz="1200" baseline="0" dirty="0">
                          <a:latin typeface="Montserrat" panose="00000500000000000000" pitchFamily="2" charset="0"/>
                        </a:rPr>
                        <a:t>3. </a:t>
                      </a:r>
                      <a:r>
                        <a:rPr lang="en-US" sz="1200" baseline="0" dirty="0" err="1">
                          <a:latin typeface="Montserrat" panose="00000500000000000000" pitchFamily="2" charset="0"/>
                        </a:rPr>
                        <a:t>Không</a:t>
                      </a:r>
                      <a:r>
                        <a:rPr lang="en-US" sz="1200" baseline="0" dirty="0">
                          <a:latin typeface="Montserrat" panose="00000500000000000000" pitchFamily="2" charset="0"/>
                        </a:rPr>
                        <a:t> </a:t>
                      </a:r>
                      <a:r>
                        <a:rPr lang="en-US" sz="1200" baseline="0" dirty="0" err="1">
                          <a:latin typeface="Montserrat" panose="00000500000000000000" pitchFamily="2" charset="0"/>
                        </a:rPr>
                        <a:t>chất</a:t>
                      </a:r>
                      <a:r>
                        <a:rPr lang="en-US" sz="1200" baseline="0" dirty="0">
                          <a:latin typeface="Montserrat" panose="00000500000000000000" pitchFamily="2" charset="0"/>
                        </a:rPr>
                        <a:t> </a:t>
                      </a:r>
                      <a:r>
                        <a:rPr lang="en-US" sz="1200" baseline="0" dirty="0" err="1">
                          <a:latin typeface="Montserrat" panose="00000500000000000000" pitchFamily="2" charset="0"/>
                        </a:rPr>
                        <a:t>tạo</a:t>
                      </a:r>
                      <a:r>
                        <a:rPr lang="en-US" sz="1200" baseline="0" dirty="0">
                          <a:latin typeface="Montserrat" panose="00000500000000000000" pitchFamily="2" charset="0"/>
                        </a:rPr>
                        <a:t> </a:t>
                      </a:r>
                      <a:r>
                        <a:rPr lang="en-US" sz="1200" baseline="0" dirty="0" err="1">
                          <a:latin typeface="Montserrat" panose="00000500000000000000" pitchFamily="2" charset="0"/>
                        </a:rPr>
                        <a:t>ngọt</a:t>
                      </a:r>
                      <a:r>
                        <a:rPr lang="en-US" sz="1200" baseline="0" dirty="0">
                          <a:latin typeface="Montserrat" panose="00000500000000000000" pitchFamily="2" charset="0"/>
                        </a:rPr>
                        <a:t> </a:t>
                      </a:r>
                      <a:r>
                        <a:rPr lang="en-US" sz="1200" baseline="0" dirty="0" err="1">
                          <a:latin typeface="Montserrat" panose="00000500000000000000" pitchFamily="2" charset="0"/>
                        </a:rPr>
                        <a:t>tổng</a:t>
                      </a:r>
                      <a:r>
                        <a:rPr lang="en-US" sz="1200" baseline="0" dirty="0">
                          <a:latin typeface="Montserrat" panose="00000500000000000000" pitchFamily="2" charset="0"/>
                        </a:rPr>
                        <a:t> </a:t>
                      </a:r>
                      <a:r>
                        <a:rPr lang="en-US" sz="1200" baseline="0" dirty="0" err="1">
                          <a:latin typeface="Montserrat" panose="00000500000000000000" pitchFamily="2" charset="0"/>
                        </a:rPr>
                        <a:t>hợp</a:t>
                      </a:r>
                      <a:endParaRPr lang="en-US" sz="1200" dirty="0">
                        <a:latin typeface="Montserrat" panose="00000500000000000000" pitchFamily="2" charset="0"/>
                      </a:endParaRPr>
                    </a:p>
                  </a:txBody>
                  <a:tcPr/>
                </a:tc>
                <a:extLst>
                  <a:ext uri="{0D108BD9-81ED-4DB2-BD59-A6C34878D82A}">
                    <a16:rowId xmlns:a16="http://schemas.microsoft.com/office/drawing/2014/main" val="916198627"/>
                  </a:ext>
                </a:extLst>
              </a:tr>
            </a:tbl>
          </a:graphicData>
        </a:graphic>
      </p:graphicFrame>
      <p:sp>
        <p:nvSpPr>
          <p:cNvPr id="14" name="Hexagon 13"/>
          <p:cNvSpPr/>
          <p:nvPr/>
        </p:nvSpPr>
        <p:spPr>
          <a:xfrm>
            <a:off x="5991966" y="1448399"/>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panose="00000500000000000000" pitchFamily="2" charset="0"/>
              </a:rPr>
              <a:t>THẢO DƯỢC QUÝ</a:t>
            </a:r>
          </a:p>
        </p:txBody>
      </p:sp>
      <p:graphicFrame>
        <p:nvGraphicFramePr>
          <p:cNvPr id="16" name="Table 15"/>
          <p:cNvGraphicFramePr>
            <a:graphicFrameLocks noGrp="1"/>
          </p:cNvGraphicFramePr>
          <p:nvPr>
            <p:extLst>
              <p:ext uri="{D42A27DB-BD31-4B8C-83A1-F6EECF244321}">
                <p14:modId xmlns:p14="http://schemas.microsoft.com/office/powerpoint/2010/main" val="3088720715"/>
              </p:ext>
            </p:extLst>
          </p:nvPr>
        </p:nvGraphicFramePr>
        <p:xfrm>
          <a:off x="8445289" y="1739090"/>
          <a:ext cx="2678339" cy="731520"/>
        </p:xfrm>
        <a:graphic>
          <a:graphicData uri="http://schemas.openxmlformats.org/drawingml/2006/table">
            <a:tbl>
              <a:tblPr firstRow="1" bandRow="1">
                <a:tableStyleId>{93296810-A885-4BE3-A3E7-6D5BEEA58F35}</a:tableStyleId>
              </a:tblPr>
              <a:tblGrid>
                <a:gridCol w="2678339">
                  <a:extLst>
                    <a:ext uri="{9D8B030D-6E8A-4147-A177-3AD203B41FA5}">
                      <a16:colId xmlns:a16="http://schemas.microsoft.com/office/drawing/2014/main" val="3533146892"/>
                    </a:ext>
                  </a:extLst>
                </a:gridCol>
              </a:tblGrid>
              <a:tr h="317471">
                <a:tc>
                  <a:txBody>
                    <a:bodyPr/>
                    <a:lstStyle/>
                    <a:p>
                      <a:pPr marL="285750" indent="-285750">
                        <a:buFont typeface="Arial" panose="020B0604020202020204" pitchFamily="34" charset="0"/>
                        <a:buChar char="•"/>
                      </a:pPr>
                      <a:r>
                        <a:rPr lang="en-US" sz="1400" dirty="0">
                          <a:latin typeface="Montserrat" panose="00000500000000000000" pitchFamily="2" charset="0"/>
                        </a:rPr>
                        <a:t>Sau </a:t>
                      </a:r>
                      <a:r>
                        <a:rPr lang="en-US" sz="1400" dirty="0" err="1">
                          <a:latin typeface="Montserrat" panose="00000500000000000000" pitchFamily="2" charset="0"/>
                        </a:rPr>
                        <a:t>bệnh</a:t>
                      </a:r>
                      <a:endParaRPr lang="en-US" sz="1400" dirty="0">
                        <a:latin typeface="Montserrat" panose="00000500000000000000" pitchFamily="2" charset="0"/>
                      </a:endParaRPr>
                    </a:p>
                    <a:p>
                      <a:pPr marL="285750" indent="-285750">
                        <a:buFont typeface="Arial" panose="020B0604020202020204" pitchFamily="34" charset="0"/>
                        <a:buChar char="•"/>
                      </a:pPr>
                      <a:r>
                        <a:rPr lang="en-US" sz="1400" dirty="0" err="1">
                          <a:latin typeface="Montserrat" panose="00000500000000000000" pitchFamily="2" charset="0"/>
                        </a:rPr>
                        <a:t>Ăn</a:t>
                      </a:r>
                      <a:r>
                        <a:rPr lang="en-US" sz="1400" baseline="0" dirty="0">
                          <a:latin typeface="Montserrat" panose="00000500000000000000" pitchFamily="2" charset="0"/>
                        </a:rPr>
                        <a:t> </a:t>
                      </a:r>
                      <a:r>
                        <a:rPr lang="en-US" sz="1400" baseline="0" dirty="0" err="1">
                          <a:latin typeface="Montserrat" panose="00000500000000000000" pitchFamily="2" charset="0"/>
                        </a:rPr>
                        <a:t>kiêng</a:t>
                      </a:r>
                      <a:endParaRPr lang="en-US" sz="1400" baseline="0" dirty="0">
                        <a:latin typeface="Montserrat" panose="00000500000000000000" pitchFamily="2" charset="0"/>
                      </a:endParaRPr>
                    </a:p>
                    <a:p>
                      <a:pPr marL="285750" indent="-285750">
                        <a:buFont typeface="Arial" panose="020B0604020202020204" pitchFamily="34" charset="0"/>
                        <a:buChar char="•"/>
                      </a:pPr>
                      <a:r>
                        <a:rPr lang="en-US" sz="1400" baseline="0" dirty="0" err="1">
                          <a:latin typeface="Montserrat" panose="00000500000000000000" pitchFamily="2" charset="0"/>
                        </a:rPr>
                        <a:t>Suy</a:t>
                      </a:r>
                      <a:r>
                        <a:rPr lang="en-US" sz="1400" baseline="0" dirty="0">
                          <a:latin typeface="Montserrat" panose="00000500000000000000" pitchFamily="2" charset="0"/>
                        </a:rPr>
                        <a:t> </a:t>
                      </a:r>
                      <a:r>
                        <a:rPr lang="en-US" sz="1400" baseline="0" dirty="0" err="1">
                          <a:latin typeface="Montserrat" panose="00000500000000000000" pitchFamily="2" charset="0"/>
                        </a:rPr>
                        <a:t>nhược</a:t>
                      </a:r>
                      <a:r>
                        <a:rPr lang="en-US" sz="1400" baseline="0" dirty="0">
                          <a:latin typeface="Montserrat" panose="00000500000000000000" pitchFamily="2" charset="0"/>
                        </a:rPr>
                        <a:t> </a:t>
                      </a:r>
                      <a:r>
                        <a:rPr lang="en-US" sz="1400" baseline="0" dirty="0" err="1">
                          <a:latin typeface="Montserrat" panose="00000500000000000000" pitchFamily="2" charset="0"/>
                        </a:rPr>
                        <a:t>cơ</a:t>
                      </a:r>
                      <a:r>
                        <a:rPr lang="en-US" sz="1400" baseline="0" dirty="0">
                          <a:latin typeface="Montserrat" panose="00000500000000000000" pitchFamily="2" charset="0"/>
                        </a:rPr>
                        <a:t> </a:t>
                      </a:r>
                      <a:r>
                        <a:rPr lang="en-US" sz="1400" baseline="0" dirty="0" err="1">
                          <a:latin typeface="Montserrat" panose="00000500000000000000" pitchFamily="2" charset="0"/>
                        </a:rPr>
                        <a:t>thể</a:t>
                      </a:r>
                      <a:endParaRPr lang="en-US" sz="1400" dirty="0">
                        <a:latin typeface="Montserrat" panose="00000500000000000000" pitchFamily="2" charset="0"/>
                      </a:endParaRPr>
                    </a:p>
                  </a:txBody>
                  <a:tcPr>
                    <a:solidFill>
                      <a:schemeClr val="accent6">
                        <a:lumMod val="75000"/>
                      </a:schemeClr>
                    </a:solidFill>
                  </a:tcPr>
                </a:tc>
                <a:extLst>
                  <a:ext uri="{0D108BD9-81ED-4DB2-BD59-A6C34878D82A}">
                    <a16:rowId xmlns:a16="http://schemas.microsoft.com/office/drawing/2014/main" val="3849250051"/>
                  </a:ext>
                </a:extLst>
              </a:tr>
            </a:tbl>
          </a:graphicData>
        </a:graphic>
      </p:graphicFrame>
      <p:cxnSp>
        <p:nvCxnSpPr>
          <p:cNvPr id="10" name="Straight Arrow Connector 9"/>
          <p:cNvCxnSpPr>
            <a:cxnSpLocks/>
          </p:cNvCxnSpPr>
          <p:nvPr/>
        </p:nvCxnSpPr>
        <p:spPr>
          <a:xfrm>
            <a:off x="7625195" y="2155630"/>
            <a:ext cx="787066" cy="7305"/>
          </a:xfrm>
          <a:prstGeom prst="straightConnector1">
            <a:avLst/>
          </a:prstGeom>
          <a:ln w="38100">
            <a:solidFill>
              <a:schemeClr val="accent6">
                <a:lumMod val="60000"/>
                <a:lumOff val="40000"/>
              </a:schemeClr>
            </a:solidFill>
            <a:prstDash val="dash"/>
            <a:tailEnd type="triangle"/>
          </a:ln>
        </p:spPr>
        <p:style>
          <a:lnRef idx="3">
            <a:schemeClr val="accent6"/>
          </a:lnRef>
          <a:fillRef idx="0">
            <a:schemeClr val="accent6"/>
          </a:fillRef>
          <a:effectRef idx="2">
            <a:schemeClr val="accent6"/>
          </a:effectRef>
          <a:fontRef idx="minor">
            <a:schemeClr val="tx1"/>
          </a:fontRef>
        </p:style>
      </p:cxnSp>
      <p:cxnSp>
        <p:nvCxnSpPr>
          <p:cNvPr id="29" name="Straight Arrow Connector 28"/>
          <p:cNvCxnSpPr>
            <a:cxnSpLocks/>
          </p:cNvCxnSpPr>
          <p:nvPr/>
        </p:nvCxnSpPr>
        <p:spPr>
          <a:xfrm>
            <a:off x="7929466" y="4737575"/>
            <a:ext cx="482796" cy="0"/>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p:cNvCxnSpPr>
          <p:nvPr/>
        </p:nvCxnSpPr>
        <p:spPr>
          <a:xfrm flipH="1">
            <a:off x="2370221" y="4695065"/>
            <a:ext cx="1012701" cy="0"/>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C9E9E32-06D4-472F-8C87-8C574D9D82FA}"/>
              </a:ext>
            </a:extLst>
          </p:cNvPr>
          <p:cNvSpPr txBox="1"/>
          <p:nvPr/>
        </p:nvSpPr>
        <p:spPr>
          <a:xfrm>
            <a:off x="5492108" y="1781685"/>
            <a:ext cx="337363" cy="646331"/>
          </a:xfrm>
          <a:prstGeom prst="rect">
            <a:avLst/>
          </a:prstGeom>
          <a:noFill/>
        </p:spPr>
        <p:txBody>
          <a:bodyPr wrap="square" rtlCol="0">
            <a:spAutoFit/>
          </a:bodyPr>
          <a:lstStyle/>
          <a:p>
            <a:r>
              <a:rPr lang="en-US" sz="3600" b="1" dirty="0"/>
              <a:t>+</a:t>
            </a:r>
          </a:p>
        </p:txBody>
      </p:sp>
      <p:grpSp>
        <p:nvGrpSpPr>
          <p:cNvPr id="3" name="Group 2">
            <a:extLst>
              <a:ext uri="{FF2B5EF4-FFF2-40B4-BE49-F238E27FC236}">
                <a16:creationId xmlns:a16="http://schemas.microsoft.com/office/drawing/2014/main" id="{7B4C2FF7-831B-4609-8645-AF7A13AC257C}"/>
              </a:ext>
            </a:extLst>
          </p:cNvPr>
          <p:cNvGrpSpPr/>
          <p:nvPr/>
        </p:nvGrpSpPr>
        <p:grpSpPr>
          <a:xfrm>
            <a:off x="1571869" y="1273096"/>
            <a:ext cx="2080622" cy="2080622"/>
            <a:chOff x="1437949" y="1448399"/>
            <a:chExt cx="2131433" cy="2131433"/>
          </a:xfrm>
        </p:grpSpPr>
        <p:pic>
          <p:nvPicPr>
            <p:cNvPr id="24" name="Picture 23" descr="A picture containing background pattern&#10;&#10;Description automatically generated">
              <a:extLst>
                <a:ext uri="{FF2B5EF4-FFF2-40B4-BE49-F238E27FC236}">
                  <a16:creationId xmlns:a16="http://schemas.microsoft.com/office/drawing/2014/main" id="{B8267FFB-4BDA-47C0-AEB2-241E19E726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37949" y="1448399"/>
              <a:ext cx="2131433" cy="2131433"/>
            </a:xfrm>
            <a:prstGeom prst="ellipse">
              <a:avLst/>
            </a:prstGeom>
            <a:ln>
              <a:noFill/>
            </a:ln>
            <a:effectLst>
              <a:softEdge rad="112500"/>
            </a:effectLst>
          </p:spPr>
        </p:pic>
        <p:pic>
          <p:nvPicPr>
            <p:cNvPr id="18" name="Picture 17" descr="A picture containing background pattern&#10;&#10;Description automatically generated">
              <a:extLst>
                <a:ext uri="{FF2B5EF4-FFF2-40B4-BE49-F238E27FC236}">
                  <a16:creationId xmlns:a16="http://schemas.microsoft.com/office/drawing/2014/main" id="{CB14C85F-1D7C-4BB7-A4AF-208347CFCE8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25211" r="83003" b="58021"/>
            <a:stretch/>
          </p:blipFill>
          <p:spPr>
            <a:xfrm>
              <a:off x="1437949" y="1467959"/>
              <a:ext cx="462320" cy="456091"/>
            </a:xfrm>
            <a:prstGeom prst="ellipse">
              <a:avLst/>
            </a:prstGeom>
            <a:ln>
              <a:noFill/>
            </a:ln>
            <a:effectLst>
              <a:softEdge rad="112500"/>
            </a:effectLst>
          </p:spPr>
        </p:pic>
      </p:grpSp>
      <p:grpSp>
        <p:nvGrpSpPr>
          <p:cNvPr id="4" name="Group 3">
            <a:extLst>
              <a:ext uri="{FF2B5EF4-FFF2-40B4-BE49-F238E27FC236}">
                <a16:creationId xmlns:a16="http://schemas.microsoft.com/office/drawing/2014/main" id="{F6464411-FE41-4D34-B7EE-E7ABCAF496ED}"/>
              </a:ext>
            </a:extLst>
          </p:cNvPr>
          <p:cNvGrpSpPr/>
          <p:nvPr/>
        </p:nvGrpSpPr>
        <p:grpSpPr>
          <a:xfrm>
            <a:off x="8547336" y="2508209"/>
            <a:ext cx="1677440" cy="1682114"/>
            <a:chOff x="9345007" y="2128084"/>
            <a:chExt cx="1892189" cy="1902260"/>
          </a:xfrm>
        </p:grpSpPr>
        <p:pic>
          <p:nvPicPr>
            <p:cNvPr id="26" name="Picture 25" descr="A picture containing text, food, paper, sliced&#10;&#10;Description automatically generated">
              <a:extLst>
                <a:ext uri="{FF2B5EF4-FFF2-40B4-BE49-F238E27FC236}">
                  <a16:creationId xmlns:a16="http://schemas.microsoft.com/office/drawing/2014/main" id="{79F78DD2-7399-4A63-908C-AE0B9D914C5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345007" y="2138155"/>
              <a:ext cx="1892189" cy="1892189"/>
            </a:xfrm>
            <a:prstGeom prst="ellipse">
              <a:avLst/>
            </a:prstGeom>
            <a:ln>
              <a:noFill/>
            </a:ln>
            <a:effectLst>
              <a:softEdge rad="112500"/>
            </a:effectLst>
          </p:spPr>
        </p:pic>
        <p:pic>
          <p:nvPicPr>
            <p:cNvPr id="19" name="Picture 18" descr="A picture containing background pattern&#10;&#10;Description automatically generated">
              <a:extLst>
                <a:ext uri="{FF2B5EF4-FFF2-40B4-BE49-F238E27FC236}">
                  <a16:creationId xmlns:a16="http://schemas.microsoft.com/office/drawing/2014/main" id="{2BEE9C74-6FE6-4C72-8A11-8E8A12F1D57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25211" r="83003" b="58021"/>
            <a:stretch/>
          </p:blipFill>
          <p:spPr>
            <a:xfrm>
              <a:off x="9345007" y="2128084"/>
              <a:ext cx="414285" cy="408703"/>
            </a:xfrm>
            <a:prstGeom prst="ellipse">
              <a:avLst/>
            </a:prstGeom>
            <a:ln>
              <a:noFill/>
            </a:ln>
            <a:effectLst>
              <a:softEdge rad="112500"/>
            </a:effectLst>
          </p:spPr>
        </p:pic>
      </p:grpSp>
      <p:pic>
        <p:nvPicPr>
          <p:cNvPr id="6" name="Picture 5" descr="Text&#10;&#10;Description automatically generated">
            <a:extLst>
              <a:ext uri="{FF2B5EF4-FFF2-40B4-BE49-F238E27FC236}">
                <a16:creationId xmlns:a16="http://schemas.microsoft.com/office/drawing/2014/main" id="{565A66D8-7B49-4E10-1AD5-CE62C092FFDA}"/>
              </a:ext>
            </a:extLst>
          </p:cNvPr>
          <p:cNvPicPr>
            <a:picLocks noChangeAspect="1"/>
          </p:cNvPicPr>
          <p:nvPr/>
        </p:nvPicPr>
        <p:blipFill>
          <a:blip r:embed="rId7"/>
          <a:stretch>
            <a:fillRect/>
          </a:stretch>
        </p:blipFill>
        <p:spPr>
          <a:xfrm>
            <a:off x="-190911" y="3372812"/>
            <a:ext cx="2973546" cy="2690351"/>
          </a:xfrm>
          <a:prstGeom prst="rect">
            <a:avLst/>
          </a:prstGeom>
        </p:spPr>
      </p:pic>
    </p:spTree>
    <p:extLst>
      <p:ext uri="{BB962C8B-B14F-4D97-AF65-F5344CB8AC3E}">
        <p14:creationId xmlns:p14="http://schemas.microsoft.com/office/powerpoint/2010/main" val="17386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6"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circle(in)">
                                      <p:cBhvr>
                                        <p:cTn id="39" dur="2000"/>
                                        <p:tgtEl>
                                          <p:spTgt spid="22"/>
                                        </p:tgtEl>
                                      </p:cBhvr>
                                    </p:animEffect>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lendar&#10;&#10;Description automatically generated">
            <a:extLst>
              <a:ext uri="{FF2B5EF4-FFF2-40B4-BE49-F238E27FC236}">
                <a16:creationId xmlns:a16="http://schemas.microsoft.com/office/drawing/2014/main" id="{D828D311-7DB2-F214-9A3A-3159172C32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6" t="13871" r="156" b="74898"/>
          <a:stretch/>
        </p:blipFill>
        <p:spPr>
          <a:xfrm>
            <a:off x="0" y="0"/>
            <a:ext cx="12192000" cy="1946290"/>
          </a:xfrm>
          <a:prstGeom prst="rect">
            <a:avLst/>
          </a:prstGeom>
        </p:spPr>
      </p:pic>
      <p:sp>
        <p:nvSpPr>
          <p:cNvPr id="5" name="TextBox 4"/>
          <p:cNvSpPr txBox="1"/>
          <p:nvPr/>
        </p:nvSpPr>
        <p:spPr>
          <a:xfrm>
            <a:off x="10260815" y="306502"/>
            <a:ext cx="1816100" cy="1447800"/>
          </a:xfrm>
          <a:prstGeom prst="rect">
            <a:avLst/>
          </a:prstGeom>
          <a:solidFill>
            <a:schemeClr val="accent4">
              <a:lumMod val="20000"/>
              <a:lumOff val="8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3CF30542-1CB7-A87C-D337-EFB818655748}"/>
              </a:ext>
            </a:extLst>
          </p:cNvPr>
          <p:cNvSpPr txBox="1"/>
          <p:nvPr/>
        </p:nvSpPr>
        <p:spPr>
          <a:xfrm>
            <a:off x="455019" y="3718892"/>
            <a:ext cx="3457105" cy="923330"/>
          </a:xfrm>
          <a:prstGeom prst="rect">
            <a:avLst/>
          </a:prstGeom>
          <a:noFill/>
        </p:spPr>
        <p:txBody>
          <a:bodyPr wrap="square" rtlCol="0">
            <a:spAutoFit/>
          </a:bodyPr>
          <a:lstStyle/>
          <a:p>
            <a:pPr algn="ctr"/>
            <a:r>
              <a:rPr lang="en-US" b="1" dirty="0"/>
              <a:t>* Theo </a:t>
            </a:r>
            <a:r>
              <a:rPr lang="en-US" b="1" dirty="0" err="1"/>
              <a:t>khuyến</a:t>
            </a:r>
            <a:r>
              <a:rPr lang="en-US" b="1" dirty="0"/>
              <a:t> cáo của </a:t>
            </a:r>
            <a:r>
              <a:rPr lang="en-US" b="1" dirty="0" err="1"/>
              <a:t>chuyên</a:t>
            </a:r>
            <a:r>
              <a:rPr lang="en-US" b="1" dirty="0"/>
              <a:t> gia dinh </a:t>
            </a:r>
            <a:r>
              <a:rPr lang="en-US" b="1" dirty="0" err="1"/>
              <a:t>dưỡng</a:t>
            </a:r>
            <a:r>
              <a:rPr lang="en-US" b="1" dirty="0"/>
              <a:t>, </a:t>
            </a:r>
            <a:r>
              <a:rPr lang="en-US" b="1" dirty="0" err="1"/>
              <a:t>phù</a:t>
            </a:r>
            <a:r>
              <a:rPr lang="en-US" b="1" dirty="0"/>
              <a:t> </a:t>
            </a:r>
            <a:r>
              <a:rPr lang="en-US" b="1" dirty="0" err="1"/>
              <a:t>hợp</a:t>
            </a:r>
            <a:r>
              <a:rPr lang="en-US" b="1" dirty="0"/>
              <a:t> </a:t>
            </a:r>
            <a:r>
              <a:rPr lang="en-US" b="1" dirty="0" err="1"/>
              <a:t>nhất</a:t>
            </a:r>
            <a:r>
              <a:rPr lang="en-US" b="1" dirty="0"/>
              <a:t> </a:t>
            </a:r>
            <a:r>
              <a:rPr lang="en-US" b="1" dirty="0" err="1"/>
              <a:t>với</a:t>
            </a:r>
            <a:r>
              <a:rPr lang="en-US" b="1" dirty="0"/>
              <a:t> </a:t>
            </a:r>
            <a:r>
              <a:rPr lang="en-US" b="1" dirty="0" err="1"/>
              <a:t>thể</a:t>
            </a:r>
            <a:r>
              <a:rPr lang="en-US" b="1" dirty="0"/>
              <a:t> </a:t>
            </a:r>
            <a:r>
              <a:rPr lang="en-US" b="1" dirty="0" err="1"/>
              <a:t>trạng</a:t>
            </a:r>
            <a:r>
              <a:rPr lang="en-US" b="1" dirty="0"/>
              <a:t> </a:t>
            </a:r>
            <a:r>
              <a:rPr lang="en-US" b="1" dirty="0" err="1"/>
              <a:t>người</a:t>
            </a:r>
            <a:r>
              <a:rPr lang="en-US" b="1" dirty="0"/>
              <a:t> </a:t>
            </a:r>
            <a:r>
              <a:rPr lang="en-US" b="1" dirty="0" err="1"/>
              <a:t>Việt</a:t>
            </a:r>
            <a:endParaRPr lang="en-US" b="1" dirty="0"/>
          </a:p>
        </p:txBody>
      </p:sp>
      <p:pic>
        <p:nvPicPr>
          <p:cNvPr id="9" name="Picture 8" descr="Text&#10;&#10;Description automatically generated">
            <a:extLst>
              <a:ext uri="{FF2B5EF4-FFF2-40B4-BE49-F238E27FC236}">
                <a16:creationId xmlns:a16="http://schemas.microsoft.com/office/drawing/2014/main" id="{73517518-52A2-81C7-CD18-80FD6A1375A2}"/>
              </a:ext>
            </a:extLst>
          </p:cNvPr>
          <p:cNvPicPr>
            <a:picLocks noChangeAspect="1"/>
          </p:cNvPicPr>
          <p:nvPr/>
        </p:nvPicPr>
        <p:blipFill>
          <a:blip r:embed="rId4"/>
          <a:stretch>
            <a:fillRect/>
          </a:stretch>
        </p:blipFill>
        <p:spPr>
          <a:xfrm>
            <a:off x="3148660" y="1431818"/>
            <a:ext cx="5540832" cy="5013133"/>
          </a:xfrm>
          <a:prstGeom prst="rect">
            <a:avLst/>
          </a:prstGeom>
        </p:spPr>
      </p:pic>
    </p:spTree>
    <p:extLst>
      <p:ext uri="{BB962C8B-B14F-4D97-AF65-F5344CB8AC3E}">
        <p14:creationId xmlns:p14="http://schemas.microsoft.com/office/powerpoint/2010/main" val="3516302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Two people sitting at a table with food&#10;&#10;Description automatically generated with medium confidence">
            <a:extLst>
              <a:ext uri="{FF2B5EF4-FFF2-40B4-BE49-F238E27FC236}">
                <a16:creationId xmlns:a16="http://schemas.microsoft.com/office/drawing/2014/main" id="{F51A4FE4-46DF-4F5A-B9B0-398B5ED58B3D}"/>
              </a:ext>
            </a:extLst>
          </p:cNvPr>
          <p:cNvPicPr>
            <a:picLocks noChangeAspect="1"/>
          </p:cNvPicPr>
          <p:nvPr/>
        </p:nvPicPr>
        <p:blipFill rotWithShape="1">
          <a:blip r:embed="rId2"/>
          <a:srcRect t="30175" r="34796" b="3684"/>
          <a:stretch/>
        </p:blipFill>
        <p:spPr>
          <a:xfrm>
            <a:off x="6852190" y="994502"/>
            <a:ext cx="5339810" cy="4333148"/>
          </a:xfrm>
          <a:prstGeom prst="rect">
            <a:avLst/>
          </a:prstGeom>
        </p:spPr>
      </p:pic>
      <p:sp>
        <p:nvSpPr>
          <p:cNvPr id="18" name="TextBox 17">
            <a:extLst>
              <a:ext uri="{FF2B5EF4-FFF2-40B4-BE49-F238E27FC236}">
                <a16:creationId xmlns:a16="http://schemas.microsoft.com/office/drawing/2014/main" id="{36B1442F-0124-4994-BDC6-DE86255B6A91}"/>
              </a:ext>
            </a:extLst>
          </p:cNvPr>
          <p:cNvSpPr txBox="1"/>
          <p:nvPr/>
        </p:nvSpPr>
        <p:spPr>
          <a:xfrm>
            <a:off x="1145967" y="579003"/>
            <a:ext cx="5054204" cy="830997"/>
          </a:xfrm>
          <a:prstGeom prst="rect">
            <a:avLst/>
          </a:prstGeom>
          <a:noFill/>
        </p:spPr>
        <p:txBody>
          <a:bodyPr wrap="none" rtlCol="0">
            <a:spAutoFit/>
          </a:bodyPr>
          <a:lstStyle/>
          <a:p>
            <a:r>
              <a:rPr lang="en-US" sz="2400" dirty="0">
                <a:solidFill>
                  <a:srgbClr val="00930B"/>
                </a:solidFill>
                <a:latin typeface="UTM Sharnay" panose="02040603050506020204" pitchFamily="18" charset="0"/>
              </a:rPr>
              <a:t>NHÓM KHÁCH HÀNG NAM/NỮ</a:t>
            </a:r>
          </a:p>
          <a:p>
            <a:r>
              <a:rPr lang="en-US" sz="2400" dirty="0">
                <a:solidFill>
                  <a:srgbClr val="00930B"/>
                </a:solidFill>
                <a:latin typeface="UTM Sharnay" panose="02040603050506020204" pitchFamily="18" charset="0"/>
              </a:rPr>
              <a:t>TỪ 45 – 65 TUỔI</a:t>
            </a:r>
          </a:p>
        </p:txBody>
      </p:sp>
      <p:sp>
        <p:nvSpPr>
          <p:cNvPr id="23" name="Google Shape;827;p8">
            <a:extLst>
              <a:ext uri="{FF2B5EF4-FFF2-40B4-BE49-F238E27FC236}">
                <a16:creationId xmlns:a16="http://schemas.microsoft.com/office/drawing/2014/main" id="{EB7A497D-2962-4CE8-8A90-C205C58893D1}"/>
              </a:ext>
            </a:extLst>
          </p:cNvPr>
          <p:cNvSpPr/>
          <p:nvPr/>
        </p:nvSpPr>
        <p:spPr>
          <a:xfrm>
            <a:off x="1145967" y="1159067"/>
            <a:ext cx="5589670" cy="4247276"/>
          </a:xfrm>
          <a:prstGeom prst="rect">
            <a:avLst/>
          </a:prstGeom>
          <a:noFill/>
          <a:ln>
            <a:noFill/>
          </a:ln>
        </p:spPr>
        <p:txBody>
          <a:bodyPr spcFirstLastPara="1" wrap="square" lIns="45700" tIns="45700" rIns="45700" bIns="45700" anchor="t" anchorCtr="0">
            <a:spAutoFit/>
          </a:bodyPr>
          <a:lstStyle/>
          <a:p>
            <a:pPr>
              <a:lnSpc>
                <a:spcPct val="150000"/>
              </a:lnSpc>
              <a:buClr>
                <a:srgbClr val="000000"/>
              </a:buClr>
              <a:buSzPts val="1400"/>
            </a:pPr>
            <a:endParaRPr dirty="0">
              <a:solidFill>
                <a:srgbClr val="000000"/>
              </a:solidFill>
              <a:latin typeface="Montserrat" panose="00000500000000000000" pitchFamily="2" charset="0"/>
              <a:ea typeface="Arial"/>
              <a:cs typeface="Arial"/>
              <a:sym typeface="Arial"/>
            </a:endParaRPr>
          </a:p>
          <a:p>
            <a:pPr>
              <a:lnSpc>
                <a:spcPct val="150000"/>
              </a:lnSpc>
              <a:buClr>
                <a:srgbClr val="000000"/>
              </a:buClr>
              <a:buSzPts val="1400"/>
            </a:pPr>
            <a:r>
              <a:rPr lang="en-US" b="1" dirty="0">
                <a:solidFill>
                  <a:srgbClr val="000000"/>
                </a:solidFill>
                <a:latin typeface="Montserrat" panose="00000500000000000000" pitchFamily="2" charset="0"/>
                <a:ea typeface="Arial"/>
                <a:cs typeface="Arial"/>
                <a:sym typeface="Arial"/>
              </a:rPr>
              <a:t>NHU CẦU:</a:t>
            </a:r>
            <a:endParaRPr b="1" dirty="0">
              <a:solidFill>
                <a:srgbClr val="000000"/>
              </a:solidFill>
              <a:latin typeface="Montserrat" panose="00000500000000000000" pitchFamily="2" charset="0"/>
              <a:ea typeface="Arial"/>
              <a:cs typeface="Arial"/>
              <a:sym typeface="Arial"/>
            </a:endParaRPr>
          </a:p>
          <a:p>
            <a:pPr marL="285739" indent="-285739">
              <a:lnSpc>
                <a:spcPct val="15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Tìm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kiếm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phụ</a:t>
            </a:r>
            <a:r>
              <a:rPr lang="en-US" dirty="0">
                <a:solidFill>
                  <a:srgbClr val="000000"/>
                </a:solidFill>
                <a:latin typeface="Montserrat" panose="00000500000000000000" pitchFamily="2" charset="0"/>
                <a:ea typeface="Arial"/>
                <a:cs typeface="Arial"/>
                <a:sym typeface="Arial"/>
              </a:rPr>
              <a:t> dinh </a:t>
            </a:r>
            <a:r>
              <a:rPr lang="en-US" dirty="0" err="1">
                <a:solidFill>
                  <a:srgbClr val="000000"/>
                </a:solidFill>
                <a:latin typeface="Montserrat" panose="00000500000000000000" pitchFamily="2" charset="0"/>
                <a:ea typeface="Arial"/>
                <a:cs typeface="Arial"/>
                <a:sym typeface="Arial"/>
              </a:rPr>
              <a:t>dưỡng</a:t>
            </a:r>
            <a:r>
              <a:rPr lang="en-US" dirty="0">
                <a:solidFill>
                  <a:srgbClr val="000000"/>
                </a:solidFill>
                <a:latin typeface="Montserrat" panose="00000500000000000000" pitchFamily="2" charset="0"/>
                <a:ea typeface="Arial"/>
                <a:cs typeface="Arial"/>
                <a:sym typeface="Arial"/>
              </a:rPr>
              <a:t>, an </a:t>
            </a:r>
            <a:r>
              <a:rPr lang="en-US" dirty="0" err="1">
                <a:solidFill>
                  <a:srgbClr val="000000"/>
                </a:solidFill>
                <a:latin typeface="Montserrat" panose="00000500000000000000" pitchFamily="2" charset="0"/>
                <a:ea typeface="Arial"/>
                <a:cs typeface="Arial"/>
                <a:sym typeface="Arial"/>
              </a:rPr>
              <a:t>toàn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thức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uống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nóng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ấm</a:t>
            </a:r>
            <a:r>
              <a:rPr lang="en-US" dirty="0">
                <a:solidFill>
                  <a:srgbClr val="000000"/>
                </a:solidFill>
                <a:latin typeface="Montserrat" panose="00000500000000000000" pitchFamily="2" charset="0"/>
                <a:ea typeface="Arial"/>
                <a:cs typeface="Arial"/>
                <a:sym typeface="Arial"/>
              </a:rPr>
              <a:t>.</a:t>
            </a:r>
            <a:endParaRPr dirty="0">
              <a:solidFill>
                <a:srgbClr val="000000"/>
              </a:solidFill>
              <a:latin typeface="Montserrat" panose="00000500000000000000" pitchFamily="2" charset="0"/>
              <a:ea typeface="Arial"/>
              <a:cs typeface="Arial"/>
              <a:sym typeface="Arial"/>
            </a:endParaRPr>
          </a:p>
          <a:p>
            <a:pPr marL="285739" indent="-285739">
              <a:lnSpc>
                <a:spcPct val="15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Kì</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vọng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có</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tác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dụng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bồi</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bổ</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sức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khỏe</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không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chất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độc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hại</a:t>
            </a:r>
            <a:r>
              <a:rPr lang="en-US" dirty="0">
                <a:solidFill>
                  <a:srgbClr val="000000"/>
                </a:solidFill>
                <a:latin typeface="Montserrat" panose="00000500000000000000" pitchFamily="2" charset="0"/>
                <a:ea typeface="Arial"/>
                <a:cs typeface="Arial"/>
                <a:sym typeface="Arial"/>
              </a:rPr>
              <a:t>.</a:t>
            </a:r>
            <a:endParaRPr dirty="0">
              <a:solidFill>
                <a:srgbClr val="000000"/>
              </a:solidFill>
              <a:latin typeface="Montserrat" panose="00000500000000000000" pitchFamily="2" charset="0"/>
              <a:ea typeface="Arial"/>
              <a:cs typeface="Arial"/>
              <a:sym typeface="Arial"/>
            </a:endParaRPr>
          </a:p>
          <a:p>
            <a:pPr marL="285739" indent="-285739">
              <a:lnSpc>
                <a:spcPct val="15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Kì</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vọng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được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chuyên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gia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cân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đối</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sẵn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chế</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độ</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dinh</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dưỡng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giảm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được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nỗi</a:t>
            </a:r>
            <a:r>
              <a:rPr lang="en-US" dirty="0">
                <a:solidFill>
                  <a:srgbClr val="000000"/>
                </a:solidFill>
                <a:latin typeface="Montserrat" panose="00000500000000000000" pitchFamily="2" charset="0"/>
                <a:ea typeface="Arial"/>
                <a:cs typeface="Arial"/>
                <a:sym typeface="Arial"/>
              </a:rPr>
              <a:t> lo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uống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vào</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sẽ</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tăng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đường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huyết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tăng</a:t>
            </a:r>
            <a:r>
              <a:rPr lang="en-US" dirty="0">
                <a:solidFill>
                  <a:srgbClr val="000000"/>
                </a:solidFill>
                <a:latin typeface="Montserrat" panose="00000500000000000000" pitchFamily="2" charset="0"/>
                <a:ea typeface="Arial"/>
                <a:cs typeface="Arial"/>
                <a:sym typeface="Arial"/>
              </a:rPr>
              <a:t> cholesterol...</a:t>
            </a:r>
            <a:endParaRPr dirty="0">
              <a:solidFill>
                <a:srgbClr val="000000"/>
              </a:solidFill>
              <a:latin typeface="Montserrat" panose="00000500000000000000" pitchFamily="2" charset="0"/>
              <a:ea typeface="Arial"/>
              <a:cs typeface="Arial"/>
              <a:sym typeface="Arial"/>
            </a:endParaRPr>
          </a:p>
        </p:txBody>
      </p:sp>
      <p:pic>
        <p:nvPicPr>
          <p:cNvPr id="3" name="Picture 2">
            <a:extLst>
              <a:ext uri="{FF2B5EF4-FFF2-40B4-BE49-F238E27FC236}">
                <a16:creationId xmlns:a16="http://schemas.microsoft.com/office/drawing/2014/main" id="{C4BA8AAE-74E8-E8D6-C10B-ED3A65CB3288}"/>
              </a:ext>
            </a:extLst>
          </p:cNvPr>
          <p:cNvPicPr>
            <a:picLocks noChangeAspect="1"/>
          </p:cNvPicPr>
          <p:nvPr/>
        </p:nvPicPr>
        <p:blipFill>
          <a:blip r:embed="rId3"/>
          <a:stretch>
            <a:fillRect/>
          </a:stretch>
        </p:blipFill>
        <p:spPr>
          <a:xfrm>
            <a:off x="0" y="5639832"/>
            <a:ext cx="12192000" cy="1218168"/>
          </a:xfrm>
          <a:prstGeom prst="rect">
            <a:avLst/>
          </a:prstGeom>
        </p:spPr>
      </p:pic>
    </p:spTree>
    <p:extLst>
      <p:ext uri="{BB962C8B-B14F-4D97-AF65-F5344CB8AC3E}">
        <p14:creationId xmlns:p14="http://schemas.microsoft.com/office/powerpoint/2010/main" val="3295334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305683" y="3850507"/>
            <a:ext cx="1641782" cy="424732"/>
          </a:xfrm>
          <a:prstGeom prst="rect">
            <a:avLst/>
          </a:prstGeom>
          <a:noFill/>
        </p:spPr>
        <p:txBody>
          <a:bodyPr wrap="square" rtlCol="0">
            <a:spAutoFit/>
          </a:bodyPr>
          <a:lstStyle/>
          <a:p>
            <a:r>
              <a:rPr lang="en-US" sz="2160" b="1" dirty="0">
                <a:latin typeface="Montserrat" panose="00000500000000000000" pitchFamily="2" charset="0"/>
                <a:cs typeface="Times New Roman" pitchFamily="18" charset="0"/>
              </a:rPr>
              <a:t>SLOGAN</a:t>
            </a:r>
          </a:p>
        </p:txBody>
      </p:sp>
      <p:sp>
        <p:nvSpPr>
          <p:cNvPr id="16" name="TextBox 15"/>
          <p:cNvSpPr txBox="1"/>
          <p:nvPr/>
        </p:nvSpPr>
        <p:spPr>
          <a:xfrm>
            <a:off x="305683" y="4488754"/>
            <a:ext cx="1894215" cy="757130"/>
          </a:xfrm>
          <a:prstGeom prst="rect">
            <a:avLst/>
          </a:prstGeom>
          <a:noFill/>
        </p:spPr>
        <p:txBody>
          <a:bodyPr wrap="square" rtlCol="0">
            <a:spAutoFit/>
          </a:bodyPr>
          <a:lstStyle/>
          <a:p>
            <a:r>
              <a:rPr lang="en-US" sz="2160" b="1" dirty="0">
                <a:latin typeface="Montserrat" panose="00000500000000000000" pitchFamily="2" charset="0"/>
                <a:cs typeface="Times New Roman" pitchFamily="18" charset="0"/>
              </a:rPr>
              <a:t>ĐIỂM NỔI TRỘI</a:t>
            </a:r>
            <a:endParaRPr lang="en-US" b="1" dirty="0">
              <a:latin typeface="Montserrat" panose="00000500000000000000" pitchFamily="2" charset="0"/>
              <a:cs typeface="Times New Roman" pitchFamily="18" charset="0"/>
            </a:endParaRPr>
          </a:p>
        </p:txBody>
      </p:sp>
      <p:sp>
        <p:nvSpPr>
          <p:cNvPr id="43" name="TextBox 42">
            <a:extLst>
              <a:ext uri="{FF2B5EF4-FFF2-40B4-BE49-F238E27FC236}">
                <a16:creationId xmlns:a16="http://schemas.microsoft.com/office/drawing/2014/main" id="{734432DD-4540-4A51-9EE4-3750DD622E84}"/>
              </a:ext>
            </a:extLst>
          </p:cNvPr>
          <p:cNvSpPr txBox="1"/>
          <p:nvPr/>
        </p:nvSpPr>
        <p:spPr>
          <a:xfrm>
            <a:off x="7375819" y="3752019"/>
            <a:ext cx="4102001" cy="738664"/>
          </a:xfrm>
          <a:prstGeom prst="rect">
            <a:avLst/>
          </a:prstGeom>
          <a:solidFill>
            <a:srgbClr val="FFF8E2"/>
          </a:solidFill>
        </p:spPr>
        <p:txBody>
          <a:bodyPr wrap="square" rtlCol="0">
            <a:spAutoFit/>
          </a:bodyPr>
          <a:lstStyle/>
          <a:p>
            <a:r>
              <a:rPr lang="en-US" sz="1400" b="1" dirty="0" err="1">
                <a:latin typeface="Montserrat" panose="00000500000000000000" pitchFamily="2" charset="0"/>
                <a:cs typeface="Times New Roman" pitchFamily="18" charset="0"/>
              </a:rPr>
              <a:t>Món</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ăn</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bài</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thuốc</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từ</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ngũ</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cốc</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và</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thảo</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dược</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quý</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cho</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người</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tiểu</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đường,người</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rối</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loạn</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đường</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huyết</a:t>
            </a:r>
            <a:r>
              <a:rPr lang="en-US" sz="1400" b="1" dirty="0">
                <a:latin typeface="Montserrat" panose="00000500000000000000" pitchFamily="2" charset="0"/>
                <a:cs typeface="Times New Roman" pitchFamily="18" charset="0"/>
              </a:rPr>
              <a:t>.</a:t>
            </a:r>
          </a:p>
        </p:txBody>
      </p:sp>
      <p:sp>
        <p:nvSpPr>
          <p:cNvPr id="45" name="TextBox 44">
            <a:extLst>
              <a:ext uri="{FF2B5EF4-FFF2-40B4-BE49-F238E27FC236}">
                <a16:creationId xmlns:a16="http://schemas.microsoft.com/office/drawing/2014/main" id="{E1782149-3B78-40CF-806B-2F0691BC8C32}"/>
              </a:ext>
            </a:extLst>
          </p:cNvPr>
          <p:cNvSpPr txBox="1"/>
          <p:nvPr/>
        </p:nvSpPr>
        <p:spPr>
          <a:xfrm>
            <a:off x="2739953" y="3801263"/>
            <a:ext cx="3726161" cy="523220"/>
          </a:xfrm>
          <a:prstGeom prst="rect">
            <a:avLst/>
          </a:prstGeom>
          <a:solidFill>
            <a:srgbClr val="FFF8E2"/>
          </a:solidFill>
        </p:spPr>
        <p:txBody>
          <a:bodyPr wrap="square" rtlCol="0">
            <a:spAutoFit/>
          </a:bodyPr>
          <a:lstStyle/>
          <a:p>
            <a:r>
              <a:rPr lang="en-US" sz="1400" b="1" dirty="0" err="1">
                <a:latin typeface="Montserrat" panose="00000500000000000000" pitchFamily="2" charset="0"/>
                <a:cs typeface="Times New Roman" pitchFamily="18" charset="0"/>
              </a:rPr>
              <a:t>Công</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thức</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dinh</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dưỡng</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chuẩn</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chuyên</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gia</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cho</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tuổi</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trung</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niên</a:t>
            </a:r>
            <a:endParaRPr lang="en-US" sz="1400" b="1" dirty="0">
              <a:latin typeface="Montserrat" panose="00000500000000000000" pitchFamily="2" charset="0"/>
              <a:cs typeface="Times New Roman" pitchFamily="18" charset="0"/>
            </a:endParaRPr>
          </a:p>
        </p:txBody>
      </p:sp>
      <p:sp>
        <p:nvSpPr>
          <p:cNvPr id="51" name="TextBox 50">
            <a:extLst>
              <a:ext uri="{FF2B5EF4-FFF2-40B4-BE49-F238E27FC236}">
                <a16:creationId xmlns:a16="http://schemas.microsoft.com/office/drawing/2014/main" id="{C937EAA9-5852-40EF-9DC9-A6B17F381C97}"/>
              </a:ext>
            </a:extLst>
          </p:cNvPr>
          <p:cNvSpPr txBox="1"/>
          <p:nvPr/>
        </p:nvSpPr>
        <p:spPr>
          <a:xfrm>
            <a:off x="7375819" y="4411138"/>
            <a:ext cx="4615000" cy="2292935"/>
          </a:xfrm>
          <a:prstGeom prst="rect">
            <a:avLst/>
          </a:prstGeom>
          <a:solidFill>
            <a:srgbClr val="FFF8E2"/>
          </a:solidFill>
        </p:spPr>
        <p:txBody>
          <a:bodyPr wrap="square" rtlCol="0">
            <a:spAutoFit/>
          </a:bodyPr>
          <a:lstStyle/>
          <a:p>
            <a:pPr marL="285750" indent="-285750">
              <a:buFont typeface="Arial" panose="020B0604020202020204" pitchFamily="34" charset="0"/>
              <a:buChar char="•"/>
            </a:pPr>
            <a:r>
              <a:rPr lang="en-US" sz="1300" b="1" dirty="0">
                <a:solidFill>
                  <a:srgbClr val="FF0000"/>
                </a:solidFill>
                <a:latin typeface="Montserrat" panose="00000500000000000000" pitchFamily="2" charset="0"/>
              </a:rPr>
              <a:t>100% </a:t>
            </a:r>
            <a:r>
              <a:rPr lang="en-US" sz="1300" b="1" dirty="0" err="1">
                <a:solidFill>
                  <a:srgbClr val="FF0000"/>
                </a:solidFill>
                <a:latin typeface="Montserrat" panose="00000500000000000000" pitchFamily="2" charset="0"/>
              </a:rPr>
              <a:t>không</a:t>
            </a:r>
            <a:r>
              <a:rPr lang="en-US" sz="1300" b="1" dirty="0">
                <a:solidFill>
                  <a:srgbClr val="FF0000"/>
                </a:solidFill>
                <a:latin typeface="Montserrat" panose="00000500000000000000" pitchFamily="2" charset="0"/>
              </a:rPr>
              <a:t> </a:t>
            </a:r>
            <a:r>
              <a:rPr lang="en-US" sz="1300" b="1" dirty="0" err="1">
                <a:solidFill>
                  <a:srgbClr val="FF0000"/>
                </a:solidFill>
                <a:latin typeface="Montserrat" panose="00000500000000000000" pitchFamily="2" charset="0"/>
              </a:rPr>
              <a:t>sử</a:t>
            </a:r>
            <a:r>
              <a:rPr lang="en-US" sz="1300" b="1" dirty="0">
                <a:solidFill>
                  <a:srgbClr val="FF0000"/>
                </a:solidFill>
                <a:latin typeface="Montserrat" panose="00000500000000000000" pitchFamily="2" charset="0"/>
              </a:rPr>
              <a:t> </a:t>
            </a:r>
            <a:r>
              <a:rPr lang="en-US" sz="1300" b="1" dirty="0" err="1">
                <a:solidFill>
                  <a:srgbClr val="FF0000"/>
                </a:solidFill>
                <a:latin typeface="Montserrat" panose="00000500000000000000" pitchFamily="2" charset="0"/>
              </a:rPr>
              <a:t>dụng</a:t>
            </a:r>
            <a:r>
              <a:rPr lang="en-US" sz="1300" b="1" dirty="0">
                <a:solidFill>
                  <a:srgbClr val="FF0000"/>
                </a:solidFill>
                <a:latin typeface="Montserrat" panose="00000500000000000000" pitchFamily="2" charset="0"/>
              </a:rPr>
              <a:t> </a:t>
            </a:r>
            <a:r>
              <a:rPr lang="en-US" sz="1300" b="1" dirty="0" err="1">
                <a:solidFill>
                  <a:srgbClr val="FF0000"/>
                </a:solidFill>
                <a:latin typeface="Montserrat" panose="00000500000000000000" pitchFamily="2" charset="0"/>
              </a:rPr>
              <a:t>đường</a:t>
            </a:r>
            <a:r>
              <a:rPr lang="en-US" sz="1300" b="1" dirty="0">
                <a:solidFill>
                  <a:srgbClr val="FF0000"/>
                </a:solidFill>
                <a:latin typeface="Montserrat" panose="00000500000000000000" pitchFamily="2" charset="0"/>
              </a:rPr>
              <a:t> </a:t>
            </a:r>
            <a:r>
              <a:rPr lang="en-US" sz="1300" b="1" dirty="0" err="1">
                <a:solidFill>
                  <a:srgbClr val="FF0000"/>
                </a:solidFill>
                <a:latin typeface="Montserrat" panose="00000500000000000000" pitchFamily="2" charset="0"/>
              </a:rPr>
              <a:t>kính</a:t>
            </a:r>
            <a:r>
              <a:rPr lang="en-US" sz="1300" b="1" dirty="0">
                <a:solidFill>
                  <a:srgbClr val="FF0000"/>
                </a:solidFill>
                <a:latin typeface="Montserrat" panose="00000500000000000000" pitchFamily="2" charset="0"/>
              </a:rPr>
              <a:t> ( </a:t>
            </a:r>
            <a:r>
              <a:rPr lang="en-US" sz="1300" b="1" dirty="0" err="1">
                <a:solidFill>
                  <a:srgbClr val="FF0000"/>
                </a:solidFill>
                <a:latin typeface="Montserrat" panose="00000500000000000000" pitchFamily="2" charset="0"/>
              </a:rPr>
              <a:t>đường</a:t>
            </a:r>
            <a:r>
              <a:rPr lang="en-US" sz="1300" b="1" dirty="0">
                <a:solidFill>
                  <a:srgbClr val="FF0000"/>
                </a:solidFill>
                <a:latin typeface="Montserrat" panose="00000500000000000000" pitchFamily="2" charset="0"/>
              </a:rPr>
              <a:t> </a:t>
            </a:r>
            <a:r>
              <a:rPr lang="en-US" sz="1300" b="1" dirty="0" err="1">
                <a:solidFill>
                  <a:srgbClr val="FF0000"/>
                </a:solidFill>
                <a:latin typeface="Montserrat" panose="00000500000000000000" pitchFamily="2" charset="0"/>
              </a:rPr>
              <a:t>mía</a:t>
            </a:r>
            <a:r>
              <a:rPr lang="en-US" sz="1300" b="1" dirty="0">
                <a:solidFill>
                  <a:srgbClr val="FF0000"/>
                </a:solidFill>
                <a:latin typeface="Montserrat" panose="00000500000000000000" pitchFamily="2" charset="0"/>
              </a:rPr>
              <a:t>). </a:t>
            </a:r>
            <a:r>
              <a:rPr lang="en-US" sz="1300" b="1" dirty="0" err="1">
                <a:latin typeface="Montserrat" panose="00000500000000000000" pitchFamily="2" charset="0"/>
              </a:rPr>
              <a:t>Công</a:t>
            </a:r>
            <a:r>
              <a:rPr lang="en-US" sz="1300" b="1" dirty="0">
                <a:latin typeface="Montserrat" panose="00000500000000000000" pitchFamily="2" charset="0"/>
              </a:rPr>
              <a:t> </a:t>
            </a:r>
            <a:r>
              <a:rPr lang="en-US" sz="1300" b="1" dirty="0" err="1">
                <a:latin typeface="Montserrat" panose="00000500000000000000" pitchFamily="2" charset="0"/>
              </a:rPr>
              <a:t>thức</a:t>
            </a:r>
            <a:r>
              <a:rPr lang="en-US" sz="1300" b="1" dirty="0">
                <a:latin typeface="Montserrat" panose="00000500000000000000" pitchFamily="2" charset="0"/>
              </a:rPr>
              <a:t> </a:t>
            </a:r>
            <a:r>
              <a:rPr lang="en-US" sz="1300" b="1" dirty="0" err="1">
                <a:latin typeface="Montserrat" panose="00000500000000000000" pitchFamily="2" charset="0"/>
              </a:rPr>
              <a:t>tạo</a:t>
            </a:r>
            <a:r>
              <a:rPr lang="en-US" sz="1300" b="1" dirty="0">
                <a:latin typeface="Montserrat" panose="00000500000000000000" pitchFamily="2" charset="0"/>
              </a:rPr>
              <a:t> </a:t>
            </a:r>
            <a:r>
              <a:rPr lang="en-US" sz="1300" b="1" dirty="0" err="1">
                <a:latin typeface="Montserrat" panose="00000500000000000000" pitchFamily="2" charset="0"/>
              </a:rPr>
              <a:t>ngọt</a:t>
            </a:r>
            <a:r>
              <a:rPr lang="en-US" sz="1300" b="1" dirty="0">
                <a:latin typeface="Montserrat" panose="00000500000000000000" pitchFamily="2" charset="0"/>
              </a:rPr>
              <a:t> </a:t>
            </a:r>
            <a:r>
              <a:rPr lang="en-US" sz="1300" b="1" dirty="0" err="1">
                <a:latin typeface="Montserrat" panose="00000500000000000000" pitchFamily="2" charset="0"/>
              </a:rPr>
              <a:t>tự</a:t>
            </a:r>
            <a:r>
              <a:rPr lang="en-US" sz="1300" b="1" dirty="0">
                <a:latin typeface="Montserrat" panose="00000500000000000000" pitchFamily="2" charset="0"/>
              </a:rPr>
              <a:t> </a:t>
            </a:r>
            <a:r>
              <a:rPr lang="en-US" sz="1300" b="1" dirty="0" err="1">
                <a:latin typeface="Montserrat" panose="00000500000000000000" pitchFamily="2" charset="0"/>
              </a:rPr>
              <a:t>nhiên</a:t>
            </a:r>
            <a:r>
              <a:rPr lang="en-US" sz="1300" b="1" dirty="0">
                <a:latin typeface="Montserrat" panose="00000500000000000000" pitchFamily="2" charset="0"/>
              </a:rPr>
              <a:t> </a:t>
            </a:r>
            <a:r>
              <a:rPr lang="en-US" sz="1300" b="1" dirty="0" err="1">
                <a:latin typeface="Montserrat" panose="00000500000000000000" pitchFamily="2" charset="0"/>
              </a:rPr>
              <a:t>độc</a:t>
            </a:r>
            <a:r>
              <a:rPr lang="en-US" sz="1300" b="1" dirty="0">
                <a:latin typeface="Montserrat" panose="00000500000000000000" pitchFamily="2" charset="0"/>
              </a:rPr>
              <a:t> </a:t>
            </a:r>
            <a:r>
              <a:rPr lang="en-US" sz="1300" b="1" dirty="0" err="1">
                <a:latin typeface="Montserrat" panose="00000500000000000000" pitchFamily="2" charset="0"/>
              </a:rPr>
              <a:t>quyền</a:t>
            </a:r>
            <a:r>
              <a:rPr lang="en-US" sz="1300" b="1" dirty="0">
                <a:latin typeface="Montserrat" panose="00000500000000000000" pitchFamily="2" charset="0"/>
              </a:rPr>
              <a:t> </a:t>
            </a:r>
            <a:r>
              <a:rPr lang="en-US" sz="1300" dirty="0" err="1">
                <a:latin typeface="Montserrat" panose="00000500000000000000" pitchFamily="2" charset="0"/>
              </a:rPr>
              <a:t>từ</a:t>
            </a:r>
            <a:r>
              <a:rPr lang="en-US" sz="1300" dirty="0">
                <a:latin typeface="Montserrat" panose="00000500000000000000" pitchFamily="2" charset="0"/>
              </a:rPr>
              <a:t> : </a:t>
            </a:r>
            <a:r>
              <a:rPr lang="en-US" sz="1300" b="1" dirty="0">
                <a:latin typeface="Montserrat" panose="00000500000000000000" pitchFamily="2" charset="0"/>
              </a:rPr>
              <a:t>I</a:t>
            </a:r>
            <a:r>
              <a:rPr lang="vi-VN" sz="1300" b="1" dirty="0">
                <a:latin typeface="Montserrat" panose="00000500000000000000" pitchFamily="2" charset="0"/>
              </a:rPr>
              <a:t>somalt </a:t>
            </a:r>
            <a:r>
              <a:rPr lang="vi-VN" sz="1300" dirty="0">
                <a:latin typeface="Montserrat" panose="00000500000000000000" pitchFamily="2" charset="0"/>
              </a:rPr>
              <a:t>(củ cải đường), </a:t>
            </a:r>
            <a:r>
              <a:rPr lang="en-US" sz="1300" b="1" dirty="0">
                <a:latin typeface="Montserrat" panose="00000500000000000000" pitchFamily="2" charset="0"/>
              </a:rPr>
              <a:t>S</a:t>
            </a:r>
            <a:r>
              <a:rPr lang="vi-VN" sz="1300" b="1" dirty="0">
                <a:latin typeface="Montserrat" panose="00000500000000000000" pitchFamily="2" charset="0"/>
              </a:rPr>
              <a:t>tevia</a:t>
            </a:r>
            <a:r>
              <a:rPr lang="vi-VN" sz="1300" dirty="0">
                <a:latin typeface="Montserrat" panose="00000500000000000000" pitchFamily="2" charset="0"/>
              </a:rPr>
              <a:t> (cỏ ngọt tự nhiên), </a:t>
            </a:r>
            <a:r>
              <a:rPr lang="en-US" sz="1300" b="1" dirty="0">
                <a:latin typeface="Montserrat" panose="00000500000000000000" pitchFamily="2" charset="0"/>
              </a:rPr>
              <a:t>F</a:t>
            </a:r>
            <a:r>
              <a:rPr lang="vi-VN" sz="1300" b="1" dirty="0">
                <a:latin typeface="Montserrat" panose="00000500000000000000" pitchFamily="2" charset="0"/>
              </a:rPr>
              <a:t>ructose</a:t>
            </a:r>
            <a:r>
              <a:rPr lang="vi-VN" sz="1300" dirty="0">
                <a:latin typeface="Montserrat" panose="00000500000000000000" pitchFamily="2" charset="0"/>
              </a:rPr>
              <a:t> ( đường hoa quả)</a:t>
            </a:r>
            <a:r>
              <a:rPr lang="en-US" sz="1300" dirty="0">
                <a:latin typeface="Montserrat" panose="00000500000000000000" pitchFamily="2" charset="0"/>
              </a:rPr>
              <a:t>: </a:t>
            </a:r>
            <a:r>
              <a:rPr lang="en-US" sz="1300" b="1" dirty="0" err="1">
                <a:solidFill>
                  <a:srgbClr val="D62027"/>
                </a:solidFill>
                <a:latin typeface="Montserrat" panose="00000500000000000000" pitchFamily="2" charset="0"/>
              </a:rPr>
              <a:t>tăng</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giá</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trị</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sản</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phẩm</a:t>
            </a:r>
            <a:endParaRPr lang="en-US" sz="1300" b="1" dirty="0">
              <a:solidFill>
                <a:srgbClr val="D62027"/>
              </a:solidFill>
              <a:latin typeface="Montserrat" panose="00000500000000000000" pitchFamily="2" charset="0"/>
            </a:endParaRPr>
          </a:p>
          <a:p>
            <a:pPr marL="285750" indent="-285750">
              <a:buFont typeface="Arial" panose="020B0604020202020204" pitchFamily="34" charset="0"/>
              <a:buChar char="•"/>
            </a:pPr>
            <a:endParaRPr lang="en-US" sz="1300" dirty="0">
              <a:latin typeface="Montserrat" panose="00000500000000000000" pitchFamily="2" charset="0"/>
            </a:endParaRPr>
          </a:p>
          <a:p>
            <a:pPr marL="285750" indent="-285750">
              <a:buFont typeface="Arial" panose="020B0604020202020204" pitchFamily="34" charset="0"/>
              <a:buChar char="•"/>
            </a:pPr>
            <a:r>
              <a:rPr lang="en-US" sz="1300" b="1" dirty="0" err="1">
                <a:latin typeface="Montserrat" panose="00000500000000000000" pitchFamily="2" charset="0"/>
              </a:rPr>
              <a:t>Sử</a:t>
            </a:r>
            <a:r>
              <a:rPr lang="en-US" sz="1300" b="1" dirty="0">
                <a:latin typeface="Montserrat" panose="00000500000000000000" pitchFamily="2" charset="0"/>
              </a:rPr>
              <a:t> </a:t>
            </a:r>
            <a:r>
              <a:rPr lang="en-US" sz="1300" b="1" dirty="0" err="1">
                <a:latin typeface="Montserrat" panose="00000500000000000000" pitchFamily="2" charset="0"/>
              </a:rPr>
              <a:t>dụng</a:t>
            </a:r>
            <a:r>
              <a:rPr lang="en-US" sz="1300" b="1" dirty="0">
                <a:latin typeface="Montserrat" panose="00000500000000000000" pitchFamily="2" charset="0"/>
              </a:rPr>
              <a:t> </a:t>
            </a:r>
            <a:r>
              <a:rPr lang="en-US" sz="1300" b="1" dirty="0" err="1">
                <a:latin typeface="Montserrat" panose="00000500000000000000" pitchFamily="2" charset="0"/>
              </a:rPr>
              <a:t>thảo</a:t>
            </a:r>
            <a:r>
              <a:rPr lang="en-US" sz="1300" b="1" dirty="0">
                <a:latin typeface="Montserrat" panose="00000500000000000000" pitchFamily="2" charset="0"/>
              </a:rPr>
              <a:t> </a:t>
            </a:r>
            <a:r>
              <a:rPr lang="en-US" sz="1300" b="1" dirty="0" err="1">
                <a:latin typeface="Montserrat" panose="00000500000000000000" pitchFamily="2" charset="0"/>
              </a:rPr>
              <a:t>dược</a:t>
            </a:r>
            <a:r>
              <a:rPr lang="en-US" sz="1300" b="1" dirty="0">
                <a:latin typeface="Montserrat" panose="00000500000000000000" pitchFamily="2" charset="0"/>
              </a:rPr>
              <a:t> </a:t>
            </a:r>
            <a:r>
              <a:rPr lang="en-US" sz="1300" b="1" dirty="0" err="1">
                <a:latin typeface="Montserrat" panose="00000500000000000000" pitchFamily="2" charset="0"/>
              </a:rPr>
              <a:t>quý</a:t>
            </a:r>
            <a:r>
              <a:rPr lang="en-US" sz="1300" b="1" dirty="0">
                <a:latin typeface="Montserrat" panose="00000500000000000000" pitchFamily="2" charset="0"/>
              </a:rPr>
              <a:t>:</a:t>
            </a:r>
            <a:r>
              <a:rPr lang="en-US" sz="1300" dirty="0">
                <a:latin typeface="Montserrat" panose="00000500000000000000" pitchFamily="2" charset="0"/>
              </a:rPr>
              <a:t> </a:t>
            </a:r>
            <a:r>
              <a:rPr lang="en-US" sz="1300" dirty="0" err="1">
                <a:latin typeface="Montserrat" panose="00000500000000000000" pitchFamily="2" charset="0"/>
              </a:rPr>
              <a:t>hạt</a:t>
            </a:r>
            <a:r>
              <a:rPr lang="en-US" sz="1300" dirty="0">
                <a:latin typeface="Montserrat" panose="00000500000000000000" pitchFamily="2" charset="0"/>
              </a:rPr>
              <a:t> </a:t>
            </a:r>
            <a:r>
              <a:rPr lang="en-US" sz="1300" dirty="0" err="1">
                <a:latin typeface="Montserrat" panose="00000500000000000000" pitchFamily="2" charset="0"/>
              </a:rPr>
              <a:t>Methi</a:t>
            </a:r>
            <a:r>
              <a:rPr lang="en-US" sz="1300" dirty="0">
                <a:latin typeface="Montserrat" panose="00000500000000000000" pitchFamily="2" charset="0"/>
              </a:rPr>
              <a:t>, </a:t>
            </a:r>
            <a:r>
              <a:rPr lang="en-US" sz="1300" dirty="0" err="1">
                <a:latin typeface="Montserrat" panose="00000500000000000000" pitchFamily="2" charset="0"/>
              </a:rPr>
              <a:t>Kỷ</a:t>
            </a:r>
            <a:r>
              <a:rPr lang="en-US" sz="1300" dirty="0">
                <a:latin typeface="Montserrat" panose="00000500000000000000" pitchFamily="2" charset="0"/>
              </a:rPr>
              <a:t> </a:t>
            </a:r>
            <a:r>
              <a:rPr lang="en-US" sz="1300" dirty="0" err="1">
                <a:latin typeface="Montserrat" panose="00000500000000000000" pitchFamily="2" charset="0"/>
              </a:rPr>
              <a:t>tử</a:t>
            </a:r>
            <a:r>
              <a:rPr lang="en-US" sz="1300" dirty="0">
                <a:latin typeface="Montserrat" panose="00000500000000000000" pitchFamily="2" charset="0"/>
              </a:rPr>
              <a:t>, </a:t>
            </a:r>
            <a:r>
              <a:rPr lang="en-US" sz="1300" dirty="0" err="1">
                <a:latin typeface="Montserrat" panose="00000500000000000000" pitchFamily="2" charset="0"/>
              </a:rPr>
              <a:t>Hoài</a:t>
            </a:r>
            <a:r>
              <a:rPr lang="en-US" sz="1300" dirty="0">
                <a:latin typeface="Montserrat" panose="00000500000000000000" pitchFamily="2" charset="0"/>
              </a:rPr>
              <a:t> Sơn, </a:t>
            </a:r>
            <a:r>
              <a:rPr lang="en-US" sz="1300" dirty="0" err="1">
                <a:latin typeface="Montserrat" panose="00000500000000000000" pitchFamily="2" charset="0"/>
              </a:rPr>
              <a:t>Khiếm</a:t>
            </a:r>
            <a:r>
              <a:rPr lang="en-US" sz="1300" dirty="0">
                <a:latin typeface="Montserrat" panose="00000500000000000000" pitchFamily="2" charset="0"/>
              </a:rPr>
              <a:t> </a:t>
            </a:r>
            <a:r>
              <a:rPr lang="en-US" sz="1300" dirty="0" err="1">
                <a:latin typeface="Montserrat" panose="00000500000000000000" pitchFamily="2" charset="0"/>
              </a:rPr>
              <a:t>thực</a:t>
            </a:r>
            <a:r>
              <a:rPr lang="en-US" sz="1300" dirty="0">
                <a:latin typeface="Montserrat" panose="00000500000000000000" pitchFamily="2" charset="0"/>
              </a:rPr>
              <a:t>: </a:t>
            </a:r>
            <a:r>
              <a:rPr lang="en-US" sz="1300" b="1" dirty="0" err="1">
                <a:solidFill>
                  <a:srgbClr val="D62027"/>
                </a:solidFill>
                <a:latin typeface="Montserrat" panose="00000500000000000000" pitchFamily="2" charset="0"/>
              </a:rPr>
              <a:t>tăng</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giá</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trị</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sản</a:t>
            </a:r>
            <a:r>
              <a:rPr lang="en-US" sz="1300" b="1" dirty="0">
                <a:solidFill>
                  <a:srgbClr val="D62027"/>
                </a:solidFill>
                <a:latin typeface="Montserrat" panose="00000500000000000000" pitchFamily="2" charset="0"/>
              </a:rPr>
              <a:t> </a:t>
            </a:r>
            <a:r>
              <a:rPr lang="en-US" sz="1300" b="1" dirty="0" err="1">
                <a:solidFill>
                  <a:srgbClr val="D62027"/>
                </a:solidFill>
                <a:latin typeface="Montserrat" panose="00000500000000000000" pitchFamily="2" charset="0"/>
              </a:rPr>
              <a:t>phẩm</a:t>
            </a:r>
            <a:endParaRPr lang="en-US" sz="1300" b="1" dirty="0">
              <a:solidFill>
                <a:srgbClr val="D62027"/>
              </a:solidFill>
              <a:latin typeface="Montserrat" panose="00000500000000000000" pitchFamily="2" charset="0"/>
            </a:endParaRPr>
          </a:p>
          <a:p>
            <a:pPr marL="285750" indent="-285750">
              <a:buFont typeface="Arial" panose="020B0604020202020204" pitchFamily="34" charset="0"/>
              <a:buChar char="•"/>
            </a:pPr>
            <a:endParaRPr lang="en-US" sz="1300" dirty="0">
              <a:latin typeface="Montserrat" panose="00000500000000000000" pitchFamily="2" charset="0"/>
            </a:endParaRPr>
          </a:p>
          <a:p>
            <a:pPr marL="285750" indent="-285750">
              <a:buFont typeface="Arial" panose="020B0604020202020204" pitchFamily="34" charset="0"/>
              <a:buChar char="•"/>
            </a:pPr>
            <a:r>
              <a:rPr lang="en-US" sz="1300" b="1" dirty="0">
                <a:latin typeface="Montserrat" panose="00000500000000000000" pitchFamily="2" charset="0"/>
              </a:rPr>
              <a:t>GI </a:t>
            </a:r>
            <a:r>
              <a:rPr lang="en-US" sz="1300" b="1" dirty="0" err="1">
                <a:latin typeface="Montserrat" panose="00000500000000000000" pitchFamily="2" charset="0"/>
              </a:rPr>
              <a:t>Thấp</a:t>
            </a:r>
            <a:r>
              <a:rPr lang="en-US" sz="1300" b="1" dirty="0">
                <a:latin typeface="Montserrat" panose="00000500000000000000" pitchFamily="2" charset="0"/>
              </a:rPr>
              <a:t>, </a:t>
            </a:r>
            <a:r>
              <a:rPr lang="en-US" sz="1300" dirty="0" err="1">
                <a:latin typeface="Montserrat" panose="00000500000000000000" pitchFamily="2" charset="0"/>
              </a:rPr>
              <a:t>Bồi</a:t>
            </a:r>
            <a:r>
              <a:rPr lang="en-US" sz="1300" dirty="0">
                <a:latin typeface="Montserrat" panose="00000500000000000000" pitchFamily="2" charset="0"/>
              </a:rPr>
              <a:t> </a:t>
            </a:r>
            <a:r>
              <a:rPr lang="en-US" sz="1300" dirty="0" err="1">
                <a:latin typeface="Montserrat" panose="00000500000000000000" pitchFamily="2" charset="0"/>
              </a:rPr>
              <a:t>bổ</a:t>
            </a:r>
            <a:r>
              <a:rPr lang="en-US" sz="1300" dirty="0">
                <a:latin typeface="Montserrat" panose="00000500000000000000" pitchFamily="2" charset="0"/>
              </a:rPr>
              <a:t> </a:t>
            </a:r>
            <a:r>
              <a:rPr lang="en-US" sz="1300" dirty="0" err="1">
                <a:latin typeface="Montserrat" panose="00000500000000000000" pitchFamily="2" charset="0"/>
              </a:rPr>
              <a:t>cơ</a:t>
            </a:r>
            <a:r>
              <a:rPr lang="en-US" sz="1300" dirty="0">
                <a:latin typeface="Montserrat" panose="00000500000000000000" pitchFamily="2" charset="0"/>
              </a:rPr>
              <a:t> </a:t>
            </a:r>
            <a:r>
              <a:rPr lang="en-US" sz="1300" dirty="0" err="1">
                <a:latin typeface="Montserrat" panose="00000500000000000000" pitchFamily="2" charset="0"/>
              </a:rPr>
              <a:t>thể</a:t>
            </a:r>
            <a:r>
              <a:rPr lang="en-US" sz="1300" dirty="0">
                <a:latin typeface="Montserrat" panose="00000500000000000000" pitchFamily="2" charset="0"/>
              </a:rPr>
              <a:t>, </a:t>
            </a:r>
            <a:r>
              <a:rPr lang="en-US" sz="1300" dirty="0" err="1">
                <a:latin typeface="Montserrat" panose="00000500000000000000" pitchFamily="2" charset="0"/>
              </a:rPr>
              <a:t>ổn</a:t>
            </a:r>
            <a:r>
              <a:rPr lang="en-US" sz="1300" dirty="0">
                <a:latin typeface="Montserrat" panose="00000500000000000000" pitchFamily="2" charset="0"/>
              </a:rPr>
              <a:t> </a:t>
            </a:r>
            <a:r>
              <a:rPr lang="en-US" sz="1300" dirty="0" err="1">
                <a:latin typeface="Montserrat" panose="00000500000000000000" pitchFamily="2" charset="0"/>
              </a:rPr>
              <a:t>định</a:t>
            </a:r>
            <a:r>
              <a:rPr lang="en-US" sz="1300" dirty="0">
                <a:latin typeface="Montserrat" panose="00000500000000000000" pitchFamily="2" charset="0"/>
              </a:rPr>
              <a:t> </a:t>
            </a:r>
            <a:r>
              <a:rPr lang="en-US" sz="1300" dirty="0" err="1">
                <a:latin typeface="Montserrat" panose="00000500000000000000" pitchFamily="2" charset="0"/>
              </a:rPr>
              <a:t>đường</a:t>
            </a:r>
            <a:r>
              <a:rPr lang="en-US" sz="1300" dirty="0">
                <a:latin typeface="Montserrat" panose="00000500000000000000" pitchFamily="2" charset="0"/>
              </a:rPr>
              <a:t> </a:t>
            </a:r>
            <a:r>
              <a:rPr lang="en-US" sz="1300" dirty="0" err="1">
                <a:latin typeface="Montserrat" panose="00000500000000000000" pitchFamily="2" charset="0"/>
              </a:rPr>
              <a:t>huyết</a:t>
            </a:r>
            <a:r>
              <a:rPr lang="en-US" sz="1300" dirty="0">
                <a:latin typeface="Montserrat" panose="00000500000000000000" pitchFamily="2" charset="0"/>
              </a:rPr>
              <a:t>, </a:t>
            </a:r>
            <a:r>
              <a:rPr lang="en-US" sz="1300" dirty="0" err="1">
                <a:latin typeface="Montserrat" panose="00000500000000000000" pitchFamily="2" charset="0"/>
              </a:rPr>
              <a:t>giảm</a:t>
            </a:r>
            <a:r>
              <a:rPr lang="en-US" sz="1300" dirty="0">
                <a:latin typeface="Montserrat" panose="00000500000000000000" pitchFamily="2" charset="0"/>
              </a:rPr>
              <a:t> </a:t>
            </a:r>
            <a:r>
              <a:rPr lang="en-US" sz="1300" dirty="0" err="1">
                <a:latin typeface="Montserrat" panose="00000500000000000000" pitchFamily="2" charset="0"/>
              </a:rPr>
              <a:t>mỡ</a:t>
            </a:r>
            <a:r>
              <a:rPr lang="en-US" sz="1300" dirty="0">
                <a:latin typeface="Montserrat" panose="00000500000000000000" pitchFamily="2" charset="0"/>
              </a:rPr>
              <a:t> </a:t>
            </a:r>
            <a:r>
              <a:rPr lang="en-US" sz="1300" dirty="0" err="1">
                <a:latin typeface="Montserrat" panose="00000500000000000000" pitchFamily="2" charset="0"/>
              </a:rPr>
              <a:t>máu</a:t>
            </a:r>
            <a:r>
              <a:rPr lang="en-US" sz="1300" dirty="0">
                <a:latin typeface="Montserrat" panose="00000500000000000000" pitchFamily="2" charset="0"/>
              </a:rPr>
              <a:t>, </a:t>
            </a:r>
            <a:r>
              <a:rPr lang="en-US" sz="1300" dirty="0" err="1">
                <a:latin typeface="Montserrat" panose="00000500000000000000" pitchFamily="2" charset="0"/>
              </a:rPr>
              <a:t>phòng</a:t>
            </a:r>
            <a:r>
              <a:rPr lang="en-US" sz="1300" dirty="0">
                <a:latin typeface="Montserrat" panose="00000500000000000000" pitchFamily="2" charset="0"/>
              </a:rPr>
              <a:t> </a:t>
            </a:r>
            <a:r>
              <a:rPr lang="en-US" sz="1300" dirty="0" err="1">
                <a:latin typeface="Montserrat" panose="00000500000000000000" pitchFamily="2" charset="0"/>
              </a:rPr>
              <a:t>ngừa</a:t>
            </a:r>
            <a:r>
              <a:rPr lang="en-US" sz="1300" dirty="0">
                <a:latin typeface="Montserrat" panose="00000500000000000000" pitchFamily="2" charset="0"/>
              </a:rPr>
              <a:t> </a:t>
            </a:r>
            <a:r>
              <a:rPr lang="en-US" sz="1300" dirty="0" err="1">
                <a:latin typeface="Montserrat" panose="00000500000000000000" pitchFamily="2" charset="0"/>
              </a:rPr>
              <a:t>bệnh</a:t>
            </a:r>
            <a:r>
              <a:rPr lang="en-US" sz="1300" dirty="0">
                <a:latin typeface="Montserrat" panose="00000500000000000000" pitchFamily="2" charset="0"/>
              </a:rPr>
              <a:t> </a:t>
            </a:r>
            <a:r>
              <a:rPr lang="en-US" sz="1300" dirty="0" err="1">
                <a:latin typeface="Montserrat" panose="00000500000000000000" pitchFamily="2" charset="0"/>
              </a:rPr>
              <a:t>tật</a:t>
            </a:r>
            <a:endParaRPr lang="en-US" sz="1300" dirty="0">
              <a:latin typeface="Montserrat" panose="00000500000000000000" pitchFamily="2" charset="0"/>
            </a:endParaRPr>
          </a:p>
        </p:txBody>
      </p:sp>
      <p:sp>
        <p:nvSpPr>
          <p:cNvPr id="55" name="TextBox 54">
            <a:extLst>
              <a:ext uri="{FF2B5EF4-FFF2-40B4-BE49-F238E27FC236}">
                <a16:creationId xmlns:a16="http://schemas.microsoft.com/office/drawing/2014/main" id="{7D3462B9-9BBA-48CC-9579-BE936FCBA8F5}"/>
              </a:ext>
            </a:extLst>
          </p:cNvPr>
          <p:cNvSpPr txBox="1"/>
          <p:nvPr/>
        </p:nvSpPr>
        <p:spPr>
          <a:xfrm>
            <a:off x="2466431" y="4502590"/>
            <a:ext cx="4254074" cy="1600438"/>
          </a:xfrm>
          <a:prstGeom prst="rect">
            <a:avLst/>
          </a:prstGeom>
          <a:solidFill>
            <a:srgbClr val="FFF8E2"/>
          </a:solidFill>
        </p:spPr>
        <p:txBody>
          <a:bodyPr wrap="square" rtlCol="0">
            <a:spAutoFit/>
          </a:bodyPr>
          <a:lstStyle/>
          <a:p>
            <a:pPr marL="285750" indent="-285750">
              <a:buFont typeface="Arial" panose="020B0604020202020204" pitchFamily="34" charset="0"/>
              <a:buChar char="•"/>
            </a:pPr>
            <a:r>
              <a:rPr lang="en-US" sz="1400" b="1" dirty="0" err="1">
                <a:latin typeface="Montserrat" panose="00000500000000000000" pitchFamily="2" charset="0"/>
              </a:rPr>
              <a:t>Công</a:t>
            </a:r>
            <a:r>
              <a:rPr lang="en-US" sz="1400" b="1" dirty="0">
                <a:latin typeface="Montserrat" panose="00000500000000000000" pitchFamily="2" charset="0"/>
              </a:rPr>
              <a:t> </a:t>
            </a:r>
            <a:r>
              <a:rPr lang="en-US" sz="1400" b="1" dirty="0" err="1">
                <a:latin typeface="Montserrat" panose="00000500000000000000" pitchFamily="2" charset="0"/>
              </a:rPr>
              <a:t>thức</a:t>
            </a:r>
            <a:r>
              <a:rPr lang="en-US" sz="1400" b="1" dirty="0">
                <a:latin typeface="Montserrat" panose="00000500000000000000" pitchFamily="2" charset="0"/>
              </a:rPr>
              <a:t> </a:t>
            </a:r>
            <a:r>
              <a:rPr lang="en-US" sz="1400" b="1" dirty="0" err="1">
                <a:latin typeface="Montserrat" panose="00000500000000000000" pitchFamily="2" charset="0"/>
              </a:rPr>
              <a:t>cải</a:t>
            </a:r>
            <a:r>
              <a:rPr lang="en-US" sz="1400" b="1" dirty="0">
                <a:latin typeface="Montserrat" panose="00000500000000000000" pitchFamily="2" charset="0"/>
              </a:rPr>
              <a:t> </a:t>
            </a:r>
            <a:r>
              <a:rPr lang="en-US" sz="1400" b="1" dirty="0" err="1">
                <a:latin typeface="Montserrat" panose="00000500000000000000" pitchFamily="2" charset="0"/>
              </a:rPr>
              <a:t>tiến</a:t>
            </a:r>
            <a:r>
              <a:rPr lang="en-US" sz="1400" b="1" dirty="0">
                <a:latin typeface="Montserrat" panose="00000500000000000000" pitchFamily="2" charset="0"/>
              </a:rPr>
              <a:t> </a:t>
            </a:r>
            <a:r>
              <a:rPr lang="en-US" sz="1400" dirty="0" err="1">
                <a:latin typeface="Montserrat" panose="00000500000000000000" pitchFamily="2" charset="0"/>
              </a:rPr>
              <a:t>bổ</a:t>
            </a:r>
            <a:r>
              <a:rPr lang="en-US" sz="1400" dirty="0">
                <a:latin typeface="Montserrat" panose="00000500000000000000" pitchFamily="2" charset="0"/>
              </a:rPr>
              <a:t> sung </a:t>
            </a:r>
            <a:r>
              <a:rPr lang="en-US" sz="1400" dirty="0" err="1">
                <a:latin typeface="Montserrat" panose="00000500000000000000" pitchFamily="2" charset="0"/>
              </a:rPr>
              <a:t>Canxi</a:t>
            </a:r>
            <a:r>
              <a:rPr lang="en-US" sz="1400" dirty="0">
                <a:latin typeface="Montserrat" panose="00000500000000000000" pitchFamily="2" charset="0"/>
              </a:rPr>
              <a:t>, Vitamin D3, </a:t>
            </a:r>
            <a:r>
              <a:rPr lang="en-US" sz="1400" dirty="0" err="1">
                <a:latin typeface="Montserrat" panose="00000500000000000000" pitchFamily="2" charset="0"/>
              </a:rPr>
              <a:t>Chất</a:t>
            </a:r>
            <a:r>
              <a:rPr lang="en-US" sz="1400" dirty="0">
                <a:latin typeface="Montserrat" panose="00000500000000000000" pitchFamily="2" charset="0"/>
              </a:rPr>
              <a:t> </a:t>
            </a:r>
            <a:r>
              <a:rPr lang="en-US" sz="1400" dirty="0" err="1">
                <a:latin typeface="Montserrat" panose="00000500000000000000" pitchFamily="2" charset="0"/>
              </a:rPr>
              <a:t>xơ</a:t>
            </a:r>
            <a:r>
              <a:rPr lang="en-US" sz="1400" dirty="0">
                <a:latin typeface="Montserrat" panose="00000500000000000000" pitchFamily="2" charset="0"/>
              </a:rPr>
              <a:t> </a:t>
            </a:r>
            <a:r>
              <a:rPr lang="en-US" sz="1400" dirty="0" err="1">
                <a:latin typeface="Montserrat" panose="00000500000000000000" pitchFamily="2" charset="0"/>
              </a:rPr>
              <a:t>cho</a:t>
            </a:r>
            <a:r>
              <a:rPr lang="en-US" sz="1400" dirty="0">
                <a:latin typeface="Montserrat" panose="00000500000000000000" pitchFamily="2" charset="0"/>
              </a:rPr>
              <a:t> </a:t>
            </a:r>
            <a:r>
              <a:rPr lang="en-US" sz="1400" dirty="0" err="1">
                <a:latin typeface="Montserrat" panose="00000500000000000000" pitchFamily="2" charset="0"/>
              </a:rPr>
              <a:t>người</a:t>
            </a:r>
            <a:r>
              <a:rPr lang="en-US" sz="1400" dirty="0">
                <a:latin typeface="Montserrat" panose="00000500000000000000" pitchFamily="2" charset="0"/>
              </a:rPr>
              <a:t> </a:t>
            </a:r>
            <a:r>
              <a:rPr lang="en-US" sz="1400" dirty="0" err="1">
                <a:latin typeface="Montserrat" panose="00000500000000000000" pitchFamily="2" charset="0"/>
              </a:rPr>
              <a:t>trung</a:t>
            </a:r>
            <a:r>
              <a:rPr lang="en-US" sz="1400" dirty="0">
                <a:latin typeface="Montserrat" panose="00000500000000000000" pitchFamily="2" charset="0"/>
              </a:rPr>
              <a:t> </a:t>
            </a:r>
            <a:r>
              <a:rPr lang="en-US" sz="1400" dirty="0" err="1">
                <a:latin typeface="Montserrat" panose="00000500000000000000" pitchFamily="2" charset="0"/>
              </a:rPr>
              <a:t>niên</a:t>
            </a:r>
            <a:r>
              <a:rPr lang="en-US" sz="1400" dirty="0">
                <a:latin typeface="Montserrat" panose="00000500000000000000" pitchFamily="2" charset="0"/>
              </a:rPr>
              <a:t> </a:t>
            </a:r>
            <a:r>
              <a:rPr lang="en-US" sz="1400" dirty="0" err="1">
                <a:latin typeface="Montserrat" panose="00000500000000000000" pitchFamily="2" charset="0"/>
              </a:rPr>
              <a:t>theo</a:t>
            </a:r>
            <a:r>
              <a:rPr lang="en-US" sz="1400" dirty="0">
                <a:latin typeface="Montserrat" panose="00000500000000000000" pitchFamily="2" charset="0"/>
              </a:rPr>
              <a:t> </a:t>
            </a:r>
            <a:r>
              <a:rPr lang="en-US" sz="1400" dirty="0" err="1">
                <a:latin typeface="Montserrat" panose="00000500000000000000" pitchFamily="2" charset="0"/>
              </a:rPr>
              <a:t>khuyến</a:t>
            </a:r>
            <a:r>
              <a:rPr lang="en-US" sz="1400" dirty="0">
                <a:latin typeface="Montserrat" panose="00000500000000000000" pitchFamily="2" charset="0"/>
              </a:rPr>
              <a:t> cáo của </a:t>
            </a:r>
            <a:r>
              <a:rPr lang="en-US" sz="1400" b="1" dirty="0" err="1">
                <a:latin typeface="Montserrat" panose="00000500000000000000" pitchFamily="2" charset="0"/>
              </a:rPr>
              <a:t>Viện</a:t>
            </a:r>
            <a:r>
              <a:rPr lang="en-US" sz="1400" b="1" dirty="0">
                <a:latin typeface="Montserrat" panose="00000500000000000000" pitchFamily="2" charset="0"/>
              </a:rPr>
              <a:t> </a:t>
            </a:r>
            <a:r>
              <a:rPr lang="en-US" sz="1400" b="1" dirty="0" err="1">
                <a:latin typeface="Montserrat" panose="00000500000000000000" pitchFamily="2" charset="0"/>
              </a:rPr>
              <a:t>Dinh</a:t>
            </a:r>
            <a:r>
              <a:rPr lang="en-US" sz="1400" b="1" dirty="0">
                <a:latin typeface="Montserrat" panose="00000500000000000000" pitchFamily="2" charset="0"/>
              </a:rPr>
              <a:t> </a:t>
            </a:r>
            <a:r>
              <a:rPr lang="en-US" sz="1400" b="1" dirty="0" err="1">
                <a:latin typeface="Montserrat" panose="00000500000000000000" pitchFamily="2" charset="0"/>
              </a:rPr>
              <a:t>dưỡng</a:t>
            </a:r>
            <a:endParaRPr lang="en-US" sz="1400" b="1" dirty="0">
              <a:latin typeface="Montserrat" panose="00000500000000000000" pitchFamily="2" charset="0"/>
            </a:endParaRPr>
          </a:p>
          <a:p>
            <a:pPr marL="285750" indent="-285750">
              <a:buFont typeface="Arial" panose="020B0604020202020204" pitchFamily="34" charset="0"/>
              <a:buChar char="•"/>
            </a:pPr>
            <a:endParaRPr lang="en-US" sz="1400" dirty="0">
              <a:latin typeface="Montserrat" panose="00000500000000000000" pitchFamily="2" charset="0"/>
            </a:endParaRPr>
          </a:p>
          <a:p>
            <a:pPr marL="285750" indent="-285750">
              <a:buFont typeface="Arial" panose="020B0604020202020204" pitchFamily="34" charset="0"/>
              <a:buChar char="•"/>
            </a:pPr>
            <a:r>
              <a:rPr lang="en-US" sz="1400" dirty="0">
                <a:latin typeface="Montserrat" panose="00000500000000000000" pitchFamily="2" charset="0"/>
              </a:rPr>
              <a:t>100% </a:t>
            </a:r>
            <a:r>
              <a:rPr lang="en-US" sz="1400" dirty="0" err="1">
                <a:latin typeface="Montserrat" panose="00000500000000000000" pitchFamily="2" charset="0"/>
              </a:rPr>
              <a:t>dinh</a:t>
            </a:r>
            <a:r>
              <a:rPr lang="en-US" sz="1400" dirty="0">
                <a:latin typeface="Montserrat" panose="00000500000000000000" pitchFamily="2" charset="0"/>
              </a:rPr>
              <a:t> </a:t>
            </a:r>
            <a:r>
              <a:rPr lang="en-US" sz="1400" dirty="0" err="1">
                <a:latin typeface="Montserrat" panose="00000500000000000000" pitchFamily="2" charset="0"/>
              </a:rPr>
              <a:t>dưỡng</a:t>
            </a:r>
            <a:r>
              <a:rPr lang="en-US" sz="1400" dirty="0">
                <a:latin typeface="Montserrat" panose="00000500000000000000" pitchFamily="2" charset="0"/>
              </a:rPr>
              <a:t> </a:t>
            </a:r>
            <a:r>
              <a:rPr lang="en-US" sz="1400" dirty="0" err="1">
                <a:latin typeface="Montserrat" panose="00000500000000000000" pitchFamily="2" charset="0"/>
              </a:rPr>
              <a:t>thực</a:t>
            </a:r>
            <a:r>
              <a:rPr lang="en-US" sz="1400" dirty="0">
                <a:latin typeface="Montserrat" panose="00000500000000000000" pitchFamily="2" charset="0"/>
              </a:rPr>
              <a:t> </a:t>
            </a:r>
            <a:r>
              <a:rPr lang="en-US" sz="1400" dirty="0" err="1">
                <a:latin typeface="Montserrat" panose="00000500000000000000" pitchFamily="2" charset="0"/>
              </a:rPr>
              <a:t>vật</a:t>
            </a:r>
            <a:r>
              <a:rPr lang="en-US" sz="1400" dirty="0">
                <a:latin typeface="Montserrat" panose="00000500000000000000" pitchFamily="2" charset="0"/>
              </a:rPr>
              <a:t>: Thanh </a:t>
            </a:r>
            <a:r>
              <a:rPr lang="en-US" sz="1400" dirty="0" err="1">
                <a:latin typeface="Montserrat" panose="00000500000000000000" pitchFamily="2" charset="0"/>
              </a:rPr>
              <a:t>lọc</a:t>
            </a:r>
            <a:r>
              <a:rPr lang="en-US" sz="1400" dirty="0">
                <a:latin typeface="Montserrat" panose="00000500000000000000" pitchFamily="2" charset="0"/>
              </a:rPr>
              <a:t> </a:t>
            </a:r>
            <a:r>
              <a:rPr lang="en-US" sz="1400" dirty="0" err="1">
                <a:latin typeface="Montserrat" panose="00000500000000000000" pitchFamily="2" charset="0"/>
              </a:rPr>
              <a:t>cơ</a:t>
            </a:r>
            <a:r>
              <a:rPr lang="en-US" sz="1400" dirty="0">
                <a:latin typeface="Montserrat" panose="00000500000000000000" pitchFamily="2" charset="0"/>
              </a:rPr>
              <a:t> </a:t>
            </a:r>
            <a:r>
              <a:rPr lang="en-US" sz="1400" dirty="0" err="1">
                <a:latin typeface="Montserrat" panose="00000500000000000000" pitchFamily="2" charset="0"/>
              </a:rPr>
              <a:t>thể</a:t>
            </a:r>
            <a:r>
              <a:rPr lang="en-US" sz="1400" dirty="0">
                <a:latin typeface="Montserrat" panose="00000500000000000000" pitchFamily="2" charset="0"/>
              </a:rPr>
              <a:t> - </a:t>
            </a:r>
            <a:r>
              <a:rPr lang="en-US" sz="1400" dirty="0" err="1">
                <a:latin typeface="Montserrat" panose="00000500000000000000" pitchFamily="2" charset="0"/>
              </a:rPr>
              <a:t>Giúp</a:t>
            </a:r>
            <a:r>
              <a:rPr lang="en-US" sz="1400" dirty="0">
                <a:latin typeface="Montserrat" panose="00000500000000000000" pitchFamily="2" charset="0"/>
              </a:rPr>
              <a:t> </a:t>
            </a:r>
            <a:r>
              <a:rPr lang="en-US" sz="1400" dirty="0" err="1">
                <a:latin typeface="Montserrat" panose="00000500000000000000" pitchFamily="2" charset="0"/>
              </a:rPr>
              <a:t>xương</a:t>
            </a:r>
            <a:r>
              <a:rPr lang="en-US" sz="1400" dirty="0">
                <a:latin typeface="Montserrat" panose="00000500000000000000" pitchFamily="2" charset="0"/>
              </a:rPr>
              <a:t> </a:t>
            </a:r>
            <a:r>
              <a:rPr lang="en-US" sz="1400" dirty="0" err="1">
                <a:latin typeface="Montserrat" panose="00000500000000000000" pitchFamily="2" charset="0"/>
              </a:rPr>
              <a:t>chắc</a:t>
            </a:r>
            <a:r>
              <a:rPr lang="en-US" sz="1400" dirty="0">
                <a:latin typeface="Montserrat" panose="00000500000000000000" pitchFamily="2" charset="0"/>
              </a:rPr>
              <a:t> </a:t>
            </a:r>
            <a:r>
              <a:rPr lang="en-US" sz="1400" dirty="0" err="1">
                <a:latin typeface="Montserrat" panose="00000500000000000000" pitchFamily="2" charset="0"/>
              </a:rPr>
              <a:t>khỏe</a:t>
            </a:r>
            <a:r>
              <a:rPr lang="en-US" sz="1400" dirty="0">
                <a:latin typeface="Montserrat" panose="00000500000000000000" pitchFamily="2" charset="0"/>
              </a:rPr>
              <a:t> – </a:t>
            </a:r>
            <a:r>
              <a:rPr lang="en-US" sz="1400" dirty="0" err="1">
                <a:latin typeface="Montserrat" panose="00000500000000000000" pitchFamily="2" charset="0"/>
              </a:rPr>
              <a:t>Tốt</a:t>
            </a:r>
            <a:r>
              <a:rPr lang="en-US" sz="1400" dirty="0">
                <a:latin typeface="Montserrat" panose="00000500000000000000" pitchFamily="2" charset="0"/>
              </a:rPr>
              <a:t> </a:t>
            </a:r>
            <a:r>
              <a:rPr lang="en-US" sz="1400" dirty="0" err="1">
                <a:latin typeface="Montserrat" panose="00000500000000000000" pitchFamily="2" charset="0"/>
              </a:rPr>
              <a:t>cho</a:t>
            </a:r>
            <a:r>
              <a:rPr lang="en-US" sz="1400" dirty="0">
                <a:latin typeface="Montserrat" panose="00000500000000000000" pitchFamily="2" charset="0"/>
              </a:rPr>
              <a:t> </a:t>
            </a:r>
            <a:r>
              <a:rPr lang="en-US" sz="1400" dirty="0" err="1">
                <a:latin typeface="Montserrat" panose="00000500000000000000" pitchFamily="2" charset="0"/>
              </a:rPr>
              <a:t>hệ</a:t>
            </a:r>
            <a:r>
              <a:rPr lang="en-US" sz="1400" dirty="0">
                <a:latin typeface="Montserrat" panose="00000500000000000000" pitchFamily="2" charset="0"/>
              </a:rPr>
              <a:t> </a:t>
            </a:r>
            <a:r>
              <a:rPr lang="en-US" sz="1400" dirty="0" err="1">
                <a:latin typeface="Montserrat" panose="00000500000000000000" pitchFamily="2" charset="0"/>
              </a:rPr>
              <a:t>tiêu</a:t>
            </a:r>
            <a:r>
              <a:rPr lang="en-US" sz="1400" dirty="0">
                <a:latin typeface="Montserrat" panose="00000500000000000000" pitchFamily="2" charset="0"/>
              </a:rPr>
              <a:t> </a:t>
            </a:r>
            <a:r>
              <a:rPr lang="en-US" sz="1400" dirty="0" err="1">
                <a:latin typeface="Montserrat" panose="00000500000000000000" pitchFamily="2" charset="0"/>
              </a:rPr>
              <a:t>hóa</a:t>
            </a:r>
            <a:r>
              <a:rPr lang="en-US" sz="1400" dirty="0">
                <a:latin typeface="Montserrat" panose="00000500000000000000" pitchFamily="2" charset="0"/>
              </a:rPr>
              <a:t> </a:t>
            </a:r>
          </a:p>
        </p:txBody>
      </p:sp>
      <p:grpSp>
        <p:nvGrpSpPr>
          <p:cNvPr id="3" name="Group 2">
            <a:extLst>
              <a:ext uri="{FF2B5EF4-FFF2-40B4-BE49-F238E27FC236}">
                <a16:creationId xmlns:a16="http://schemas.microsoft.com/office/drawing/2014/main" id="{33FC0FA5-D085-495D-AC8D-C89A53B944D8}"/>
              </a:ext>
            </a:extLst>
          </p:cNvPr>
          <p:cNvGrpSpPr/>
          <p:nvPr/>
        </p:nvGrpSpPr>
        <p:grpSpPr>
          <a:xfrm>
            <a:off x="2820528" y="617911"/>
            <a:ext cx="3542270" cy="937469"/>
            <a:chOff x="2820528" y="588532"/>
            <a:chExt cx="3542270" cy="937469"/>
          </a:xfrm>
        </p:grpSpPr>
        <p:sp>
          <p:nvSpPr>
            <p:cNvPr id="2" name="Rectangle 1">
              <a:extLst>
                <a:ext uri="{FF2B5EF4-FFF2-40B4-BE49-F238E27FC236}">
                  <a16:creationId xmlns:a16="http://schemas.microsoft.com/office/drawing/2014/main" id="{84029477-BC85-415B-8032-B1950D3AC0F2}"/>
                </a:ext>
              </a:extLst>
            </p:cNvPr>
            <p:cNvSpPr/>
            <p:nvPr/>
          </p:nvSpPr>
          <p:spPr>
            <a:xfrm>
              <a:off x="2820528" y="588532"/>
              <a:ext cx="3542270" cy="937469"/>
            </a:xfrm>
            <a:prstGeom prst="rect">
              <a:avLst/>
            </a:prstGeom>
            <a:solidFill>
              <a:srgbClr val="F7F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Content Placeholder 4">
              <a:extLst>
                <a:ext uri="{FF2B5EF4-FFF2-40B4-BE49-F238E27FC236}">
                  <a16:creationId xmlns:a16="http://schemas.microsoft.com/office/drawing/2014/main" id="{27122F62-CC73-5148-43CD-C36F94EEADF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425" r="76383" b="29054"/>
            <a:stretch/>
          </p:blipFill>
          <p:spPr>
            <a:xfrm>
              <a:off x="3393649" y="588532"/>
              <a:ext cx="2566772" cy="937469"/>
            </a:xfrm>
            <a:prstGeom prst="rect">
              <a:avLst/>
            </a:prstGeom>
          </p:spPr>
        </p:pic>
      </p:grpSp>
      <p:pic>
        <p:nvPicPr>
          <p:cNvPr id="29" name="Content Placeholder 4">
            <a:extLst>
              <a:ext uri="{FF2B5EF4-FFF2-40B4-BE49-F238E27FC236}">
                <a16:creationId xmlns:a16="http://schemas.microsoft.com/office/drawing/2014/main" id="{DE0F5D86-A23C-33B4-F5A0-E241318992A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r="88643"/>
          <a:stretch/>
        </p:blipFill>
        <p:spPr>
          <a:xfrm>
            <a:off x="2820528" y="1532463"/>
            <a:ext cx="3542270" cy="1957495"/>
          </a:xfrm>
          <a:prstGeom prst="rect">
            <a:avLst/>
          </a:prstGeom>
        </p:spPr>
      </p:pic>
      <p:grpSp>
        <p:nvGrpSpPr>
          <p:cNvPr id="5" name="Group 4">
            <a:extLst>
              <a:ext uri="{FF2B5EF4-FFF2-40B4-BE49-F238E27FC236}">
                <a16:creationId xmlns:a16="http://schemas.microsoft.com/office/drawing/2014/main" id="{099A56B9-2FAC-42A0-869B-A8F0CF274580}"/>
              </a:ext>
            </a:extLst>
          </p:cNvPr>
          <p:cNvGrpSpPr/>
          <p:nvPr/>
        </p:nvGrpSpPr>
        <p:grpSpPr>
          <a:xfrm>
            <a:off x="7690226" y="565614"/>
            <a:ext cx="2826187" cy="2891599"/>
            <a:chOff x="7567678" y="565614"/>
            <a:chExt cx="2826187" cy="2891599"/>
          </a:xfrm>
        </p:grpSpPr>
        <p:sp>
          <p:nvSpPr>
            <p:cNvPr id="4" name="Rectangle 3">
              <a:extLst>
                <a:ext uri="{FF2B5EF4-FFF2-40B4-BE49-F238E27FC236}">
                  <a16:creationId xmlns:a16="http://schemas.microsoft.com/office/drawing/2014/main" id="{B6B83EAA-DE9C-49F2-869B-489D8235C965}"/>
                </a:ext>
              </a:extLst>
            </p:cNvPr>
            <p:cNvSpPr/>
            <p:nvPr/>
          </p:nvSpPr>
          <p:spPr>
            <a:xfrm>
              <a:off x="7567678" y="1532463"/>
              <a:ext cx="2826187" cy="1924750"/>
            </a:xfrm>
            <a:prstGeom prst="rect">
              <a:avLst/>
            </a:prstGeom>
            <a:solidFill>
              <a:srgbClr val="F7F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Content Placeholder 4">
              <a:extLst>
                <a:ext uri="{FF2B5EF4-FFF2-40B4-BE49-F238E27FC236}">
                  <a16:creationId xmlns:a16="http://schemas.microsoft.com/office/drawing/2014/main" id="{0B1CE5AF-D4F6-4F16-B503-5BC2D521993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8498" t="-1327" r="58515" b="28861"/>
            <a:stretch/>
          </p:blipFill>
          <p:spPr>
            <a:xfrm>
              <a:off x="7567678" y="565614"/>
              <a:ext cx="2826187" cy="989766"/>
            </a:xfrm>
            <a:prstGeom prst="rect">
              <a:avLst/>
            </a:prstGeom>
          </p:spPr>
        </p:pic>
        <p:pic>
          <p:nvPicPr>
            <p:cNvPr id="37" name="Content Placeholder 4">
              <a:extLst>
                <a:ext uri="{FF2B5EF4-FFF2-40B4-BE49-F238E27FC236}">
                  <a16:creationId xmlns:a16="http://schemas.microsoft.com/office/drawing/2014/main" id="{1D76932F-9FC0-82E5-487B-93DCD679ACB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2341" t="-1327" r="49656" b="1327"/>
            <a:stretch/>
          </p:blipFill>
          <p:spPr>
            <a:xfrm>
              <a:off x="7835774" y="1526001"/>
              <a:ext cx="2454396" cy="1924750"/>
            </a:xfrm>
            <a:prstGeom prst="rect">
              <a:avLst/>
            </a:prstGeom>
          </p:spPr>
        </p:pic>
      </p:grpSp>
    </p:spTree>
    <p:extLst>
      <p:ext uri="{BB962C8B-B14F-4D97-AF65-F5344CB8AC3E}">
        <p14:creationId xmlns:p14="http://schemas.microsoft.com/office/powerpoint/2010/main" val="135071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72AA9A-ED95-CD65-C430-15ECA38DB43D}"/>
              </a:ext>
            </a:extLst>
          </p:cNvPr>
          <p:cNvPicPr>
            <a:picLocks noChangeAspect="1"/>
          </p:cNvPicPr>
          <p:nvPr/>
        </p:nvPicPr>
        <p:blipFill rotWithShape="1">
          <a:blip r:embed="rId2"/>
          <a:srcRect/>
          <a:stretch/>
        </p:blipFill>
        <p:spPr>
          <a:xfrm>
            <a:off x="7728044" y="4043925"/>
            <a:ext cx="2149574" cy="1898931"/>
          </a:xfrm>
          <a:prstGeom prst="rect">
            <a:avLst/>
          </a:prstGeom>
          <a:ln>
            <a:solidFill>
              <a:schemeClr val="tx1"/>
            </a:solidFill>
          </a:ln>
        </p:spPr>
      </p:pic>
      <p:pic>
        <p:nvPicPr>
          <p:cNvPr id="7" name="Picture 6">
            <a:extLst>
              <a:ext uri="{FF2B5EF4-FFF2-40B4-BE49-F238E27FC236}">
                <a16:creationId xmlns:a16="http://schemas.microsoft.com/office/drawing/2014/main" id="{BDC6AFB0-2966-3204-879E-1EE1E2E195C2}"/>
              </a:ext>
            </a:extLst>
          </p:cNvPr>
          <p:cNvPicPr>
            <a:picLocks noChangeAspect="1"/>
          </p:cNvPicPr>
          <p:nvPr/>
        </p:nvPicPr>
        <p:blipFill>
          <a:blip r:embed="rId3"/>
          <a:stretch>
            <a:fillRect/>
          </a:stretch>
        </p:blipFill>
        <p:spPr>
          <a:xfrm>
            <a:off x="119336" y="4024717"/>
            <a:ext cx="2555477" cy="1898932"/>
          </a:xfrm>
          <a:prstGeom prst="rect">
            <a:avLst/>
          </a:prstGeom>
          <a:ln>
            <a:solidFill>
              <a:schemeClr val="tx1"/>
            </a:solidFill>
          </a:ln>
        </p:spPr>
      </p:pic>
      <p:pic>
        <p:nvPicPr>
          <p:cNvPr id="9" name="Picture 8">
            <a:extLst>
              <a:ext uri="{FF2B5EF4-FFF2-40B4-BE49-F238E27FC236}">
                <a16:creationId xmlns:a16="http://schemas.microsoft.com/office/drawing/2014/main" id="{F91E87A4-B6C7-584A-3775-B537925E5581}"/>
              </a:ext>
            </a:extLst>
          </p:cNvPr>
          <p:cNvPicPr>
            <a:picLocks noChangeAspect="1"/>
          </p:cNvPicPr>
          <p:nvPr/>
        </p:nvPicPr>
        <p:blipFill>
          <a:blip r:embed="rId4"/>
          <a:stretch>
            <a:fillRect/>
          </a:stretch>
        </p:blipFill>
        <p:spPr>
          <a:xfrm>
            <a:off x="5384497" y="4033934"/>
            <a:ext cx="2284156" cy="1898932"/>
          </a:xfrm>
          <a:prstGeom prst="rect">
            <a:avLst/>
          </a:prstGeom>
          <a:ln>
            <a:solidFill>
              <a:schemeClr val="tx1"/>
            </a:solidFill>
          </a:ln>
        </p:spPr>
      </p:pic>
      <p:pic>
        <p:nvPicPr>
          <p:cNvPr id="11" name="Picture 10">
            <a:extLst>
              <a:ext uri="{FF2B5EF4-FFF2-40B4-BE49-F238E27FC236}">
                <a16:creationId xmlns:a16="http://schemas.microsoft.com/office/drawing/2014/main" id="{C96BF235-40B2-F114-755F-07DDA7B584E7}"/>
              </a:ext>
            </a:extLst>
          </p:cNvPr>
          <p:cNvPicPr>
            <a:picLocks noChangeAspect="1"/>
          </p:cNvPicPr>
          <p:nvPr/>
        </p:nvPicPr>
        <p:blipFill>
          <a:blip r:embed="rId5"/>
          <a:stretch>
            <a:fillRect/>
          </a:stretch>
        </p:blipFill>
        <p:spPr>
          <a:xfrm>
            <a:off x="2759492" y="4015232"/>
            <a:ext cx="2540326" cy="1898932"/>
          </a:xfrm>
          <a:prstGeom prst="rect">
            <a:avLst/>
          </a:prstGeom>
          <a:ln>
            <a:solidFill>
              <a:schemeClr val="tx1"/>
            </a:solidFill>
          </a:ln>
        </p:spPr>
      </p:pic>
      <p:sp>
        <p:nvSpPr>
          <p:cNvPr id="12" name="Text Placeholder 1">
            <a:extLst>
              <a:ext uri="{FF2B5EF4-FFF2-40B4-BE49-F238E27FC236}">
                <a16:creationId xmlns:a16="http://schemas.microsoft.com/office/drawing/2014/main" id="{7E35DD1B-5432-F002-91AA-1C6AA63CE407}"/>
              </a:ext>
            </a:extLst>
          </p:cNvPr>
          <p:cNvSpPr txBox="1">
            <a:spLocks/>
          </p:cNvSpPr>
          <p:nvPr/>
        </p:nvSpPr>
        <p:spPr>
          <a:xfrm>
            <a:off x="1127448" y="440346"/>
            <a:ext cx="8915400" cy="437684"/>
          </a:xfrm>
          <a:prstGeom prst="rect">
            <a:avLst/>
          </a:prstGeom>
        </p:spPr>
        <p:txBody>
          <a:bodyPr vert="horz" lIns="91440" tIns="45720" rIns="91440" bIns="45720" rtlCol="0" anchor="ctr">
            <a:noAutofit/>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00930B"/>
                </a:solidFill>
                <a:latin typeface="UTM Sharnay" panose="02040603050506020204" pitchFamily="18" charset="0"/>
                <a:cs typeface="Times New Roman" pitchFamily="18" charset="0"/>
              </a:rPr>
              <a:t>THAY ĐỔI QUY CÁCH THÙNG TỪ  NGÀY 01/02/2023</a:t>
            </a:r>
          </a:p>
        </p:txBody>
      </p:sp>
      <p:sp>
        <p:nvSpPr>
          <p:cNvPr id="13" name="Google Shape;827;p8">
            <a:extLst>
              <a:ext uri="{FF2B5EF4-FFF2-40B4-BE49-F238E27FC236}">
                <a16:creationId xmlns:a16="http://schemas.microsoft.com/office/drawing/2014/main" id="{CAA52AFE-17E9-766B-58E3-A3EE7B12BDE4}"/>
              </a:ext>
            </a:extLst>
          </p:cNvPr>
          <p:cNvSpPr/>
          <p:nvPr/>
        </p:nvSpPr>
        <p:spPr>
          <a:xfrm>
            <a:off x="1167820" y="1128479"/>
            <a:ext cx="10328780" cy="2585283"/>
          </a:xfrm>
          <a:prstGeom prst="rect">
            <a:avLst/>
          </a:prstGeom>
          <a:noFill/>
          <a:ln>
            <a:noFill/>
          </a:ln>
        </p:spPr>
        <p:txBody>
          <a:bodyPr spcFirstLastPara="1" wrap="square" lIns="45700" tIns="45700" rIns="45700" bIns="45700" anchor="t" anchorCtr="0">
            <a:spAutoFit/>
          </a:bodyPr>
          <a:lstStyle/>
          <a:p>
            <a:pPr marL="285750" indent="-285750">
              <a:lnSpc>
                <a:spcPct val="150000"/>
              </a:lnSpc>
              <a:buClr>
                <a:srgbClr val="000000"/>
              </a:buClr>
              <a:buSzPts val="1400"/>
              <a:buFont typeface="Arial" panose="020B0604020202020204" pitchFamily="34" charset="0"/>
              <a:buChar char="•"/>
            </a:pPr>
            <a:r>
              <a:rPr lang="en-US" b="1" dirty="0" err="1">
                <a:solidFill>
                  <a:srgbClr val="000000"/>
                </a:solidFill>
                <a:latin typeface="Montserrat" panose="00000500000000000000" pitchFamily="2" charset="0"/>
                <a:ea typeface="Arial"/>
                <a:cs typeface="Arial"/>
                <a:sym typeface="Arial"/>
              </a:rPr>
              <a:t>Sản</a:t>
            </a:r>
            <a:r>
              <a:rPr lang="en-US" b="1" dirty="0">
                <a:solidFill>
                  <a:srgbClr val="000000"/>
                </a:solidFill>
                <a:latin typeface="Montserrat" panose="00000500000000000000" pitchFamily="2" charset="0"/>
                <a:ea typeface="Arial"/>
                <a:cs typeface="Arial"/>
                <a:sym typeface="Arial"/>
              </a:rPr>
              <a:t> </a:t>
            </a:r>
            <a:r>
              <a:rPr lang="en-US" b="1" dirty="0" err="1">
                <a:solidFill>
                  <a:srgbClr val="000000"/>
                </a:solidFill>
                <a:latin typeface="Montserrat" panose="00000500000000000000" pitchFamily="2" charset="0"/>
                <a:ea typeface="Arial"/>
                <a:cs typeface="Arial"/>
                <a:sym typeface="Arial"/>
              </a:rPr>
              <a:t>phẩm</a:t>
            </a:r>
            <a:r>
              <a:rPr lang="en-US" b="1" dirty="0">
                <a:solidFill>
                  <a:srgbClr val="000000"/>
                </a:solidFill>
                <a:latin typeface="Montserrat" panose="00000500000000000000" pitchFamily="2" charset="0"/>
                <a:ea typeface="Arial"/>
                <a:cs typeface="Arial"/>
                <a:sym typeface="Arial"/>
              </a:rPr>
              <a:t> </a:t>
            </a:r>
            <a:r>
              <a:rPr lang="en-US" b="1" dirty="0" err="1">
                <a:solidFill>
                  <a:srgbClr val="000000"/>
                </a:solidFill>
                <a:latin typeface="Montserrat" panose="00000500000000000000" pitchFamily="2" charset="0"/>
                <a:ea typeface="Arial"/>
                <a:cs typeface="Arial"/>
                <a:sym typeface="Arial"/>
              </a:rPr>
              <a:t>áp</a:t>
            </a:r>
            <a:r>
              <a:rPr lang="en-US" b="1" dirty="0">
                <a:solidFill>
                  <a:srgbClr val="000000"/>
                </a:solidFill>
                <a:latin typeface="Montserrat" panose="00000500000000000000" pitchFamily="2" charset="0"/>
                <a:ea typeface="Arial"/>
                <a:cs typeface="Arial"/>
                <a:sym typeface="Arial"/>
              </a:rPr>
              <a:t> </a:t>
            </a:r>
            <a:r>
              <a:rPr lang="en-US" b="1" dirty="0" err="1">
                <a:solidFill>
                  <a:srgbClr val="000000"/>
                </a:solidFill>
                <a:latin typeface="Montserrat" panose="00000500000000000000" pitchFamily="2" charset="0"/>
                <a:ea typeface="Arial"/>
                <a:cs typeface="Arial"/>
                <a:sym typeface="Arial"/>
              </a:rPr>
              <a:t>dụng</a:t>
            </a:r>
            <a:r>
              <a:rPr lang="en-US" b="1" dirty="0">
                <a:solidFill>
                  <a:srgbClr val="000000"/>
                </a:solidFill>
                <a:latin typeface="Montserrat" panose="00000500000000000000" pitchFamily="2" charset="0"/>
                <a:ea typeface="Arial"/>
                <a:cs typeface="Arial"/>
                <a:sym typeface="Arial"/>
              </a:rPr>
              <a:t>: </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Tất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cả</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các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sản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phẩm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của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Bột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Ngũ</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Cốc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Việt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Đài</a:t>
            </a:r>
            <a:r>
              <a:rPr lang="en-US" dirty="0">
                <a:solidFill>
                  <a:srgbClr val="000000"/>
                </a:solidFill>
                <a:latin typeface="Montserrat" panose="00000500000000000000" pitchFamily="2" charset="0"/>
                <a:ea typeface="Arial"/>
                <a:cs typeface="Arial"/>
                <a:sym typeface="Arial"/>
              </a:rPr>
              <a:t>:</a:t>
            </a:r>
          </a:p>
          <a:p>
            <a:pPr marL="285750" indent="-285750">
              <a:lnSpc>
                <a:spcPct val="150000"/>
              </a:lnSpc>
              <a:buClr>
                <a:srgbClr val="000000"/>
              </a:buClr>
              <a:buSzPts val="1400"/>
              <a:buFont typeface="Arial" panose="020B0604020202020204" pitchFamily="34" charset="0"/>
              <a:buChar char="•"/>
            </a:pP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endParaRPr lang="en-US" dirty="0">
              <a:solidFill>
                <a:srgbClr val="000000"/>
              </a:solidFill>
              <a:latin typeface="Montserrat" panose="00000500000000000000" pitchFamily="2" charset="0"/>
              <a:ea typeface="Arial"/>
              <a:cs typeface="Arial"/>
              <a:sym typeface="Arial"/>
            </a:endParaRPr>
          </a:p>
          <a:p>
            <a:pPr marL="285750" indent="-285750">
              <a:lnSpc>
                <a:spcPct val="150000"/>
              </a:lnSpc>
              <a:buClr>
                <a:srgbClr val="000000"/>
              </a:buClr>
              <a:buSzPts val="1400"/>
              <a:buFont typeface="Arial" panose="020B0604020202020204" pitchFamily="34" charset="0"/>
              <a:buChar char="•"/>
            </a:pPr>
            <a:r>
              <a:rPr lang="en-US" b="1" dirty="0">
                <a:solidFill>
                  <a:srgbClr val="000000"/>
                </a:solidFill>
                <a:latin typeface="Montserrat" panose="00000500000000000000" pitchFamily="2" charset="0"/>
                <a:ea typeface="Arial"/>
                <a:cs typeface="Arial"/>
                <a:sym typeface="Arial"/>
              </a:rPr>
              <a:t>Size </a:t>
            </a:r>
            <a:r>
              <a:rPr lang="en-US" b="1" dirty="0" err="1">
                <a:solidFill>
                  <a:srgbClr val="000000"/>
                </a:solidFill>
                <a:latin typeface="Montserrat" panose="00000500000000000000" pitchFamily="2" charset="0"/>
                <a:ea typeface="Arial"/>
                <a:cs typeface="Arial"/>
                <a:sym typeface="Arial"/>
              </a:rPr>
              <a:t>túi</a:t>
            </a:r>
            <a:r>
              <a:rPr lang="en-US" b="1" dirty="0">
                <a:solidFill>
                  <a:srgbClr val="000000"/>
                </a:solidFill>
                <a:latin typeface="Montserrat" panose="00000500000000000000" pitchFamily="2" charset="0"/>
                <a:ea typeface="Arial"/>
                <a:cs typeface="Arial"/>
                <a:sym typeface="Arial"/>
              </a:rPr>
              <a:t> </a:t>
            </a:r>
            <a:r>
              <a:rPr lang="en-US" b="1" dirty="0" err="1">
                <a:solidFill>
                  <a:srgbClr val="000000"/>
                </a:solidFill>
                <a:latin typeface="Montserrat" panose="00000500000000000000" pitchFamily="2" charset="0"/>
                <a:ea typeface="Arial"/>
                <a:cs typeface="Arial"/>
                <a:sym typeface="Arial"/>
              </a:rPr>
              <a:t>áp</a:t>
            </a:r>
            <a:r>
              <a:rPr lang="en-US" b="1" dirty="0">
                <a:solidFill>
                  <a:srgbClr val="000000"/>
                </a:solidFill>
                <a:latin typeface="Montserrat" panose="00000500000000000000" pitchFamily="2" charset="0"/>
                <a:ea typeface="Arial"/>
                <a:cs typeface="Arial"/>
                <a:sym typeface="Arial"/>
              </a:rPr>
              <a:t> </a:t>
            </a:r>
            <a:r>
              <a:rPr lang="en-US" b="1" dirty="0" err="1">
                <a:solidFill>
                  <a:srgbClr val="000000"/>
                </a:solidFill>
                <a:latin typeface="Montserrat" panose="00000500000000000000" pitchFamily="2" charset="0"/>
                <a:ea typeface="Arial"/>
                <a:cs typeface="Arial"/>
                <a:sym typeface="Arial"/>
              </a:rPr>
              <a:t>dụng</a:t>
            </a:r>
            <a:r>
              <a:rPr lang="en-US" b="1" dirty="0">
                <a:solidFill>
                  <a:srgbClr val="000000"/>
                </a:solidFill>
                <a:latin typeface="Montserrat" panose="00000500000000000000" pitchFamily="2" charset="0"/>
                <a:ea typeface="Arial"/>
                <a:cs typeface="Arial"/>
                <a:sym typeface="Arial"/>
              </a:rPr>
              <a:t>: </a:t>
            </a:r>
            <a:r>
              <a:rPr lang="en-US" dirty="0">
                <a:solidFill>
                  <a:srgbClr val="000000"/>
                </a:solidFill>
                <a:latin typeface="Montserrat" panose="00000500000000000000" pitchFamily="2" charset="0"/>
                <a:ea typeface="Arial"/>
                <a:cs typeface="Arial"/>
                <a:sym typeface="Arial"/>
              </a:rPr>
              <a:t>400g, 450g, 500g, 600g</a:t>
            </a:r>
          </a:p>
        </p:txBody>
      </p:sp>
      <p:pic>
        <p:nvPicPr>
          <p:cNvPr id="15" name="Picture 14">
            <a:extLst>
              <a:ext uri="{FF2B5EF4-FFF2-40B4-BE49-F238E27FC236}">
                <a16:creationId xmlns:a16="http://schemas.microsoft.com/office/drawing/2014/main" id="{C523CAD0-4D61-74D7-42DA-BB97CB4CA176}"/>
              </a:ext>
            </a:extLst>
          </p:cNvPr>
          <p:cNvPicPr>
            <a:picLocks noChangeAspect="1"/>
          </p:cNvPicPr>
          <p:nvPr/>
        </p:nvPicPr>
        <p:blipFill>
          <a:blip r:embed="rId6"/>
          <a:stretch>
            <a:fillRect/>
          </a:stretch>
        </p:blipFill>
        <p:spPr>
          <a:xfrm>
            <a:off x="9959210" y="4043925"/>
            <a:ext cx="2161322" cy="1917853"/>
          </a:xfrm>
          <a:prstGeom prst="rect">
            <a:avLst/>
          </a:prstGeom>
          <a:ln>
            <a:solidFill>
              <a:schemeClr val="tx1"/>
            </a:solidFill>
          </a:ln>
        </p:spPr>
      </p:pic>
      <p:sp>
        <p:nvSpPr>
          <p:cNvPr id="16" name="Google Shape;827;p8">
            <a:extLst>
              <a:ext uri="{FF2B5EF4-FFF2-40B4-BE49-F238E27FC236}">
                <a16:creationId xmlns:a16="http://schemas.microsoft.com/office/drawing/2014/main" id="{D3369634-1187-42E0-309A-907A256B1C4D}"/>
              </a:ext>
            </a:extLst>
          </p:cNvPr>
          <p:cNvSpPr/>
          <p:nvPr/>
        </p:nvSpPr>
        <p:spPr>
          <a:xfrm>
            <a:off x="1127448" y="1623692"/>
            <a:ext cx="10328780" cy="1754286"/>
          </a:xfrm>
          <a:prstGeom prst="rect">
            <a:avLst/>
          </a:prstGeom>
          <a:noFill/>
          <a:ln>
            <a:noFill/>
          </a:ln>
        </p:spPr>
        <p:txBody>
          <a:bodyPr spcFirstLastPara="1" wrap="square" lIns="45700" tIns="45700" rIns="45700" bIns="45700" numCol="2" anchor="t" anchorCtr="0">
            <a:spAutoFit/>
          </a:bodyPr>
          <a:lstStyle/>
          <a:p>
            <a:pPr marL="742950" lvl="1" indent="-285750">
              <a:lnSpc>
                <a:spcPct val="150000"/>
              </a:lnSpc>
              <a:buClr>
                <a:srgbClr val="000000"/>
              </a:buClr>
              <a:buSzPts val="1400"/>
              <a:buFont typeface="Arial" panose="020B0604020202020204" pitchFamily="34" charset="0"/>
              <a:buChar char="•"/>
            </a:pPr>
            <a:r>
              <a:rPr lang="en-US" dirty="0" err="1">
                <a:solidFill>
                  <a:srgbClr val="000000"/>
                </a:solidFill>
                <a:latin typeface="Montserrat" panose="00000500000000000000" pitchFamily="2" charset="0"/>
                <a:ea typeface="Arial"/>
                <a:cs typeface="Arial"/>
                <a:sym typeface="Arial"/>
              </a:rPr>
              <a:t>Bột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Ngũ</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Cốc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Kiêng</a:t>
            </a: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r>
              <a:rPr lang="en-US" dirty="0" err="1">
                <a:solidFill>
                  <a:srgbClr val="000000"/>
                </a:solidFill>
                <a:latin typeface="Montserrat" panose="00000500000000000000" pitchFamily="2" charset="0"/>
                <a:ea typeface="Arial"/>
                <a:cs typeface="Arial"/>
                <a:sym typeface="Arial"/>
              </a:rPr>
              <a:t>Bột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Ngũ</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Cốc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Methi</a:t>
            </a: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r>
              <a:rPr lang="en-US" dirty="0" err="1">
                <a:solidFill>
                  <a:srgbClr val="000000"/>
                </a:solidFill>
                <a:latin typeface="Montserrat" panose="00000500000000000000" pitchFamily="2" charset="0"/>
                <a:ea typeface="Arial"/>
                <a:cs typeface="Arial"/>
                <a:sym typeface="Arial"/>
              </a:rPr>
              <a:t>Ngũ</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Cốc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Dinh</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Dưỡng</a:t>
            </a: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r>
              <a:rPr lang="en-US" dirty="0" err="1">
                <a:solidFill>
                  <a:srgbClr val="000000"/>
                </a:solidFill>
                <a:latin typeface="Montserrat" panose="00000500000000000000" pitchFamily="2" charset="0"/>
                <a:ea typeface="Arial"/>
                <a:cs typeface="Arial"/>
                <a:sym typeface="Arial"/>
              </a:rPr>
              <a:t>Gạo</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Lức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Huyết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Rồng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Canxi</a:t>
            </a:r>
            <a:endParaRPr lang="en-US" dirty="0">
              <a:solidFill>
                <a:srgbClr val="000000"/>
              </a:solidFill>
              <a:latin typeface="Montserrat" panose="00000500000000000000" pitchFamily="2" charset="0"/>
              <a:ea typeface="Arial"/>
              <a:cs typeface="Arial"/>
              <a:sym typeface="Arial"/>
            </a:endParaRPr>
          </a:p>
          <a:p>
            <a:pPr marL="742950" lvl="1" indent="-285750">
              <a:lnSpc>
                <a:spcPct val="150000"/>
              </a:lnSpc>
              <a:buClr>
                <a:srgbClr val="000000"/>
              </a:buClr>
              <a:buSzPts val="1400"/>
              <a:buFont typeface="Arial" panose="020B0604020202020204" pitchFamily="34" charset="0"/>
              <a:buChar char="•"/>
            </a:pPr>
            <a:r>
              <a:rPr lang="en-US" dirty="0" err="1">
                <a:solidFill>
                  <a:srgbClr val="000000"/>
                </a:solidFill>
                <a:latin typeface="Montserrat" panose="00000500000000000000" pitchFamily="2" charset="0"/>
                <a:ea typeface="Arial"/>
                <a:cs typeface="Arial"/>
                <a:sym typeface="Arial"/>
              </a:rPr>
              <a:t>Sữa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Bắp</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Canxi</a:t>
            </a:r>
            <a:endParaRPr lang="en-US" dirty="0">
              <a:solidFill>
                <a:srgbClr val="000000"/>
              </a:solidFill>
              <a:latin typeface="Montserrat" panose="00000500000000000000" pitchFamily="2" charset="0"/>
              <a:ea typeface="Arial"/>
              <a:cs typeface="Arial"/>
              <a:sym typeface="Arial"/>
            </a:endParaRPr>
          </a:p>
        </p:txBody>
      </p:sp>
      <p:sp>
        <p:nvSpPr>
          <p:cNvPr id="2" name="Star: 10 Points 1">
            <a:extLst>
              <a:ext uri="{FF2B5EF4-FFF2-40B4-BE49-F238E27FC236}">
                <a16:creationId xmlns:a16="http://schemas.microsoft.com/office/drawing/2014/main" id="{7DFDBAB4-F620-870F-3EE5-7EC0A7294B70}"/>
              </a:ext>
            </a:extLst>
          </p:cNvPr>
          <p:cNvSpPr/>
          <p:nvPr/>
        </p:nvSpPr>
        <p:spPr>
          <a:xfrm rot="21206025">
            <a:off x="10077168" y="965072"/>
            <a:ext cx="1954275" cy="1398234"/>
          </a:xfrm>
          <a:prstGeom prst="star1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18 </a:t>
            </a:r>
            <a:r>
              <a:rPr lang="en-US" sz="2400" b="1" dirty="0" err="1"/>
              <a:t>túi</a:t>
            </a:r>
            <a:r>
              <a:rPr lang="en-US" sz="2400" b="1" dirty="0"/>
              <a:t>/ </a:t>
            </a:r>
            <a:r>
              <a:rPr lang="en-US" sz="2400" b="1" dirty="0" err="1"/>
              <a:t>thùng</a:t>
            </a:r>
            <a:r>
              <a:rPr lang="en-US" sz="2400" b="1" dirty="0"/>
              <a:t> </a:t>
            </a:r>
            <a:endParaRPr lang="vi-VN" sz="2400" b="1" dirty="0"/>
          </a:p>
        </p:txBody>
      </p:sp>
    </p:spTree>
    <p:extLst>
      <p:ext uri="{BB962C8B-B14F-4D97-AF65-F5344CB8AC3E}">
        <p14:creationId xmlns:p14="http://schemas.microsoft.com/office/powerpoint/2010/main" val="398818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7">
            <a:extLst>
              <a:ext uri="{FF2B5EF4-FFF2-40B4-BE49-F238E27FC236}">
                <a16:creationId xmlns:a16="http://schemas.microsoft.com/office/drawing/2014/main" id="{7C099CEE-593F-68E5-3012-63F54F4A9B51}"/>
              </a:ext>
            </a:extLst>
          </p:cNvPr>
          <p:cNvGraphicFramePr>
            <a:graphicFrameLocks noGrp="1"/>
          </p:cNvGraphicFramePr>
          <p:nvPr>
            <p:extLst/>
          </p:nvPr>
        </p:nvGraphicFramePr>
        <p:xfrm>
          <a:off x="189776" y="758351"/>
          <a:ext cx="11812448" cy="5534850"/>
        </p:xfrm>
        <a:graphic>
          <a:graphicData uri="http://schemas.openxmlformats.org/drawingml/2006/table">
            <a:tbl>
              <a:tblPr firstRow="1" bandRow="1">
                <a:tableStyleId>{E8B1032C-EA38-4F05-BA0D-38AFFFC7BED3}</a:tableStyleId>
              </a:tblPr>
              <a:tblGrid>
                <a:gridCol w="1703248">
                  <a:extLst>
                    <a:ext uri="{9D8B030D-6E8A-4147-A177-3AD203B41FA5}">
                      <a16:colId xmlns:a16="http://schemas.microsoft.com/office/drawing/2014/main" val="995651642"/>
                    </a:ext>
                  </a:extLst>
                </a:gridCol>
                <a:gridCol w="2527300">
                  <a:extLst>
                    <a:ext uri="{9D8B030D-6E8A-4147-A177-3AD203B41FA5}">
                      <a16:colId xmlns:a16="http://schemas.microsoft.com/office/drawing/2014/main" val="1675328311"/>
                    </a:ext>
                  </a:extLst>
                </a:gridCol>
                <a:gridCol w="2527300">
                  <a:extLst>
                    <a:ext uri="{9D8B030D-6E8A-4147-A177-3AD203B41FA5}">
                      <a16:colId xmlns:a16="http://schemas.microsoft.com/office/drawing/2014/main" val="4172575455"/>
                    </a:ext>
                  </a:extLst>
                </a:gridCol>
                <a:gridCol w="2527300">
                  <a:extLst>
                    <a:ext uri="{9D8B030D-6E8A-4147-A177-3AD203B41FA5}">
                      <a16:colId xmlns:a16="http://schemas.microsoft.com/office/drawing/2014/main" val="2573693410"/>
                    </a:ext>
                  </a:extLst>
                </a:gridCol>
                <a:gridCol w="2527300">
                  <a:extLst>
                    <a:ext uri="{9D8B030D-6E8A-4147-A177-3AD203B41FA5}">
                      <a16:colId xmlns:a16="http://schemas.microsoft.com/office/drawing/2014/main" val="236596192"/>
                    </a:ext>
                  </a:extLst>
                </a:gridCol>
              </a:tblGrid>
              <a:tr h="1833075">
                <a:tc>
                  <a:txBody>
                    <a:bodyPr/>
                    <a:lstStyle/>
                    <a:p>
                      <a:endParaRPr lang="en-US" dirty="0">
                        <a:latin typeface="Montserrat" panose="00000500000000000000" pitchFamily="2" charset="0"/>
                      </a:endParaRPr>
                    </a:p>
                  </a:txBody>
                  <a:tcPr/>
                </a:tc>
                <a:tc>
                  <a:txBody>
                    <a:bodyPr/>
                    <a:lstStyle/>
                    <a:p>
                      <a:endParaRPr lang="en-US" dirty="0">
                        <a:latin typeface="Montserrat" panose="00000500000000000000" pitchFamily="2" charset="0"/>
                      </a:endParaRPr>
                    </a:p>
                  </a:txBody>
                  <a:tcPr anchor="ctr"/>
                </a:tc>
                <a:tc>
                  <a:txBody>
                    <a:bodyPr/>
                    <a:lstStyle/>
                    <a:p>
                      <a:endParaRPr lang="en-US" dirty="0">
                        <a:latin typeface="Montserrat" panose="00000500000000000000" pitchFamily="2" charset="0"/>
                      </a:endParaRPr>
                    </a:p>
                  </a:txBody>
                  <a:tcPr anchor="ctr"/>
                </a:tc>
                <a:tc>
                  <a:txBody>
                    <a:bodyPr/>
                    <a:lstStyle/>
                    <a:p>
                      <a:endParaRPr lang="en-US" dirty="0">
                        <a:latin typeface="Montserrat" panose="00000500000000000000" pitchFamily="2" charset="0"/>
                      </a:endParaRPr>
                    </a:p>
                  </a:txBody>
                  <a:tcPr anchor="ctr"/>
                </a:tc>
                <a:tc>
                  <a:txBody>
                    <a:bodyPr/>
                    <a:lstStyle/>
                    <a:p>
                      <a:endParaRPr lang="en-US" dirty="0">
                        <a:latin typeface="Montserrat" panose="00000500000000000000" pitchFamily="2" charset="0"/>
                      </a:endParaRPr>
                    </a:p>
                  </a:txBody>
                  <a:tcPr anchor="ctr"/>
                </a:tc>
                <a:extLst>
                  <a:ext uri="{0D108BD9-81ED-4DB2-BD59-A6C34878D82A}">
                    <a16:rowId xmlns:a16="http://schemas.microsoft.com/office/drawing/2014/main" val="1003795823"/>
                  </a:ext>
                </a:extLst>
              </a:tr>
              <a:tr h="501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Quy cách gói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trên 1 gói</a:t>
                      </a:r>
                    </a:p>
                  </a:txBody>
                  <a:tcPr anchor="ctr"/>
                </a:tc>
                <a:tc>
                  <a:txBody>
                    <a:bodyPr/>
                    <a:lstStyle/>
                    <a:p>
                      <a:pPr algn="ctr"/>
                      <a:r>
                        <a:rPr lang="en-US" sz="1200" b="0">
                          <a:latin typeface="Segoe UI" panose="020B0502040204020203" pitchFamily="34" charset="0"/>
                          <a:cs typeface="Segoe UI" panose="020B0502040204020203" pitchFamily="34" charset="0"/>
                        </a:rPr>
                        <a:t>500g-600g (20 gói)</a:t>
                      </a:r>
                    </a:p>
                    <a:p>
                      <a:pPr algn="ctr"/>
                      <a:r>
                        <a:rPr lang="en-US" sz="1200" b="1">
                          <a:solidFill>
                            <a:srgbClr val="D62027"/>
                          </a:solidFill>
                          <a:latin typeface="Segoe UI" panose="020B0502040204020203" pitchFamily="34" charset="0"/>
                          <a:cs typeface="Segoe UI" panose="020B0502040204020203" pitchFamily="34" charset="0"/>
                        </a:rPr>
                        <a:t>55,000đ - 69,000đ</a:t>
                      </a:r>
                    </a:p>
                    <a:p>
                      <a:pPr algn="ctr"/>
                      <a:r>
                        <a:rPr lang="en-US" sz="1200" b="1">
                          <a:latin typeface="Segoe UI" panose="020B0502040204020203" pitchFamily="34" charset="0"/>
                          <a:cs typeface="Segoe UI" panose="020B0502040204020203" pitchFamily="34" charset="0"/>
                        </a:rPr>
                        <a:t>2,800đ - 3,500đ</a:t>
                      </a:r>
                    </a:p>
                  </a:txBody>
                  <a:tcPr anchor="ctr"/>
                </a:tc>
                <a:tc>
                  <a:txBody>
                    <a:bodyPr/>
                    <a:lstStyle/>
                    <a:p>
                      <a:pPr algn="ctr"/>
                      <a:r>
                        <a:rPr lang="en-US" sz="1200" b="0">
                          <a:latin typeface="Segoe UI" panose="020B0502040204020203" pitchFamily="34" charset="0"/>
                          <a:cs typeface="Segoe UI" panose="020B0502040204020203" pitchFamily="34" charset="0"/>
                        </a:rPr>
                        <a:t>500g (20 gói)</a:t>
                      </a:r>
                    </a:p>
                    <a:p>
                      <a:pPr algn="ctr"/>
                      <a:r>
                        <a:rPr lang="en-US" sz="1200" b="1">
                          <a:solidFill>
                            <a:srgbClr val="D62027"/>
                          </a:solidFill>
                          <a:latin typeface="Segoe UI" panose="020B0502040204020203" pitchFamily="34" charset="0"/>
                          <a:cs typeface="Segoe UI" panose="020B0502040204020203" pitchFamily="34" charset="0"/>
                        </a:rPr>
                        <a:t>75,000đ - 90,000đ</a:t>
                      </a:r>
                    </a:p>
                    <a:p>
                      <a:pPr algn="ctr"/>
                      <a:r>
                        <a:rPr lang="en-US" sz="1200" b="1">
                          <a:latin typeface="Segoe UI" panose="020B0502040204020203" pitchFamily="34" charset="0"/>
                          <a:cs typeface="Segoe UI" panose="020B0502040204020203" pitchFamily="34" charset="0"/>
                        </a:rPr>
                        <a:t>3,800đ - 4,500đ</a:t>
                      </a:r>
                    </a:p>
                  </a:txBody>
                  <a:tcPr anchor="ctr"/>
                </a:tc>
                <a:tc>
                  <a:txBody>
                    <a:bodyPr/>
                    <a:lstStyle/>
                    <a:p>
                      <a:pPr algn="ctr"/>
                      <a:r>
                        <a:rPr lang="en-US" sz="1200" b="0">
                          <a:latin typeface="Segoe UI" panose="020B0502040204020203" pitchFamily="34" charset="0"/>
                          <a:cs typeface="Segoe UI" panose="020B0502040204020203" pitchFamily="34" charset="0"/>
                        </a:rPr>
                        <a:t>500g (20 gói)</a:t>
                      </a:r>
                    </a:p>
                    <a:p>
                      <a:pPr algn="ctr"/>
                      <a:r>
                        <a:rPr lang="en-US" sz="1200" b="1">
                          <a:solidFill>
                            <a:srgbClr val="D62027"/>
                          </a:solidFill>
                          <a:latin typeface="Segoe UI" panose="020B0502040204020203" pitchFamily="34" charset="0"/>
                          <a:cs typeface="Segoe UI" panose="020B0502040204020203" pitchFamily="34" charset="0"/>
                        </a:rPr>
                        <a:t>50,000đ - 65,000đ</a:t>
                      </a:r>
                    </a:p>
                    <a:p>
                      <a:pPr algn="ctr"/>
                      <a:r>
                        <a:rPr lang="en-US" sz="1200" b="1">
                          <a:latin typeface="Segoe UI" panose="020B0502040204020203" pitchFamily="34" charset="0"/>
                          <a:cs typeface="Segoe UI" panose="020B0502040204020203" pitchFamily="34" charset="0"/>
                        </a:rPr>
                        <a:t>2,500đ - 3,300đ</a:t>
                      </a:r>
                      <a:endParaRPr lang="en-US" sz="1200" b="0">
                        <a:latin typeface="Segoe UI" panose="020B0502040204020203" pitchFamily="34" charset="0"/>
                        <a:cs typeface="Segoe UI" panose="020B0502040204020203" pitchFamily="34" charset="0"/>
                      </a:endParaRPr>
                    </a:p>
                  </a:txBody>
                  <a:tcPr anchor="ctr"/>
                </a:tc>
                <a:tc>
                  <a:txBody>
                    <a:bodyPr/>
                    <a:lstStyle/>
                    <a:p>
                      <a:pPr algn="ctr"/>
                      <a:r>
                        <a:rPr lang="en-US" sz="1200" b="0">
                          <a:latin typeface="Segoe UI" panose="020B0502040204020203" pitchFamily="34" charset="0"/>
                          <a:cs typeface="Segoe UI" panose="020B0502040204020203" pitchFamily="34" charset="0"/>
                        </a:rPr>
                        <a:t>500g (20 gói)</a:t>
                      </a:r>
                    </a:p>
                    <a:p>
                      <a:pPr algn="ctr"/>
                      <a:r>
                        <a:rPr lang="en-US" sz="1200" b="1">
                          <a:solidFill>
                            <a:srgbClr val="D62027"/>
                          </a:solidFill>
                          <a:latin typeface="Segoe UI" panose="020B0502040204020203" pitchFamily="34" charset="0"/>
                          <a:cs typeface="Segoe UI" panose="020B0502040204020203" pitchFamily="34" charset="0"/>
                        </a:rPr>
                        <a:t>50,000đ - 55,000đ</a:t>
                      </a:r>
                    </a:p>
                    <a:p>
                      <a:pPr algn="ctr"/>
                      <a:r>
                        <a:rPr lang="en-US" sz="1200" b="1">
                          <a:latin typeface="Segoe UI" panose="020B0502040204020203" pitchFamily="34" charset="0"/>
                          <a:cs typeface="Segoe UI" panose="020B0502040204020203" pitchFamily="34" charset="0"/>
                        </a:rPr>
                        <a:t>2,500đ - 2,800đ</a:t>
                      </a:r>
                      <a:endParaRPr lang="en-US" sz="1200" kern="1200" dirty="0">
                        <a:solidFill>
                          <a:schemeClr val="tx1"/>
                        </a:solidFill>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1989130477"/>
                  </a:ext>
                </a:extLst>
              </a:tr>
              <a:tr h="501375">
                <a:tc>
                  <a:txBody>
                    <a:bodyPr/>
                    <a:lstStyle/>
                    <a:p>
                      <a:r>
                        <a:rPr lang="en-US" sz="1400" b="1">
                          <a:latin typeface="Segoe UI" panose="020B0502040204020203" pitchFamily="34" charset="0"/>
                          <a:cs typeface="Segoe UI" panose="020B0502040204020203" pitchFamily="34" charset="0"/>
                        </a:rPr>
                        <a:t>ĐỊNH VỊ</a:t>
                      </a:r>
                      <a:endParaRPr lang="en-US" sz="14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CHUYÊN GIA NGŨ CỐC</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CÔNG THỨC DINH DƯỠNG</a:t>
                      </a:r>
                    </a:p>
                    <a:p>
                      <a:pPr algn="ctr"/>
                      <a:r>
                        <a:rPr lang="en-US" sz="1200" b="1">
                          <a:latin typeface="Segoe UI" panose="020B0502040204020203" pitchFamily="34" charset="0"/>
                          <a:cs typeface="Segoe UI" panose="020B0502040204020203" pitchFamily="34" charset="0"/>
                        </a:rPr>
                        <a:t>TỪ THỤY ĐIỂN</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NGŨ CỐC NGUYÊN CÁM </a:t>
                      </a:r>
                    </a:p>
                    <a:p>
                      <a:pPr algn="ctr"/>
                      <a:r>
                        <a:rPr lang="en-US" sz="1200" b="1">
                          <a:latin typeface="Segoe UI" panose="020B0502040204020203" pitchFamily="34" charset="0"/>
                          <a:cs typeface="Segoe UI" panose="020B0502040204020203" pitchFamily="34" charset="0"/>
                        </a:rPr>
                        <a:t>BỔ SUNG CANXI</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SỮA HẠT NGŨ CỐC </a:t>
                      </a:r>
                    </a:p>
                    <a:p>
                      <a:pPr algn="ctr"/>
                      <a:r>
                        <a:rPr lang="en-US" sz="1200" b="1">
                          <a:latin typeface="Segoe UI" panose="020B0502040204020203" pitchFamily="34" charset="0"/>
                          <a:cs typeface="Segoe UI" panose="020B0502040204020203" pitchFamily="34" charset="0"/>
                        </a:rPr>
                        <a:t>BỔ SUNG CANXI</a:t>
                      </a:r>
                      <a:endParaRPr lang="en-US" sz="1200" b="1" dirty="0">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1884682421"/>
                  </a:ext>
                </a:extLst>
              </a:tr>
              <a:tr h="2359990">
                <a:tc>
                  <a:txBody>
                    <a:bodyPr/>
                    <a:lstStyle/>
                    <a:p>
                      <a:r>
                        <a:rPr lang="en-US" sz="1400" b="1">
                          <a:latin typeface="Segoe UI" panose="020B0502040204020203" pitchFamily="34" charset="0"/>
                          <a:cs typeface="Segoe UI" panose="020B0502040204020203" pitchFamily="34" charset="0"/>
                        </a:rPr>
                        <a:t>Điểm khác biệt</a:t>
                      </a:r>
                    </a:p>
                    <a:p>
                      <a:endParaRPr lang="en-US" sz="1400" dirty="0">
                        <a:latin typeface="Segoe UI" panose="020B0502040204020203" pitchFamily="34" charset="0"/>
                        <a:cs typeface="Segoe UI" panose="020B0502040204020203" pitchFamily="34" charset="0"/>
                      </a:endParaRPr>
                    </a:p>
                  </a:txBody>
                  <a:tcPr anchor="ctr"/>
                </a:tc>
                <a:tc>
                  <a:txBody>
                    <a:bodyPr/>
                    <a:lstStyle/>
                    <a:p>
                      <a:r>
                        <a:rPr lang="en-US" sz="1200" b="0">
                          <a:latin typeface="Segoe UI" panose="020B0502040204020203" pitchFamily="34" charset="0"/>
                          <a:cs typeface="Segoe UI" panose="020B0502040204020203" pitchFamily="34" charset="0"/>
                        </a:rPr>
                        <a:t>- Ngũ cốc </a:t>
                      </a:r>
                      <a:r>
                        <a:rPr lang="en-US" sz="1200" b="1">
                          <a:latin typeface="Segoe UI" panose="020B0502040204020203" pitchFamily="34" charset="0"/>
                          <a:cs typeface="Segoe UI" panose="020B0502040204020203" pitchFamily="34" charset="0"/>
                        </a:rPr>
                        <a:t>nguyên cám 100% </a:t>
                      </a:r>
                      <a:r>
                        <a:rPr lang="en-US" sz="1200" b="0">
                          <a:latin typeface="Segoe UI" panose="020B0502040204020203" pitchFamily="34" charset="0"/>
                          <a:cs typeface="Segoe UI" panose="020B0502040204020203" pitchFamily="34" charset="0"/>
                        </a:rPr>
                        <a:t>từ đầu vào</a:t>
                      </a:r>
                    </a:p>
                    <a:p>
                      <a:r>
                        <a:rPr lang="en-US" sz="1200" b="0">
                          <a:latin typeface="Segoe UI" panose="020B0502040204020203" pitchFamily="34" charset="0"/>
                          <a:cs typeface="Segoe UI" panose="020B0502040204020203" pitchFamily="34" charset="0"/>
                        </a:rPr>
                        <a:t>- 100% dinh dưỡng từ </a:t>
                      </a:r>
                      <a:r>
                        <a:rPr lang="en-US" sz="1200" b="1">
                          <a:latin typeface="Segoe UI" panose="020B0502040204020203" pitchFamily="34" charset="0"/>
                          <a:cs typeface="Segoe UI" panose="020B0502040204020203" pitchFamily="34" charset="0"/>
                        </a:rPr>
                        <a:t>thực vật </a:t>
                      </a:r>
                      <a:r>
                        <a:rPr lang="en-US" sz="1200" b="0">
                          <a:latin typeface="Segoe UI" panose="020B0502040204020203" pitchFamily="34" charset="0"/>
                          <a:cs typeface="Segoe UI" panose="020B0502040204020203" pitchFamily="34" charset="0"/>
                        </a:rPr>
                        <a:t>(phù hợp với người ăn chay)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Segoe UI" panose="020B0502040204020203" pitchFamily="34" charset="0"/>
                          <a:cs typeface="Segoe UI" panose="020B0502040204020203" pitchFamily="34" charset="0"/>
                        </a:rPr>
                        <a:t>- </a:t>
                      </a:r>
                      <a:r>
                        <a:rPr lang="vi-VN" sz="1200" b="0">
                          <a:latin typeface="Segoe UI" panose="020B0502040204020203" pitchFamily="34" charset="0"/>
                          <a:cs typeface="Segoe UI" panose="020B0502040204020203" pitchFamily="34" charset="0"/>
                        </a:rPr>
                        <a:t>Combo vi chất</a:t>
                      </a:r>
                      <a:r>
                        <a:rPr lang="en-US" sz="1200" b="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chất xơ</a:t>
                      </a:r>
                      <a:r>
                        <a:rPr lang="it-IT" sz="120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canxi +D3</a:t>
                      </a:r>
                      <a:r>
                        <a:rPr lang="it-IT" sz="120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vitamin E</a:t>
                      </a:r>
                      <a:r>
                        <a:rPr lang="it-IT" sz="120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sắt</a:t>
                      </a:r>
                      <a:r>
                        <a:rPr lang="it-IT" sz="1200">
                          <a:latin typeface="Segoe UI" panose="020B0502040204020203" pitchFamily="34" charset="0"/>
                          <a:cs typeface="Segoe UI" panose="020B0502040204020203" pitchFamily="34" charset="0"/>
                        </a:rPr>
                        <a:t> (theo khuyến cáo của Viện dinh dưỡng phù hợp với thể trạng của người Việt)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a:latin typeface="Segoe UI" panose="020B0502040204020203" pitchFamily="34" charset="0"/>
                          <a:cs typeface="Segoe UI" panose="020B0502040204020203" pitchFamily="34" charset="0"/>
                        </a:rPr>
                        <a:t>- Công nghệ </a:t>
                      </a:r>
                      <a:r>
                        <a:rPr lang="it-IT" sz="1200" b="1">
                          <a:latin typeface="Segoe UI" panose="020B0502040204020203" pitchFamily="34" charset="0"/>
                          <a:cs typeface="Segoe UI" panose="020B0502040204020203" pitchFamily="34" charset="0"/>
                        </a:rPr>
                        <a:t>chế biến nguyên bản từ hạt</a:t>
                      </a:r>
                      <a:r>
                        <a:rPr lang="it-IT" sz="1200">
                          <a:latin typeface="Segoe UI" panose="020B0502040204020203" pitchFamily="34" charset="0"/>
                          <a:cs typeface="Segoe UI" panose="020B0502040204020203" pitchFamily="34" charset="0"/>
                        </a:rPr>
                        <a:t>, kiểm soát công thức, nguyên liệu từ đầu vào</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Thương hiệu 25 năm </a:t>
                      </a:r>
                      <a:r>
                        <a:rPr lang="it-IT" sz="1200" b="0">
                          <a:latin typeface="Segoe UI" panose="020B0502040204020203" pitchFamily="34" charset="0"/>
                          <a:cs typeface="Segoe UI" panose="020B0502040204020203" pitchFamily="34" charset="0"/>
                        </a:rPr>
                        <a:t>đồng hành cùng NTD Việt</a:t>
                      </a:r>
                      <a:endParaRPr lang="vi-VN" sz="1200" b="0" dirty="0">
                        <a:latin typeface="Segoe UI" panose="020B0502040204020203" pitchFamily="34" charset="0"/>
                        <a:cs typeface="Segoe UI" panose="020B05020402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Bổ sung </a:t>
                      </a:r>
                      <a:r>
                        <a:rPr kumimoji="0" lang="en-US" sz="1200" b="1" i="0" u="none" strike="noStrike" kern="1200" cap="none" spc="0" normalizeH="0" baseline="0" noProof="0">
                          <a:ln>
                            <a:noFill/>
                          </a:ln>
                          <a:solidFill>
                            <a:srgbClr val="D62027"/>
                          </a:solidFill>
                          <a:effectLst/>
                          <a:uLnTx/>
                          <a:uFillTx/>
                          <a:latin typeface="Segoe UI" panose="020B0502040204020203" pitchFamily="34" charset="0"/>
                          <a:ea typeface="+mn-ea"/>
                          <a:cs typeface="Segoe UI" panose="020B0502040204020203" pitchFamily="34" charset="0"/>
                        </a:rPr>
                        <a:t>tổ yến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&amp; </a:t>
                      </a:r>
                      <a:r>
                        <a:rPr kumimoji="0" lang="en-US" sz="1200" b="1" i="0" u="none" strike="noStrike" kern="1200" cap="none" spc="0" normalizeH="0" baseline="0" noProof="0">
                          <a:ln>
                            <a:noFill/>
                          </a:ln>
                          <a:solidFill>
                            <a:srgbClr val="D62027"/>
                          </a:solidFill>
                          <a:effectLst/>
                          <a:uLnTx/>
                          <a:uFillTx/>
                          <a:latin typeface="Segoe UI" panose="020B0502040204020203" pitchFamily="34" charset="0"/>
                          <a:ea typeface="+mn-ea"/>
                          <a:cs typeface="Segoe UI" panose="020B0502040204020203" pitchFamily="34" charset="0"/>
                        </a:rPr>
                        <a:t>collagen thủy phân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(bảo vệ sụn khớp)</a:t>
                      </a:r>
                      <a:endPar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Bổ sung vi chất thiết yếu: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nano canxi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(xương chắc khỏe),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A/ E/C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(chống oxy hóa),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D3 &amp; K2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(ngăn ngữa loãng xương),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nhóm B</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chất xơ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(hỗ trợ tiêu hóa)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vi-VN"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Ứng dụng tinh hoa </a:t>
                      </a:r>
                      <a:r>
                        <a:rPr kumimoji="0" lang="vi-VN"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khoa học dinh dưỡng Châu Âu</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vi-VN"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được </a:t>
                      </a:r>
                      <a:r>
                        <a:rPr kumimoji="0" lang="vi-VN"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kiểm chứng bởi Viện nghiên cứu dinh dưỡng Nutifood Thụy Điển - NNRIS.</a:t>
                      </a:r>
                      <a:endPar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Bổ sung vi chất</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canxi &amp;  vitamin D3</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(xương răng chắc khỏe),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A</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(sáng mắt), chất xơ (cải thiện tiêu hóa)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Vị gấc: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E</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(chống oxy hóa),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A (beta-caroten</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(bảo vệ làn da khỏe mạnh)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Nguồn gốc lúa mạch, lúa mì, đậu nành (sữa)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rPr>
                        <a:t>(Sử dụng bán thành phẩm - các loại hạt đã xay thành bột để phối trộn, vảy ngũ cốc không phải nguyên cám)</a:t>
                      </a:r>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+100mg canxi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từ sữa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Bổ sung vi chất</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canxi, đạm, xơ,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phốt-pho, carb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Ngũ cốc dinh dưỡng phù hợp cho cả gia đình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Nguồn gốc lúa mạch, lúa mì, đậu nành (sữa)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rPr>
                        <a:t>(Sử dụng bán thành phẩm - các loại hạt đã xay thành bột để phối trộn, vảy ngũ cốc không phải nguyên cám)</a:t>
                      </a:r>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1883909130"/>
                  </a:ext>
                </a:extLst>
              </a:tr>
            </a:tbl>
          </a:graphicData>
        </a:graphic>
      </p:graphicFrame>
      <p:sp>
        <p:nvSpPr>
          <p:cNvPr id="3" name="TextBox 2">
            <a:extLst>
              <a:ext uri="{FF2B5EF4-FFF2-40B4-BE49-F238E27FC236}">
                <a16:creationId xmlns:a16="http://schemas.microsoft.com/office/drawing/2014/main" id="{E0495A3D-9C22-AD3C-2E00-ACEBC023A792}"/>
              </a:ext>
            </a:extLst>
          </p:cNvPr>
          <p:cNvSpPr txBox="1"/>
          <p:nvPr/>
        </p:nvSpPr>
        <p:spPr>
          <a:xfrm>
            <a:off x="2487949" y="276406"/>
            <a:ext cx="1247457" cy="400110"/>
          </a:xfrm>
          <a:prstGeom prst="rect">
            <a:avLst/>
          </a:prstGeom>
          <a:noFill/>
        </p:spPr>
        <p:txBody>
          <a:bodyPr wrap="none" rtlCol="0">
            <a:spAutoFit/>
          </a:bodyPr>
          <a:lstStyle/>
          <a:p>
            <a:r>
              <a:rPr lang="en-US" sz="2000" b="1">
                <a:solidFill>
                  <a:schemeClr val="tx1">
                    <a:lumMod val="75000"/>
                    <a:lumOff val="25000"/>
                  </a:schemeClr>
                </a:solidFill>
                <a:latin typeface="Segoe UI" panose="020B0502040204020203" pitchFamily="34" charset="0"/>
                <a:cs typeface="Segoe UI" panose="020B0502040204020203" pitchFamily="34" charset="0"/>
              </a:rPr>
              <a:t>VIỆT </a:t>
            </a:r>
            <a:r>
              <a:rPr lang="en-US" sz="2000" b="1" dirty="0">
                <a:solidFill>
                  <a:schemeClr val="tx1">
                    <a:lumMod val="75000"/>
                    <a:lumOff val="25000"/>
                  </a:schemeClr>
                </a:solidFill>
                <a:latin typeface="Segoe UI" panose="020B0502040204020203" pitchFamily="34" charset="0"/>
                <a:cs typeface="Segoe UI" panose="020B0502040204020203" pitchFamily="34" charset="0"/>
              </a:rPr>
              <a:t>ĐÀI</a:t>
            </a:r>
          </a:p>
        </p:txBody>
      </p:sp>
      <p:sp>
        <p:nvSpPr>
          <p:cNvPr id="5" name="TextBox 4">
            <a:extLst>
              <a:ext uri="{FF2B5EF4-FFF2-40B4-BE49-F238E27FC236}">
                <a16:creationId xmlns:a16="http://schemas.microsoft.com/office/drawing/2014/main" id="{9D30D146-1E11-1018-C6DE-97E33087510F}"/>
              </a:ext>
            </a:extLst>
          </p:cNvPr>
          <p:cNvSpPr txBox="1"/>
          <p:nvPr/>
        </p:nvSpPr>
        <p:spPr>
          <a:xfrm>
            <a:off x="7541826" y="276406"/>
            <a:ext cx="1515158" cy="400110"/>
          </a:xfrm>
          <a:prstGeom prst="rect">
            <a:avLst/>
          </a:prstGeom>
          <a:noFill/>
        </p:spPr>
        <p:txBody>
          <a:bodyPr wrap="none" rtlCol="0">
            <a:spAutoFit/>
          </a:bodyPr>
          <a:lstStyle/>
          <a:p>
            <a:r>
              <a:rPr lang="en-US" sz="2000" b="1">
                <a:solidFill>
                  <a:schemeClr val="tx1">
                    <a:lumMod val="75000"/>
                    <a:lumOff val="25000"/>
                  </a:schemeClr>
                </a:solidFill>
                <a:latin typeface="Segoe UI" panose="020B0502040204020203" pitchFamily="34" charset="0"/>
                <a:cs typeface="Segoe UI" panose="020B0502040204020203" pitchFamily="34" charset="0"/>
              </a:rPr>
              <a:t>NUTIFOOD</a:t>
            </a:r>
            <a:endParaRPr lang="en-US" sz="2000" b="1" dirty="0">
              <a:solidFill>
                <a:schemeClr val="tx1">
                  <a:lumMod val="75000"/>
                  <a:lumOff val="25000"/>
                </a:schemeClr>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41CD5AB4-D1EC-5FF5-76A9-43B39A6E66E2}"/>
              </a:ext>
            </a:extLst>
          </p:cNvPr>
          <p:cNvSpPr txBox="1"/>
          <p:nvPr/>
        </p:nvSpPr>
        <p:spPr>
          <a:xfrm>
            <a:off x="9901617" y="276406"/>
            <a:ext cx="1918352" cy="400110"/>
          </a:xfrm>
          <a:prstGeom prst="rect">
            <a:avLst/>
          </a:prstGeom>
          <a:noFill/>
        </p:spPr>
        <p:txBody>
          <a:bodyPr wrap="square" rtlCol="0">
            <a:spAutoFit/>
          </a:bodyPr>
          <a:lstStyle/>
          <a:p>
            <a:pPr algn="ctr"/>
            <a:r>
              <a:rPr lang="en-US" sz="2000" b="1">
                <a:solidFill>
                  <a:schemeClr val="tx1">
                    <a:lumMod val="75000"/>
                    <a:lumOff val="25000"/>
                  </a:schemeClr>
                </a:solidFill>
                <a:latin typeface="Segoe UI" panose="020B0502040204020203" pitchFamily="34" charset="0"/>
                <a:cs typeface="Segoe UI" panose="020B0502040204020203" pitchFamily="34" charset="0"/>
              </a:rPr>
              <a:t>B'FAST</a:t>
            </a:r>
            <a:endParaRPr lang="en-US" sz="2000" b="1" dirty="0">
              <a:solidFill>
                <a:schemeClr val="tx1">
                  <a:lumMod val="75000"/>
                  <a:lumOff val="25000"/>
                </a:schemeClr>
              </a:solidFill>
              <a:latin typeface="Segoe UI" panose="020B0502040204020203" pitchFamily="34" charset="0"/>
              <a:cs typeface="Segoe UI" panose="020B0502040204020203" pitchFamily="34" charset="0"/>
            </a:endParaRPr>
          </a:p>
        </p:txBody>
      </p:sp>
      <p:sp>
        <p:nvSpPr>
          <p:cNvPr id="7" name="TextBox 6">
            <a:extLst>
              <a:ext uri="{FF2B5EF4-FFF2-40B4-BE49-F238E27FC236}">
                <a16:creationId xmlns:a16="http://schemas.microsoft.com/office/drawing/2014/main" id="{142E4A63-57D0-2E72-FE41-B00041D5219A}"/>
              </a:ext>
            </a:extLst>
          </p:cNvPr>
          <p:cNvSpPr txBox="1"/>
          <p:nvPr/>
        </p:nvSpPr>
        <p:spPr>
          <a:xfrm>
            <a:off x="5181431" y="276406"/>
            <a:ext cx="1073884" cy="400110"/>
          </a:xfrm>
          <a:prstGeom prst="rect">
            <a:avLst/>
          </a:prstGeom>
          <a:noFill/>
        </p:spPr>
        <p:txBody>
          <a:bodyPr wrap="none" rtlCol="0">
            <a:spAutoFit/>
          </a:bodyPr>
          <a:lstStyle/>
          <a:p>
            <a:pPr algn="ctr"/>
            <a:r>
              <a:rPr lang="en-US" sz="2000" b="1" dirty="0">
                <a:solidFill>
                  <a:schemeClr val="tx1">
                    <a:lumMod val="75000"/>
                    <a:lumOff val="25000"/>
                  </a:schemeClr>
                </a:solidFill>
                <a:latin typeface="Segoe UI" panose="020B0502040204020203" pitchFamily="34" charset="0"/>
                <a:cs typeface="Segoe UI" panose="020B0502040204020203" pitchFamily="34" charset="0"/>
              </a:rPr>
              <a:t>VARNA</a:t>
            </a:r>
          </a:p>
        </p:txBody>
      </p:sp>
      <p:grpSp>
        <p:nvGrpSpPr>
          <p:cNvPr id="21" name="Group 20">
            <a:extLst>
              <a:ext uri="{FF2B5EF4-FFF2-40B4-BE49-F238E27FC236}">
                <a16:creationId xmlns:a16="http://schemas.microsoft.com/office/drawing/2014/main" id="{103379C7-D43D-D172-CC46-D2FFF65991F8}"/>
              </a:ext>
            </a:extLst>
          </p:cNvPr>
          <p:cNvGrpSpPr/>
          <p:nvPr/>
        </p:nvGrpSpPr>
        <p:grpSpPr>
          <a:xfrm>
            <a:off x="7463827" y="1156901"/>
            <a:ext cx="1596718" cy="1143490"/>
            <a:chOff x="5783478" y="3273820"/>
            <a:chExt cx="1519152" cy="1007447"/>
          </a:xfrm>
        </p:grpSpPr>
        <p:pic>
          <p:nvPicPr>
            <p:cNvPr id="22" name="Picture 21">
              <a:extLst>
                <a:ext uri="{FF2B5EF4-FFF2-40B4-BE49-F238E27FC236}">
                  <a16:creationId xmlns:a16="http://schemas.microsoft.com/office/drawing/2014/main" id="{7B4276F9-B613-A22A-2433-EC77A9533C1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83478" y="3273820"/>
              <a:ext cx="907804" cy="1001634"/>
            </a:xfrm>
            <a:prstGeom prst="rect">
              <a:avLst/>
            </a:prstGeom>
          </p:spPr>
        </p:pic>
        <p:pic>
          <p:nvPicPr>
            <p:cNvPr id="23" name="Picture 22">
              <a:extLst>
                <a:ext uri="{FF2B5EF4-FFF2-40B4-BE49-F238E27FC236}">
                  <a16:creationId xmlns:a16="http://schemas.microsoft.com/office/drawing/2014/main" id="{A00A35A7-E150-2549-C4A0-2F43587288C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99042" y="3419393"/>
              <a:ext cx="703588" cy="861874"/>
            </a:xfrm>
            <a:prstGeom prst="rect">
              <a:avLst/>
            </a:prstGeom>
          </p:spPr>
        </p:pic>
      </p:grpSp>
      <p:pic>
        <p:nvPicPr>
          <p:cNvPr id="24" name="Picture 23">
            <a:extLst>
              <a:ext uri="{FF2B5EF4-FFF2-40B4-BE49-F238E27FC236}">
                <a16:creationId xmlns:a16="http://schemas.microsoft.com/office/drawing/2014/main" id="{30D59030-0741-ACEE-30D6-AB6DBEA9C90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387500" y="1063773"/>
            <a:ext cx="980492" cy="1233355"/>
          </a:xfrm>
          <a:prstGeom prst="rect">
            <a:avLst/>
          </a:prstGeom>
        </p:spPr>
      </p:pic>
      <p:pic>
        <p:nvPicPr>
          <p:cNvPr id="8" name="Content Placeholder 4">
            <a:extLst>
              <a:ext uri="{FF2B5EF4-FFF2-40B4-BE49-F238E27FC236}">
                <a16:creationId xmlns:a16="http://schemas.microsoft.com/office/drawing/2014/main" id="{911993B5-C59C-A864-63F9-C8DE0F2533E8}"/>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807" b="89963" l="350" r="10987">
                        <a14:foregroundMark x1="3592" y1="16357" x2="1190" y2="12639"/>
                        <a14:foregroundMark x1="1190" y1="12639" x2="732" y2="28438"/>
                        <a14:foregroundMark x1="350" y1="76595" x2="350" y2="78810"/>
                        <a14:foregroundMark x1="517" y1="79514" x2="2379" y2="87361"/>
                        <a14:foregroundMark x1="350" y1="78810" x2="449" y2="79229"/>
                        <a14:foregroundMark x1="2379" y1="87361" x2="3639" y2="63941"/>
                        <a14:foregroundMark x1="3607" y1="59296" x2="3406" y2="30112"/>
                        <a14:foregroundMark x1="3639" y1="63941" x2="3656" y2="66340"/>
                        <a14:foregroundMark x1="3406" y1="30112" x2="3452" y2="55390"/>
                        <a14:foregroundMark x1="3452" y1="55390" x2="3559" y2="48715"/>
                        <a14:foregroundMark x1="7324" y1="16729" x2="4969" y2="11896"/>
                        <a14:foregroundMark x1="4421" y1="30855" x2="4284" y2="35595"/>
                        <a14:foregroundMark x1="4969" y1="11896" x2="4421" y2="30855"/>
                        <a14:foregroundMark x1="4115" y1="58593" x2="4082" y2="75465"/>
                        <a14:foregroundMark x1="4082" y1="75465" x2="6228" y2="89591"/>
                        <a14:foregroundMark x1="6228" y1="89591" x2="7329" y2="80678"/>
                        <a14:foregroundMark x1="7240" y1="25671" x2="7138" y2="15242"/>
                        <a14:foregroundMark x1="7461" y1="48324" x2="7331" y2="34970"/>
                        <a14:foregroundMark x1="10823" y1="32342" x2="9750" y2="9665"/>
                        <a14:foregroundMark x1="9750" y1="9665" x2="7814" y2="23420"/>
                        <a14:foregroundMark x1="8167" y1="70307" x2="9704" y2="86245"/>
                        <a14:foregroundMark x1="9704" y1="86245" x2="10987" y2="69517"/>
                        <a14:foregroundMark x1="10987" y1="69517" x2="10823" y2="12268"/>
                        <a14:foregroundMark x1="770" y1="20074" x2="606" y2="83643"/>
                        <a14:foregroundMark x1="606" y1="83643" x2="1819" y2="52788"/>
                        <a14:foregroundMark x1="1819" y1="52788" x2="910" y2="22677"/>
                        <a14:foregroundMark x1="4432" y1="37546" x2="4479" y2="40149"/>
                        <a14:foregroundMark x1="4362" y1="45725" x2="4292" y2="60595"/>
                        <a14:foregroundMark x1="8164" y1="13011" x2="7814" y2="75093"/>
                        <a14:foregroundMark x1="7814" y1="75093" x2="8911" y2="50929"/>
                        <a14:foregroundMark x1="8911" y1="50929" x2="8374" y2="19703"/>
                        <a14:foregroundMark x1="8374" y1="19703" x2="8141" y2="14126"/>
                        <a14:foregroundMark x1="10100" y1="9665" x2="10987" y2="28996"/>
                        <a14:foregroundMark x1="10264" y1="10781" x2="10777" y2="10037"/>
                        <a14:foregroundMark x1="10940" y1="19331" x2="10497" y2="7807"/>
                        <a14:foregroundMark x1="5528" y1="9665" x2="5318" y2="11896"/>
                        <a14:foregroundMark x1="5038" y1="10781" x2="4805" y2="14126"/>
                        <a14:foregroundMark x1="3242" y1="8550" x2="3569" y2="11152"/>
                        <a14:foregroundMark x1="3686" y1="12268" x2="3756" y2="9665"/>
                        <a14:foregroundMark x1="7604" y1="25279" x2="7091" y2="15242"/>
                        <a14:backgroundMark x1="327" y1="21190" x2="341" y2="32287"/>
                        <a14:backgroundMark x1="276" y1="57642" x2="23" y2="73234"/>
                        <a14:backgroundMark x1="3872" y1="33086" x2="4012" y2="58736"/>
                        <a14:backgroundMark x1="4111" y1="38970" x2="4152" y2="30855"/>
                        <a14:backgroundMark x1="4079" y1="45388" x2="4097" y2="41840"/>
                        <a14:backgroundMark x1="4152" y1="30855" x2="4152" y2="30855"/>
                        <a14:backgroundMark x1="7731" y1="79568" x2="7721" y2="82156"/>
                        <a14:backgroundMark x1="7547" y1="51858" x2="7394" y2="25279"/>
                        <a14:backgroundMark x1="7705" y1="79467" x2="7679" y2="74901"/>
                        <a14:backgroundMark x1="7721" y1="82156" x2="7709" y2="80066"/>
                        <a14:backgroundMark x1="7394" y1="25279" x2="7488" y2="34572"/>
                      </a14:backgroundRemoval>
                    </a14:imgEffect>
                  </a14:imgLayer>
                </a14:imgProps>
              </a:ext>
              <a:ext uri="{28A0092B-C50C-407E-A947-70E740481C1C}">
                <a14:useLocalDpi xmlns:a14="http://schemas.microsoft.com/office/drawing/2010/main"/>
              </a:ext>
            </a:extLst>
          </a:blip>
          <a:srcRect l="-1" r="88643"/>
          <a:stretch/>
        </p:blipFill>
        <p:spPr>
          <a:xfrm>
            <a:off x="1935269" y="1064206"/>
            <a:ext cx="2430451" cy="1343092"/>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897FC547-0203-AE47-FE74-987E629022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549443" y="994326"/>
            <a:ext cx="1380197" cy="1380197"/>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8258FBC9-F34F-B0CA-88F7-936748CC838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549282" y="1006514"/>
            <a:ext cx="1380197" cy="1380197"/>
          </a:xfrm>
          <a:prstGeom prst="rect">
            <a:avLst/>
          </a:prstGeom>
        </p:spPr>
      </p:pic>
      <p:sp>
        <p:nvSpPr>
          <p:cNvPr id="14" name="TextBox 13">
            <a:extLst>
              <a:ext uri="{FF2B5EF4-FFF2-40B4-BE49-F238E27FC236}">
                <a16:creationId xmlns:a16="http://schemas.microsoft.com/office/drawing/2014/main" id="{97CBCE0A-0094-0577-C965-7BC593573D79}"/>
              </a:ext>
            </a:extLst>
          </p:cNvPr>
          <p:cNvSpPr txBox="1"/>
          <p:nvPr/>
        </p:nvSpPr>
        <p:spPr>
          <a:xfrm>
            <a:off x="1036008" y="-58228"/>
            <a:ext cx="7555915" cy="461665"/>
          </a:xfrm>
          <a:prstGeom prst="rect">
            <a:avLst/>
          </a:prstGeom>
          <a:noFill/>
        </p:spPr>
        <p:txBody>
          <a:bodyPr wrap="none" rtlCol="0">
            <a:spAutoFit/>
          </a:bodyPr>
          <a:lstStyle/>
          <a:p>
            <a:r>
              <a:rPr lang="en-US" sz="2400" b="1" dirty="0">
                <a:solidFill>
                  <a:srgbClr val="00930B"/>
                </a:solidFill>
                <a:latin typeface="UTM Sharnay" panose="02040603050506020204" pitchFamily="18" charset="0"/>
              </a:rPr>
              <a:t>SO VỚI CÁC ĐỐI THỦ CẠNH TRANH – DÒNG DINH DƯỠNG</a:t>
            </a:r>
          </a:p>
        </p:txBody>
      </p:sp>
    </p:spTree>
    <p:extLst>
      <p:ext uri="{BB962C8B-B14F-4D97-AF65-F5344CB8AC3E}">
        <p14:creationId xmlns:p14="http://schemas.microsoft.com/office/powerpoint/2010/main" val="68219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4341A49-CEF3-60FB-55A9-B31899DB5BAE}"/>
              </a:ext>
            </a:extLst>
          </p:cNvPr>
          <p:cNvSpPr txBox="1"/>
          <p:nvPr/>
        </p:nvSpPr>
        <p:spPr>
          <a:xfrm>
            <a:off x="5024083" y="722064"/>
            <a:ext cx="6997919" cy="4093428"/>
          </a:xfrm>
          <a:prstGeom prst="rect">
            <a:avLst/>
          </a:prstGeom>
          <a:noFill/>
        </p:spPr>
        <p:txBody>
          <a:bodyPr wrap="square" rtlCol="0">
            <a:spAutoFit/>
          </a:bodyPr>
          <a:lstStyle/>
          <a:p>
            <a:r>
              <a:rPr lang="en-US" sz="4400" b="1" dirty="0" err="1">
                <a:solidFill>
                  <a:srgbClr val="289358"/>
                </a:solidFill>
                <a:latin typeface="UTM Sharnay"/>
              </a:rPr>
              <a:t>Các</a:t>
            </a:r>
            <a:r>
              <a:rPr lang="en-US" sz="4400" b="1" dirty="0">
                <a:solidFill>
                  <a:srgbClr val="289358"/>
                </a:solidFill>
                <a:latin typeface="UTM Sharnay"/>
              </a:rPr>
              <a:t> </a:t>
            </a:r>
            <a:r>
              <a:rPr lang="en-US" sz="4400" b="1" dirty="0" err="1">
                <a:solidFill>
                  <a:srgbClr val="289358"/>
                </a:solidFill>
                <a:latin typeface="UTM Sharnay"/>
              </a:rPr>
              <a:t>nội</a:t>
            </a:r>
            <a:r>
              <a:rPr lang="en-US" sz="4400" b="1" dirty="0">
                <a:solidFill>
                  <a:srgbClr val="289358"/>
                </a:solidFill>
                <a:latin typeface="UTM Sharnay"/>
              </a:rPr>
              <a:t> dung </a:t>
            </a:r>
            <a:r>
              <a:rPr lang="en-US" sz="4400" b="1" dirty="0" err="1">
                <a:solidFill>
                  <a:srgbClr val="289358"/>
                </a:solidFill>
                <a:latin typeface="UTM Sharnay"/>
              </a:rPr>
              <a:t>chính</a:t>
            </a:r>
            <a:r>
              <a:rPr lang="en-US" sz="4400" b="1" dirty="0">
                <a:solidFill>
                  <a:srgbClr val="289358"/>
                </a:solidFill>
                <a:latin typeface="UTM Sharnay"/>
              </a:rPr>
              <a:t>:</a:t>
            </a:r>
          </a:p>
          <a:p>
            <a:pPr marL="457200" indent="-457200">
              <a:lnSpc>
                <a:spcPct val="150000"/>
              </a:lnSpc>
              <a:buFont typeface="+mj-lt"/>
              <a:buAutoNum type="arabicPeriod"/>
              <a:tabLst>
                <a:tab pos="627063" algn="l"/>
              </a:tabLst>
            </a:pPr>
            <a:r>
              <a:rPr lang="en-US" sz="3200" b="1" dirty="0">
                <a:solidFill>
                  <a:srgbClr val="289358"/>
                </a:solidFill>
                <a:latin typeface="UTM Sharnay"/>
              </a:rPr>
              <a:t>	</a:t>
            </a:r>
            <a:r>
              <a:rPr lang="en-US" sz="3200" b="1" dirty="0" err="1">
                <a:solidFill>
                  <a:srgbClr val="289358"/>
                </a:solidFill>
                <a:latin typeface="UTM Sharnay"/>
              </a:rPr>
              <a:t>Lịch</a:t>
            </a:r>
            <a:r>
              <a:rPr lang="en-US" sz="3200" b="1" dirty="0">
                <a:solidFill>
                  <a:srgbClr val="289358"/>
                </a:solidFill>
                <a:latin typeface="UTM Sharnay"/>
              </a:rPr>
              <a:t> </a:t>
            </a:r>
            <a:r>
              <a:rPr lang="en-US" sz="3200" b="1" dirty="0" err="1">
                <a:solidFill>
                  <a:srgbClr val="289358"/>
                </a:solidFill>
                <a:latin typeface="UTM Sharnay"/>
              </a:rPr>
              <a:t>sử</a:t>
            </a:r>
            <a:r>
              <a:rPr lang="en-US" sz="3200" b="1" dirty="0">
                <a:solidFill>
                  <a:srgbClr val="289358"/>
                </a:solidFill>
                <a:latin typeface="UTM Sharnay"/>
              </a:rPr>
              <a:t> </a:t>
            </a:r>
            <a:r>
              <a:rPr lang="en-US" sz="3200" b="1" dirty="0" err="1">
                <a:solidFill>
                  <a:srgbClr val="289358"/>
                </a:solidFill>
                <a:latin typeface="UTM Sharnay"/>
              </a:rPr>
              <a:t>hình</a:t>
            </a:r>
            <a:r>
              <a:rPr lang="en-US" sz="3200" b="1" dirty="0">
                <a:solidFill>
                  <a:srgbClr val="289358"/>
                </a:solidFill>
                <a:latin typeface="UTM Sharnay"/>
              </a:rPr>
              <a:t> </a:t>
            </a:r>
            <a:r>
              <a:rPr lang="en-US" sz="3200" b="1" dirty="0" err="1">
                <a:solidFill>
                  <a:srgbClr val="289358"/>
                </a:solidFill>
                <a:latin typeface="UTM Sharnay"/>
              </a:rPr>
              <a:t>thành</a:t>
            </a:r>
            <a:r>
              <a:rPr lang="en-US" sz="3200" b="1" dirty="0">
                <a:solidFill>
                  <a:srgbClr val="289358"/>
                </a:solidFill>
                <a:latin typeface="UTM Sharnay"/>
              </a:rPr>
              <a:t> </a:t>
            </a:r>
            <a:r>
              <a:rPr lang="en-US" sz="3200" b="1" dirty="0" err="1">
                <a:solidFill>
                  <a:srgbClr val="289358"/>
                </a:solidFill>
                <a:latin typeface="UTM Sharnay"/>
              </a:rPr>
              <a:t>công</a:t>
            </a:r>
            <a:r>
              <a:rPr lang="en-US" sz="3200" b="1" dirty="0">
                <a:solidFill>
                  <a:srgbClr val="289358"/>
                </a:solidFill>
                <a:latin typeface="UTM Sharnay"/>
              </a:rPr>
              <a:t> ty</a:t>
            </a:r>
          </a:p>
          <a:p>
            <a:pPr marL="457200" indent="-457200">
              <a:lnSpc>
                <a:spcPct val="150000"/>
              </a:lnSpc>
              <a:buFont typeface="+mj-lt"/>
              <a:buAutoNum type="arabicPeriod"/>
              <a:tabLst>
                <a:tab pos="627063" algn="l"/>
              </a:tabLst>
            </a:pPr>
            <a:r>
              <a:rPr lang="en-US" sz="3200" b="1" dirty="0">
                <a:solidFill>
                  <a:srgbClr val="289358"/>
                </a:solidFill>
                <a:latin typeface="UTM Sharnay"/>
              </a:rPr>
              <a:t>	</a:t>
            </a:r>
            <a:r>
              <a:rPr lang="en-US" sz="3200" b="1" dirty="0" err="1">
                <a:solidFill>
                  <a:srgbClr val="289358"/>
                </a:solidFill>
                <a:latin typeface="UTM Sharnay"/>
              </a:rPr>
              <a:t>Định</a:t>
            </a:r>
            <a:r>
              <a:rPr lang="en-US" sz="3200" b="1" dirty="0">
                <a:solidFill>
                  <a:srgbClr val="289358"/>
                </a:solidFill>
                <a:latin typeface="UTM Sharnay"/>
              </a:rPr>
              <a:t> </a:t>
            </a:r>
            <a:r>
              <a:rPr lang="en-US" sz="3200" b="1" dirty="0" err="1">
                <a:solidFill>
                  <a:srgbClr val="289358"/>
                </a:solidFill>
                <a:latin typeface="UTM Sharnay"/>
              </a:rPr>
              <a:t>hướng</a:t>
            </a:r>
            <a:r>
              <a:rPr lang="en-US" sz="3200" b="1" dirty="0">
                <a:solidFill>
                  <a:srgbClr val="289358"/>
                </a:solidFill>
                <a:latin typeface="UTM Sharnay"/>
              </a:rPr>
              <a:t> </a:t>
            </a:r>
            <a:r>
              <a:rPr lang="en-US" sz="3200" b="1" dirty="0" err="1">
                <a:solidFill>
                  <a:srgbClr val="289358"/>
                </a:solidFill>
                <a:latin typeface="UTM Sharnay"/>
              </a:rPr>
              <a:t>chiến</a:t>
            </a:r>
            <a:r>
              <a:rPr lang="en-US" sz="3200" b="1" dirty="0">
                <a:solidFill>
                  <a:srgbClr val="289358"/>
                </a:solidFill>
                <a:latin typeface="UTM Sharnay"/>
              </a:rPr>
              <a:t> </a:t>
            </a:r>
            <a:r>
              <a:rPr lang="en-US" sz="3200" b="1" dirty="0" err="1">
                <a:solidFill>
                  <a:srgbClr val="289358"/>
                </a:solidFill>
                <a:latin typeface="UTM Sharnay"/>
              </a:rPr>
              <a:t>lược</a:t>
            </a:r>
            <a:endParaRPr lang="en-US" sz="3200" b="1" dirty="0">
              <a:solidFill>
                <a:srgbClr val="289358"/>
              </a:solidFill>
              <a:latin typeface="UTM Sharnay"/>
            </a:endParaRPr>
          </a:p>
          <a:p>
            <a:pPr marL="457200" indent="-457200">
              <a:lnSpc>
                <a:spcPct val="150000"/>
              </a:lnSpc>
              <a:buFont typeface="+mj-lt"/>
              <a:buAutoNum type="arabicPeriod"/>
              <a:tabLst>
                <a:tab pos="627063" algn="l"/>
              </a:tabLst>
            </a:pPr>
            <a:r>
              <a:rPr lang="en-US" sz="3200" b="1" dirty="0">
                <a:solidFill>
                  <a:srgbClr val="289358"/>
                </a:solidFill>
                <a:latin typeface="UTM Sharnay"/>
              </a:rPr>
              <a:t>	</a:t>
            </a:r>
            <a:r>
              <a:rPr lang="en-US" sz="3200" b="1" dirty="0" err="1">
                <a:solidFill>
                  <a:srgbClr val="289358"/>
                </a:solidFill>
                <a:latin typeface="UTM Sharnay"/>
              </a:rPr>
              <a:t>Kiến</a:t>
            </a:r>
            <a:r>
              <a:rPr lang="en-US" sz="3200" b="1" dirty="0">
                <a:solidFill>
                  <a:srgbClr val="289358"/>
                </a:solidFill>
                <a:latin typeface="UTM Sharnay"/>
              </a:rPr>
              <a:t> </a:t>
            </a:r>
            <a:r>
              <a:rPr lang="en-US" sz="3200" b="1" dirty="0" err="1">
                <a:solidFill>
                  <a:srgbClr val="289358"/>
                </a:solidFill>
                <a:latin typeface="UTM Sharnay"/>
              </a:rPr>
              <a:t>thức</a:t>
            </a:r>
            <a:r>
              <a:rPr lang="en-US" sz="3200" b="1" dirty="0">
                <a:solidFill>
                  <a:srgbClr val="289358"/>
                </a:solidFill>
                <a:latin typeface="UTM Sharnay"/>
              </a:rPr>
              <a:t> </a:t>
            </a:r>
            <a:r>
              <a:rPr lang="en-US" sz="3200" b="1" dirty="0" err="1">
                <a:solidFill>
                  <a:srgbClr val="289358"/>
                </a:solidFill>
                <a:latin typeface="UTM Sharnay"/>
              </a:rPr>
              <a:t>về</a:t>
            </a:r>
            <a:r>
              <a:rPr lang="en-US" sz="3200" b="1" dirty="0">
                <a:solidFill>
                  <a:srgbClr val="289358"/>
                </a:solidFill>
                <a:latin typeface="UTM Sharnay"/>
              </a:rPr>
              <a:t> </a:t>
            </a:r>
            <a:r>
              <a:rPr lang="en-US" sz="3200" b="1" dirty="0" err="1">
                <a:solidFill>
                  <a:srgbClr val="289358"/>
                </a:solidFill>
                <a:latin typeface="UTM Sharnay"/>
              </a:rPr>
              <a:t>sản</a:t>
            </a:r>
            <a:r>
              <a:rPr lang="en-US" sz="3200" b="1" dirty="0">
                <a:solidFill>
                  <a:srgbClr val="289358"/>
                </a:solidFill>
                <a:latin typeface="UTM Sharnay"/>
              </a:rPr>
              <a:t> </a:t>
            </a:r>
            <a:r>
              <a:rPr lang="en-US" sz="3200" b="1" dirty="0" err="1">
                <a:solidFill>
                  <a:srgbClr val="289358"/>
                </a:solidFill>
                <a:latin typeface="UTM Sharnay"/>
              </a:rPr>
              <a:t>phẩm</a:t>
            </a:r>
            <a:r>
              <a:rPr lang="en-US" sz="3200" b="1" dirty="0">
                <a:solidFill>
                  <a:srgbClr val="289358"/>
                </a:solidFill>
                <a:latin typeface="UTM Sharnay"/>
              </a:rPr>
              <a:t>.</a:t>
            </a:r>
          </a:p>
          <a:p>
            <a:pPr marL="457200" indent="-457200">
              <a:lnSpc>
                <a:spcPct val="150000"/>
              </a:lnSpc>
              <a:buFont typeface="+mj-lt"/>
              <a:buAutoNum type="arabicPeriod"/>
              <a:tabLst>
                <a:tab pos="627063" algn="l"/>
              </a:tabLst>
            </a:pPr>
            <a:r>
              <a:rPr lang="en-US" sz="3200" b="1" dirty="0">
                <a:solidFill>
                  <a:srgbClr val="289358"/>
                </a:solidFill>
                <a:latin typeface="UTM Sharnay"/>
              </a:rPr>
              <a:t>  </a:t>
            </a:r>
            <a:r>
              <a:rPr lang="en-US" sz="3200" b="1" dirty="0" err="1">
                <a:solidFill>
                  <a:srgbClr val="289358"/>
                </a:solidFill>
                <a:latin typeface="UTM Sharnay"/>
              </a:rPr>
              <a:t>Hỏi</a:t>
            </a:r>
            <a:r>
              <a:rPr lang="en-US" sz="3200" b="1" dirty="0">
                <a:solidFill>
                  <a:srgbClr val="289358"/>
                </a:solidFill>
                <a:latin typeface="UTM Sharnay"/>
              </a:rPr>
              <a:t> </a:t>
            </a:r>
            <a:r>
              <a:rPr lang="en-US" sz="3200" b="1" dirty="0" err="1">
                <a:solidFill>
                  <a:srgbClr val="289358"/>
                </a:solidFill>
                <a:latin typeface="UTM Sharnay"/>
              </a:rPr>
              <a:t>và</a:t>
            </a:r>
            <a:r>
              <a:rPr lang="en-US" sz="3200" b="1" dirty="0">
                <a:solidFill>
                  <a:srgbClr val="289358"/>
                </a:solidFill>
                <a:latin typeface="UTM Sharnay"/>
              </a:rPr>
              <a:t> </a:t>
            </a:r>
            <a:r>
              <a:rPr lang="en-US" sz="3200" b="1" dirty="0" err="1">
                <a:solidFill>
                  <a:srgbClr val="289358"/>
                </a:solidFill>
                <a:latin typeface="UTM Sharnay"/>
              </a:rPr>
              <a:t>Đáp</a:t>
            </a:r>
            <a:endParaRPr lang="en-US" sz="3200" b="1" dirty="0">
              <a:solidFill>
                <a:srgbClr val="289358"/>
              </a:solidFill>
              <a:latin typeface="UTM Sharnay"/>
            </a:endParaRPr>
          </a:p>
          <a:p>
            <a:endParaRPr lang="en-US" sz="2400" b="1" dirty="0">
              <a:solidFill>
                <a:srgbClr val="289358"/>
              </a:solidFill>
              <a:latin typeface="UTM Sharnay"/>
            </a:endParaRPr>
          </a:p>
        </p:txBody>
      </p:sp>
      <p:pic>
        <p:nvPicPr>
          <p:cNvPr id="5" name="Picture 4" descr="Logo&#10;&#10;Description automatically generated">
            <a:extLst>
              <a:ext uri="{FF2B5EF4-FFF2-40B4-BE49-F238E27FC236}">
                <a16:creationId xmlns:a16="http://schemas.microsoft.com/office/drawing/2014/main" id="{DE1F1CA3-1412-6746-D67E-E13AD64EE74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767" y="-387424"/>
            <a:ext cx="2930998" cy="2786871"/>
          </a:xfrm>
          <a:prstGeom prst="rect">
            <a:avLst/>
          </a:prstGeom>
        </p:spPr>
      </p:pic>
    </p:spTree>
    <p:extLst>
      <p:ext uri="{BB962C8B-B14F-4D97-AF65-F5344CB8AC3E}">
        <p14:creationId xmlns:p14="http://schemas.microsoft.com/office/powerpoint/2010/main" val="387128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7">
            <a:extLst>
              <a:ext uri="{FF2B5EF4-FFF2-40B4-BE49-F238E27FC236}">
                <a16:creationId xmlns:a16="http://schemas.microsoft.com/office/drawing/2014/main" id="{7C099CEE-593F-68E5-3012-63F54F4A9B51}"/>
              </a:ext>
            </a:extLst>
          </p:cNvPr>
          <p:cNvGraphicFramePr>
            <a:graphicFrameLocks noGrp="1"/>
          </p:cNvGraphicFramePr>
          <p:nvPr>
            <p:extLst>
              <p:ext uri="{D42A27DB-BD31-4B8C-83A1-F6EECF244321}">
                <p14:modId xmlns:p14="http://schemas.microsoft.com/office/powerpoint/2010/main" val="1096842949"/>
              </p:ext>
            </p:extLst>
          </p:nvPr>
        </p:nvGraphicFramePr>
        <p:xfrm>
          <a:off x="189776" y="1007895"/>
          <a:ext cx="11812448" cy="5673555"/>
        </p:xfrm>
        <a:graphic>
          <a:graphicData uri="http://schemas.openxmlformats.org/drawingml/2006/table">
            <a:tbl>
              <a:tblPr firstRow="1" bandRow="1">
                <a:tableStyleId>{E8B1032C-EA38-4F05-BA0D-38AFFFC7BED3}</a:tableStyleId>
              </a:tblPr>
              <a:tblGrid>
                <a:gridCol w="1703248">
                  <a:extLst>
                    <a:ext uri="{9D8B030D-6E8A-4147-A177-3AD203B41FA5}">
                      <a16:colId xmlns:a16="http://schemas.microsoft.com/office/drawing/2014/main" val="995651642"/>
                    </a:ext>
                  </a:extLst>
                </a:gridCol>
                <a:gridCol w="2527300">
                  <a:extLst>
                    <a:ext uri="{9D8B030D-6E8A-4147-A177-3AD203B41FA5}">
                      <a16:colId xmlns:a16="http://schemas.microsoft.com/office/drawing/2014/main" val="1675328311"/>
                    </a:ext>
                  </a:extLst>
                </a:gridCol>
                <a:gridCol w="2527300">
                  <a:extLst>
                    <a:ext uri="{9D8B030D-6E8A-4147-A177-3AD203B41FA5}">
                      <a16:colId xmlns:a16="http://schemas.microsoft.com/office/drawing/2014/main" val="4172575455"/>
                    </a:ext>
                  </a:extLst>
                </a:gridCol>
                <a:gridCol w="2527300">
                  <a:extLst>
                    <a:ext uri="{9D8B030D-6E8A-4147-A177-3AD203B41FA5}">
                      <a16:colId xmlns:a16="http://schemas.microsoft.com/office/drawing/2014/main" val="2573693410"/>
                    </a:ext>
                  </a:extLst>
                </a:gridCol>
                <a:gridCol w="2527300">
                  <a:extLst>
                    <a:ext uri="{9D8B030D-6E8A-4147-A177-3AD203B41FA5}">
                      <a16:colId xmlns:a16="http://schemas.microsoft.com/office/drawing/2014/main" val="236596192"/>
                    </a:ext>
                  </a:extLst>
                </a:gridCol>
              </a:tblGrid>
              <a:tr h="1833075">
                <a:tc>
                  <a:txBody>
                    <a:bodyPr/>
                    <a:lstStyle/>
                    <a:p>
                      <a:endParaRPr lang="en-US" dirty="0">
                        <a:latin typeface="Montserrat" panose="00000500000000000000" pitchFamily="2" charset="0"/>
                      </a:endParaRPr>
                    </a:p>
                  </a:txBody>
                  <a:tcPr/>
                </a:tc>
                <a:tc>
                  <a:txBody>
                    <a:bodyPr/>
                    <a:lstStyle/>
                    <a:p>
                      <a:endParaRPr lang="en-US" dirty="0">
                        <a:latin typeface="Montserrat" panose="00000500000000000000" pitchFamily="2" charset="0"/>
                      </a:endParaRPr>
                    </a:p>
                  </a:txBody>
                  <a:tcPr anchor="ctr"/>
                </a:tc>
                <a:tc>
                  <a:txBody>
                    <a:bodyPr/>
                    <a:lstStyle/>
                    <a:p>
                      <a:endParaRPr lang="en-US" dirty="0">
                        <a:latin typeface="Montserrat" panose="00000500000000000000" pitchFamily="2" charset="0"/>
                      </a:endParaRPr>
                    </a:p>
                  </a:txBody>
                  <a:tcPr anchor="ctr"/>
                </a:tc>
                <a:tc>
                  <a:txBody>
                    <a:bodyPr/>
                    <a:lstStyle/>
                    <a:p>
                      <a:endParaRPr lang="en-US" dirty="0">
                        <a:latin typeface="Montserrat" panose="00000500000000000000" pitchFamily="2" charset="0"/>
                      </a:endParaRPr>
                    </a:p>
                  </a:txBody>
                  <a:tcPr anchor="ctr"/>
                </a:tc>
                <a:tc>
                  <a:txBody>
                    <a:bodyPr/>
                    <a:lstStyle/>
                    <a:p>
                      <a:endParaRPr lang="en-US" dirty="0">
                        <a:latin typeface="Montserrat" panose="00000500000000000000" pitchFamily="2" charset="0"/>
                      </a:endParaRPr>
                    </a:p>
                  </a:txBody>
                  <a:tcPr anchor="ctr"/>
                </a:tc>
                <a:extLst>
                  <a:ext uri="{0D108BD9-81ED-4DB2-BD59-A6C34878D82A}">
                    <a16:rowId xmlns:a16="http://schemas.microsoft.com/office/drawing/2014/main" val="1003795823"/>
                  </a:ext>
                </a:extLst>
              </a:tr>
              <a:tr h="501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Quy cách gói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1 gói</a:t>
                      </a:r>
                    </a:p>
                  </a:txBody>
                  <a:tcPr anchor="ctr"/>
                </a:tc>
                <a:tc>
                  <a:txBody>
                    <a:bodyPr/>
                    <a:lstStyle/>
                    <a:p>
                      <a:pPr algn="ctr"/>
                      <a:r>
                        <a:rPr lang="en-US" sz="1200" b="0">
                          <a:latin typeface="Segoe UI" panose="020B0502040204020203" pitchFamily="34" charset="0"/>
                          <a:cs typeface="Segoe UI" panose="020B0502040204020203" pitchFamily="34" charset="0"/>
                        </a:rPr>
                        <a:t>400g-600g (15-20 gói)</a:t>
                      </a:r>
                    </a:p>
                    <a:p>
                      <a:pPr algn="ctr"/>
                      <a:r>
                        <a:rPr lang="en-US" sz="1200" b="1">
                          <a:solidFill>
                            <a:srgbClr val="D62027"/>
                          </a:solidFill>
                          <a:latin typeface="Segoe UI" panose="020B0502040204020203" pitchFamily="34" charset="0"/>
                          <a:cs typeface="Segoe UI" panose="020B0502040204020203" pitchFamily="34" charset="0"/>
                        </a:rPr>
                        <a:t>65,000đ - 95,000đ</a:t>
                      </a:r>
                    </a:p>
                    <a:p>
                      <a:pPr algn="ctr"/>
                      <a:r>
                        <a:rPr lang="en-US" sz="1200" b="1">
                          <a:latin typeface="Segoe UI" panose="020B0502040204020203" pitchFamily="34" charset="0"/>
                          <a:cs typeface="Segoe UI" panose="020B0502040204020203" pitchFamily="34" charset="0"/>
                        </a:rPr>
                        <a:t>4,300đ - 4,800đ</a:t>
                      </a:r>
                    </a:p>
                  </a:txBody>
                  <a:tcPr anchor="ctr"/>
                </a:tc>
                <a:tc>
                  <a:txBody>
                    <a:bodyPr/>
                    <a:lstStyle/>
                    <a:p>
                      <a:pPr algn="ctr"/>
                      <a:r>
                        <a:rPr lang="en-US" sz="1200" b="0" dirty="0">
                          <a:latin typeface="Segoe UI" panose="020B0502040204020203" pitchFamily="34" charset="0"/>
                          <a:cs typeface="Segoe UI" panose="020B0502040204020203" pitchFamily="34" charset="0"/>
                        </a:rPr>
                        <a:t>400g (16 </a:t>
                      </a:r>
                      <a:r>
                        <a:rPr lang="en-US" sz="1200" b="0" dirty="0" err="1">
                          <a:latin typeface="Segoe UI" panose="020B0502040204020203" pitchFamily="34" charset="0"/>
                          <a:cs typeface="Segoe UI" panose="020B0502040204020203" pitchFamily="34" charset="0"/>
                        </a:rPr>
                        <a:t>gói</a:t>
                      </a:r>
                      <a:r>
                        <a:rPr lang="en-US" sz="1200" b="0" dirty="0">
                          <a:latin typeface="Segoe UI" panose="020B0502040204020203" pitchFamily="34" charset="0"/>
                          <a:cs typeface="Segoe UI" panose="020B0502040204020203" pitchFamily="34" charset="0"/>
                        </a:rPr>
                        <a:t>)</a:t>
                      </a:r>
                    </a:p>
                    <a:p>
                      <a:pPr algn="ctr"/>
                      <a:r>
                        <a:rPr lang="en-US" sz="1200" b="1" dirty="0">
                          <a:solidFill>
                            <a:srgbClr val="D62027"/>
                          </a:solidFill>
                          <a:latin typeface="Segoe UI" panose="020B0502040204020203" pitchFamily="34" charset="0"/>
                          <a:cs typeface="Segoe UI" panose="020B0502040204020203" pitchFamily="34" charset="0"/>
                        </a:rPr>
                        <a:t>105,000đ - 120,000đ</a:t>
                      </a:r>
                    </a:p>
                    <a:p>
                      <a:pPr algn="ctr"/>
                      <a:r>
                        <a:rPr lang="en-US" sz="1200" b="1" dirty="0">
                          <a:latin typeface="Segoe UI" panose="020B0502040204020203" pitchFamily="34" charset="0"/>
                          <a:cs typeface="Segoe UI" panose="020B0502040204020203" pitchFamily="34" charset="0"/>
                        </a:rPr>
                        <a:t>6,700đ - 7,500đ</a:t>
                      </a:r>
                      <a:endParaRPr lang="en-US" sz="1200" b="0" dirty="0">
                        <a:latin typeface="Segoe UI" panose="020B0502040204020203" pitchFamily="34" charset="0"/>
                        <a:cs typeface="Segoe UI" panose="020B0502040204020203" pitchFamily="34" charset="0"/>
                      </a:endParaRPr>
                    </a:p>
                  </a:txBody>
                  <a:tcPr anchor="ctr"/>
                </a:tc>
                <a:tc>
                  <a:txBody>
                    <a:bodyPr/>
                    <a:lstStyle/>
                    <a:p>
                      <a:pPr algn="ctr"/>
                      <a:r>
                        <a:rPr lang="en-US" sz="1200" b="0">
                          <a:latin typeface="Segoe UI" panose="020B0502040204020203" pitchFamily="34" charset="0"/>
                          <a:cs typeface="Segoe UI" panose="020B0502040204020203" pitchFamily="34" charset="0"/>
                        </a:rPr>
                        <a:t>400g (16 gói)</a:t>
                      </a:r>
                    </a:p>
                    <a:p>
                      <a:pPr algn="ctr"/>
                      <a:r>
                        <a:rPr lang="en-US" sz="1200" b="1">
                          <a:solidFill>
                            <a:srgbClr val="D62027"/>
                          </a:solidFill>
                          <a:latin typeface="Segoe UI" panose="020B0502040204020203" pitchFamily="34" charset="0"/>
                          <a:cs typeface="Segoe UI" panose="020B0502040204020203" pitchFamily="34" charset="0"/>
                        </a:rPr>
                        <a:t>75,000đ - 83,000đ</a:t>
                      </a:r>
                    </a:p>
                    <a:p>
                      <a:pPr algn="ctr"/>
                      <a:r>
                        <a:rPr lang="en-US" sz="1200" b="1">
                          <a:latin typeface="Segoe UI" panose="020B0502040204020203" pitchFamily="34" charset="0"/>
                          <a:cs typeface="Segoe UI" panose="020B0502040204020203" pitchFamily="34" charset="0"/>
                        </a:rPr>
                        <a:t>4,700đ - 5,200đ</a:t>
                      </a:r>
                      <a:endParaRPr lang="en-US" sz="1200" b="0">
                        <a:latin typeface="Segoe UI" panose="020B0502040204020203" pitchFamily="34" charset="0"/>
                        <a:cs typeface="Segoe UI" panose="020B0502040204020203" pitchFamily="34" charset="0"/>
                      </a:endParaRPr>
                    </a:p>
                  </a:txBody>
                  <a:tcPr anchor="ctr"/>
                </a:tc>
                <a:tc>
                  <a:txBody>
                    <a:bodyPr/>
                    <a:lstStyle/>
                    <a:p>
                      <a:pPr algn="ctr"/>
                      <a:r>
                        <a:rPr lang="en-US" sz="1200" b="0">
                          <a:latin typeface="Segoe UI" panose="020B0502040204020203" pitchFamily="34" charset="0"/>
                          <a:cs typeface="Segoe UI" panose="020B0502040204020203" pitchFamily="34" charset="0"/>
                        </a:rPr>
                        <a:t>400g (16 gói)</a:t>
                      </a:r>
                    </a:p>
                    <a:p>
                      <a:pPr algn="ctr"/>
                      <a:r>
                        <a:rPr lang="en-US" sz="1200" b="1">
                          <a:solidFill>
                            <a:srgbClr val="D62027"/>
                          </a:solidFill>
                          <a:latin typeface="Segoe UI" panose="020B0502040204020203" pitchFamily="34" charset="0"/>
                          <a:cs typeface="Segoe UI" panose="020B0502040204020203" pitchFamily="34" charset="0"/>
                        </a:rPr>
                        <a:t>60,000đ - 68,000đ</a:t>
                      </a:r>
                    </a:p>
                    <a:p>
                      <a:pPr algn="ctr"/>
                      <a:r>
                        <a:rPr lang="en-US" sz="1200" b="1">
                          <a:latin typeface="Segoe UI" panose="020B0502040204020203" pitchFamily="34" charset="0"/>
                          <a:cs typeface="Segoe UI" panose="020B0502040204020203" pitchFamily="34" charset="0"/>
                        </a:rPr>
                        <a:t>3,800đ - 4,300đ</a:t>
                      </a:r>
                      <a:endParaRPr lang="en-US" sz="1200" b="0">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1989130477"/>
                  </a:ext>
                </a:extLst>
              </a:tr>
              <a:tr h="501375">
                <a:tc>
                  <a:txBody>
                    <a:bodyPr/>
                    <a:lstStyle/>
                    <a:p>
                      <a:r>
                        <a:rPr lang="en-US" sz="1400" b="1">
                          <a:latin typeface="Segoe UI" panose="020B0502040204020203" pitchFamily="34" charset="0"/>
                          <a:cs typeface="Segoe UI" panose="020B0502040204020203" pitchFamily="34" charset="0"/>
                        </a:rPr>
                        <a:t>ĐỊNH VỊ</a:t>
                      </a:r>
                      <a:endParaRPr lang="en-US" sz="14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CHUYÊN GIA NGŨ CỐC</a:t>
                      </a:r>
                    </a:p>
                    <a:p>
                      <a:pPr algn="ctr"/>
                      <a:r>
                        <a:rPr lang="en-US" sz="1200" b="1">
                          <a:latin typeface="Segoe UI" panose="020B0502040204020203" pitchFamily="34" charset="0"/>
                          <a:cs typeface="Segoe UI" panose="020B0502040204020203" pitchFamily="34" charset="0"/>
                        </a:rPr>
                        <a:t>MÓN ĂN BÀI THUỐC CHO NGƯỜI TIỂU ĐƯỜNG</a:t>
                      </a:r>
                    </a:p>
                  </a:txBody>
                  <a:tcPr anchor="ctr"/>
                </a:tc>
                <a:tc>
                  <a:txBody>
                    <a:bodyPr/>
                    <a:lstStyle/>
                    <a:p>
                      <a:pPr algn="ctr"/>
                      <a:r>
                        <a:rPr lang="en-US" sz="1200" b="1">
                          <a:latin typeface="Segoe UI" panose="020B0502040204020203" pitchFamily="34" charset="0"/>
                          <a:cs typeface="Segoe UI" panose="020B0502040204020203" pitchFamily="34" charset="0"/>
                        </a:rPr>
                        <a:t>CÔNG THỨC DINH DƯỠNG</a:t>
                      </a:r>
                    </a:p>
                    <a:p>
                      <a:pPr algn="ctr"/>
                      <a:r>
                        <a:rPr lang="en-US" sz="1200" b="1">
                          <a:latin typeface="Segoe UI" panose="020B0502040204020203" pitchFamily="34" charset="0"/>
                          <a:cs typeface="Segoe UI" panose="020B0502040204020203" pitchFamily="34" charset="0"/>
                        </a:rPr>
                        <a:t>TỪ THỤY ĐIỂN</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NGŨ CỐC DINH DƯỠNG </a:t>
                      </a:r>
                    </a:p>
                    <a:p>
                      <a:pPr algn="ctr"/>
                      <a:r>
                        <a:rPr lang="en-US" sz="1200" b="1">
                          <a:latin typeface="Segoe UI" panose="020B0502040204020203" pitchFamily="34" charset="0"/>
                          <a:cs typeface="Segoe UI" panose="020B0502040204020203" pitchFamily="34" charset="0"/>
                        </a:rPr>
                        <a:t>CHO NGƯỜI TIỂU ĐƯỜNG</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b="1">
                          <a:latin typeface="Segoe UI" panose="020B0502040204020203" pitchFamily="34" charset="0"/>
                          <a:cs typeface="Segoe UI" panose="020B0502040204020203" pitchFamily="34" charset="0"/>
                        </a:rPr>
                        <a:t>GIẢI PHÁP DINH DƯỠNG CHO NGƯỜI ĐÁI THÁO ĐƯỜNG </a:t>
                      </a:r>
                    </a:p>
                    <a:p>
                      <a:pPr algn="ctr"/>
                      <a:r>
                        <a:rPr lang="en-US" sz="1200" b="1">
                          <a:latin typeface="Segoe UI" panose="020B0502040204020203" pitchFamily="34" charset="0"/>
                          <a:cs typeface="Segoe UI" panose="020B0502040204020203" pitchFamily="34" charset="0"/>
                        </a:rPr>
                        <a:t>(GI THẤP)</a:t>
                      </a:r>
                      <a:endParaRPr lang="en-US" sz="1200" b="1" dirty="0">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1884682421"/>
                  </a:ext>
                </a:extLst>
              </a:tr>
              <a:tr h="2359990">
                <a:tc>
                  <a:txBody>
                    <a:bodyPr/>
                    <a:lstStyle/>
                    <a:p>
                      <a:r>
                        <a:rPr lang="en-US" sz="1400" b="1">
                          <a:latin typeface="Segoe UI" panose="020B0502040204020203" pitchFamily="34" charset="0"/>
                          <a:cs typeface="Segoe UI" panose="020B0502040204020203" pitchFamily="34" charset="0"/>
                        </a:rPr>
                        <a:t>Điểm khác biệt</a:t>
                      </a:r>
                    </a:p>
                    <a:p>
                      <a:endParaRPr lang="en-US" sz="1400" dirty="0">
                        <a:latin typeface="Segoe UI" panose="020B0502040204020203" pitchFamily="34" charset="0"/>
                        <a:cs typeface="Segoe UI" panose="020B0502040204020203" pitchFamily="34" charset="0"/>
                      </a:endParaRPr>
                    </a:p>
                  </a:txBody>
                  <a:tcPr anchor="ctr"/>
                </a:tc>
                <a:tc>
                  <a:txBody>
                    <a:bodyPr/>
                    <a:lstStyle/>
                    <a:p>
                      <a:r>
                        <a:rPr lang="en-US" sz="1200" b="0">
                          <a:latin typeface="Segoe UI" panose="020B0502040204020203" pitchFamily="34" charset="0"/>
                          <a:cs typeface="Segoe UI" panose="020B0502040204020203" pitchFamily="34" charset="0"/>
                        </a:rPr>
                        <a:t>- Bổ sung </a:t>
                      </a:r>
                      <a:r>
                        <a:rPr lang="en-US" sz="1200" b="1">
                          <a:latin typeface="Segoe UI" panose="020B0502040204020203" pitchFamily="34" charset="0"/>
                          <a:cs typeface="Segoe UI" panose="020B0502040204020203" pitchFamily="34" charset="0"/>
                        </a:rPr>
                        <a:t>thảo dược quý</a:t>
                      </a:r>
                      <a:r>
                        <a:rPr lang="en-US" sz="1200" b="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Kỳ Tử, Hoài Sơn, Khiếm Thực, Hạt Sen</a:t>
                      </a:r>
                    </a:p>
                    <a:p>
                      <a:r>
                        <a:rPr lang="en-US" sz="1200" b="0">
                          <a:latin typeface="Segoe UI" panose="020B0502040204020203" pitchFamily="34" charset="0"/>
                          <a:cs typeface="Segoe UI" panose="020B0502040204020203" pitchFamily="34" charset="0"/>
                        </a:rPr>
                        <a:t>- Sử dụng đường ăn kiêng </a:t>
                      </a:r>
                      <a:r>
                        <a:rPr lang="en-US" sz="1200" b="1">
                          <a:latin typeface="Segoe UI" panose="020B0502040204020203" pitchFamily="34" charset="0"/>
                          <a:cs typeface="Segoe UI" panose="020B0502040204020203" pitchFamily="34" charset="0"/>
                        </a:rPr>
                        <a:t>Isomalt</a:t>
                      </a:r>
                      <a:r>
                        <a:rPr lang="en-US" sz="1200" b="0">
                          <a:latin typeface="Segoe UI" panose="020B0502040204020203" pitchFamily="34" charset="0"/>
                          <a:cs typeface="Segoe UI" panose="020B0502040204020203" pitchFamily="34" charset="0"/>
                        </a:rPr>
                        <a:t> với chỉ số </a:t>
                      </a:r>
                      <a:r>
                        <a:rPr lang="en-US" sz="1200" b="1">
                          <a:latin typeface="Segoe UI" panose="020B0502040204020203" pitchFamily="34" charset="0"/>
                          <a:cs typeface="Segoe UI" panose="020B0502040204020203" pitchFamily="34" charset="0"/>
                        </a:rPr>
                        <a:t>GI thấp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Segoe UI" panose="020B0502040204020203" pitchFamily="34" charset="0"/>
                          <a:cs typeface="Segoe UI" panose="020B0502040204020203" pitchFamily="34" charset="0"/>
                        </a:rPr>
                        <a:t>- 100% dinh dưỡng từ </a:t>
                      </a:r>
                      <a:r>
                        <a:rPr lang="en-US" sz="1200" b="1">
                          <a:latin typeface="Segoe UI" panose="020B0502040204020203" pitchFamily="34" charset="0"/>
                          <a:cs typeface="Segoe UI" panose="020B0502040204020203" pitchFamily="34" charset="0"/>
                        </a:rPr>
                        <a:t>thực vật </a:t>
                      </a:r>
                      <a:r>
                        <a:rPr lang="en-US" sz="1200" b="0">
                          <a:latin typeface="Segoe UI" panose="020B0502040204020203" pitchFamily="34" charset="0"/>
                          <a:cs typeface="Segoe UI" panose="020B0502040204020203" pitchFamily="34" charset="0"/>
                        </a:rPr>
                        <a:t>(phù hợp với người ăn chay)</a:t>
                      </a:r>
                      <a:endParaRPr lang="en-US" sz="1200" b="1">
                        <a:latin typeface="Segoe UI" panose="020B0502040204020203" pitchFamily="34" charset="0"/>
                        <a:cs typeface="Segoe UI" panose="020B0502040204020203" pitchFamily="34" charset="0"/>
                      </a:endParaRPr>
                    </a:p>
                    <a:p>
                      <a:r>
                        <a:rPr lang="en-US" sz="1200" b="0">
                          <a:latin typeface="Segoe UI" panose="020B0502040204020203" pitchFamily="34" charset="0"/>
                          <a:cs typeface="Segoe UI" panose="020B0502040204020203" pitchFamily="34" charset="0"/>
                        </a:rPr>
                        <a:t>- </a:t>
                      </a:r>
                      <a:r>
                        <a:rPr lang="vi-VN" sz="1200" b="0">
                          <a:latin typeface="Segoe UI" panose="020B0502040204020203" pitchFamily="34" charset="0"/>
                          <a:cs typeface="Segoe UI" panose="020B0502040204020203" pitchFamily="34" charset="0"/>
                        </a:rPr>
                        <a:t>Combo vi chất</a:t>
                      </a:r>
                      <a:r>
                        <a:rPr lang="en-US" sz="1200" b="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chất xơ</a:t>
                      </a:r>
                      <a:r>
                        <a:rPr lang="it-IT" sz="120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canxi +D3</a:t>
                      </a:r>
                      <a:r>
                        <a:rPr lang="it-IT" sz="120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vitamin E</a:t>
                      </a:r>
                      <a:r>
                        <a:rPr lang="it-IT" sz="120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sắt</a:t>
                      </a:r>
                      <a:r>
                        <a:rPr lang="it-IT" sz="1200">
                          <a:latin typeface="Segoe UI" panose="020B0502040204020203" pitchFamily="34" charset="0"/>
                          <a:cs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a:latin typeface="Segoe UI" panose="020B0502040204020203" pitchFamily="34" charset="0"/>
                          <a:cs typeface="Segoe UI" panose="020B0502040204020203" pitchFamily="34" charset="0"/>
                        </a:rPr>
                        <a:t>- </a:t>
                      </a:r>
                      <a:r>
                        <a:rPr lang="it-IT" sz="1200" b="1">
                          <a:latin typeface="Segoe UI" panose="020B0502040204020203" pitchFamily="34" charset="0"/>
                          <a:cs typeface="Segoe UI" panose="020B0502040204020203" pitchFamily="34" charset="0"/>
                        </a:rPr>
                        <a:t>Thương hiệu 25 năm </a:t>
                      </a:r>
                      <a:r>
                        <a:rPr lang="it-IT" sz="1200" b="0">
                          <a:latin typeface="Segoe UI" panose="020B0502040204020203" pitchFamily="34" charset="0"/>
                          <a:cs typeface="Segoe UI" panose="020B0502040204020203" pitchFamily="34" charset="0"/>
                        </a:rPr>
                        <a:t>đồng hành cùng NTD Việt</a:t>
                      </a:r>
                      <a:endParaRPr lang="vi-VN" sz="1200" b="0">
                        <a:latin typeface="Segoe UI" panose="020B0502040204020203" pitchFamily="34" charset="0"/>
                        <a:cs typeface="Segoe UI" panose="020B05020402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Bổ</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sung </a:t>
                      </a:r>
                      <a:r>
                        <a:rPr kumimoji="0" lang="en-US" sz="1200" b="1" i="0" u="none" strike="noStrike" kern="1200" cap="none" spc="0" normalizeH="0" baseline="0" noProof="0" dirty="0" err="1">
                          <a:ln>
                            <a:noFill/>
                          </a:ln>
                          <a:solidFill>
                            <a:srgbClr val="D62027"/>
                          </a:solidFill>
                          <a:effectLst/>
                          <a:uLnTx/>
                          <a:uFillTx/>
                          <a:latin typeface="Segoe UI" panose="020B0502040204020203" pitchFamily="34" charset="0"/>
                          <a:ea typeface="+mn-ea"/>
                          <a:cs typeface="Segoe UI" panose="020B0502040204020203" pitchFamily="34" charset="0"/>
                        </a:rPr>
                        <a:t>đông</a:t>
                      </a:r>
                      <a:r>
                        <a:rPr kumimoji="0" lang="en-US" sz="1200" b="1" i="0" u="none" strike="noStrike" kern="1200" cap="none" spc="0" normalizeH="0" baseline="0" noProof="0" dirty="0">
                          <a:ln>
                            <a:noFill/>
                          </a:ln>
                          <a:solidFill>
                            <a:srgbClr val="D62027"/>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dirty="0" err="1">
                          <a:ln>
                            <a:noFill/>
                          </a:ln>
                          <a:solidFill>
                            <a:srgbClr val="D62027"/>
                          </a:solidFill>
                          <a:effectLst/>
                          <a:uLnTx/>
                          <a:uFillTx/>
                          <a:latin typeface="Segoe UI" panose="020B0502040204020203" pitchFamily="34" charset="0"/>
                          <a:ea typeface="+mn-ea"/>
                          <a:cs typeface="Segoe UI" panose="020B0502040204020203" pitchFamily="34" charset="0"/>
                        </a:rPr>
                        <a:t>trùng</a:t>
                      </a:r>
                      <a:r>
                        <a:rPr kumimoji="0" lang="en-US" sz="1200" b="1" i="0" u="none" strike="noStrike" kern="1200" cap="none" spc="0" normalizeH="0" baseline="0" noProof="0" dirty="0">
                          <a:ln>
                            <a:noFill/>
                          </a:ln>
                          <a:solidFill>
                            <a:srgbClr val="D62027"/>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dirty="0" err="1">
                          <a:ln>
                            <a:noFill/>
                          </a:ln>
                          <a:solidFill>
                            <a:srgbClr val="D62027"/>
                          </a:solidFill>
                          <a:effectLst/>
                          <a:uLnTx/>
                          <a:uFillTx/>
                          <a:latin typeface="Segoe UI" panose="020B0502040204020203" pitchFamily="34" charset="0"/>
                          <a:ea typeface="+mn-ea"/>
                          <a:cs typeface="Segoe UI" panose="020B0502040204020203" pitchFamily="34" charset="0"/>
                        </a:rPr>
                        <a:t>hạ</a:t>
                      </a:r>
                      <a:r>
                        <a:rPr kumimoji="0" lang="en-US" sz="1200" b="1" i="0" u="none" strike="noStrike" kern="1200" cap="none" spc="0" normalizeH="0" baseline="0" noProof="0" dirty="0">
                          <a:ln>
                            <a:noFill/>
                          </a:ln>
                          <a:solidFill>
                            <a:srgbClr val="D62027"/>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dirty="0" err="1">
                          <a:ln>
                            <a:noFill/>
                          </a:ln>
                          <a:solidFill>
                            <a:srgbClr val="D62027"/>
                          </a:solidFill>
                          <a:effectLst/>
                          <a:uLnTx/>
                          <a:uFillTx/>
                          <a:latin typeface="Segoe UI" panose="020B0502040204020203" pitchFamily="34" charset="0"/>
                          <a:ea typeface="+mn-ea"/>
                          <a:cs typeface="Segoe UI" panose="020B0502040204020203" pitchFamily="34" charset="0"/>
                        </a:rPr>
                        <a:t>thảo</a:t>
                      </a:r>
                      <a:endParaRPr kumimoji="0" lang="en-US" sz="1200" b="0" i="0" u="none" strike="noStrike" kern="1200" cap="none" spc="0" normalizeH="0" baseline="0" noProof="0" dirty="0">
                        <a:ln>
                          <a:noFill/>
                        </a:ln>
                        <a:solidFill>
                          <a:srgbClr val="D62027"/>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Bổ</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sung vi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chất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thiết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yếu</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vitamin A/E/C &amp; </a:t>
                      </a:r>
                      <a:r>
                        <a:rPr kumimoji="0" lang="en-US" sz="1200" b="1"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Kẽm</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tăng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cường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đề</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kháng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chất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xơ</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hỗ</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trợ</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tiêu</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hóa</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vi-VN"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Isomaltulose </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ổn</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định</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đường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huyết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endPar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MUFA/PUFA/vitamin K2 </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ổn</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định</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huyết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áp</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&amp;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tim</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mạch</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endPar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vi-VN"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Ứng dụng tinh hoa </a:t>
                      </a:r>
                      <a:r>
                        <a:rPr kumimoji="0" lang="vi-VN"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khoa học dinh dưỡng Châu Âu</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vi-VN"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được </a:t>
                      </a:r>
                      <a:r>
                        <a:rPr kumimoji="0" lang="vi-VN"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kiểm chứng bởi Viện nghiên cứu dinh dưỡng Nutifood Thụy Điển - NNRIS.</a:t>
                      </a:r>
                      <a:endPar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Chỉ số đường huyết -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GI thấp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Bổ sung </a:t>
                      </a:r>
                      <a:r>
                        <a:rPr kumimoji="0" lang="vi-VN"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Isomaltulose</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Erythritol/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(ổn định đường huyết),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MUFA/PUFA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(ổn định huyết áp &amp; tim mạch),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Vitamin A/D/Canxi/Phốt pho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(xương chắc khỏe), </a:t>
                      </a:r>
                      <a:r>
                        <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FOS/ Insulin</a:t>
                      </a:r>
                      <a:r>
                        <a:rPr kumimoji="0" lang="vi-VN"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(hỗ trợ tiêu hóa)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u="none" strike="noStrike" kern="1200" cap="none" spc="0" normalizeH="0" baseline="0" noProof="0">
                          <a:ln>
                            <a:noFill/>
                          </a:ln>
                          <a:solidFill>
                            <a:prstClr val="black"/>
                          </a:solidFill>
                          <a:effectLst/>
                          <a:uLnTx/>
                          <a:uFillTx/>
                          <a:latin typeface="Segoe UI" panose="020B0502040204020203" pitchFamily="34" charset="0"/>
                          <a:cs typeface="Segoe UI" panose="020B0502040204020203" pitchFamily="34" charset="0"/>
                        </a:rPr>
                        <a:t>(Sử dụng bán thành phẩm - các loại hạt đã xay thành bột để phối trộn, vảy ngũ cốc không phải nguyên cám)</a:t>
                      </a:r>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Sử</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dụng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đường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ăn</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kiếng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Isomalt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Chỉ</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số</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đường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huyết</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GI </a:t>
                      </a:r>
                      <a:r>
                        <a:rPr kumimoji="0" lang="en-US" sz="1200" b="1"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thấp</a:t>
                      </a: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 25.8%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Bổ</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sung </a:t>
                      </a: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vitamin A/C</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tăng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cường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đề</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kháng</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Sử</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dụng</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bán</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thành</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phẩm</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các</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loại</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hạt</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đã</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xay</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thành</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bột</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để</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phối</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trộn</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vảy</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ngũ</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cốc</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không</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phải</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nguyên</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t>
                      </a:r>
                      <a:r>
                        <a:rPr kumimoji="0" lang="en-US" sz="1200" b="0" u="none" strike="noStrike" kern="1200" cap="none" spc="0" normalizeH="0" baseline="0" noProof="0" dirty="0" err="1">
                          <a:ln>
                            <a:noFill/>
                          </a:ln>
                          <a:solidFill>
                            <a:prstClr val="black"/>
                          </a:solidFill>
                          <a:effectLst/>
                          <a:uLnTx/>
                          <a:uFillTx/>
                          <a:latin typeface="Segoe UI" panose="020B0502040204020203" pitchFamily="34" charset="0"/>
                          <a:cs typeface="Segoe UI" panose="020B0502040204020203" pitchFamily="34" charset="0"/>
                        </a:rPr>
                        <a:t>cám</a:t>
                      </a:r>
                      <a:r>
                        <a:rPr kumimoji="0" lang="en-US" sz="1200" b="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t>
                      </a:r>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1883909130"/>
                  </a:ext>
                </a:extLst>
              </a:tr>
            </a:tbl>
          </a:graphicData>
        </a:graphic>
      </p:graphicFrame>
      <p:sp>
        <p:nvSpPr>
          <p:cNvPr id="26" name="TextBox 25">
            <a:extLst>
              <a:ext uri="{FF2B5EF4-FFF2-40B4-BE49-F238E27FC236}">
                <a16:creationId xmlns:a16="http://schemas.microsoft.com/office/drawing/2014/main" id="{43110F3B-B654-4FA7-AF22-857E15422A95}"/>
              </a:ext>
            </a:extLst>
          </p:cNvPr>
          <p:cNvSpPr txBox="1"/>
          <p:nvPr/>
        </p:nvSpPr>
        <p:spPr>
          <a:xfrm>
            <a:off x="2201672" y="467098"/>
            <a:ext cx="1854995" cy="400110"/>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2000" dirty="0">
                <a:latin typeface="Segoe UI" panose="020B0502040204020203" pitchFamily="34" charset="0"/>
                <a:cs typeface="Segoe UI" panose="020B0502040204020203" pitchFamily="34" charset="0"/>
              </a:rPr>
              <a:t>VIỆT ĐÀI (AK)</a:t>
            </a:r>
          </a:p>
        </p:txBody>
      </p:sp>
      <p:sp>
        <p:nvSpPr>
          <p:cNvPr id="27" name="TextBox 26">
            <a:extLst>
              <a:ext uri="{FF2B5EF4-FFF2-40B4-BE49-F238E27FC236}">
                <a16:creationId xmlns:a16="http://schemas.microsoft.com/office/drawing/2014/main" id="{32965CDD-DF9F-4287-8BA5-53FE21B3F94A}"/>
              </a:ext>
            </a:extLst>
          </p:cNvPr>
          <p:cNvSpPr txBox="1"/>
          <p:nvPr/>
        </p:nvSpPr>
        <p:spPr>
          <a:xfrm>
            <a:off x="7093374" y="443493"/>
            <a:ext cx="2226892" cy="400110"/>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2000" dirty="0">
                <a:latin typeface="Segoe UI" panose="020B0502040204020203" pitchFamily="34" charset="0"/>
                <a:cs typeface="Segoe UI" panose="020B0502040204020203" pitchFamily="34" charset="0"/>
              </a:rPr>
              <a:t>NUTIFOOD (DIA)</a:t>
            </a:r>
          </a:p>
        </p:txBody>
      </p:sp>
      <p:sp>
        <p:nvSpPr>
          <p:cNvPr id="28" name="TextBox 27">
            <a:extLst>
              <a:ext uri="{FF2B5EF4-FFF2-40B4-BE49-F238E27FC236}">
                <a16:creationId xmlns:a16="http://schemas.microsoft.com/office/drawing/2014/main" id="{BEC835E2-B4D3-4F18-B8D0-E862F7E62355}"/>
              </a:ext>
            </a:extLst>
          </p:cNvPr>
          <p:cNvSpPr txBox="1"/>
          <p:nvPr/>
        </p:nvSpPr>
        <p:spPr>
          <a:xfrm>
            <a:off x="10188696" y="467098"/>
            <a:ext cx="1019831" cy="400110"/>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2000" dirty="0" smtClean="0">
                <a:latin typeface="Segoe UI" panose="020B0502040204020203" pitchFamily="34" charset="0"/>
                <a:cs typeface="Segoe UI" panose="020B0502040204020203" pitchFamily="34" charset="0"/>
              </a:rPr>
              <a:t>BIBICA</a:t>
            </a:r>
            <a:endParaRPr lang="en-US" sz="2000" dirty="0">
              <a:latin typeface="Segoe UI" panose="020B0502040204020203" pitchFamily="34" charset="0"/>
              <a:cs typeface="Segoe UI" panose="020B0502040204020203" pitchFamily="34" charset="0"/>
            </a:endParaRPr>
          </a:p>
        </p:txBody>
      </p:sp>
      <p:sp>
        <p:nvSpPr>
          <p:cNvPr id="29" name="TextBox 28">
            <a:extLst>
              <a:ext uri="{FF2B5EF4-FFF2-40B4-BE49-F238E27FC236}">
                <a16:creationId xmlns:a16="http://schemas.microsoft.com/office/drawing/2014/main" id="{A6AF5140-B56F-446D-BB71-BCED28C617F7}"/>
              </a:ext>
            </a:extLst>
          </p:cNvPr>
          <p:cNvSpPr txBox="1"/>
          <p:nvPr/>
        </p:nvSpPr>
        <p:spPr>
          <a:xfrm>
            <a:off x="4680714" y="443493"/>
            <a:ext cx="2187009" cy="400110"/>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2000" dirty="0">
                <a:latin typeface="Segoe UI" panose="020B0502040204020203" pitchFamily="34" charset="0"/>
                <a:cs typeface="Segoe UI" panose="020B0502040204020203" pitchFamily="34" charset="0"/>
              </a:rPr>
              <a:t>VARNA DIABETE</a:t>
            </a:r>
          </a:p>
        </p:txBody>
      </p:sp>
      <p:pic>
        <p:nvPicPr>
          <p:cNvPr id="30" name="Content Placeholder 4">
            <a:extLst>
              <a:ext uri="{FF2B5EF4-FFF2-40B4-BE49-F238E27FC236}">
                <a16:creationId xmlns:a16="http://schemas.microsoft.com/office/drawing/2014/main" id="{5681BAD2-A6F8-4E8F-833F-6C2D11EDB07E}"/>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665" b="88476" l="42291" r="49522">
                        <a14:foregroundMark x1="45346" y1="10037" x2="43130" y2="11896"/>
                        <a14:foregroundMark x1="43130" y1="11896" x2="42431" y2="41264"/>
                        <a14:foregroundMark x1="42431" y1="41264" x2="42291" y2="66171"/>
                        <a14:foregroundMark x1="42291" y1="66171" x2="43644" y2="82528"/>
                        <a14:foregroundMark x1="43644" y1="82528" x2="45183" y2="87361"/>
                        <a14:foregroundMark x1="45183" y1="87361" x2="45510" y2="30855"/>
                        <a14:foregroundMark x1="45510" y1="30855" x2="45440" y2="12639"/>
                      </a14:backgroundRemoval>
                    </a14:imgEffect>
                  </a14:imgLayer>
                </a14:imgProps>
              </a:ext>
              <a:ext uri="{28A0092B-C50C-407E-A947-70E740481C1C}">
                <a14:useLocalDpi xmlns:a14="http://schemas.microsoft.com/office/drawing/2010/main"/>
              </a:ext>
            </a:extLst>
          </a:blip>
          <a:srcRect l="42341" t="-1327" r="49656" b="1327"/>
          <a:stretch/>
        </p:blipFill>
        <p:spPr>
          <a:xfrm>
            <a:off x="2201672" y="1007895"/>
            <a:ext cx="1986756" cy="1558023"/>
          </a:xfrm>
          <a:prstGeom prst="rect">
            <a:avLst/>
          </a:prstGeom>
        </p:spPr>
      </p:pic>
      <p:pic>
        <p:nvPicPr>
          <p:cNvPr id="31" name="Picture 30" descr="A picture containing text&#10;&#10;Description automatically generated">
            <a:extLst>
              <a:ext uri="{FF2B5EF4-FFF2-40B4-BE49-F238E27FC236}">
                <a16:creationId xmlns:a16="http://schemas.microsoft.com/office/drawing/2014/main" id="{CD1F01F4-94D4-48BD-B07F-8EA2A06F93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811531" y="938058"/>
            <a:ext cx="1704452" cy="1704452"/>
          </a:xfrm>
          <a:prstGeom prst="rect">
            <a:avLst/>
          </a:prstGeom>
        </p:spPr>
      </p:pic>
      <p:pic>
        <p:nvPicPr>
          <p:cNvPr id="32" name="Picture 31" descr="A picture containing diagram&#10;&#10;Description automatically generated">
            <a:extLst>
              <a:ext uri="{FF2B5EF4-FFF2-40B4-BE49-F238E27FC236}">
                <a16:creationId xmlns:a16="http://schemas.microsoft.com/office/drawing/2014/main" id="{ACCF30FF-1797-43EE-B3DE-F94132D11DA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337" b="94643" l="9905" r="89905">
                        <a14:foregroundMark x1="88952" y1="10969" x2="73143" y2="4337"/>
                        <a14:foregroundMark x1="73143" y1="4337" x2="35429" y2="4337"/>
                        <a14:foregroundMark x1="35429" y1="4337" x2="37143" y2="88010"/>
                        <a14:foregroundMark x1="37143" y1="88010" x2="55048" y2="94643"/>
                        <a14:foregroundMark x1="55048" y1="94643" x2="70857" y2="93112"/>
                        <a14:foregroundMark x1="70857" y1="93112" x2="84952" y2="93622"/>
                        <a14:foregroundMark x1="84952" y1="93622" x2="88514" y2="67391"/>
                        <a14:foregroundMark x1="89779" y1="10969" x2="89714" y2="5357"/>
                        <a14:foregroundMark x1="89821" y1="14547" x2="89809" y2="13520"/>
                        <a14:foregroundMark x1="89714" y1="5357" x2="75429" y2="4337"/>
                        <a14:foregroundMark x1="36190" y1="93878" x2="85524" y2="95663"/>
                        <a14:foregroundMark x1="85524" y1="95663" x2="61333" y2="87755"/>
                        <a14:foregroundMark x1="61333" y1="87755" x2="38476" y2="94643"/>
                        <a14:backgroundMark x1="90095" y1="14541" x2="90667" y2="59439"/>
                        <a14:backgroundMark x1="91238" y1="62500" x2="89905" y2="59184"/>
                        <a14:backgroundMark x1="89905" y1="55102" x2="90095" y2="67347"/>
                        <a14:backgroundMark x1="90095" y1="10969" x2="90095" y2="13520"/>
                      </a14:backgroundRemoval>
                    </a14:imgEffect>
                  </a14:imgLayer>
                </a14:imgProps>
              </a:ext>
              <a:ext uri="{28A0092B-C50C-407E-A947-70E740481C1C}">
                <a14:useLocalDpi xmlns:a14="http://schemas.microsoft.com/office/drawing/2010/main"/>
              </a:ext>
            </a:extLst>
          </a:blip>
          <a:stretch>
            <a:fillRect/>
          </a:stretch>
        </p:blipFill>
        <p:spPr>
          <a:xfrm>
            <a:off x="7161272" y="1083290"/>
            <a:ext cx="1819569" cy="1358611"/>
          </a:xfrm>
          <a:prstGeom prst="rect">
            <a:avLst/>
          </a:prstGeom>
        </p:spPr>
      </p:pic>
      <p:pic>
        <p:nvPicPr>
          <p:cNvPr id="33" name="Picture 32">
            <a:extLst>
              <a:ext uri="{FF2B5EF4-FFF2-40B4-BE49-F238E27FC236}">
                <a16:creationId xmlns:a16="http://schemas.microsoft.com/office/drawing/2014/main" id="{93126783-1C09-4CF2-BAD1-E937231D374A}"/>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5402" t="9340" r="11156"/>
          <a:stretch/>
        </p:blipFill>
        <p:spPr>
          <a:xfrm>
            <a:off x="10271420" y="1127215"/>
            <a:ext cx="963422" cy="1344525"/>
          </a:xfrm>
          <a:prstGeom prst="rect">
            <a:avLst/>
          </a:prstGeom>
        </p:spPr>
      </p:pic>
      <p:sp>
        <p:nvSpPr>
          <p:cNvPr id="11" name="TextBox 10">
            <a:extLst>
              <a:ext uri="{FF2B5EF4-FFF2-40B4-BE49-F238E27FC236}">
                <a16:creationId xmlns:a16="http://schemas.microsoft.com/office/drawing/2014/main" id="{2886FD7D-7E91-D6E9-C1D3-CBDA80EC5D5D}"/>
              </a:ext>
            </a:extLst>
          </p:cNvPr>
          <p:cNvSpPr txBox="1"/>
          <p:nvPr/>
        </p:nvSpPr>
        <p:spPr>
          <a:xfrm>
            <a:off x="369803" y="-58918"/>
            <a:ext cx="7037504" cy="461665"/>
          </a:xfrm>
          <a:prstGeom prst="rect">
            <a:avLst/>
          </a:prstGeom>
          <a:noFill/>
        </p:spPr>
        <p:txBody>
          <a:bodyPr wrap="none" rtlCol="0">
            <a:spAutoFit/>
          </a:bodyPr>
          <a:lstStyle/>
          <a:p>
            <a:r>
              <a:rPr lang="en-US" sz="2400" b="1" dirty="0">
                <a:solidFill>
                  <a:srgbClr val="00930B"/>
                </a:solidFill>
                <a:latin typeface="UTM Sharnay" panose="02040603050506020204" pitchFamily="18" charset="0"/>
              </a:rPr>
              <a:t>SO VỚI CÁC ĐỐI THỦ CẠNH TRANH – DÒNG ĂN KIÊNG</a:t>
            </a:r>
          </a:p>
        </p:txBody>
      </p:sp>
    </p:spTree>
    <p:extLst>
      <p:ext uri="{BB962C8B-B14F-4D97-AF65-F5344CB8AC3E}">
        <p14:creationId xmlns:p14="http://schemas.microsoft.com/office/powerpoint/2010/main" val="57573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4578FB-D104-4A46-9EC8-B46D756214E3}"/>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58014" t="8047" r="29889" b="85106"/>
          <a:stretch/>
        </p:blipFill>
        <p:spPr bwMode="auto">
          <a:xfrm>
            <a:off x="7344032" y="1165654"/>
            <a:ext cx="2377368" cy="654908"/>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4">
            <a:extLst>
              <a:ext uri="{FF2B5EF4-FFF2-40B4-BE49-F238E27FC236}">
                <a16:creationId xmlns:a16="http://schemas.microsoft.com/office/drawing/2014/main" id="{9ECC539E-BBE9-C4AB-BCD8-5A7471C93188}"/>
              </a:ext>
            </a:extLst>
          </p:cNvPr>
          <p:cNvPicPr>
            <a:picLocks noChangeAspect="1"/>
          </p:cNvPicPr>
          <p:nvPr/>
        </p:nvPicPr>
        <p:blipFill>
          <a:blip r:embed="rId3"/>
          <a:stretch>
            <a:fillRect/>
          </a:stretch>
        </p:blipFill>
        <p:spPr>
          <a:xfrm>
            <a:off x="839416" y="-26581"/>
            <a:ext cx="10713762" cy="6884581"/>
          </a:xfrm>
          <a:prstGeom prst="rect">
            <a:avLst/>
          </a:prstGeom>
        </p:spPr>
      </p:pic>
    </p:spTree>
    <p:extLst>
      <p:ext uri="{BB962C8B-B14F-4D97-AF65-F5344CB8AC3E}">
        <p14:creationId xmlns:p14="http://schemas.microsoft.com/office/powerpoint/2010/main" val="3256126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36B1442F-0124-4994-BDC6-DE86255B6A91}"/>
              </a:ext>
            </a:extLst>
          </p:cNvPr>
          <p:cNvSpPr txBox="1"/>
          <p:nvPr/>
        </p:nvSpPr>
        <p:spPr>
          <a:xfrm>
            <a:off x="1028700" y="639622"/>
            <a:ext cx="3935694" cy="830997"/>
          </a:xfrm>
          <a:prstGeom prst="rect">
            <a:avLst/>
          </a:prstGeom>
          <a:noFill/>
        </p:spPr>
        <p:txBody>
          <a:bodyPr wrap="none" rtlCol="0">
            <a:spAutoFit/>
          </a:bodyPr>
          <a:lstStyle/>
          <a:p>
            <a:r>
              <a:rPr lang="en-US" sz="2400" dirty="0">
                <a:solidFill>
                  <a:srgbClr val="00930B"/>
                </a:solidFill>
                <a:latin typeface="UTM Sharnay" panose="02040603050506020204" pitchFamily="18" charset="0"/>
              </a:rPr>
              <a:t>NHÓM KHÁCH HÀNG NỮ</a:t>
            </a:r>
          </a:p>
          <a:p>
            <a:r>
              <a:rPr lang="en-US" sz="2400" dirty="0">
                <a:solidFill>
                  <a:srgbClr val="00930B"/>
                </a:solidFill>
                <a:latin typeface="UTM Sharnay" panose="02040603050506020204" pitchFamily="18" charset="0"/>
              </a:rPr>
              <a:t>TỪ 20 – 45 TUỔI</a:t>
            </a:r>
          </a:p>
        </p:txBody>
      </p:sp>
      <p:sp>
        <p:nvSpPr>
          <p:cNvPr id="23" name="Google Shape;827;p8">
            <a:extLst>
              <a:ext uri="{FF2B5EF4-FFF2-40B4-BE49-F238E27FC236}">
                <a16:creationId xmlns:a16="http://schemas.microsoft.com/office/drawing/2014/main" id="{EB7A497D-2962-4CE8-8A90-C205C58893D1}"/>
              </a:ext>
            </a:extLst>
          </p:cNvPr>
          <p:cNvSpPr/>
          <p:nvPr/>
        </p:nvSpPr>
        <p:spPr>
          <a:xfrm>
            <a:off x="1145967" y="1564887"/>
            <a:ext cx="5589670" cy="3416279"/>
          </a:xfrm>
          <a:prstGeom prst="rect">
            <a:avLst/>
          </a:prstGeom>
          <a:noFill/>
          <a:ln>
            <a:noFill/>
          </a:ln>
        </p:spPr>
        <p:txBody>
          <a:bodyPr spcFirstLastPara="1" wrap="square" lIns="45700" tIns="45700" rIns="45700" bIns="45700" anchor="t" anchorCtr="0">
            <a:spAutoFit/>
          </a:bodyPr>
          <a:lstStyle/>
          <a:p>
            <a:pPr>
              <a:lnSpc>
                <a:spcPct val="150000"/>
              </a:lnSpc>
              <a:buClr>
                <a:srgbClr val="000000"/>
              </a:buClr>
              <a:buSzPts val="1400"/>
            </a:pPr>
            <a:endParaRPr dirty="0">
              <a:solidFill>
                <a:srgbClr val="000000"/>
              </a:solidFill>
              <a:latin typeface="Montserrat" panose="00000500000000000000" pitchFamily="2" charset="0"/>
              <a:ea typeface="Arial"/>
              <a:cs typeface="Arial"/>
              <a:sym typeface="Arial"/>
            </a:endParaRPr>
          </a:p>
          <a:p>
            <a:pPr>
              <a:lnSpc>
                <a:spcPct val="150000"/>
              </a:lnSpc>
              <a:buClr>
                <a:srgbClr val="000000"/>
              </a:buClr>
              <a:buSzPts val="1400"/>
            </a:pPr>
            <a:r>
              <a:rPr lang="en-US" b="1" dirty="0">
                <a:solidFill>
                  <a:srgbClr val="000000"/>
                </a:solidFill>
                <a:latin typeface="Montserrat" panose="00000500000000000000" pitchFamily="2" charset="0"/>
                <a:ea typeface="Arial"/>
                <a:cs typeface="Arial"/>
                <a:sym typeface="Arial"/>
              </a:rPr>
              <a:t>NHU CẦU:</a:t>
            </a:r>
            <a:endParaRPr b="1" dirty="0">
              <a:solidFill>
                <a:srgbClr val="000000"/>
              </a:solidFill>
              <a:latin typeface="Montserrat" panose="00000500000000000000" pitchFamily="2" charset="0"/>
              <a:ea typeface="Arial"/>
              <a:cs typeface="Arial"/>
              <a:sym typeface="Arial"/>
            </a:endParaRPr>
          </a:p>
          <a:p>
            <a:pPr marL="285739" indent="-285739">
              <a:lnSpc>
                <a:spcPct val="15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Tìm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kiếm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phụ</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tiện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lợi</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nhưng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thơm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ngon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bổ</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dưỡng</a:t>
            </a:r>
            <a:endParaRPr lang="en-US" dirty="0">
              <a:solidFill>
                <a:srgbClr val="000000"/>
              </a:solidFill>
              <a:latin typeface="Montserrat" panose="00000500000000000000" pitchFamily="2" charset="0"/>
              <a:ea typeface="Arial"/>
              <a:cs typeface="Arial"/>
              <a:sym typeface="Arial"/>
            </a:endParaRPr>
          </a:p>
          <a:p>
            <a:pPr marL="285739" indent="-285739">
              <a:lnSpc>
                <a:spcPct val="15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Tìm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kiếm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các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sản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phẩm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có</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nguồn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gốc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từ</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thực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vật</a:t>
            </a:r>
            <a:endParaRPr dirty="0">
              <a:solidFill>
                <a:srgbClr val="000000"/>
              </a:solidFill>
              <a:latin typeface="Montserrat" panose="00000500000000000000" pitchFamily="2" charset="0"/>
              <a:ea typeface="Arial"/>
              <a:cs typeface="Arial"/>
              <a:sym typeface="Arial"/>
            </a:endParaRPr>
          </a:p>
          <a:p>
            <a:pPr marL="285739" indent="-285739">
              <a:lnSpc>
                <a:spcPct val="15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Kì</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vọng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có</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tác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dụng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giúp</a:t>
            </a:r>
            <a:r>
              <a:rPr lang="en-US" dirty="0">
                <a:solidFill>
                  <a:srgbClr val="000000"/>
                </a:solidFill>
                <a:latin typeface="Montserrat" panose="00000500000000000000" pitchFamily="2" charset="0"/>
                <a:ea typeface="Arial"/>
                <a:cs typeface="Arial"/>
                <a:sym typeface="Arial"/>
              </a:rPr>
              <a:t> da </a:t>
            </a:r>
            <a:r>
              <a:rPr lang="en-US" dirty="0" err="1">
                <a:solidFill>
                  <a:srgbClr val="000000"/>
                </a:solidFill>
                <a:latin typeface="Montserrat" panose="00000500000000000000" pitchFamily="2" charset="0"/>
                <a:ea typeface="Arial"/>
                <a:cs typeface="Arial"/>
                <a:sym typeface="Arial"/>
              </a:rPr>
              <a:t>đẹp</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dáng</a:t>
            </a:r>
            <a:r>
              <a:rPr lang="en-US" dirty="0">
                <a:solidFill>
                  <a:srgbClr val="000000"/>
                </a:solidFill>
                <a:latin typeface="Montserrat" panose="00000500000000000000" pitchFamily="2" charset="0"/>
                <a:ea typeface="Arial"/>
                <a:cs typeface="Arial"/>
                <a:sym typeface="Arial"/>
              </a:rPr>
              <a:t> thon, </a:t>
            </a:r>
            <a:r>
              <a:rPr lang="en-US" dirty="0" err="1">
                <a:solidFill>
                  <a:srgbClr val="000000"/>
                </a:solidFill>
                <a:latin typeface="Montserrat" panose="00000500000000000000" pitchFamily="2" charset="0"/>
                <a:ea typeface="Arial"/>
                <a:cs typeface="Arial"/>
                <a:sym typeface="Arial"/>
              </a:rPr>
              <a:t>bổ</a:t>
            </a:r>
            <a:r>
              <a:rPr lang="en-US" dirty="0">
                <a:solidFill>
                  <a:srgbClr val="000000"/>
                </a:solidFill>
                <a:latin typeface="Montserrat" panose="00000500000000000000" pitchFamily="2" charset="0"/>
                <a:ea typeface="Arial"/>
                <a:cs typeface="Arial"/>
                <a:sym typeface="Arial"/>
              </a:rPr>
              <a:t> sung vitamin </a:t>
            </a:r>
            <a:r>
              <a:rPr lang="en-US" dirty="0" err="1">
                <a:solidFill>
                  <a:srgbClr val="000000"/>
                </a:solidFill>
                <a:latin typeface="Montserrat" panose="00000500000000000000" pitchFamily="2" charset="0"/>
                <a:ea typeface="Arial"/>
                <a:cs typeface="Arial"/>
                <a:sym typeface="Arial"/>
              </a:rPr>
              <a:t>và</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khoáng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chất</a:t>
            </a:r>
            <a:endParaRPr dirty="0">
              <a:solidFill>
                <a:srgbClr val="000000"/>
              </a:solidFill>
              <a:latin typeface="Montserrat" panose="00000500000000000000" pitchFamily="2" charset="0"/>
              <a:ea typeface="Arial"/>
              <a:cs typeface="Arial"/>
              <a:sym typeface="Arial"/>
            </a:endParaRPr>
          </a:p>
        </p:txBody>
      </p:sp>
      <p:pic>
        <p:nvPicPr>
          <p:cNvPr id="8" name="Picture 7" descr="A picture containing text, person, indoor&#10;&#10;Description automatically generated">
            <a:extLst>
              <a:ext uri="{FF2B5EF4-FFF2-40B4-BE49-F238E27FC236}">
                <a16:creationId xmlns:a16="http://schemas.microsoft.com/office/drawing/2014/main" id="{C8A79520-7890-40A0-A4E8-26F1887E361D}"/>
              </a:ext>
            </a:extLst>
          </p:cNvPr>
          <p:cNvPicPr>
            <a:picLocks noChangeAspect="1"/>
          </p:cNvPicPr>
          <p:nvPr/>
        </p:nvPicPr>
        <p:blipFill>
          <a:blip r:embed="rId2"/>
          <a:stretch>
            <a:fillRect/>
          </a:stretch>
        </p:blipFill>
        <p:spPr>
          <a:xfrm>
            <a:off x="7570380" y="745389"/>
            <a:ext cx="4615815" cy="4615815"/>
          </a:xfrm>
          <a:prstGeom prst="rect">
            <a:avLst/>
          </a:prstGeom>
        </p:spPr>
      </p:pic>
      <p:pic>
        <p:nvPicPr>
          <p:cNvPr id="6" name="Picture 5">
            <a:extLst>
              <a:ext uri="{FF2B5EF4-FFF2-40B4-BE49-F238E27FC236}">
                <a16:creationId xmlns:a16="http://schemas.microsoft.com/office/drawing/2014/main" id="{B3562E6D-108A-5FA1-EEB9-9A923E6BF52C}"/>
              </a:ext>
            </a:extLst>
          </p:cNvPr>
          <p:cNvPicPr>
            <a:picLocks noChangeAspect="1"/>
          </p:cNvPicPr>
          <p:nvPr/>
        </p:nvPicPr>
        <p:blipFill>
          <a:blip r:embed="rId3"/>
          <a:stretch>
            <a:fillRect/>
          </a:stretch>
        </p:blipFill>
        <p:spPr>
          <a:xfrm>
            <a:off x="0" y="5639832"/>
            <a:ext cx="12192000" cy="1218168"/>
          </a:xfrm>
          <a:prstGeom prst="rect">
            <a:avLst/>
          </a:prstGeom>
        </p:spPr>
      </p:pic>
    </p:spTree>
    <p:extLst>
      <p:ext uri="{BB962C8B-B14F-4D97-AF65-F5344CB8AC3E}">
        <p14:creationId xmlns:p14="http://schemas.microsoft.com/office/powerpoint/2010/main" val="3681321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659D2211-E864-3041-9075-79E8B4974D3D}"/>
              </a:ext>
            </a:extLst>
          </p:cNvPr>
          <p:cNvSpPr txBox="1"/>
          <p:nvPr/>
        </p:nvSpPr>
        <p:spPr>
          <a:xfrm>
            <a:off x="1437949" y="287350"/>
            <a:ext cx="7468711" cy="954107"/>
          </a:xfrm>
          <a:prstGeom prst="rect">
            <a:avLst/>
          </a:prstGeom>
          <a:noFill/>
        </p:spPr>
        <p:txBody>
          <a:bodyPr wrap="none" rtlCol="0">
            <a:spAutoFit/>
          </a:bodyPr>
          <a:lstStyle/>
          <a:p>
            <a:r>
              <a:rPr lang="en-US" sz="2800" dirty="0">
                <a:solidFill>
                  <a:srgbClr val="00930B"/>
                </a:solidFill>
                <a:latin typeface="UTM Sharnay" panose="02040603050506020204" pitchFamily="18" charset="0"/>
              </a:rPr>
              <a:t>ĐẶC ĐIỂM SỮA NGŨ CỐC – VIỆT NGŨ CỐC</a:t>
            </a:r>
          </a:p>
          <a:p>
            <a:endParaRPr lang="en-US" sz="2800" dirty="0">
              <a:solidFill>
                <a:srgbClr val="00930B"/>
              </a:solidFill>
              <a:latin typeface="UTM Sharnay" panose="02040603050506020204" pitchFamily="18" charset="0"/>
            </a:endParaRPr>
          </a:p>
        </p:txBody>
      </p:sp>
      <p:sp>
        <p:nvSpPr>
          <p:cNvPr id="2" name="Hexagon 1"/>
          <p:cNvSpPr/>
          <p:nvPr/>
        </p:nvSpPr>
        <p:spPr>
          <a:xfrm>
            <a:off x="4916492" y="2804240"/>
            <a:ext cx="1600200" cy="1414462"/>
          </a:xfrm>
          <a:prstGeom prst="hexag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Montserrat" panose="00000500000000000000" pitchFamily="2" charset="0"/>
              </a:rPr>
              <a:t>ĐẶC ĐIỂM</a:t>
            </a:r>
          </a:p>
        </p:txBody>
      </p:sp>
      <p:sp>
        <p:nvSpPr>
          <p:cNvPr id="17" name="Hexagon 16"/>
          <p:cNvSpPr/>
          <p:nvPr/>
        </p:nvSpPr>
        <p:spPr>
          <a:xfrm>
            <a:off x="3814986" y="1455704"/>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latin typeface="Montserrat" panose="00000500000000000000" pitchFamily="2" charset="0"/>
            </a:endParaRPr>
          </a:p>
          <a:p>
            <a:pPr algn="ctr"/>
            <a:r>
              <a:rPr lang="en-US" sz="1400" b="1" dirty="0">
                <a:latin typeface="Montserrat" panose="00000500000000000000" pitchFamily="2" charset="0"/>
              </a:rPr>
              <a:t>SINH TỐ HẠT</a:t>
            </a:r>
          </a:p>
          <a:p>
            <a:pPr algn="ctr"/>
            <a:endParaRPr lang="en-US" sz="1400" b="1" dirty="0">
              <a:latin typeface="Montserrat" panose="00000500000000000000" pitchFamily="2" charset="0"/>
            </a:endParaRPr>
          </a:p>
        </p:txBody>
      </p:sp>
      <p:sp>
        <p:nvSpPr>
          <p:cNvPr id="20" name="Hexagon 19"/>
          <p:cNvSpPr/>
          <p:nvPr/>
        </p:nvSpPr>
        <p:spPr>
          <a:xfrm>
            <a:off x="6329266" y="3628145"/>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3 KHÔNG</a:t>
            </a:r>
          </a:p>
        </p:txBody>
      </p:sp>
      <p:sp>
        <p:nvSpPr>
          <p:cNvPr id="22" name="Hexagon 21"/>
          <p:cNvSpPr/>
          <p:nvPr/>
        </p:nvSpPr>
        <p:spPr>
          <a:xfrm>
            <a:off x="3438763" y="3581463"/>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COMBO VI CHẤT</a:t>
            </a:r>
          </a:p>
        </p:txBody>
      </p:sp>
      <p:graphicFrame>
        <p:nvGraphicFramePr>
          <p:cNvPr id="5" name="Table 4"/>
          <p:cNvGraphicFramePr>
            <a:graphicFrameLocks noGrp="1"/>
          </p:cNvGraphicFramePr>
          <p:nvPr>
            <p:extLst>
              <p:ext uri="{D42A27DB-BD31-4B8C-83A1-F6EECF244321}">
                <p14:modId xmlns:p14="http://schemas.microsoft.com/office/powerpoint/2010/main" val="3384579600"/>
              </p:ext>
            </p:extLst>
          </p:nvPr>
        </p:nvGraphicFramePr>
        <p:xfrm>
          <a:off x="8412261" y="3816503"/>
          <a:ext cx="3626786" cy="1520361"/>
        </p:xfrm>
        <a:graphic>
          <a:graphicData uri="http://schemas.openxmlformats.org/drawingml/2006/table">
            <a:tbl>
              <a:tblPr firstRow="1" bandRow="1">
                <a:tableStyleId>{93296810-A885-4BE3-A3E7-6D5BEEA58F35}</a:tableStyleId>
              </a:tblPr>
              <a:tblGrid>
                <a:gridCol w="1813393">
                  <a:extLst>
                    <a:ext uri="{9D8B030D-6E8A-4147-A177-3AD203B41FA5}">
                      <a16:colId xmlns:a16="http://schemas.microsoft.com/office/drawing/2014/main" val="3383395149"/>
                    </a:ext>
                  </a:extLst>
                </a:gridCol>
                <a:gridCol w="1813393">
                  <a:extLst>
                    <a:ext uri="{9D8B030D-6E8A-4147-A177-3AD203B41FA5}">
                      <a16:colId xmlns:a16="http://schemas.microsoft.com/office/drawing/2014/main" val="3518687837"/>
                    </a:ext>
                  </a:extLst>
                </a:gridCol>
              </a:tblGrid>
              <a:tr h="605961">
                <a:tc>
                  <a:txBody>
                    <a:bodyPr/>
                    <a:lstStyle/>
                    <a:p>
                      <a:pPr algn="ctr"/>
                      <a:r>
                        <a:rPr lang="en-US" sz="1400" dirty="0">
                          <a:latin typeface="Montserrat" panose="00000500000000000000" pitchFamily="2" charset="0"/>
                        </a:rPr>
                        <a:t>DÒNG SP</a:t>
                      </a:r>
                    </a:p>
                    <a:p>
                      <a:pPr algn="ctr"/>
                      <a:r>
                        <a:rPr lang="en-US" sz="1400" dirty="0">
                          <a:latin typeface="Montserrat" panose="00000500000000000000" pitchFamily="2" charset="0"/>
                        </a:rPr>
                        <a:t> ĂN</a:t>
                      </a:r>
                      <a:r>
                        <a:rPr lang="en-US" sz="1400" baseline="0" dirty="0">
                          <a:latin typeface="Montserrat" panose="00000500000000000000" pitchFamily="2" charset="0"/>
                        </a:rPr>
                        <a:t> KIÊNG</a:t>
                      </a:r>
                      <a:endParaRPr lang="en-US" sz="1400" dirty="0">
                        <a:latin typeface="Montserrat" panose="00000500000000000000" pitchFamily="2" charset="0"/>
                      </a:endParaRPr>
                    </a:p>
                  </a:txBody>
                  <a:tcPr/>
                </a:tc>
                <a:tc>
                  <a:txBody>
                    <a:bodyPr/>
                    <a:lstStyle/>
                    <a:p>
                      <a:pPr algn="ctr"/>
                      <a:r>
                        <a:rPr lang="en-US" sz="1400" dirty="0">
                          <a:latin typeface="Montserrat" panose="00000500000000000000" pitchFamily="2" charset="0"/>
                        </a:rPr>
                        <a:t>DÒNG SP</a:t>
                      </a:r>
                    </a:p>
                    <a:p>
                      <a:pPr algn="ctr"/>
                      <a:r>
                        <a:rPr lang="en-US" sz="1400" dirty="0">
                          <a:latin typeface="Montserrat" panose="00000500000000000000" pitchFamily="2" charset="0"/>
                        </a:rPr>
                        <a:t>DINH DƯỠNG</a:t>
                      </a:r>
                    </a:p>
                  </a:txBody>
                  <a:tcPr/>
                </a:tc>
                <a:extLst>
                  <a:ext uri="{0D108BD9-81ED-4DB2-BD59-A6C34878D82A}">
                    <a16:rowId xmlns:a16="http://schemas.microsoft.com/office/drawing/2014/main" val="2669882313"/>
                  </a:ext>
                </a:extLst>
              </a:tr>
              <a:tr h="370840">
                <a:tc gridSpan="2">
                  <a:txBody>
                    <a:bodyPr/>
                    <a:lstStyle/>
                    <a:p>
                      <a:pPr algn="ctr"/>
                      <a:r>
                        <a:rPr lang="en-US" sz="1200" dirty="0">
                          <a:latin typeface="Montserrat" panose="00000500000000000000" pitchFamily="2" charset="0"/>
                        </a:rPr>
                        <a:t>1. </a:t>
                      </a:r>
                      <a:r>
                        <a:rPr lang="en-US" sz="1200" dirty="0" err="1">
                          <a:latin typeface="Montserrat" panose="00000500000000000000" pitchFamily="2" charset="0"/>
                        </a:rPr>
                        <a:t>Không</a:t>
                      </a:r>
                      <a:r>
                        <a:rPr lang="en-US" sz="1200" dirty="0">
                          <a:latin typeface="Montserrat" panose="00000500000000000000" pitchFamily="2" charset="0"/>
                        </a:rPr>
                        <a:t> </a:t>
                      </a:r>
                      <a:r>
                        <a:rPr lang="en-US" sz="1200" baseline="0" dirty="0" err="1">
                          <a:latin typeface="Montserrat" panose="00000500000000000000" pitchFamily="2" charset="0"/>
                        </a:rPr>
                        <a:t>chất</a:t>
                      </a:r>
                      <a:r>
                        <a:rPr lang="en-US" sz="1200" baseline="0" dirty="0">
                          <a:latin typeface="Montserrat" panose="00000500000000000000" pitchFamily="2" charset="0"/>
                        </a:rPr>
                        <a:t> </a:t>
                      </a:r>
                      <a:r>
                        <a:rPr lang="en-US" sz="1200" baseline="0" dirty="0" err="1">
                          <a:latin typeface="Montserrat" panose="00000500000000000000" pitchFamily="2" charset="0"/>
                        </a:rPr>
                        <a:t>tạo</a:t>
                      </a:r>
                      <a:r>
                        <a:rPr lang="en-US" sz="1200" baseline="0" dirty="0">
                          <a:latin typeface="Montserrat" panose="00000500000000000000" pitchFamily="2" charset="0"/>
                        </a:rPr>
                        <a:t> </a:t>
                      </a:r>
                      <a:r>
                        <a:rPr lang="en-US" sz="1200" baseline="0" dirty="0" err="1">
                          <a:latin typeface="Montserrat" panose="00000500000000000000" pitchFamily="2" charset="0"/>
                        </a:rPr>
                        <a:t>màu</a:t>
                      </a:r>
                      <a:endParaRPr lang="en-US" sz="1200" baseline="0" dirty="0">
                        <a:latin typeface="Montserrat" panose="00000500000000000000" pitchFamily="2" charset="0"/>
                      </a:endParaRPr>
                    </a:p>
                    <a:p>
                      <a:pPr algn="ctr"/>
                      <a:r>
                        <a:rPr lang="en-US" sz="1200" baseline="0" dirty="0">
                          <a:latin typeface="Montserrat" panose="00000500000000000000" pitchFamily="2" charset="0"/>
                        </a:rPr>
                        <a:t>2. </a:t>
                      </a:r>
                      <a:r>
                        <a:rPr lang="en-US" sz="1200" baseline="0" dirty="0" err="1">
                          <a:latin typeface="Montserrat" panose="00000500000000000000" pitchFamily="2" charset="0"/>
                        </a:rPr>
                        <a:t>Không</a:t>
                      </a:r>
                      <a:r>
                        <a:rPr lang="en-US" sz="1200" baseline="0" dirty="0">
                          <a:latin typeface="Montserrat" panose="00000500000000000000" pitchFamily="2" charset="0"/>
                        </a:rPr>
                        <a:t> </a:t>
                      </a:r>
                      <a:r>
                        <a:rPr lang="en-US" sz="1200" baseline="0" dirty="0" err="1">
                          <a:latin typeface="Montserrat" panose="00000500000000000000" pitchFamily="2" charset="0"/>
                        </a:rPr>
                        <a:t>chất</a:t>
                      </a:r>
                      <a:r>
                        <a:rPr lang="en-US" sz="1200" baseline="0" dirty="0">
                          <a:latin typeface="Montserrat" panose="00000500000000000000" pitchFamily="2" charset="0"/>
                        </a:rPr>
                        <a:t> </a:t>
                      </a:r>
                      <a:r>
                        <a:rPr lang="en-US" sz="1200" baseline="0" dirty="0" err="1">
                          <a:latin typeface="Montserrat" panose="00000500000000000000" pitchFamily="2" charset="0"/>
                        </a:rPr>
                        <a:t>bảo</a:t>
                      </a:r>
                      <a:r>
                        <a:rPr lang="en-US" sz="1200" baseline="0" dirty="0">
                          <a:latin typeface="Montserrat" panose="00000500000000000000" pitchFamily="2" charset="0"/>
                        </a:rPr>
                        <a:t> </a:t>
                      </a:r>
                      <a:r>
                        <a:rPr lang="en-US" sz="1200" baseline="0" dirty="0" err="1">
                          <a:latin typeface="Montserrat" panose="00000500000000000000" pitchFamily="2" charset="0"/>
                        </a:rPr>
                        <a:t>quản</a:t>
                      </a:r>
                      <a:endParaRPr lang="en-US" sz="1200" dirty="0">
                        <a:latin typeface="Montserrat" panose="00000500000000000000" pitchFamily="2" charset="0"/>
                      </a:endParaRPr>
                    </a:p>
                  </a:txBody>
                  <a:tcPr/>
                </a:tc>
                <a:tc hMerge="1">
                  <a:txBody>
                    <a:bodyPr/>
                    <a:lstStyle/>
                    <a:p>
                      <a:endParaRPr lang="en-US"/>
                    </a:p>
                  </a:txBody>
                  <a:tcPr/>
                </a:tc>
                <a:extLst>
                  <a:ext uri="{0D108BD9-81ED-4DB2-BD59-A6C34878D82A}">
                    <a16:rowId xmlns:a16="http://schemas.microsoft.com/office/drawing/2014/main" val="3410101808"/>
                  </a:ext>
                </a:extLst>
              </a:tr>
              <a:tr h="370840">
                <a:tc>
                  <a:txBody>
                    <a:bodyPr/>
                    <a:lstStyle/>
                    <a:p>
                      <a:r>
                        <a:rPr lang="en-US" sz="1200" baseline="0" dirty="0">
                          <a:latin typeface="Montserrat" panose="00000500000000000000" pitchFamily="2" charset="0"/>
                        </a:rPr>
                        <a:t>3. </a:t>
                      </a:r>
                      <a:r>
                        <a:rPr lang="en-US" sz="1200" baseline="0" dirty="0" err="1">
                          <a:latin typeface="Montserrat" panose="00000500000000000000" pitchFamily="2" charset="0"/>
                        </a:rPr>
                        <a:t>Không</a:t>
                      </a:r>
                      <a:r>
                        <a:rPr lang="en-US" sz="1200" baseline="0" dirty="0">
                          <a:latin typeface="Montserrat" panose="00000500000000000000" pitchFamily="2" charset="0"/>
                        </a:rPr>
                        <a:t> </a:t>
                      </a:r>
                      <a:r>
                        <a:rPr lang="en-US" sz="1200" baseline="0" dirty="0" err="1">
                          <a:latin typeface="Montserrat" panose="00000500000000000000" pitchFamily="2" charset="0"/>
                        </a:rPr>
                        <a:t>đường</a:t>
                      </a:r>
                      <a:r>
                        <a:rPr lang="en-US" sz="1200" baseline="0" dirty="0">
                          <a:latin typeface="Montserrat" panose="00000500000000000000" pitchFamily="2" charset="0"/>
                        </a:rPr>
                        <a:t> </a:t>
                      </a:r>
                      <a:r>
                        <a:rPr lang="en-US" sz="1200" baseline="0" dirty="0" err="1">
                          <a:latin typeface="Montserrat" panose="00000500000000000000" pitchFamily="2" charset="0"/>
                        </a:rPr>
                        <a:t>kính</a:t>
                      </a:r>
                      <a:endParaRPr lang="en-US" sz="1200" dirty="0">
                        <a:latin typeface="Montserrat" panose="00000500000000000000" pitchFamily="2" charset="0"/>
                      </a:endParaRPr>
                    </a:p>
                  </a:txBody>
                  <a:tcPr/>
                </a:tc>
                <a:tc>
                  <a:txBody>
                    <a:bodyPr/>
                    <a:lstStyle/>
                    <a:p>
                      <a:r>
                        <a:rPr lang="en-US" sz="1200" baseline="0" dirty="0">
                          <a:latin typeface="Montserrat" panose="00000500000000000000" pitchFamily="2" charset="0"/>
                        </a:rPr>
                        <a:t>3. </a:t>
                      </a:r>
                      <a:r>
                        <a:rPr lang="en-US" sz="1200" baseline="0" dirty="0" err="1">
                          <a:latin typeface="Montserrat" panose="00000500000000000000" pitchFamily="2" charset="0"/>
                        </a:rPr>
                        <a:t>Không</a:t>
                      </a:r>
                      <a:r>
                        <a:rPr lang="en-US" sz="1200" baseline="0" dirty="0">
                          <a:latin typeface="Montserrat" panose="00000500000000000000" pitchFamily="2" charset="0"/>
                        </a:rPr>
                        <a:t> </a:t>
                      </a:r>
                      <a:r>
                        <a:rPr lang="en-US" sz="1200" baseline="0" dirty="0" err="1">
                          <a:latin typeface="Montserrat" panose="00000500000000000000" pitchFamily="2" charset="0"/>
                        </a:rPr>
                        <a:t>chất</a:t>
                      </a:r>
                      <a:r>
                        <a:rPr lang="en-US" sz="1200" baseline="0" dirty="0">
                          <a:latin typeface="Montserrat" panose="00000500000000000000" pitchFamily="2" charset="0"/>
                        </a:rPr>
                        <a:t> </a:t>
                      </a:r>
                      <a:r>
                        <a:rPr lang="en-US" sz="1200" baseline="0" dirty="0" err="1">
                          <a:latin typeface="Montserrat" panose="00000500000000000000" pitchFamily="2" charset="0"/>
                        </a:rPr>
                        <a:t>tạo</a:t>
                      </a:r>
                      <a:r>
                        <a:rPr lang="en-US" sz="1200" baseline="0" dirty="0">
                          <a:latin typeface="Montserrat" panose="00000500000000000000" pitchFamily="2" charset="0"/>
                        </a:rPr>
                        <a:t> </a:t>
                      </a:r>
                      <a:r>
                        <a:rPr lang="en-US" sz="1200" baseline="0" dirty="0" err="1">
                          <a:latin typeface="Montserrat" panose="00000500000000000000" pitchFamily="2" charset="0"/>
                        </a:rPr>
                        <a:t>ngọt</a:t>
                      </a:r>
                      <a:r>
                        <a:rPr lang="en-US" sz="1200" baseline="0" dirty="0">
                          <a:latin typeface="Montserrat" panose="00000500000000000000" pitchFamily="2" charset="0"/>
                        </a:rPr>
                        <a:t> </a:t>
                      </a:r>
                      <a:r>
                        <a:rPr lang="en-US" sz="1200" baseline="0" dirty="0" err="1">
                          <a:latin typeface="Montserrat" panose="00000500000000000000" pitchFamily="2" charset="0"/>
                        </a:rPr>
                        <a:t>tổng</a:t>
                      </a:r>
                      <a:r>
                        <a:rPr lang="en-US" sz="1200" baseline="0" dirty="0">
                          <a:latin typeface="Montserrat" panose="00000500000000000000" pitchFamily="2" charset="0"/>
                        </a:rPr>
                        <a:t> </a:t>
                      </a:r>
                      <a:r>
                        <a:rPr lang="en-US" sz="1200" baseline="0" dirty="0" err="1">
                          <a:latin typeface="Montserrat" panose="00000500000000000000" pitchFamily="2" charset="0"/>
                        </a:rPr>
                        <a:t>hợp</a:t>
                      </a:r>
                      <a:endParaRPr lang="en-US" sz="1200" dirty="0">
                        <a:latin typeface="Montserrat" panose="00000500000000000000" pitchFamily="2" charset="0"/>
                      </a:endParaRPr>
                    </a:p>
                  </a:txBody>
                  <a:tcPr/>
                </a:tc>
                <a:extLst>
                  <a:ext uri="{0D108BD9-81ED-4DB2-BD59-A6C34878D82A}">
                    <a16:rowId xmlns:a16="http://schemas.microsoft.com/office/drawing/2014/main" val="916198627"/>
                  </a:ext>
                </a:extLst>
              </a:tr>
            </a:tbl>
          </a:graphicData>
        </a:graphic>
      </p:graphicFrame>
      <p:sp>
        <p:nvSpPr>
          <p:cNvPr id="14" name="Hexagon 13"/>
          <p:cNvSpPr/>
          <p:nvPr/>
        </p:nvSpPr>
        <p:spPr>
          <a:xfrm>
            <a:off x="5991966" y="1448399"/>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NGUYÊN XƠ</a:t>
            </a:r>
          </a:p>
        </p:txBody>
      </p:sp>
      <p:graphicFrame>
        <p:nvGraphicFramePr>
          <p:cNvPr id="16" name="Table 15"/>
          <p:cNvGraphicFramePr>
            <a:graphicFrameLocks noGrp="1"/>
          </p:cNvGraphicFramePr>
          <p:nvPr>
            <p:extLst>
              <p:ext uri="{D42A27DB-BD31-4B8C-83A1-F6EECF244321}">
                <p14:modId xmlns:p14="http://schemas.microsoft.com/office/powerpoint/2010/main" val="3473459806"/>
              </p:ext>
            </p:extLst>
          </p:nvPr>
        </p:nvGraphicFramePr>
        <p:xfrm>
          <a:off x="8749562" y="1658579"/>
          <a:ext cx="2692470" cy="875303"/>
        </p:xfrm>
        <a:graphic>
          <a:graphicData uri="http://schemas.openxmlformats.org/drawingml/2006/table">
            <a:tbl>
              <a:tblPr firstRow="1" bandRow="1">
                <a:tableStyleId>{93296810-A885-4BE3-A3E7-6D5BEEA58F35}</a:tableStyleId>
              </a:tblPr>
              <a:tblGrid>
                <a:gridCol w="2692470">
                  <a:extLst>
                    <a:ext uri="{9D8B030D-6E8A-4147-A177-3AD203B41FA5}">
                      <a16:colId xmlns:a16="http://schemas.microsoft.com/office/drawing/2014/main" val="3533146892"/>
                    </a:ext>
                  </a:extLst>
                </a:gridCol>
              </a:tblGrid>
              <a:tr h="875303">
                <a:tc>
                  <a:txBody>
                    <a:bodyPr/>
                    <a:lstStyle/>
                    <a:p>
                      <a:pPr marL="0" indent="0">
                        <a:buFontTx/>
                        <a:buNone/>
                      </a:pPr>
                      <a:r>
                        <a:rPr lang="en-US" sz="1400" b="0" dirty="0" err="1">
                          <a:latin typeface="Montserrat" panose="00000500000000000000" pitchFamily="2" charset="0"/>
                        </a:rPr>
                        <a:t>Giữ</a:t>
                      </a:r>
                      <a:r>
                        <a:rPr lang="en-US" sz="1400" b="0" dirty="0">
                          <a:latin typeface="Montserrat" panose="00000500000000000000" pitchFamily="2" charset="0"/>
                        </a:rPr>
                        <a:t> </a:t>
                      </a:r>
                      <a:r>
                        <a:rPr lang="en-US" sz="1400" b="0" dirty="0" err="1">
                          <a:latin typeface="Montserrat" panose="00000500000000000000" pitchFamily="2" charset="0"/>
                        </a:rPr>
                        <a:t>nguyên</a:t>
                      </a:r>
                      <a:r>
                        <a:rPr lang="en-US" sz="1400" b="0" dirty="0">
                          <a:latin typeface="Montserrat" panose="00000500000000000000" pitchFamily="2" charset="0"/>
                        </a:rPr>
                        <a:t> </a:t>
                      </a:r>
                      <a:r>
                        <a:rPr lang="en-US" sz="1400" b="0" dirty="0" err="1">
                          <a:latin typeface="Montserrat" panose="00000500000000000000" pitchFamily="2" charset="0"/>
                        </a:rPr>
                        <a:t>chất</a:t>
                      </a:r>
                      <a:r>
                        <a:rPr lang="en-US" sz="1400" b="0" dirty="0">
                          <a:latin typeface="Montserrat" panose="00000500000000000000" pitchFamily="2" charset="0"/>
                        </a:rPr>
                        <a:t> </a:t>
                      </a:r>
                      <a:r>
                        <a:rPr lang="en-US" sz="1400" b="0" dirty="0" err="1">
                          <a:latin typeface="Montserrat" panose="00000500000000000000" pitchFamily="2" charset="0"/>
                        </a:rPr>
                        <a:t>xơ</a:t>
                      </a:r>
                      <a:r>
                        <a:rPr lang="en-US" sz="1400" b="0" dirty="0">
                          <a:latin typeface="Montserrat" panose="00000500000000000000" pitchFamily="2" charset="0"/>
                        </a:rPr>
                        <a:t> </a:t>
                      </a:r>
                      <a:r>
                        <a:rPr lang="en-US" sz="1400" b="0" dirty="0" err="1">
                          <a:latin typeface="Montserrat" panose="00000500000000000000" pitchFamily="2" charset="0"/>
                        </a:rPr>
                        <a:t>tự</a:t>
                      </a:r>
                      <a:r>
                        <a:rPr lang="en-US" sz="1400" b="0" dirty="0">
                          <a:latin typeface="Montserrat" panose="00000500000000000000" pitchFamily="2" charset="0"/>
                        </a:rPr>
                        <a:t> </a:t>
                      </a:r>
                      <a:r>
                        <a:rPr lang="en-US" sz="1400" b="0" dirty="0" err="1">
                          <a:latin typeface="Montserrat" panose="00000500000000000000" pitchFamily="2" charset="0"/>
                        </a:rPr>
                        <a:t>nhiên</a:t>
                      </a:r>
                      <a:r>
                        <a:rPr lang="en-US" sz="1400" b="0" dirty="0">
                          <a:latin typeface="Montserrat" panose="00000500000000000000" pitchFamily="2" charset="0"/>
                        </a:rPr>
                        <a:t> </a:t>
                      </a:r>
                      <a:r>
                        <a:rPr lang="en-US" sz="1400" b="0" dirty="0" err="1">
                          <a:latin typeface="Montserrat" panose="00000500000000000000" pitchFamily="2" charset="0"/>
                        </a:rPr>
                        <a:t>từ</a:t>
                      </a:r>
                      <a:r>
                        <a:rPr lang="en-US" sz="1400" b="0" dirty="0">
                          <a:latin typeface="Montserrat" panose="00000500000000000000" pitchFamily="2" charset="0"/>
                        </a:rPr>
                        <a:t> </a:t>
                      </a:r>
                      <a:r>
                        <a:rPr lang="en-US" sz="1400" b="0" dirty="0" err="1">
                          <a:latin typeface="Montserrat" panose="00000500000000000000" pitchFamily="2" charset="0"/>
                        </a:rPr>
                        <a:t>ngũ</a:t>
                      </a:r>
                      <a:r>
                        <a:rPr lang="en-US" sz="1400" b="0" dirty="0">
                          <a:latin typeface="Montserrat" panose="00000500000000000000" pitchFamily="2" charset="0"/>
                        </a:rPr>
                        <a:t> </a:t>
                      </a:r>
                      <a:r>
                        <a:rPr lang="en-US" sz="1400" b="0" dirty="0" err="1">
                          <a:latin typeface="Montserrat" panose="00000500000000000000" pitchFamily="2" charset="0"/>
                        </a:rPr>
                        <a:t>cốc</a:t>
                      </a:r>
                      <a:r>
                        <a:rPr lang="en-US" sz="1400" b="0" dirty="0">
                          <a:latin typeface="Montserrat" panose="00000500000000000000" pitchFamily="2" charset="0"/>
                        </a:rPr>
                        <a:t> </a:t>
                      </a:r>
                      <a:r>
                        <a:rPr lang="en-US" sz="1400" b="0" dirty="0" err="1">
                          <a:latin typeface="Montserrat" panose="00000500000000000000" pitchFamily="2" charset="0"/>
                        </a:rPr>
                        <a:t>và</a:t>
                      </a:r>
                      <a:r>
                        <a:rPr lang="en-US" sz="1400" b="0" dirty="0">
                          <a:latin typeface="Montserrat" panose="00000500000000000000" pitchFamily="2" charset="0"/>
                        </a:rPr>
                        <a:t> </a:t>
                      </a:r>
                      <a:r>
                        <a:rPr lang="en-US" sz="1400" b="0" dirty="0" err="1">
                          <a:latin typeface="Montserrat" panose="00000500000000000000" pitchFamily="2" charset="0"/>
                        </a:rPr>
                        <a:t>hạt</a:t>
                      </a:r>
                      <a:endParaRPr lang="en-US" sz="1400" b="0" dirty="0">
                        <a:latin typeface="Montserrat" panose="00000500000000000000" pitchFamily="2" charset="0"/>
                      </a:endParaRPr>
                    </a:p>
                  </a:txBody>
                  <a:tcPr>
                    <a:solidFill>
                      <a:schemeClr val="accent6">
                        <a:lumMod val="75000"/>
                      </a:schemeClr>
                    </a:solidFill>
                  </a:tcPr>
                </a:tc>
                <a:extLst>
                  <a:ext uri="{0D108BD9-81ED-4DB2-BD59-A6C34878D82A}">
                    <a16:rowId xmlns:a16="http://schemas.microsoft.com/office/drawing/2014/main" val="3849250051"/>
                  </a:ext>
                </a:extLst>
              </a:tr>
            </a:tbl>
          </a:graphicData>
        </a:graphic>
      </p:graphicFrame>
      <p:cxnSp>
        <p:nvCxnSpPr>
          <p:cNvPr id="10" name="Straight Arrow Connector 9"/>
          <p:cNvCxnSpPr>
            <a:cxnSpLocks/>
          </p:cNvCxnSpPr>
          <p:nvPr/>
        </p:nvCxnSpPr>
        <p:spPr>
          <a:xfrm>
            <a:off x="7631858" y="2156347"/>
            <a:ext cx="1078012" cy="0"/>
          </a:xfrm>
          <a:prstGeom prst="straightConnector1">
            <a:avLst/>
          </a:prstGeom>
          <a:ln w="38100">
            <a:solidFill>
              <a:schemeClr val="accent6">
                <a:lumMod val="60000"/>
                <a:lumOff val="40000"/>
              </a:schemeClr>
            </a:solidFill>
            <a:prstDash val="dash"/>
            <a:tailEnd type="triangle"/>
          </a:ln>
        </p:spPr>
        <p:style>
          <a:lnRef idx="3">
            <a:schemeClr val="accent6"/>
          </a:lnRef>
          <a:fillRef idx="0">
            <a:schemeClr val="accent6"/>
          </a:fillRef>
          <a:effectRef idx="2">
            <a:schemeClr val="accent6"/>
          </a:effectRef>
          <a:fontRef idx="minor">
            <a:schemeClr val="tx1"/>
          </a:fontRef>
        </p:style>
      </p:cxnSp>
      <p:cxnSp>
        <p:nvCxnSpPr>
          <p:cNvPr id="29" name="Straight Arrow Connector 28"/>
          <p:cNvCxnSpPr>
            <a:cxnSpLocks/>
          </p:cNvCxnSpPr>
          <p:nvPr/>
        </p:nvCxnSpPr>
        <p:spPr>
          <a:xfrm>
            <a:off x="7929466" y="4335376"/>
            <a:ext cx="482796" cy="0"/>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p:cNvCxnSpPr>
          <p:nvPr/>
        </p:nvCxnSpPr>
        <p:spPr>
          <a:xfrm flipH="1">
            <a:off x="2426062" y="4288694"/>
            <a:ext cx="1012701" cy="0"/>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C9E9E32-06D4-472F-8C87-8C574D9D82FA}"/>
              </a:ext>
            </a:extLst>
          </p:cNvPr>
          <p:cNvSpPr txBox="1"/>
          <p:nvPr/>
        </p:nvSpPr>
        <p:spPr>
          <a:xfrm>
            <a:off x="5492108" y="1781685"/>
            <a:ext cx="337363" cy="646331"/>
          </a:xfrm>
          <a:prstGeom prst="rect">
            <a:avLst/>
          </a:prstGeom>
          <a:noFill/>
        </p:spPr>
        <p:txBody>
          <a:bodyPr wrap="square" rtlCol="0">
            <a:spAutoFit/>
          </a:bodyPr>
          <a:lstStyle/>
          <a:p>
            <a:r>
              <a:rPr lang="en-US" sz="3600" b="1" dirty="0"/>
              <a:t>+</a:t>
            </a:r>
          </a:p>
        </p:txBody>
      </p:sp>
      <p:pic>
        <p:nvPicPr>
          <p:cNvPr id="7" name="Picture 6" descr="Logo&#10;&#10;Description automatically generated">
            <a:extLst>
              <a:ext uri="{FF2B5EF4-FFF2-40B4-BE49-F238E27FC236}">
                <a16:creationId xmlns:a16="http://schemas.microsoft.com/office/drawing/2014/main" id="{739AACB4-ED3C-4F2E-AAFB-8E3EADD0E5B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5020" b="17568"/>
          <a:stretch/>
        </p:blipFill>
        <p:spPr>
          <a:xfrm>
            <a:off x="483304" y="3447152"/>
            <a:ext cx="2382113" cy="2284837"/>
          </a:xfrm>
          <a:prstGeom prst="rect">
            <a:avLst/>
          </a:prstGeom>
        </p:spPr>
      </p:pic>
      <p:sp>
        <p:nvSpPr>
          <p:cNvPr id="23" name="Rounded Rectangle 20">
            <a:extLst>
              <a:ext uri="{FF2B5EF4-FFF2-40B4-BE49-F238E27FC236}">
                <a16:creationId xmlns:a16="http://schemas.microsoft.com/office/drawing/2014/main" id="{323A16D7-007A-4A37-B952-2347A57F78EE}"/>
              </a:ext>
            </a:extLst>
          </p:cNvPr>
          <p:cNvSpPr/>
          <p:nvPr/>
        </p:nvSpPr>
        <p:spPr>
          <a:xfrm>
            <a:off x="140013" y="1647626"/>
            <a:ext cx="3298750" cy="1008711"/>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latin typeface="Montserrat" panose="00000500000000000000" pitchFamily="2" charset="0"/>
              </a:rPr>
              <a:t>Base </a:t>
            </a:r>
            <a:r>
              <a:rPr lang="en-US" sz="1400" dirty="0" err="1">
                <a:latin typeface="Montserrat" panose="00000500000000000000" pitchFamily="2" charset="0"/>
              </a:rPr>
              <a:t>ngũ</a:t>
            </a:r>
            <a:r>
              <a:rPr lang="en-US" sz="1400" dirty="0">
                <a:latin typeface="Montserrat" panose="00000500000000000000" pitchFamily="2" charset="0"/>
              </a:rPr>
              <a:t> </a:t>
            </a:r>
            <a:r>
              <a:rPr lang="en-US" sz="1400" dirty="0" err="1">
                <a:latin typeface="Montserrat" panose="00000500000000000000" pitchFamily="2" charset="0"/>
              </a:rPr>
              <a:t>cốc</a:t>
            </a:r>
            <a:endParaRPr lang="en-US" sz="1400" dirty="0">
              <a:latin typeface="Montserrat" panose="00000500000000000000" pitchFamily="2" charset="0"/>
            </a:endParaRPr>
          </a:p>
          <a:p>
            <a:r>
              <a:rPr lang="en-US" sz="1400" dirty="0" err="1">
                <a:latin typeface="Montserrat" panose="00000500000000000000" pitchFamily="2" charset="0"/>
              </a:rPr>
              <a:t>Phối</a:t>
            </a:r>
            <a:r>
              <a:rPr lang="en-US" sz="1400" dirty="0">
                <a:latin typeface="Montserrat" panose="00000500000000000000" pitchFamily="2" charset="0"/>
              </a:rPr>
              <a:t> </a:t>
            </a:r>
            <a:r>
              <a:rPr lang="en-US" sz="1400" dirty="0" err="1">
                <a:latin typeface="Montserrat" panose="00000500000000000000" pitchFamily="2" charset="0"/>
              </a:rPr>
              <a:t>trộn</a:t>
            </a:r>
            <a:r>
              <a:rPr lang="en-US" sz="1400" dirty="0">
                <a:latin typeface="Montserrat" panose="00000500000000000000" pitchFamily="2" charset="0"/>
              </a:rPr>
              <a:t> </a:t>
            </a:r>
            <a:r>
              <a:rPr lang="en-US" sz="1400" dirty="0" err="1">
                <a:latin typeface="Montserrat" panose="00000500000000000000" pitchFamily="2" charset="0"/>
              </a:rPr>
              <a:t>nhiều</a:t>
            </a:r>
            <a:r>
              <a:rPr lang="en-US" sz="1400" dirty="0">
                <a:latin typeface="Montserrat" panose="00000500000000000000" pitchFamily="2" charset="0"/>
              </a:rPr>
              <a:t> </a:t>
            </a:r>
            <a:r>
              <a:rPr lang="en-US" sz="1400" dirty="0" err="1">
                <a:latin typeface="Montserrat" panose="00000500000000000000" pitchFamily="2" charset="0"/>
              </a:rPr>
              <a:t>loại</a:t>
            </a:r>
            <a:r>
              <a:rPr lang="en-US" sz="1400" dirty="0">
                <a:latin typeface="Montserrat" panose="00000500000000000000" pitchFamily="2" charset="0"/>
              </a:rPr>
              <a:t> </a:t>
            </a:r>
            <a:r>
              <a:rPr lang="en-US" sz="1400" dirty="0" err="1">
                <a:latin typeface="Montserrat" panose="00000500000000000000" pitchFamily="2" charset="0"/>
              </a:rPr>
              <a:t>ngũ</a:t>
            </a:r>
            <a:r>
              <a:rPr lang="en-US" sz="1400" dirty="0">
                <a:latin typeface="Montserrat" panose="00000500000000000000" pitchFamily="2" charset="0"/>
              </a:rPr>
              <a:t> </a:t>
            </a:r>
            <a:r>
              <a:rPr lang="en-US" sz="1400" dirty="0" err="1">
                <a:latin typeface="Montserrat" panose="00000500000000000000" pitchFamily="2" charset="0"/>
              </a:rPr>
              <a:t>cốc</a:t>
            </a:r>
            <a:endParaRPr lang="en-US" sz="1400" dirty="0">
              <a:latin typeface="Montserrat" panose="00000500000000000000" pitchFamily="2" charset="0"/>
            </a:endParaRPr>
          </a:p>
          <a:p>
            <a:r>
              <a:rPr lang="en-US" sz="1400" dirty="0">
                <a:latin typeface="Montserrat" panose="00000500000000000000" pitchFamily="2" charset="0"/>
              </a:rPr>
              <a:t>“</a:t>
            </a:r>
            <a:r>
              <a:rPr lang="en-US" sz="1400" dirty="0" err="1">
                <a:latin typeface="Montserrat" panose="00000500000000000000" pitchFamily="2" charset="0"/>
              </a:rPr>
              <a:t>Đa</a:t>
            </a:r>
            <a:r>
              <a:rPr lang="en-US" sz="1400" dirty="0">
                <a:latin typeface="Montserrat" panose="00000500000000000000" pitchFamily="2" charset="0"/>
              </a:rPr>
              <a:t> </a:t>
            </a:r>
            <a:r>
              <a:rPr lang="en-US" sz="1400" dirty="0" err="1">
                <a:latin typeface="Montserrat" panose="00000500000000000000" pitchFamily="2" charset="0"/>
              </a:rPr>
              <a:t>tầng</a:t>
            </a:r>
            <a:r>
              <a:rPr lang="en-US" sz="1400" dirty="0">
                <a:latin typeface="Montserrat" panose="00000500000000000000" pitchFamily="2" charset="0"/>
              </a:rPr>
              <a:t> </a:t>
            </a:r>
            <a:r>
              <a:rPr lang="en-US" sz="1400" dirty="0" err="1">
                <a:latin typeface="Montserrat" panose="00000500000000000000" pitchFamily="2" charset="0"/>
              </a:rPr>
              <a:t>hạt</a:t>
            </a:r>
            <a:r>
              <a:rPr lang="en-US" sz="1400" dirty="0">
                <a:latin typeface="Montserrat" panose="00000500000000000000" pitchFamily="2" charset="0"/>
              </a:rPr>
              <a:t> – </a:t>
            </a:r>
            <a:r>
              <a:rPr lang="en-US" sz="1400" dirty="0" err="1">
                <a:latin typeface="Montserrat" panose="00000500000000000000" pitchFamily="2" charset="0"/>
              </a:rPr>
              <a:t>Đa</a:t>
            </a:r>
            <a:r>
              <a:rPr lang="en-US" sz="1400" dirty="0">
                <a:latin typeface="Montserrat" panose="00000500000000000000" pitchFamily="2" charset="0"/>
              </a:rPr>
              <a:t> </a:t>
            </a:r>
            <a:r>
              <a:rPr lang="en-US" sz="1400" dirty="0" err="1">
                <a:latin typeface="Montserrat" panose="00000500000000000000" pitchFamily="2" charset="0"/>
              </a:rPr>
              <a:t>tầng</a:t>
            </a:r>
            <a:r>
              <a:rPr lang="en-US" sz="1400" dirty="0">
                <a:latin typeface="Montserrat" panose="00000500000000000000" pitchFamily="2" charset="0"/>
              </a:rPr>
              <a:t> </a:t>
            </a:r>
            <a:r>
              <a:rPr lang="en-US" sz="1400" dirty="0" err="1">
                <a:latin typeface="Montserrat" panose="00000500000000000000" pitchFamily="2" charset="0"/>
              </a:rPr>
              <a:t>hương</a:t>
            </a:r>
            <a:r>
              <a:rPr lang="en-US" sz="1400" dirty="0">
                <a:latin typeface="Montserrat" panose="00000500000000000000" pitchFamily="2" charset="0"/>
              </a:rPr>
              <a:t> </a:t>
            </a:r>
            <a:r>
              <a:rPr lang="en-US" sz="1400" dirty="0" err="1">
                <a:latin typeface="Montserrat" panose="00000500000000000000" pitchFamily="2" charset="0"/>
              </a:rPr>
              <a:t>vị</a:t>
            </a:r>
            <a:r>
              <a:rPr lang="en-US" sz="1400" dirty="0">
                <a:latin typeface="Montserrat" panose="00000500000000000000" pitchFamily="2" charset="0"/>
              </a:rPr>
              <a:t>”</a:t>
            </a:r>
          </a:p>
        </p:txBody>
      </p:sp>
      <p:cxnSp>
        <p:nvCxnSpPr>
          <p:cNvPr id="25" name="Straight Arrow Connector 24">
            <a:extLst>
              <a:ext uri="{FF2B5EF4-FFF2-40B4-BE49-F238E27FC236}">
                <a16:creationId xmlns:a16="http://schemas.microsoft.com/office/drawing/2014/main" id="{2D42F7E3-4158-4A98-8AB2-549CF1227835}"/>
              </a:ext>
            </a:extLst>
          </p:cNvPr>
          <p:cNvCxnSpPr>
            <a:cxnSpLocks/>
            <a:endCxn id="23" idx="3"/>
          </p:cNvCxnSpPr>
          <p:nvPr/>
        </p:nvCxnSpPr>
        <p:spPr>
          <a:xfrm flipH="1" flipV="1">
            <a:off x="3438763" y="2151982"/>
            <a:ext cx="376223" cy="3648"/>
          </a:xfrm>
          <a:prstGeom prst="straightConnector1">
            <a:avLst/>
          </a:prstGeom>
          <a:ln w="38100">
            <a:solidFill>
              <a:schemeClr val="accent6">
                <a:lumMod val="60000"/>
                <a:lumOff val="40000"/>
              </a:schemeClr>
            </a:solidFill>
            <a:prstDash val="dash"/>
            <a:tailEnd type="triangle"/>
          </a:ln>
        </p:spPr>
        <p:style>
          <a:lnRef idx="3">
            <a:schemeClr val="accent6"/>
          </a:lnRef>
          <a:fillRef idx="0">
            <a:schemeClr val="accent6"/>
          </a:fillRef>
          <a:effectRef idx="2">
            <a:schemeClr val="accent6"/>
          </a:effectRef>
          <a:fontRef idx="minor">
            <a:schemeClr val="tx1"/>
          </a:fontRef>
        </p:style>
      </p:cxnSp>
      <p:sp>
        <p:nvSpPr>
          <p:cNvPr id="27" name="Hexagon 26">
            <a:extLst>
              <a:ext uri="{FF2B5EF4-FFF2-40B4-BE49-F238E27FC236}">
                <a16:creationId xmlns:a16="http://schemas.microsoft.com/office/drawing/2014/main" id="{94223E1D-D846-47A9-8D34-4D5F03F15E30}"/>
              </a:ext>
            </a:extLst>
          </p:cNvPr>
          <p:cNvSpPr/>
          <p:nvPr/>
        </p:nvSpPr>
        <p:spPr>
          <a:xfrm>
            <a:off x="4884015" y="4439776"/>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THAY THẾ BỮA ĂN NHẸ</a:t>
            </a:r>
          </a:p>
        </p:txBody>
      </p:sp>
    </p:spTree>
    <p:extLst>
      <p:ext uri="{BB962C8B-B14F-4D97-AF65-F5344CB8AC3E}">
        <p14:creationId xmlns:p14="http://schemas.microsoft.com/office/powerpoint/2010/main" val="106702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6"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circle(in)">
                                      <p:cBhvr>
                                        <p:cTn id="39" dur="2000"/>
                                        <p:tgtEl>
                                          <p:spTgt spid="22"/>
                                        </p:tgtEl>
                                      </p:cBhvr>
                                    </p:animEffect>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circle(in)">
                                      <p:cBhvr>
                                        <p:cTn id="55"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2" grpId="0" animBg="1"/>
      <p:bldP spid="14" grpId="0" animBg="1"/>
      <p:bldP spid="23" grpId="0" animBg="1"/>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06254" y="3744096"/>
            <a:ext cx="1641782" cy="424732"/>
          </a:xfrm>
          <a:prstGeom prst="rect">
            <a:avLst/>
          </a:prstGeom>
          <a:noFill/>
        </p:spPr>
        <p:txBody>
          <a:bodyPr wrap="square" rtlCol="0">
            <a:spAutoFit/>
          </a:bodyPr>
          <a:lstStyle/>
          <a:p>
            <a:r>
              <a:rPr lang="en-US" sz="2160" b="1" dirty="0">
                <a:latin typeface="Montserrat" panose="00000500000000000000" pitchFamily="2" charset="0"/>
                <a:cs typeface="Times New Roman" pitchFamily="18" charset="0"/>
              </a:rPr>
              <a:t>SLOGAN</a:t>
            </a:r>
          </a:p>
        </p:txBody>
      </p:sp>
      <p:sp>
        <p:nvSpPr>
          <p:cNvPr id="16" name="TextBox 15"/>
          <p:cNvSpPr txBox="1"/>
          <p:nvPr/>
        </p:nvSpPr>
        <p:spPr>
          <a:xfrm>
            <a:off x="472143" y="4725270"/>
            <a:ext cx="1992682" cy="757130"/>
          </a:xfrm>
          <a:prstGeom prst="rect">
            <a:avLst/>
          </a:prstGeom>
          <a:noFill/>
        </p:spPr>
        <p:txBody>
          <a:bodyPr wrap="square" rtlCol="0">
            <a:spAutoFit/>
          </a:bodyPr>
          <a:lstStyle/>
          <a:p>
            <a:r>
              <a:rPr lang="en-US" sz="2160" b="1" dirty="0">
                <a:latin typeface="Montserrat" panose="00000500000000000000" pitchFamily="2" charset="0"/>
                <a:cs typeface="Times New Roman" pitchFamily="18" charset="0"/>
              </a:rPr>
              <a:t>ĐIỂM NỔI </a:t>
            </a:r>
          </a:p>
          <a:p>
            <a:r>
              <a:rPr lang="en-US" sz="2160" b="1" dirty="0">
                <a:latin typeface="Montserrat" panose="00000500000000000000" pitchFamily="2" charset="0"/>
                <a:cs typeface="Times New Roman" pitchFamily="18" charset="0"/>
              </a:rPr>
              <a:t>TRỘI</a:t>
            </a:r>
            <a:endParaRPr lang="en-US" b="1" dirty="0">
              <a:latin typeface="Montserrat" panose="00000500000000000000" pitchFamily="2" charset="0"/>
              <a:cs typeface="Times New Roman" pitchFamily="18" charset="0"/>
            </a:endParaRPr>
          </a:p>
        </p:txBody>
      </p:sp>
      <p:sp>
        <p:nvSpPr>
          <p:cNvPr id="55" name="TextBox 54">
            <a:extLst>
              <a:ext uri="{FF2B5EF4-FFF2-40B4-BE49-F238E27FC236}">
                <a16:creationId xmlns:a16="http://schemas.microsoft.com/office/drawing/2014/main" id="{E28E316F-06DF-49E0-BCA0-BE4331A44A91}"/>
              </a:ext>
            </a:extLst>
          </p:cNvPr>
          <p:cNvSpPr txBox="1"/>
          <p:nvPr/>
        </p:nvSpPr>
        <p:spPr>
          <a:xfrm>
            <a:off x="8843047" y="4751433"/>
            <a:ext cx="2641360" cy="1015663"/>
          </a:xfrm>
          <a:prstGeom prst="rect">
            <a:avLst/>
          </a:prstGeom>
          <a:noFill/>
        </p:spPr>
        <p:txBody>
          <a:bodyPr wrap="square">
            <a:spAutoFit/>
          </a:bodyPr>
          <a:lstStyle/>
          <a:p>
            <a:r>
              <a:rPr lang="en-US" sz="1200" b="1" dirty="0" err="1">
                <a:solidFill>
                  <a:srgbClr val="FF0000"/>
                </a:solidFill>
                <a:latin typeface="Montserrat" panose="00000500000000000000" pitchFamily="2" charset="0"/>
              </a:rPr>
              <a:t>Không</a:t>
            </a:r>
            <a:r>
              <a:rPr lang="en-US" sz="1200" b="1" dirty="0">
                <a:solidFill>
                  <a:srgbClr val="FF0000"/>
                </a:solidFill>
                <a:latin typeface="Montserrat" panose="00000500000000000000" pitchFamily="2" charset="0"/>
              </a:rPr>
              <a:t> </a:t>
            </a:r>
            <a:r>
              <a:rPr lang="en-US" sz="1200" b="1" dirty="0" err="1">
                <a:solidFill>
                  <a:srgbClr val="FF0000"/>
                </a:solidFill>
                <a:latin typeface="Montserrat" panose="00000500000000000000" pitchFamily="2" charset="0"/>
              </a:rPr>
              <a:t>đường</a:t>
            </a:r>
            <a:r>
              <a:rPr lang="en-US" sz="1200" b="1" dirty="0">
                <a:solidFill>
                  <a:srgbClr val="FF0000"/>
                </a:solidFill>
                <a:latin typeface="Montserrat" panose="00000500000000000000" pitchFamily="2" charset="0"/>
              </a:rPr>
              <a:t> </a:t>
            </a:r>
            <a:r>
              <a:rPr lang="en-US" sz="1200" b="1" dirty="0" err="1">
                <a:solidFill>
                  <a:srgbClr val="FF0000"/>
                </a:solidFill>
                <a:latin typeface="Montserrat" panose="00000500000000000000" pitchFamily="2" charset="0"/>
              </a:rPr>
              <a:t>kính</a:t>
            </a:r>
            <a:r>
              <a:rPr lang="en-US" sz="1200" b="1" dirty="0">
                <a:latin typeface="Montserrat" panose="00000500000000000000" pitchFamily="2" charset="0"/>
              </a:rPr>
              <a:t>. </a:t>
            </a:r>
            <a:r>
              <a:rPr lang="en-US" sz="1200" b="1" dirty="0" err="1">
                <a:latin typeface="Montserrat" panose="00000500000000000000" pitchFamily="2" charset="0"/>
              </a:rPr>
              <a:t>Kết</a:t>
            </a:r>
            <a:r>
              <a:rPr lang="en-US" sz="1200" b="1" dirty="0">
                <a:latin typeface="Montserrat" panose="00000500000000000000" pitchFamily="2" charset="0"/>
              </a:rPr>
              <a:t> </a:t>
            </a:r>
            <a:r>
              <a:rPr lang="en-US" sz="1200" b="1" dirty="0" err="1">
                <a:latin typeface="Montserrat" panose="00000500000000000000" pitchFamily="2" charset="0"/>
              </a:rPr>
              <a:t>hợp</a:t>
            </a:r>
            <a:r>
              <a:rPr lang="en-US" sz="1200" b="1" dirty="0">
                <a:latin typeface="Montserrat" panose="00000500000000000000" pitchFamily="2" charset="0"/>
              </a:rPr>
              <a:t> b</a:t>
            </a:r>
            <a:r>
              <a:rPr lang="vi-VN" sz="1200" b="1" dirty="0">
                <a:latin typeface="Montserrat" panose="00000500000000000000" pitchFamily="2" charset="0"/>
              </a:rPr>
              <a:t>ổ sung các loại thảo dược như Hoài sơn, Kỷ tử, Khiếm thực, gạo lứ</a:t>
            </a:r>
            <a:r>
              <a:rPr lang="en-US" sz="1200" b="1" dirty="0">
                <a:latin typeface="Montserrat" panose="00000500000000000000" pitchFamily="2" charset="0"/>
              </a:rPr>
              <a:t>c</a:t>
            </a:r>
            <a:r>
              <a:rPr lang="vi-VN" sz="1200" b="1" dirty="0">
                <a:latin typeface="Montserrat" panose="00000500000000000000" pitchFamily="2" charset="0"/>
              </a:rPr>
              <a:t>, </a:t>
            </a:r>
            <a:r>
              <a:rPr lang="en-US" sz="1200" b="1" dirty="0" err="1">
                <a:latin typeface="Montserrat" panose="00000500000000000000" pitchFamily="2" charset="0"/>
              </a:rPr>
              <a:t>isomalt</a:t>
            </a:r>
            <a:r>
              <a:rPr lang="en-US" sz="1200" b="1" dirty="0">
                <a:latin typeface="Montserrat" panose="00000500000000000000" pitchFamily="2" charset="0"/>
              </a:rPr>
              <a:t>, sucralose </a:t>
            </a:r>
            <a:r>
              <a:rPr lang="en-US" sz="1200" b="1" dirty="0" err="1">
                <a:latin typeface="Montserrat" panose="00000500000000000000" pitchFamily="2" charset="0"/>
              </a:rPr>
              <a:t>vảo</a:t>
            </a:r>
            <a:r>
              <a:rPr lang="en-US" sz="1200" b="1" dirty="0">
                <a:latin typeface="Montserrat" panose="00000500000000000000" pitchFamily="2" charset="0"/>
              </a:rPr>
              <a:t> </a:t>
            </a:r>
            <a:r>
              <a:rPr lang="en-US" sz="1200" b="1" dirty="0" err="1">
                <a:latin typeface="Montserrat" panose="00000500000000000000" pitchFamily="2" charset="0"/>
              </a:rPr>
              <a:t>sản</a:t>
            </a:r>
            <a:r>
              <a:rPr lang="en-US" sz="1200" b="1" dirty="0">
                <a:latin typeface="Montserrat" panose="00000500000000000000" pitchFamily="2" charset="0"/>
              </a:rPr>
              <a:t> </a:t>
            </a:r>
            <a:r>
              <a:rPr lang="en-US" sz="1200" b="1" dirty="0" err="1">
                <a:latin typeface="Montserrat" panose="00000500000000000000" pitchFamily="2" charset="0"/>
              </a:rPr>
              <a:t>phẩm</a:t>
            </a:r>
            <a:endParaRPr lang="vi-VN" sz="1200" b="1" dirty="0">
              <a:latin typeface="Montserrat" panose="00000500000000000000" pitchFamily="2" charset="0"/>
            </a:endParaRPr>
          </a:p>
        </p:txBody>
      </p:sp>
      <p:pic>
        <p:nvPicPr>
          <p:cNvPr id="39" name="Picture 38">
            <a:extLst>
              <a:ext uri="{FF2B5EF4-FFF2-40B4-BE49-F238E27FC236}">
                <a16:creationId xmlns:a16="http://schemas.microsoft.com/office/drawing/2014/main" id="{CD4A751F-0B87-411E-85CC-C73050358E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1343" t="5342" r="33323" b="8257"/>
          <a:stretch/>
        </p:blipFill>
        <p:spPr>
          <a:xfrm>
            <a:off x="3378956" y="1333862"/>
            <a:ext cx="867429" cy="2121077"/>
          </a:xfrm>
          <a:prstGeom prst="rect">
            <a:avLst/>
          </a:prstGeom>
        </p:spPr>
      </p:pic>
      <p:pic>
        <p:nvPicPr>
          <p:cNvPr id="43" name="Picture 42" descr="Calendar&#10;&#10;Description automatically generated">
            <a:extLst>
              <a:ext uri="{FF2B5EF4-FFF2-40B4-BE49-F238E27FC236}">
                <a16:creationId xmlns:a16="http://schemas.microsoft.com/office/drawing/2014/main" id="{5DE668DC-2DE5-4664-8DC4-12991454393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31032" t="-1141" r="28849" b="1141"/>
          <a:stretch/>
        </p:blipFill>
        <p:spPr>
          <a:xfrm>
            <a:off x="2255024" y="1201046"/>
            <a:ext cx="957517" cy="2386710"/>
          </a:xfrm>
          <a:prstGeom prst="rect">
            <a:avLst/>
          </a:prstGeom>
        </p:spPr>
      </p:pic>
      <p:pic>
        <p:nvPicPr>
          <p:cNvPr id="45" name="Picture 44" descr="Calendar, company name&#10;&#10;Description automatically generated">
            <a:extLst>
              <a:ext uri="{FF2B5EF4-FFF2-40B4-BE49-F238E27FC236}">
                <a16:creationId xmlns:a16="http://schemas.microsoft.com/office/drawing/2014/main" id="{AC00DE76-A915-4E6E-81DD-0C0A08D619A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25542" r="26883"/>
          <a:stretch/>
        </p:blipFill>
        <p:spPr>
          <a:xfrm>
            <a:off x="4912168" y="1198485"/>
            <a:ext cx="1200993" cy="2524413"/>
          </a:xfrm>
          <a:prstGeom prst="rect">
            <a:avLst/>
          </a:prstGeom>
        </p:spPr>
      </p:pic>
      <p:pic>
        <p:nvPicPr>
          <p:cNvPr id="51" name="Picture 50" descr="Calendar&#10;&#10;Description automatically generated">
            <a:extLst>
              <a:ext uri="{FF2B5EF4-FFF2-40B4-BE49-F238E27FC236}">
                <a16:creationId xmlns:a16="http://schemas.microsoft.com/office/drawing/2014/main" id="{F63E537C-EE6F-4BD9-989C-C3AE0AD7DA4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22398" r="19890"/>
          <a:stretch/>
        </p:blipFill>
        <p:spPr>
          <a:xfrm>
            <a:off x="6868185" y="1183940"/>
            <a:ext cx="1498581" cy="2596684"/>
          </a:xfrm>
          <a:prstGeom prst="rect">
            <a:avLst/>
          </a:prstGeom>
        </p:spPr>
      </p:pic>
      <p:pic>
        <p:nvPicPr>
          <p:cNvPr id="54" name="Picture 53" descr="Logo, calendar, company name&#10;&#10;Description automatically generated">
            <a:extLst>
              <a:ext uri="{FF2B5EF4-FFF2-40B4-BE49-F238E27FC236}">
                <a16:creationId xmlns:a16="http://schemas.microsoft.com/office/drawing/2014/main" id="{D743ABBC-25B1-4FF5-BF2A-9395B008D9F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7077" r="22539"/>
          <a:stretch/>
        </p:blipFill>
        <p:spPr>
          <a:xfrm>
            <a:off x="9112103" y="1197669"/>
            <a:ext cx="1102801" cy="2582955"/>
          </a:xfrm>
          <a:prstGeom prst="rect">
            <a:avLst/>
          </a:prstGeom>
        </p:spPr>
      </p:pic>
      <p:sp>
        <p:nvSpPr>
          <p:cNvPr id="2" name="TextBox 1">
            <a:extLst>
              <a:ext uri="{FF2B5EF4-FFF2-40B4-BE49-F238E27FC236}">
                <a16:creationId xmlns:a16="http://schemas.microsoft.com/office/drawing/2014/main" id="{3FC1F4E5-34FE-4274-AF48-5E3920CFD4A3}"/>
              </a:ext>
            </a:extLst>
          </p:cNvPr>
          <p:cNvSpPr txBox="1"/>
          <p:nvPr/>
        </p:nvSpPr>
        <p:spPr>
          <a:xfrm>
            <a:off x="2209275" y="3727359"/>
            <a:ext cx="2438929" cy="646331"/>
          </a:xfrm>
          <a:prstGeom prst="rect">
            <a:avLst/>
          </a:prstGeom>
          <a:noFill/>
        </p:spPr>
        <p:txBody>
          <a:bodyPr wrap="square" rtlCol="0">
            <a:spAutoFi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1200" b="1" dirty="0" err="1">
                <a:solidFill>
                  <a:schemeClr val="dk1"/>
                </a:solidFill>
                <a:latin typeface="Montserrat" panose="00000500000000000000" pitchFamily="2" charset="0"/>
                <a:cs typeface="Times New Roman" panose="02020603050405020304" pitchFamily="18" charset="0"/>
              </a:rPr>
              <a:t>Tốt</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cho</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hệ</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tiêu</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hóa</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Cung</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cấp</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nguồn</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năng</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lượng</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xanh</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cho</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cả</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gia</a:t>
            </a:r>
            <a:r>
              <a:rPr lang="en-US" sz="1200" b="1" baseline="0" dirty="0">
                <a:solidFill>
                  <a:schemeClr val="dk1"/>
                </a:solidFill>
                <a:latin typeface="Montserrat" panose="00000500000000000000" pitchFamily="2" charset="0"/>
                <a:cs typeface="Times New Roman" panose="02020603050405020304" pitchFamily="18" charset="0"/>
              </a:rPr>
              <a:t> </a:t>
            </a:r>
            <a:r>
              <a:rPr lang="en-US" sz="1200" b="1" baseline="0" dirty="0" err="1">
                <a:solidFill>
                  <a:schemeClr val="dk1"/>
                </a:solidFill>
                <a:latin typeface="Montserrat" panose="00000500000000000000" pitchFamily="2" charset="0"/>
                <a:cs typeface="Times New Roman" panose="02020603050405020304" pitchFamily="18" charset="0"/>
              </a:rPr>
              <a:t>đình</a:t>
            </a:r>
            <a:endParaRPr lang="en-US" sz="1200" b="1" dirty="0">
              <a:solidFill>
                <a:schemeClr val="accent6">
                  <a:lumMod val="50000"/>
                </a:schemeClr>
              </a:solidFill>
              <a:latin typeface="Montserrat" panose="00000500000000000000" pitchFamily="2" charset="0"/>
              <a:cs typeface="Times New Roman" panose="02020603050405020304" pitchFamily="18" charset="0"/>
            </a:endParaRPr>
          </a:p>
        </p:txBody>
      </p:sp>
      <p:sp>
        <p:nvSpPr>
          <p:cNvPr id="56" name="TextBox 55">
            <a:extLst>
              <a:ext uri="{FF2B5EF4-FFF2-40B4-BE49-F238E27FC236}">
                <a16:creationId xmlns:a16="http://schemas.microsoft.com/office/drawing/2014/main" id="{44F6A89B-9B88-41A1-95BE-80EAFD269EE0}"/>
              </a:ext>
            </a:extLst>
          </p:cNvPr>
          <p:cNvSpPr txBox="1"/>
          <p:nvPr/>
        </p:nvSpPr>
        <p:spPr>
          <a:xfrm>
            <a:off x="4790162" y="3722899"/>
            <a:ext cx="1867516" cy="461665"/>
          </a:xfrm>
          <a:prstGeom prst="rect">
            <a:avLst/>
          </a:prstGeom>
          <a:noFill/>
        </p:spPr>
        <p:txBody>
          <a:bodyPr wrap="square" rtlCol="0">
            <a:spAutoFit/>
          </a:bodyPr>
          <a:lstStyle/>
          <a:p>
            <a:pPr marL="0" marR="0" indent="0" defTabSz="914400" rtl="0" eaLnBrk="1" fontAlgn="auto" latinLnBrk="0" hangingPunct="1">
              <a:lnSpc>
                <a:spcPct val="100000"/>
              </a:lnSpc>
              <a:spcBef>
                <a:spcPts val="0"/>
              </a:spcBef>
              <a:spcAft>
                <a:spcPts val="0"/>
              </a:spcAft>
              <a:buClrTx/>
              <a:buSzTx/>
              <a:buFontTx/>
              <a:buNone/>
              <a:tabLst/>
              <a:defRPr/>
            </a:pPr>
            <a:r>
              <a:rPr lang="vi-VN" sz="1200" b="1" dirty="0">
                <a:latin typeface="Montserrat" panose="00000500000000000000" pitchFamily="2" charset="0"/>
                <a:cs typeface="Times New Roman" panose="02020603050405020304" pitchFamily="18" charset="0"/>
              </a:rPr>
              <a:t>Thanh lọc cơ thể,</a:t>
            </a:r>
          </a:p>
          <a:p>
            <a:pPr marL="0" marR="0" indent="0" defTabSz="914400" rtl="0" eaLnBrk="1" fontAlgn="auto" latinLnBrk="0" hangingPunct="1">
              <a:lnSpc>
                <a:spcPct val="100000"/>
              </a:lnSpc>
              <a:spcBef>
                <a:spcPts val="0"/>
              </a:spcBef>
              <a:spcAft>
                <a:spcPts val="0"/>
              </a:spcAft>
              <a:buClrTx/>
              <a:buSzTx/>
              <a:buFontTx/>
              <a:buNone/>
              <a:tabLst/>
              <a:defRPr/>
            </a:pPr>
            <a:r>
              <a:rPr lang="vi-VN" sz="1200" b="1" dirty="0">
                <a:latin typeface="Montserrat" panose="00000500000000000000" pitchFamily="2" charset="0"/>
                <a:cs typeface="Times New Roman" panose="02020603050405020304" pitchFamily="18" charset="0"/>
              </a:rPr>
              <a:t>Kiểm soát cân nặng </a:t>
            </a:r>
            <a:endParaRPr lang="en-US" sz="1200" b="1" dirty="0">
              <a:latin typeface="Montserrat" panose="00000500000000000000" pitchFamily="2" charset="0"/>
              <a:cs typeface="Times New Roman" panose="02020603050405020304" pitchFamily="18" charset="0"/>
            </a:endParaRPr>
          </a:p>
        </p:txBody>
      </p:sp>
      <p:sp>
        <p:nvSpPr>
          <p:cNvPr id="58" name="TextBox 57">
            <a:extLst>
              <a:ext uri="{FF2B5EF4-FFF2-40B4-BE49-F238E27FC236}">
                <a16:creationId xmlns:a16="http://schemas.microsoft.com/office/drawing/2014/main" id="{7F341BC7-D949-4C06-8070-D6DA2CF23086}"/>
              </a:ext>
            </a:extLst>
          </p:cNvPr>
          <p:cNvSpPr txBox="1"/>
          <p:nvPr/>
        </p:nvSpPr>
        <p:spPr>
          <a:xfrm>
            <a:off x="6858724" y="3679298"/>
            <a:ext cx="1671899" cy="461665"/>
          </a:xfrm>
          <a:prstGeom prst="rect">
            <a:avLst/>
          </a:prstGeom>
          <a:noFill/>
        </p:spPr>
        <p:txBody>
          <a:bodyPr wrap="square" rtlCol="0">
            <a:spAutoFit/>
          </a:bodyPr>
          <a:lstStyle/>
          <a:p>
            <a:pPr marL="0" marR="0" indent="0" defTabSz="914400" rtl="0" eaLnBrk="1" fontAlgn="auto" latinLnBrk="0" hangingPunct="1">
              <a:lnSpc>
                <a:spcPct val="100000"/>
              </a:lnSpc>
              <a:spcBef>
                <a:spcPts val="0"/>
              </a:spcBef>
              <a:spcAft>
                <a:spcPts val="0"/>
              </a:spcAft>
              <a:buClrTx/>
              <a:buSzTx/>
              <a:buFontTx/>
              <a:buNone/>
              <a:tabLst/>
              <a:defRPr/>
            </a:pPr>
            <a:r>
              <a:rPr lang="vi-VN" sz="1200" b="1" dirty="0">
                <a:latin typeface="Montserrat" panose="00000500000000000000" pitchFamily="2" charset="0"/>
                <a:cs typeface="Times New Roman" panose="02020603050405020304" pitchFamily="18" charset="0"/>
              </a:rPr>
              <a:t>Da dẻ tươi sáng </a:t>
            </a:r>
            <a:r>
              <a:rPr lang="en-US" sz="1200" b="1" dirty="0">
                <a:latin typeface="Montserrat" panose="00000500000000000000" pitchFamily="2" charset="0"/>
                <a:cs typeface="Times New Roman" panose="02020603050405020304" pitchFamily="18" charset="0"/>
              </a:rPr>
              <a:t>, an </a:t>
            </a:r>
            <a:r>
              <a:rPr lang="en-US" sz="1200" b="1" dirty="0" err="1">
                <a:latin typeface="Montserrat" panose="00000500000000000000" pitchFamily="2" charset="0"/>
                <a:cs typeface="Times New Roman" panose="02020603050405020304" pitchFamily="18" charset="0"/>
              </a:rPr>
              <a:t>thần</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ngủ</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ngon</a:t>
            </a:r>
            <a:endParaRPr lang="vi-VN" sz="1200" b="1" dirty="0">
              <a:latin typeface="Montserrat" panose="00000500000000000000" pitchFamily="2" charset="0"/>
              <a:cs typeface="Times New Roman" panose="02020603050405020304" pitchFamily="18" charset="0"/>
            </a:endParaRPr>
          </a:p>
        </p:txBody>
      </p:sp>
      <p:sp>
        <p:nvSpPr>
          <p:cNvPr id="59" name="TextBox 58">
            <a:extLst>
              <a:ext uri="{FF2B5EF4-FFF2-40B4-BE49-F238E27FC236}">
                <a16:creationId xmlns:a16="http://schemas.microsoft.com/office/drawing/2014/main" id="{2A80C7B4-2F8C-4023-8FD4-DF2EE6A3FD91}"/>
              </a:ext>
            </a:extLst>
          </p:cNvPr>
          <p:cNvSpPr txBox="1"/>
          <p:nvPr/>
        </p:nvSpPr>
        <p:spPr>
          <a:xfrm>
            <a:off x="8868768" y="3722898"/>
            <a:ext cx="1916687" cy="461665"/>
          </a:xfrm>
          <a:prstGeom prst="rect">
            <a:avLst/>
          </a:prstGeom>
          <a:noFill/>
        </p:spPr>
        <p:txBody>
          <a:bodyPr wrap="square" rtlCol="0">
            <a:spAutoFi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1200" b="1" dirty="0" err="1">
                <a:latin typeface="Montserrat" panose="00000500000000000000" pitchFamily="2" charset="0"/>
                <a:cs typeface="Times New Roman" panose="02020603050405020304" pitchFamily="18" charset="0"/>
              </a:rPr>
              <a:t>Tốt</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cho</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người</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bị</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tiểu</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đường</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và</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ăn</a:t>
            </a:r>
            <a:r>
              <a:rPr lang="en-US" sz="1200" b="1" dirty="0">
                <a:latin typeface="Montserrat" panose="00000500000000000000" pitchFamily="2" charset="0"/>
                <a:cs typeface="Times New Roman" panose="02020603050405020304" pitchFamily="18" charset="0"/>
              </a:rPr>
              <a:t> </a:t>
            </a:r>
            <a:r>
              <a:rPr lang="en-US" sz="1200" b="1" dirty="0" err="1">
                <a:latin typeface="Montserrat" panose="00000500000000000000" pitchFamily="2" charset="0"/>
                <a:cs typeface="Times New Roman" panose="02020603050405020304" pitchFamily="18" charset="0"/>
              </a:rPr>
              <a:t>kiêng</a:t>
            </a:r>
            <a:endParaRPr lang="en-US" sz="1200" b="1" dirty="0">
              <a:latin typeface="Montserrat" panose="00000500000000000000" pitchFamily="2" charset="0"/>
              <a:cs typeface="Times New Roman" panose="02020603050405020304" pitchFamily="18" charset="0"/>
            </a:endParaRPr>
          </a:p>
        </p:txBody>
      </p:sp>
      <p:sp>
        <p:nvSpPr>
          <p:cNvPr id="4" name="TextBox 3">
            <a:extLst>
              <a:ext uri="{FF2B5EF4-FFF2-40B4-BE49-F238E27FC236}">
                <a16:creationId xmlns:a16="http://schemas.microsoft.com/office/drawing/2014/main" id="{BE20DE54-A9EF-4A98-B30E-9740E1F75CD8}"/>
              </a:ext>
            </a:extLst>
          </p:cNvPr>
          <p:cNvSpPr txBox="1"/>
          <p:nvPr/>
        </p:nvSpPr>
        <p:spPr>
          <a:xfrm>
            <a:off x="2209275" y="4797599"/>
            <a:ext cx="2061783" cy="461665"/>
          </a:xfrm>
          <a:prstGeom prst="rect">
            <a:avLst/>
          </a:prstGeom>
          <a:noFill/>
        </p:spPr>
        <p:txBody>
          <a:bodyPr wrap="none" rtlCol="0">
            <a:spAutoFit/>
          </a:bodyPr>
          <a:lstStyle/>
          <a:p>
            <a:r>
              <a:rPr lang="en-US" sz="1200" b="1" dirty="0">
                <a:latin typeface="Montserrat" panose="00000500000000000000" pitchFamily="2" charset="0"/>
              </a:rPr>
              <a:t>Dinh </a:t>
            </a:r>
            <a:r>
              <a:rPr lang="en-US" sz="1200" b="1" dirty="0" err="1">
                <a:latin typeface="Montserrat" panose="00000500000000000000" pitchFamily="2" charset="0"/>
              </a:rPr>
              <a:t>dưỡng</a:t>
            </a:r>
            <a:endParaRPr lang="en-US" sz="1200" b="1" dirty="0">
              <a:latin typeface="Montserrat" panose="00000500000000000000" pitchFamily="2" charset="0"/>
            </a:endParaRPr>
          </a:p>
          <a:p>
            <a:r>
              <a:rPr lang="en-US" sz="1200" b="1" dirty="0">
                <a:latin typeface="Montserrat" panose="00000500000000000000" pitchFamily="2" charset="0"/>
              </a:rPr>
              <a:t>Dinh </a:t>
            </a:r>
            <a:r>
              <a:rPr lang="en-US" sz="1200" b="1" dirty="0" err="1">
                <a:latin typeface="Montserrat" panose="00000500000000000000" pitchFamily="2" charset="0"/>
              </a:rPr>
              <a:t>dưỡng</a:t>
            </a:r>
            <a:r>
              <a:rPr lang="en-US" sz="1200" b="1" dirty="0">
                <a:latin typeface="Montserrat" panose="00000500000000000000" pitchFamily="2" charset="0"/>
              </a:rPr>
              <a:t> hương </a:t>
            </a:r>
            <a:r>
              <a:rPr lang="en-US" sz="1200" b="1" dirty="0" err="1">
                <a:latin typeface="Montserrat" panose="00000500000000000000" pitchFamily="2" charset="0"/>
              </a:rPr>
              <a:t>dừa</a:t>
            </a:r>
            <a:endParaRPr lang="en-US" sz="1200" b="1" dirty="0">
              <a:latin typeface="Montserrat" panose="00000500000000000000" pitchFamily="2" charset="0"/>
            </a:endParaRPr>
          </a:p>
        </p:txBody>
      </p:sp>
      <p:sp>
        <p:nvSpPr>
          <p:cNvPr id="61" name="TextBox 60">
            <a:extLst>
              <a:ext uri="{FF2B5EF4-FFF2-40B4-BE49-F238E27FC236}">
                <a16:creationId xmlns:a16="http://schemas.microsoft.com/office/drawing/2014/main" id="{7CE8698A-46D3-4B9D-9B3C-91FB91E753C8}"/>
              </a:ext>
            </a:extLst>
          </p:cNvPr>
          <p:cNvSpPr txBox="1"/>
          <p:nvPr/>
        </p:nvSpPr>
        <p:spPr>
          <a:xfrm>
            <a:off x="4840661" y="4797599"/>
            <a:ext cx="1721946" cy="276999"/>
          </a:xfrm>
          <a:prstGeom prst="rect">
            <a:avLst/>
          </a:prstGeom>
          <a:noFill/>
        </p:spPr>
        <p:txBody>
          <a:bodyPr wrap="none" rtlCol="0">
            <a:spAutoFit/>
          </a:bodyPr>
          <a:lstStyle/>
          <a:p>
            <a:r>
              <a:rPr lang="en-US" sz="1200" b="1" dirty="0" err="1">
                <a:latin typeface="Montserrat" panose="00000500000000000000" pitchFamily="2" charset="0"/>
              </a:rPr>
              <a:t>Gạo</a:t>
            </a:r>
            <a:r>
              <a:rPr lang="en-US" sz="1200" b="1" dirty="0">
                <a:latin typeface="Montserrat" panose="00000500000000000000" pitchFamily="2" charset="0"/>
              </a:rPr>
              <a:t> </a:t>
            </a:r>
            <a:r>
              <a:rPr lang="en-US" sz="1200" b="1" dirty="0" err="1">
                <a:latin typeface="Montserrat" panose="00000500000000000000" pitchFamily="2" charset="0"/>
              </a:rPr>
              <a:t>lức</a:t>
            </a:r>
            <a:r>
              <a:rPr lang="en-US" sz="1200" b="1" dirty="0">
                <a:latin typeface="Montserrat" panose="00000500000000000000" pitchFamily="2" charset="0"/>
              </a:rPr>
              <a:t> </a:t>
            </a:r>
            <a:r>
              <a:rPr lang="en-US" sz="1200" b="1" dirty="0" err="1">
                <a:latin typeface="Montserrat" panose="00000500000000000000" pitchFamily="2" charset="0"/>
              </a:rPr>
              <a:t>huyết</a:t>
            </a:r>
            <a:r>
              <a:rPr lang="en-US" sz="1200" b="1" dirty="0">
                <a:latin typeface="Montserrat" panose="00000500000000000000" pitchFamily="2" charset="0"/>
              </a:rPr>
              <a:t> </a:t>
            </a:r>
            <a:r>
              <a:rPr lang="en-US" sz="1200" b="1" dirty="0" err="1">
                <a:latin typeface="Montserrat" panose="00000500000000000000" pitchFamily="2" charset="0"/>
              </a:rPr>
              <a:t>rồng</a:t>
            </a:r>
            <a:endParaRPr lang="en-US" sz="1200" b="1" dirty="0">
              <a:latin typeface="Montserrat" panose="00000500000000000000" pitchFamily="2" charset="0"/>
            </a:endParaRPr>
          </a:p>
        </p:txBody>
      </p:sp>
      <p:sp>
        <p:nvSpPr>
          <p:cNvPr id="62" name="TextBox 61">
            <a:extLst>
              <a:ext uri="{FF2B5EF4-FFF2-40B4-BE49-F238E27FC236}">
                <a16:creationId xmlns:a16="http://schemas.microsoft.com/office/drawing/2014/main" id="{9CF4A9D0-369C-48B8-96A6-B157C1162F77}"/>
              </a:ext>
            </a:extLst>
          </p:cNvPr>
          <p:cNvSpPr txBox="1"/>
          <p:nvPr/>
        </p:nvSpPr>
        <p:spPr>
          <a:xfrm>
            <a:off x="6851439" y="4756553"/>
            <a:ext cx="1588897" cy="276999"/>
          </a:xfrm>
          <a:prstGeom prst="rect">
            <a:avLst/>
          </a:prstGeom>
          <a:noFill/>
        </p:spPr>
        <p:txBody>
          <a:bodyPr wrap="none" rtlCol="0">
            <a:spAutoFit/>
          </a:bodyPr>
          <a:lstStyle/>
          <a:p>
            <a:r>
              <a:rPr lang="en-US" sz="1200" b="1" dirty="0" err="1">
                <a:latin typeface="Montserrat" panose="00000500000000000000" pitchFamily="2" charset="0"/>
              </a:rPr>
              <a:t>Yến</a:t>
            </a:r>
            <a:r>
              <a:rPr lang="en-US" sz="1200" b="1" dirty="0">
                <a:latin typeface="Montserrat" panose="00000500000000000000" pitchFamily="2" charset="0"/>
              </a:rPr>
              <a:t> </a:t>
            </a:r>
            <a:r>
              <a:rPr lang="en-US" sz="1200" b="1" dirty="0" err="1">
                <a:latin typeface="Montserrat" panose="00000500000000000000" pitchFamily="2" charset="0"/>
              </a:rPr>
              <a:t>mạch</a:t>
            </a:r>
            <a:r>
              <a:rPr lang="en-US" sz="1200" b="1" dirty="0">
                <a:latin typeface="Montserrat" panose="00000500000000000000" pitchFamily="2" charset="0"/>
              </a:rPr>
              <a:t> </a:t>
            </a:r>
            <a:r>
              <a:rPr lang="en-US" sz="1200" b="1" dirty="0" err="1">
                <a:latin typeface="Montserrat" panose="00000500000000000000" pitchFamily="2" charset="0"/>
              </a:rPr>
              <a:t>đậu</a:t>
            </a:r>
            <a:r>
              <a:rPr lang="en-US" sz="1200" b="1" dirty="0">
                <a:latin typeface="Montserrat" panose="00000500000000000000" pitchFamily="2" charset="0"/>
              </a:rPr>
              <a:t> </a:t>
            </a:r>
            <a:r>
              <a:rPr lang="en-US" sz="1200" b="1" dirty="0" err="1">
                <a:latin typeface="Montserrat" panose="00000500000000000000" pitchFamily="2" charset="0"/>
              </a:rPr>
              <a:t>đỏ</a:t>
            </a:r>
            <a:endParaRPr lang="en-US" sz="1200" b="1" dirty="0">
              <a:latin typeface="Montserrat" panose="00000500000000000000" pitchFamily="2" charset="0"/>
            </a:endParaRPr>
          </a:p>
        </p:txBody>
      </p:sp>
      <p:sp>
        <p:nvSpPr>
          <p:cNvPr id="10" name="TextBox 9">
            <a:extLst>
              <a:ext uri="{FF2B5EF4-FFF2-40B4-BE49-F238E27FC236}">
                <a16:creationId xmlns:a16="http://schemas.microsoft.com/office/drawing/2014/main" id="{1440EB47-A8D6-4A68-ADBC-EE002F4C441D}"/>
              </a:ext>
            </a:extLst>
          </p:cNvPr>
          <p:cNvSpPr txBox="1"/>
          <p:nvPr/>
        </p:nvSpPr>
        <p:spPr>
          <a:xfrm>
            <a:off x="2206497" y="816356"/>
            <a:ext cx="2103461" cy="307777"/>
          </a:xfrm>
          <a:prstGeom prst="rect">
            <a:avLst/>
          </a:prstGeom>
          <a:noFill/>
        </p:spPr>
        <p:txBody>
          <a:bodyPr wrap="none" rtlCol="0">
            <a:spAutoFit/>
          </a:bodyPr>
          <a:lstStyle/>
          <a:p>
            <a:r>
              <a:rPr lang="en-US" sz="1400" b="1" dirty="0" err="1">
                <a:latin typeface="Montserrat" panose="00000500000000000000" pitchFamily="2" charset="0"/>
              </a:rPr>
              <a:t>Ngũ</a:t>
            </a:r>
            <a:r>
              <a:rPr lang="en-US" sz="1400" b="1" dirty="0">
                <a:latin typeface="Montserrat" panose="00000500000000000000" pitchFamily="2" charset="0"/>
              </a:rPr>
              <a:t> </a:t>
            </a:r>
            <a:r>
              <a:rPr lang="en-US" sz="1400" b="1" dirty="0" err="1">
                <a:latin typeface="Montserrat" panose="00000500000000000000" pitchFamily="2" charset="0"/>
              </a:rPr>
              <a:t>cốc</a:t>
            </a:r>
            <a:r>
              <a:rPr lang="en-US" sz="1400" b="1" dirty="0">
                <a:latin typeface="Montserrat" panose="00000500000000000000" pitchFamily="2" charset="0"/>
              </a:rPr>
              <a:t> </a:t>
            </a:r>
            <a:r>
              <a:rPr lang="en-US" sz="1400" b="1" dirty="0" err="1">
                <a:latin typeface="Montserrat" panose="00000500000000000000" pitchFamily="2" charset="0"/>
              </a:rPr>
              <a:t>dinh</a:t>
            </a:r>
            <a:r>
              <a:rPr lang="en-US" sz="1400" b="1" dirty="0">
                <a:latin typeface="Montserrat" panose="00000500000000000000" pitchFamily="2" charset="0"/>
              </a:rPr>
              <a:t> </a:t>
            </a:r>
            <a:r>
              <a:rPr lang="en-US" sz="1400" b="1" dirty="0" err="1">
                <a:latin typeface="Montserrat" panose="00000500000000000000" pitchFamily="2" charset="0"/>
              </a:rPr>
              <a:t>dưỡng</a:t>
            </a:r>
            <a:endParaRPr lang="en-US" sz="1400" b="1" dirty="0">
              <a:latin typeface="Montserrat" panose="00000500000000000000" pitchFamily="2" charset="0"/>
            </a:endParaRPr>
          </a:p>
        </p:txBody>
      </p:sp>
      <p:sp>
        <p:nvSpPr>
          <p:cNvPr id="63" name="TextBox 62">
            <a:extLst>
              <a:ext uri="{FF2B5EF4-FFF2-40B4-BE49-F238E27FC236}">
                <a16:creationId xmlns:a16="http://schemas.microsoft.com/office/drawing/2014/main" id="{9A0A3E1C-900E-465F-98F7-311B86713E27}"/>
              </a:ext>
            </a:extLst>
          </p:cNvPr>
          <p:cNvSpPr txBox="1"/>
          <p:nvPr/>
        </p:nvSpPr>
        <p:spPr>
          <a:xfrm>
            <a:off x="4544179" y="796302"/>
            <a:ext cx="1980029" cy="307777"/>
          </a:xfrm>
          <a:prstGeom prst="rect">
            <a:avLst/>
          </a:prstGeom>
          <a:noFill/>
        </p:spPr>
        <p:txBody>
          <a:bodyPr wrap="none" rtlCol="0">
            <a:spAutoFit/>
          </a:bodyPr>
          <a:lstStyle/>
          <a:p>
            <a:r>
              <a:rPr lang="en-US" sz="1400" b="1" dirty="0" err="1">
                <a:latin typeface="Montserrat" panose="00000500000000000000" pitchFamily="2" charset="0"/>
              </a:rPr>
              <a:t>Gạo</a:t>
            </a:r>
            <a:r>
              <a:rPr lang="en-US" sz="1400" b="1" dirty="0">
                <a:latin typeface="Montserrat" panose="00000500000000000000" pitchFamily="2" charset="0"/>
              </a:rPr>
              <a:t> </a:t>
            </a:r>
            <a:r>
              <a:rPr lang="en-US" sz="1400" b="1" dirty="0" err="1">
                <a:latin typeface="Montserrat" panose="00000500000000000000" pitchFamily="2" charset="0"/>
              </a:rPr>
              <a:t>lức</a:t>
            </a:r>
            <a:r>
              <a:rPr lang="en-US" sz="1400" b="1" dirty="0">
                <a:latin typeface="Montserrat" panose="00000500000000000000" pitchFamily="2" charset="0"/>
              </a:rPr>
              <a:t> </a:t>
            </a:r>
            <a:r>
              <a:rPr lang="en-US" sz="1400" b="1" dirty="0" err="1">
                <a:latin typeface="Montserrat" panose="00000500000000000000" pitchFamily="2" charset="0"/>
              </a:rPr>
              <a:t>huyết</a:t>
            </a:r>
            <a:r>
              <a:rPr lang="en-US" sz="1400" b="1" dirty="0">
                <a:latin typeface="Montserrat" panose="00000500000000000000" pitchFamily="2" charset="0"/>
              </a:rPr>
              <a:t> </a:t>
            </a:r>
            <a:r>
              <a:rPr lang="en-US" sz="1400" b="1" dirty="0" err="1">
                <a:latin typeface="Montserrat" panose="00000500000000000000" pitchFamily="2" charset="0"/>
              </a:rPr>
              <a:t>rồng</a:t>
            </a:r>
            <a:endParaRPr lang="en-US" sz="1400" b="1" dirty="0">
              <a:latin typeface="Montserrat" panose="00000500000000000000" pitchFamily="2" charset="0"/>
            </a:endParaRPr>
          </a:p>
        </p:txBody>
      </p:sp>
      <p:sp>
        <p:nvSpPr>
          <p:cNvPr id="67" name="TextBox 66">
            <a:extLst>
              <a:ext uri="{FF2B5EF4-FFF2-40B4-BE49-F238E27FC236}">
                <a16:creationId xmlns:a16="http://schemas.microsoft.com/office/drawing/2014/main" id="{0C5B509B-F91F-48A1-B5C9-4A31CA092D81}"/>
              </a:ext>
            </a:extLst>
          </p:cNvPr>
          <p:cNvSpPr txBox="1"/>
          <p:nvPr/>
        </p:nvSpPr>
        <p:spPr>
          <a:xfrm>
            <a:off x="6636312" y="825364"/>
            <a:ext cx="1826141" cy="307777"/>
          </a:xfrm>
          <a:prstGeom prst="rect">
            <a:avLst/>
          </a:prstGeom>
          <a:noFill/>
        </p:spPr>
        <p:txBody>
          <a:bodyPr wrap="none" rtlCol="0">
            <a:spAutoFit/>
          </a:bodyPr>
          <a:lstStyle/>
          <a:p>
            <a:r>
              <a:rPr lang="en-US" sz="1400" b="1" dirty="0" err="1">
                <a:latin typeface="Montserrat" panose="00000500000000000000" pitchFamily="2" charset="0"/>
              </a:rPr>
              <a:t>Yến</a:t>
            </a:r>
            <a:r>
              <a:rPr lang="en-US" sz="1400" b="1" dirty="0">
                <a:latin typeface="Montserrat" panose="00000500000000000000" pitchFamily="2" charset="0"/>
              </a:rPr>
              <a:t> </a:t>
            </a:r>
            <a:r>
              <a:rPr lang="en-US" sz="1400" b="1" dirty="0" err="1">
                <a:latin typeface="Montserrat" panose="00000500000000000000" pitchFamily="2" charset="0"/>
              </a:rPr>
              <a:t>mạch</a:t>
            </a:r>
            <a:r>
              <a:rPr lang="en-US" sz="1400" b="1" dirty="0">
                <a:latin typeface="Montserrat" panose="00000500000000000000" pitchFamily="2" charset="0"/>
              </a:rPr>
              <a:t> </a:t>
            </a:r>
            <a:r>
              <a:rPr lang="en-US" sz="1400" b="1" dirty="0" err="1">
                <a:latin typeface="Montserrat" panose="00000500000000000000" pitchFamily="2" charset="0"/>
              </a:rPr>
              <a:t>đậu</a:t>
            </a:r>
            <a:r>
              <a:rPr lang="en-US" sz="1400" b="1" dirty="0">
                <a:latin typeface="Montserrat" panose="00000500000000000000" pitchFamily="2" charset="0"/>
              </a:rPr>
              <a:t> </a:t>
            </a:r>
            <a:r>
              <a:rPr lang="en-US" sz="1400" b="1" dirty="0" err="1">
                <a:latin typeface="Montserrat" panose="00000500000000000000" pitchFamily="2" charset="0"/>
              </a:rPr>
              <a:t>đỏ</a:t>
            </a:r>
            <a:endParaRPr lang="en-US" sz="1400" b="1" dirty="0">
              <a:latin typeface="Montserrat" panose="00000500000000000000" pitchFamily="2" charset="0"/>
            </a:endParaRPr>
          </a:p>
        </p:txBody>
      </p:sp>
      <p:sp>
        <p:nvSpPr>
          <p:cNvPr id="68" name="TextBox 67">
            <a:extLst>
              <a:ext uri="{FF2B5EF4-FFF2-40B4-BE49-F238E27FC236}">
                <a16:creationId xmlns:a16="http://schemas.microsoft.com/office/drawing/2014/main" id="{7887DF91-796C-44FD-83A6-88B8FDC5EC81}"/>
              </a:ext>
            </a:extLst>
          </p:cNvPr>
          <p:cNvSpPr txBox="1"/>
          <p:nvPr/>
        </p:nvSpPr>
        <p:spPr>
          <a:xfrm>
            <a:off x="8748829" y="826242"/>
            <a:ext cx="1829347" cy="307777"/>
          </a:xfrm>
          <a:prstGeom prst="rect">
            <a:avLst/>
          </a:prstGeom>
          <a:noFill/>
        </p:spPr>
        <p:txBody>
          <a:bodyPr wrap="none" rtlCol="0">
            <a:spAutoFit/>
          </a:bodyPr>
          <a:lstStyle/>
          <a:p>
            <a:r>
              <a:rPr lang="en-US" sz="1400" b="1" dirty="0" err="1">
                <a:latin typeface="Montserrat" panose="00000500000000000000" pitchFamily="2" charset="0"/>
              </a:rPr>
              <a:t>Ngũ</a:t>
            </a:r>
            <a:r>
              <a:rPr lang="en-US" sz="1400" b="1" dirty="0">
                <a:latin typeface="Montserrat" panose="00000500000000000000" pitchFamily="2" charset="0"/>
              </a:rPr>
              <a:t> </a:t>
            </a:r>
            <a:r>
              <a:rPr lang="en-US" sz="1400" b="1" dirty="0" err="1">
                <a:latin typeface="Montserrat" panose="00000500000000000000" pitchFamily="2" charset="0"/>
              </a:rPr>
              <a:t>cốc</a:t>
            </a:r>
            <a:r>
              <a:rPr lang="en-US" sz="1400" b="1" dirty="0">
                <a:latin typeface="Montserrat" panose="00000500000000000000" pitchFamily="2" charset="0"/>
              </a:rPr>
              <a:t> </a:t>
            </a:r>
            <a:r>
              <a:rPr lang="en-US" sz="1400" b="1" dirty="0" err="1">
                <a:latin typeface="Montserrat" panose="00000500000000000000" pitchFamily="2" charset="0"/>
              </a:rPr>
              <a:t>ăn</a:t>
            </a:r>
            <a:r>
              <a:rPr lang="en-US" sz="1400" b="1" dirty="0">
                <a:latin typeface="Montserrat" panose="00000500000000000000" pitchFamily="2" charset="0"/>
              </a:rPr>
              <a:t> </a:t>
            </a:r>
            <a:r>
              <a:rPr lang="en-US" sz="1400" b="1" dirty="0" err="1">
                <a:latin typeface="Montserrat" panose="00000500000000000000" pitchFamily="2" charset="0"/>
              </a:rPr>
              <a:t>kiêng</a:t>
            </a:r>
            <a:endParaRPr lang="en-US" sz="1400" b="1" dirty="0">
              <a:latin typeface="Montserrat" panose="00000500000000000000" pitchFamily="2" charset="0"/>
            </a:endParaRPr>
          </a:p>
        </p:txBody>
      </p:sp>
      <p:sp>
        <p:nvSpPr>
          <p:cNvPr id="3" name="TextBox 2"/>
          <p:cNvSpPr txBox="1"/>
          <p:nvPr/>
        </p:nvSpPr>
        <p:spPr>
          <a:xfrm>
            <a:off x="1920121" y="290286"/>
            <a:ext cx="8658055" cy="461665"/>
          </a:xfrm>
          <a:prstGeom prst="rect">
            <a:avLst/>
          </a:prstGeom>
          <a:noFill/>
        </p:spPr>
        <p:txBody>
          <a:bodyPr wrap="square" rtlCol="0">
            <a:spAutoFit/>
          </a:bodyPr>
          <a:lstStyle/>
          <a:p>
            <a:r>
              <a:rPr lang="en-US" sz="2400" b="1" dirty="0" err="1">
                <a:solidFill>
                  <a:srgbClr val="548235"/>
                </a:solidFill>
              </a:rPr>
              <a:t>Việt</a:t>
            </a:r>
            <a:r>
              <a:rPr lang="en-US" sz="2400" b="1" dirty="0">
                <a:solidFill>
                  <a:srgbClr val="548235"/>
                </a:solidFill>
              </a:rPr>
              <a:t> </a:t>
            </a:r>
            <a:r>
              <a:rPr lang="en-US" sz="2400" b="1" dirty="0" err="1">
                <a:solidFill>
                  <a:srgbClr val="548235"/>
                </a:solidFill>
              </a:rPr>
              <a:t>Ngũ</a:t>
            </a:r>
            <a:r>
              <a:rPr lang="en-US" sz="2400" b="1" dirty="0">
                <a:solidFill>
                  <a:srgbClr val="548235"/>
                </a:solidFill>
              </a:rPr>
              <a:t> </a:t>
            </a:r>
            <a:r>
              <a:rPr lang="en-US" sz="2400" b="1" dirty="0" err="1">
                <a:solidFill>
                  <a:srgbClr val="548235"/>
                </a:solidFill>
              </a:rPr>
              <a:t>cốc</a:t>
            </a:r>
            <a:r>
              <a:rPr lang="en-US" sz="2400" b="1" dirty="0">
                <a:solidFill>
                  <a:srgbClr val="548235"/>
                </a:solidFill>
              </a:rPr>
              <a:t>: </a:t>
            </a:r>
            <a:r>
              <a:rPr lang="en-US" sz="2400" b="1" dirty="0" err="1">
                <a:solidFill>
                  <a:srgbClr val="548235"/>
                </a:solidFill>
              </a:rPr>
              <a:t>đa</a:t>
            </a:r>
            <a:r>
              <a:rPr lang="en-US" sz="2400" b="1" dirty="0">
                <a:solidFill>
                  <a:srgbClr val="548235"/>
                </a:solidFill>
              </a:rPr>
              <a:t> </a:t>
            </a:r>
            <a:r>
              <a:rPr lang="en-US" sz="2400" b="1" dirty="0" err="1">
                <a:solidFill>
                  <a:srgbClr val="548235"/>
                </a:solidFill>
              </a:rPr>
              <a:t>hương</a:t>
            </a:r>
            <a:r>
              <a:rPr lang="en-US" sz="2400" b="1" dirty="0">
                <a:solidFill>
                  <a:srgbClr val="548235"/>
                </a:solidFill>
              </a:rPr>
              <a:t> </a:t>
            </a:r>
            <a:r>
              <a:rPr lang="en-US" sz="2400" b="1" dirty="0" err="1">
                <a:solidFill>
                  <a:srgbClr val="548235"/>
                </a:solidFill>
              </a:rPr>
              <a:t>vị</a:t>
            </a:r>
            <a:r>
              <a:rPr lang="en-US" sz="2400" b="1" dirty="0">
                <a:solidFill>
                  <a:srgbClr val="548235"/>
                </a:solidFill>
              </a:rPr>
              <a:t>, </a:t>
            </a:r>
            <a:r>
              <a:rPr lang="en-US" sz="2400" b="1" dirty="0" err="1">
                <a:solidFill>
                  <a:srgbClr val="548235"/>
                </a:solidFill>
              </a:rPr>
              <a:t>giúp</a:t>
            </a:r>
            <a:r>
              <a:rPr lang="en-US" sz="2400" b="1" dirty="0">
                <a:solidFill>
                  <a:srgbClr val="548235"/>
                </a:solidFill>
              </a:rPr>
              <a:t> </a:t>
            </a:r>
            <a:r>
              <a:rPr lang="en-US" sz="2400" b="1" dirty="0" err="1">
                <a:solidFill>
                  <a:srgbClr val="548235"/>
                </a:solidFill>
              </a:rPr>
              <a:t>người</a:t>
            </a:r>
            <a:r>
              <a:rPr lang="en-US" sz="2400" b="1" dirty="0">
                <a:solidFill>
                  <a:srgbClr val="548235"/>
                </a:solidFill>
              </a:rPr>
              <a:t> </a:t>
            </a:r>
            <a:r>
              <a:rPr lang="en-US" sz="2400" b="1" dirty="0" err="1">
                <a:solidFill>
                  <a:srgbClr val="548235"/>
                </a:solidFill>
              </a:rPr>
              <a:t>tiêu</a:t>
            </a:r>
            <a:r>
              <a:rPr lang="en-US" sz="2400" b="1" dirty="0">
                <a:solidFill>
                  <a:srgbClr val="548235"/>
                </a:solidFill>
              </a:rPr>
              <a:t> </a:t>
            </a:r>
            <a:r>
              <a:rPr lang="en-US" sz="2400" b="1" dirty="0" err="1">
                <a:solidFill>
                  <a:srgbClr val="548235"/>
                </a:solidFill>
              </a:rPr>
              <a:t>dùng</a:t>
            </a:r>
            <a:r>
              <a:rPr lang="en-US" sz="2400" b="1" dirty="0">
                <a:solidFill>
                  <a:srgbClr val="548235"/>
                </a:solidFill>
              </a:rPr>
              <a:t> </a:t>
            </a:r>
            <a:r>
              <a:rPr lang="en-US" sz="2400" b="1" dirty="0" err="1">
                <a:solidFill>
                  <a:srgbClr val="548235"/>
                </a:solidFill>
              </a:rPr>
              <a:t>có</a:t>
            </a:r>
            <a:r>
              <a:rPr lang="en-US" sz="2400" b="1" dirty="0">
                <a:solidFill>
                  <a:srgbClr val="548235"/>
                </a:solidFill>
              </a:rPr>
              <a:t> </a:t>
            </a:r>
            <a:r>
              <a:rPr lang="en-US" sz="2400" b="1" dirty="0" err="1">
                <a:solidFill>
                  <a:srgbClr val="548235"/>
                </a:solidFill>
              </a:rPr>
              <a:t>nhiều</a:t>
            </a:r>
            <a:r>
              <a:rPr lang="en-US" sz="2400" b="1" dirty="0">
                <a:solidFill>
                  <a:srgbClr val="548235"/>
                </a:solidFill>
              </a:rPr>
              <a:t> </a:t>
            </a:r>
            <a:r>
              <a:rPr lang="en-US" sz="2400" b="1" dirty="0" err="1">
                <a:solidFill>
                  <a:srgbClr val="548235"/>
                </a:solidFill>
              </a:rPr>
              <a:t>lựa</a:t>
            </a:r>
            <a:r>
              <a:rPr lang="en-US" sz="2400" b="1" dirty="0">
                <a:solidFill>
                  <a:srgbClr val="548235"/>
                </a:solidFill>
              </a:rPr>
              <a:t> </a:t>
            </a:r>
            <a:r>
              <a:rPr lang="en-US" sz="2400" b="1" dirty="0" err="1">
                <a:solidFill>
                  <a:srgbClr val="548235"/>
                </a:solidFill>
              </a:rPr>
              <a:t>chọn</a:t>
            </a:r>
            <a:endParaRPr lang="en-US" sz="2400" b="1" dirty="0">
              <a:solidFill>
                <a:srgbClr val="548235"/>
              </a:solidFill>
            </a:endParaRPr>
          </a:p>
        </p:txBody>
      </p:sp>
    </p:spTree>
    <p:extLst>
      <p:ext uri="{BB962C8B-B14F-4D97-AF65-F5344CB8AC3E}">
        <p14:creationId xmlns:p14="http://schemas.microsoft.com/office/powerpoint/2010/main" val="549732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E061316-57C0-4FE0-89D7-221D2EE7D9DD}"/>
              </a:ext>
            </a:extLst>
          </p:cNvPr>
          <p:cNvGrpSpPr/>
          <p:nvPr/>
        </p:nvGrpSpPr>
        <p:grpSpPr>
          <a:xfrm>
            <a:off x="-47095" y="9980"/>
            <a:ext cx="12239095" cy="6872514"/>
            <a:chOff x="-47095" y="0"/>
            <a:chExt cx="12239095" cy="6872514"/>
          </a:xfrm>
        </p:grpSpPr>
        <p:pic>
          <p:nvPicPr>
            <p:cNvPr id="3" name="Picture 2" descr="Calendar&#10;&#10;Description automatically generated">
              <a:extLst>
                <a:ext uri="{FF2B5EF4-FFF2-40B4-BE49-F238E27FC236}">
                  <a16:creationId xmlns:a16="http://schemas.microsoft.com/office/drawing/2014/main" id="{B94C6AF3-6353-4D62-9FDB-6C0DEE1C074E}"/>
                </a:ext>
              </a:extLst>
            </p:cNvPr>
            <p:cNvPicPr>
              <a:picLocks noChangeAspect="1"/>
            </p:cNvPicPr>
            <p:nvPr/>
          </p:nvPicPr>
          <p:blipFill rotWithShape="1">
            <a:blip r:embed="rId2"/>
            <a:srcRect t="57791" b="2437"/>
            <a:stretch/>
          </p:blipFill>
          <p:spPr>
            <a:xfrm>
              <a:off x="0" y="0"/>
              <a:ext cx="12192000" cy="6858000"/>
            </a:xfrm>
            <a:prstGeom prst="rect">
              <a:avLst/>
            </a:prstGeom>
          </p:spPr>
        </p:pic>
        <p:pic>
          <p:nvPicPr>
            <p:cNvPr id="8" name="Picture 7">
              <a:extLst>
                <a:ext uri="{FF2B5EF4-FFF2-40B4-BE49-F238E27FC236}">
                  <a16:creationId xmlns:a16="http://schemas.microsoft.com/office/drawing/2014/main" id="{22A0E789-E501-491F-8E6C-DFB15C3C34A1}"/>
                </a:ext>
              </a:extLst>
            </p:cNvPr>
            <p:cNvPicPr>
              <a:picLocks noChangeAspect="1"/>
            </p:cNvPicPr>
            <p:nvPr/>
          </p:nvPicPr>
          <p:blipFill rotWithShape="1">
            <a:blip r:embed="rId3"/>
            <a:srcRect l="-386" r="-1"/>
            <a:stretch/>
          </p:blipFill>
          <p:spPr>
            <a:xfrm>
              <a:off x="-47095" y="1703555"/>
              <a:ext cx="12239095" cy="5168959"/>
            </a:xfrm>
            <a:prstGeom prst="rect">
              <a:avLst/>
            </a:prstGeom>
          </p:spPr>
        </p:pic>
        <p:pic>
          <p:nvPicPr>
            <p:cNvPr id="9" name="Picture 8" descr="Calendar&#10;&#10;Description automatically generated">
              <a:extLst>
                <a:ext uri="{FF2B5EF4-FFF2-40B4-BE49-F238E27FC236}">
                  <a16:creationId xmlns:a16="http://schemas.microsoft.com/office/drawing/2014/main" id="{5D4402CF-BBF2-41AF-8044-6787FE51BA60}"/>
                </a:ext>
              </a:extLst>
            </p:cNvPr>
            <p:cNvPicPr>
              <a:picLocks noChangeAspect="1"/>
            </p:cNvPicPr>
            <p:nvPr/>
          </p:nvPicPr>
          <p:blipFill rotWithShape="1">
            <a:blip r:embed="rId2"/>
            <a:srcRect l="2961" t="67586" r="73487" b="27556"/>
            <a:stretch/>
          </p:blipFill>
          <p:spPr>
            <a:xfrm>
              <a:off x="336883" y="1689041"/>
              <a:ext cx="2438401" cy="711252"/>
            </a:xfrm>
            <a:prstGeom prst="rect">
              <a:avLst/>
            </a:prstGeom>
          </p:spPr>
        </p:pic>
      </p:grpSp>
      <p:sp>
        <p:nvSpPr>
          <p:cNvPr id="2" name="Rectangle 1">
            <a:extLst>
              <a:ext uri="{FF2B5EF4-FFF2-40B4-BE49-F238E27FC236}">
                <a16:creationId xmlns:a16="http://schemas.microsoft.com/office/drawing/2014/main" id="{F10923D0-2F42-A33B-AD2C-CF4D764C3809}"/>
              </a:ext>
            </a:extLst>
          </p:cNvPr>
          <p:cNvSpPr/>
          <p:nvPr/>
        </p:nvSpPr>
        <p:spPr>
          <a:xfrm>
            <a:off x="1" y="-4534"/>
            <a:ext cx="12192000" cy="1823907"/>
          </a:xfrm>
          <a:prstGeom prst="rect">
            <a:avLst/>
          </a:prstGeom>
          <a:solidFill>
            <a:srgbClr val="FDF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E749CBE-874D-419F-DCF4-5F3AA0E1C14A}"/>
              </a:ext>
            </a:extLst>
          </p:cNvPr>
          <p:cNvSpPr/>
          <p:nvPr/>
        </p:nvSpPr>
        <p:spPr>
          <a:xfrm>
            <a:off x="132599" y="1579984"/>
            <a:ext cx="2638744" cy="805795"/>
          </a:xfrm>
          <a:prstGeom prst="rect">
            <a:avLst/>
          </a:prstGeom>
          <a:solidFill>
            <a:srgbClr val="FDF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1">
            <a:extLst>
              <a:ext uri="{FF2B5EF4-FFF2-40B4-BE49-F238E27FC236}">
                <a16:creationId xmlns:a16="http://schemas.microsoft.com/office/drawing/2014/main" id="{95717898-F351-B724-E1D5-0F58BBC5883D}"/>
              </a:ext>
            </a:extLst>
          </p:cNvPr>
          <p:cNvSpPr txBox="1">
            <a:spLocks/>
          </p:cNvSpPr>
          <p:nvPr/>
        </p:nvSpPr>
        <p:spPr>
          <a:xfrm>
            <a:off x="1127448" y="440346"/>
            <a:ext cx="8915400" cy="437684"/>
          </a:xfrm>
          <a:prstGeom prst="rect">
            <a:avLst/>
          </a:prstGeom>
        </p:spPr>
        <p:txBody>
          <a:bodyPr vert="horz" lIns="91440" tIns="45720" rIns="91440" bIns="45720" rtlCol="0" anchor="ctr">
            <a:noAutofit/>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00930B"/>
                </a:solidFill>
                <a:latin typeface="UTM Sharnay" panose="02040603050506020204" pitchFamily="18" charset="0"/>
                <a:cs typeface="Times New Roman" pitchFamily="18" charset="0"/>
              </a:rPr>
              <a:t>THAY ĐỔI QUY CÁCH THÙNG TỪ NGÀY 01/01/2023</a:t>
            </a:r>
          </a:p>
        </p:txBody>
      </p:sp>
      <p:pic>
        <p:nvPicPr>
          <p:cNvPr id="7" name="Picture 6" descr="Logo, company name&#10;&#10;Description automatically generated">
            <a:extLst>
              <a:ext uri="{FF2B5EF4-FFF2-40B4-BE49-F238E27FC236}">
                <a16:creationId xmlns:a16="http://schemas.microsoft.com/office/drawing/2014/main" id="{2355D6E0-AC60-DB9B-3B41-2412F9F1939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095" y="-88351"/>
            <a:ext cx="1318559" cy="932872"/>
          </a:xfrm>
          <a:prstGeom prst="rect">
            <a:avLst/>
          </a:prstGeom>
        </p:spPr>
      </p:pic>
      <p:sp>
        <p:nvSpPr>
          <p:cNvPr id="11" name="TextBox 10">
            <a:extLst>
              <a:ext uri="{FF2B5EF4-FFF2-40B4-BE49-F238E27FC236}">
                <a16:creationId xmlns:a16="http://schemas.microsoft.com/office/drawing/2014/main" id="{879D335D-23E3-317F-7CA0-A71C2C585AA4}"/>
              </a:ext>
            </a:extLst>
          </p:cNvPr>
          <p:cNvSpPr txBox="1"/>
          <p:nvPr/>
        </p:nvSpPr>
        <p:spPr>
          <a:xfrm>
            <a:off x="1127448" y="1121253"/>
            <a:ext cx="3456384" cy="1323439"/>
          </a:xfrm>
          <a:prstGeom prst="rect">
            <a:avLst/>
          </a:prstGeom>
          <a:noFill/>
        </p:spPr>
        <p:txBody>
          <a:bodyPr wrap="square" rtlCol="0">
            <a:spAutoFit/>
          </a:bodyPr>
          <a:lstStyle/>
          <a:p>
            <a:r>
              <a:rPr lang="en-US" sz="2000" b="1" dirty="0" err="1">
                <a:latin typeface="UTM Sharnay" panose="02040603050506020204"/>
              </a:rPr>
              <a:t>Quy</a:t>
            </a:r>
            <a:r>
              <a:rPr lang="en-US" sz="2000" b="1" dirty="0">
                <a:latin typeface="UTM Sharnay" panose="02040603050506020204"/>
              </a:rPr>
              <a:t> </a:t>
            </a:r>
            <a:r>
              <a:rPr lang="en-US" sz="2000" b="1" dirty="0" err="1">
                <a:latin typeface="UTM Sharnay" panose="02040603050506020204"/>
              </a:rPr>
              <a:t>cách</a:t>
            </a:r>
            <a:r>
              <a:rPr lang="en-US" sz="2000" b="1" dirty="0">
                <a:latin typeface="UTM Sharnay" panose="02040603050506020204"/>
              </a:rPr>
              <a:t>:</a:t>
            </a:r>
          </a:p>
          <a:p>
            <a:r>
              <a:rPr lang="en-US" sz="2000" b="1" dirty="0">
                <a:latin typeface="UTM Sharnay" panose="02040603050506020204"/>
              </a:rPr>
              <a:t>110ml x 4 </a:t>
            </a:r>
            <a:r>
              <a:rPr lang="en-US" sz="2000" b="1" dirty="0" err="1">
                <a:latin typeface="UTM Sharnay" panose="02040603050506020204"/>
              </a:rPr>
              <a:t>hộp</a:t>
            </a:r>
            <a:r>
              <a:rPr lang="en-US" sz="2000" b="1" dirty="0">
                <a:latin typeface="UTM Sharnay" panose="02040603050506020204"/>
              </a:rPr>
              <a:t> | 48 </a:t>
            </a:r>
            <a:r>
              <a:rPr lang="en-US" sz="2000" b="1" dirty="0" err="1">
                <a:latin typeface="UTM Sharnay" panose="02040603050506020204"/>
              </a:rPr>
              <a:t>Hộp</a:t>
            </a:r>
            <a:r>
              <a:rPr lang="en-US" sz="2000" b="1" dirty="0">
                <a:latin typeface="UTM Sharnay" panose="02040603050506020204"/>
              </a:rPr>
              <a:t>/</a:t>
            </a:r>
            <a:r>
              <a:rPr lang="en-US" sz="2000" b="1" dirty="0" err="1">
                <a:latin typeface="UTM Sharnay" panose="02040603050506020204"/>
              </a:rPr>
              <a:t>thùng</a:t>
            </a:r>
            <a:endParaRPr lang="en-US" sz="2000" b="1" dirty="0">
              <a:latin typeface="UTM Sharnay" panose="02040603050506020204"/>
            </a:endParaRPr>
          </a:p>
          <a:p>
            <a:r>
              <a:rPr lang="en-US" sz="2000" b="1" dirty="0">
                <a:latin typeface="UTM Sharnay" panose="02040603050506020204"/>
              </a:rPr>
              <a:t>180ml x 4 </a:t>
            </a:r>
            <a:r>
              <a:rPr lang="en-US" sz="2000" b="1" dirty="0" err="1">
                <a:latin typeface="UTM Sharnay" panose="02040603050506020204"/>
              </a:rPr>
              <a:t>hộp</a:t>
            </a:r>
            <a:r>
              <a:rPr lang="en-US" sz="2000" b="1" dirty="0">
                <a:latin typeface="UTM Sharnay" panose="02040603050506020204"/>
              </a:rPr>
              <a:t> | 48 </a:t>
            </a:r>
            <a:r>
              <a:rPr lang="en-US" sz="2000" b="1" dirty="0" err="1">
                <a:latin typeface="UTM Sharnay" panose="02040603050506020204"/>
              </a:rPr>
              <a:t>Hộp</a:t>
            </a:r>
            <a:r>
              <a:rPr lang="en-US" sz="2000" b="1" dirty="0">
                <a:latin typeface="UTM Sharnay" panose="02040603050506020204"/>
              </a:rPr>
              <a:t>/</a:t>
            </a:r>
            <a:r>
              <a:rPr lang="en-US" sz="2000" b="1" dirty="0" err="1">
                <a:latin typeface="UTM Sharnay" panose="02040603050506020204"/>
              </a:rPr>
              <a:t>thùng</a:t>
            </a:r>
            <a:endParaRPr lang="en-US" sz="2000" b="1" dirty="0">
              <a:latin typeface="UTM Sharnay" panose="02040603050506020204"/>
            </a:endParaRPr>
          </a:p>
          <a:p>
            <a:endParaRPr lang="en-US" sz="2000" b="1" dirty="0">
              <a:latin typeface="UTM Sharnay" panose="02040603050506020204"/>
            </a:endParaRPr>
          </a:p>
        </p:txBody>
      </p:sp>
      <p:sp>
        <p:nvSpPr>
          <p:cNvPr id="12" name="Star: 10 Points 11">
            <a:extLst>
              <a:ext uri="{FF2B5EF4-FFF2-40B4-BE49-F238E27FC236}">
                <a16:creationId xmlns:a16="http://schemas.microsoft.com/office/drawing/2014/main" id="{6791FEBD-8498-D3B3-1E45-62FE15C95C80}"/>
              </a:ext>
            </a:extLst>
          </p:cNvPr>
          <p:cNvSpPr/>
          <p:nvPr/>
        </p:nvSpPr>
        <p:spPr>
          <a:xfrm rot="21206025">
            <a:off x="8771233" y="50313"/>
            <a:ext cx="2191481" cy="1437161"/>
          </a:xfrm>
          <a:prstGeom prst="star1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48 </a:t>
            </a:r>
            <a:r>
              <a:rPr lang="en-US" sz="2800" b="1" dirty="0" err="1"/>
              <a:t>hộp</a:t>
            </a:r>
            <a:r>
              <a:rPr lang="en-US" sz="2800" b="1" dirty="0"/>
              <a:t>/</a:t>
            </a:r>
          </a:p>
          <a:p>
            <a:pPr algn="ctr"/>
            <a:r>
              <a:rPr lang="en-US" sz="2800" b="1" dirty="0" err="1"/>
              <a:t>thùng</a:t>
            </a:r>
            <a:r>
              <a:rPr lang="en-US" sz="2800" b="1" dirty="0"/>
              <a:t> </a:t>
            </a:r>
            <a:endParaRPr lang="vi-VN" sz="2800" b="1" dirty="0"/>
          </a:p>
        </p:txBody>
      </p:sp>
    </p:spTree>
    <p:extLst>
      <p:ext uri="{BB962C8B-B14F-4D97-AF65-F5344CB8AC3E}">
        <p14:creationId xmlns:p14="http://schemas.microsoft.com/office/powerpoint/2010/main" val="3300329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92702" y="787791"/>
            <a:ext cx="9467556" cy="492443"/>
          </a:xfrm>
          <a:prstGeom prst="rect">
            <a:avLst/>
          </a:prstGeom>
          <a:noFill/>
        </p:spPr>
        <p:txBody>
          <a:bodyPr wrap="square" rtlCol="0">
            <a:spAutoFit/>
          </a:bodyPr>
          <a:lstStyle/>
          <a:p>
            <a:r>
              <a:rPr lang="en-US" sz="2600" dirty="0"/>
              <a:t>Theo </a:t>
            </a:r>
            <a:r>
              <a:rPr lang="en-US" sz="2600" dirty="0" err="1"/>
              <a:t>các</a:t>
            </a:r>
            <a:r>
              <a:rPr lang="en-US" sz="2600" dirty="0"/>
              <a:t> </a:t>
            </a:r>
            <a:r>
              <a:rPr lang="en-US" sz="2600" dirty="0" err="1"/>
              <a:t>bạn</a:t>
            </a:r>
            <a:r>
              <a:rPr lang="en-US" sz="2600" dirty="0"/>
              <a:t>, </a:t>
            </a:r>
            <a:r>
              <a:rPr lang="en-US" sz="2600" dirty="0" err="1"/>
              <a:t>các</a:t>
            </a:r>
            <a:r>
              <a:rPr lang="en-US" sz="2600" dirty="0"/>
              <a:t> </a:t>
            </a:r>
            <a:r>
              <a:rPr lang="en-US" sz="2600" dirty="0" err="1"/>
              <a:t>sản</a:t>
            </a:r>
            <a:r>
              <a:rPr lang="en-US" sz="2600" dirty="0"/>
              <a:t> </a:t>
            </a:r>
            <a:r>
              <a:rPr lang="en-US" sz="2600" dirty="0" err="1"/>
              <a:t>phẩm</a:t>
            </a:r>
            <a:r>
              <a:rPr lang="en-US" sz="2600" dirty="0"/>
              <a:t> </a:t>
            </a:r>
            <a:r>
              <a:rPr lang="en-US" sz="2600" dirty="0" err="1"/>
              <a:t>đối</a:t>
            </a:r>
            <a:r>
              <a:rPr lang="en-US" sz="2600" dirty="0"/>
              <a:t> </a:t>
            </a:r>
            <a:r>
              <a:rPr lang="en-US" sz="2600" dirty="0" err="1"/>
              <a:t>thủ</a:t>
            </a:r>
            <a:r>
              <a:rPr lang="en-US" sz="2600" dirty="0"/>
              <a:t> </a:t>
            </a:r>
            <a:r>
              <a:rPr lang="en-US" sz="2600" dirty="0" err="1"/>
              <a:t>dưới</a:t>
            </a:r>
            <a:r>
              <a:rPr lang="en-US" sz="2600" dirty="0"/>
              <a:t> </a:t>
            </a:r>
            <a:r>
              <a:rPr lang="en-US" sz="2600" dirty="0" err="1"/>
              <a:t>đây</a:t>
            </a:r>
            <a:r>
              <a:rPr lang="en-US" sz="2600" dirty="0"/>
              <a:t> </a:t>
            </a:r>
            <a:r>
              <a:rPr lang="en-US" sz="2600" dirty="0" err="1"/>
              <a:t>đâu</a:t>
            </a:r>
            <a:r>
              <a:rPr lang="en-US" sz="2600" dirty="0"/>
              <a:t> </a:t>
            </a:r>
            <a:r>
              <a:rPr lang="en-US" sz="2600" dirty="0" err="1"/>
              <a:t>là</a:t>
            </a:r>
            <a:r>
              <a:rPr lang="en-US" sz="2600" dirty="0"/>
              <a:t> </a:t>
            </a:r>
            <a:r>
              <a:rPr lang="en-US" sz="2600" dirty="0" err="1"/>
              <a:t>Sữa</a:t>
            </a:r>
            <a:r>
              <a:rPr lang="en-US" sz="2600" dirty="0"/>
              <a:t> </a:t>
            </a:r>
            <a:r>
              <a:rPr lang="en-US" sz="2600" dirty="0" err="1"/>
              <a:t>ngũ</a:t>
            </a:r>
            <a:r>
              <a:rPr lang="en-US" sz="2600" dirty="0"/>
              <a:t> </a:t>
            </a:r>
            <a:r>
              <a:rPr lang="en-US" sz="2600" dirty="0" err="1"/>
              <a:t>cốc</a:t>
            </a:r>
            <a:endParaRPr lang="en-US" sz="2600" dirty="0"/>
          </a:p>
        </p:txBody>
      </p:sp>
      <p:pic>
        <p:nvPicPr>
          <p:cNvPr id="9" name="Picture 8" descr="Calendar&#10;&#10;Description automatically generated">
            <a:extLst>
              <a:ext uri="{FF2B5EF4-FFF2-40B4-BE49-F238E27FC236}">
                <a16:creationId xmlns:a16="http://schemas.microsoft.com/office/drawing/2014/main" id="{832DACA5-E4D7-0D82-9608-EA53F6903021}"/>
              </a:ext>
            </a:extLst>
          </p:cNvPr>
          <p:cNvPicPr>
            <a:picLocks noChangeAspect="1"/>
          </p:cNvPicPr>
          <p:nvPr/>
        </p:nvPicPr>
        <p:blipFill>
          <a:blip r:embed="rId2"/>
          <a:stretch>
            <a:fillRect/>
          </a:stretch>
        </p:blipFill>
        <p:spPr>
          <a:xfrm>
            <a:off x="-846232" y="-108187"/>
            <a:ext cx="6178396" cy="6178396"/>
          </a:xfrm>
          <a:prstGeom prst="rect">
            <a:avLst/>
          </a:prstGeom>
        </p:spPr>
      </p:pic>
      <p:grpSp>
        <p:nvGrpSpPr>
          <p:cNvPr id="14" name="Group 13">
            <a:extLst>
              <a:ext uri="{FF2B5EF4-FFF2-40B4-BE49-F238E27FC236}">
                <a16:creationId xmlns:a16="http://schemas.microsoft.com/office/drawing/2014/main" id="{86279325-0E36-A2C3-7B25-88230FE1930E}"/>
              </a:ext>
            </a:extLst>
          </p:cNvPr>
          <p:cNvGrpSpPr/>
          <p:nvPr/>
        </p:nvGrpSpPr>
        <p:grpSpPr>
          <a:xfrm>
            <a:off x="4412341" y="1155244"/>
            <a:ext cx="4938267" cy="4963126"/>
            <a:chOff x="2084772" y="909857"/>
            <a:chExt cx="5655152" cy="5683619"/>
          </a:xfrm>
        </p:grpSpPr>
        <p:pic>
          <p:nvPicPr>
            <p:cNvPr id="13" name="Picture 12" descr="A picture containing text&#10;&#10;Description automatically generated">
              <a:extLst>
                <a:ext uri="{FF2B5EF4-FFF2-40B4-BE49-F238E27FC236}">
                  <a16:creationId xmlns:a16="http://schemas.microsoft.com/office/drawing/2014/main" id="{1A1A4087-432F-BE1E-7106-68D571596285}"/>
                </a:ext>
              </a:extLst>
            </p:cNvPr>
            <p:cNvPicPr>
              <a:picLocks noChangeAspect="1"/>
            </p:cNvPicPr>
            <p:nvPr/>
          </p:nvPicPr>
          <p:blipFill rotWithShape="1">
            <a:blip r:embed="rId3"/>
            <a:srcRect l="17488" t="4680" r="54302" b="8645"/>
            <a:stretch/>
          </p:blipFill>
          <p:spPr>
            <a:xfrm>
              <a:off x="2084772" y="1922099"/>
              <a:ext cx="3950479" cy="3313801"/>
            </a:xfrm>
            <a:prstGeom prst="rect">
              <a:avLst/>
            </a:prstGeom>
          </p:spPr>
        </p:pic>
        <p:pic>
          <p:nvPicPr>
            <p:cNvPr id="11" name="Picture 10" descr="Calendar&#10;&#10;Description automatically generated">
              <a:extLst>
                <a:ext uri="{FF2B5EF4-FFF2-40B4-BE49-F238E27FC236}">
                  <a16:creationId xmlns:a16="http://schemas.microsoft.com/office/drawing/2014/main" id="{5406D825-E000-F28C-1E98-0C5799A411BE}"/>
                </a:ext>
              </a:extLst>
            </p:cNvPr>
            <p:cNvPicPr>
              <a:picLocks noChangeAspect="1"/>
            </p:cNvPicPr>
            <p:nvPr/>
          </p:nvPicPr>
          <p:blipFill>
            <a:blip r:embed="rId4"/>
            <a:stretch>
              <a:fillRect/>
            </a:stretch>
          </p:blipFill>
          <p:spPr>
            <a:xfrm>
              <a:off x="2944372" y="909857"/>
              <a:ext cx="4795552" cy="5683619"/>
            </a:xfrm>
            <a:prstGeom prst="rect">
              <a:avLst/>
            </a:prstGeom>
          </p:spPr>
        </p:pic>
      </p:grpSp>
      <p:pic>
        <p:nvPicPr>
          <p:cNvPr id="16" name="Picture 15" descr="Graphical user interface, application&#10;&#10;Description automatically generated">
            <a:extLst>
              <a:ext uri="{FF2B5EF4-FFF2-40B4-BE49-F238E27FC236}">
                <a16:creationId xmlns:a16="http://schemas.microsoft.com/office/drawing/2014/main" id="{8F132E3E-1874-9999-4618-FEE56A224326}"/>
              </a:ext>
            </a:extLst>
          </p:cNvPr>
          <p:cNvPicPr>
            <a:picLocks noChangeAspect="1"/>
          </p:cNvPicPr>
          <p:nvPr/>
        </p:nvPicPr>
        <p:blipFill>
          <a:blip r:embed="rId5"/>
          <a:stretch>
            <a:fillRect/>
          </a:stretch>
        </p:blipFill>
        <p:spPr>
          <a:xfrm>
            <a:off x="7799330" y="-1477834"/>
            <a:ext cx="4336075" cy="6859084"/>
          </a:xfrm>
          <a:prstGeom prst="rect">
            <a:avLst/>
          </a:prstGeom>
        </p:spPr>
      </p:pic>
    </p:spTree>
    <p:extLst>
      <p:ext uri="{BB962C8B-B14F-4D97-AF65-F5344CB8AC3E}">
        <p14:creationId xmlns:p14="http://schemas.microsoft.com/office/powerpoint/2010/main" val="2209311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r="51332"/>
          <a:stretch/>
        </p:blipFill>
        <p:spPr>
          <a:xfrm>
            <a:off x="8652796" y="1656628"/>
            <a:ext cx="1326188" cy="2724943"/>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6882" y="589474"/>
            <a:ext cx="1958033" cy="1033538"/>
          </a:xfrm>
          <a:prstGeom prst="rect">
            <a:avLst/>
          </a:prstGeom>
        </p:spPr>
      </p:pic>
      <p:pic>
        <p:nvPicPr>
          <p:cNvPr id="1028" name="Picture 4" descr="Fam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8968" y="674679"/>
            <a:ext cx="1238250" cy="76200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10" descr="TH true MILK – True Happin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AutoShape 12" descr="TH true MILK – True Happin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38" name="Picture 14" descr="Tập đoàn TH &quot;lấn sân&quot; sang mảng Y t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866" y="1203874"/>
            <a:ext cx="1035423" cy="77556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What are the different types of mil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361" y="2514388"/>
            <a:ext cx="3028812" cy="169469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Mua 2 Pcs Pro Quality Nut Milk Bag - Big 12&quot;X12&quot; Commercial Grade -  Reusable Almond Milk Bag &amp; All Purpose Food Strainer - Fine Mesh Nylon  Cheesecloth &amp; Cold Brew Coffe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19359" y="1656628"/>
            <a:ext cx="1882057" cy="2724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628717" y="4720066"/>
            <a:ext cx="4441226" cy="2031325"/>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62027"/>
                </a:solidFill>
                <a:effectLst/>
                <a:uLnTx/>
                <a:uFillTx/>
                <a:latin typeface="Calibri" panose="020F0502020204030204"/>
                <a:ea typeface="+mn-ea"/>
                <a:cs typeface="+mn-cs"/>
              </a:rPr>
              <a:t>                 “SINH TỐ ĐA TẦNG HẠT”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tầng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hạt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tầng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vị</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(Base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vật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Công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nghệ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chế</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biến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giữ</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toàn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bộ</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chất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xơ</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tự</a:t>
            </a:r>
            <a: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noProof="0" dirty="0" err="1">
                <a:ln>
                  <a:noFill/>
                </a:ln>
                <a:solidFill>
                  <a:prstClr val="black"/>
                </a:solidFill>
                <a:effectLst/>
                <a:uLnTx/>
                <a:uFillTx/>
                <a:latin typeface="Calibri" panose="020F0502020204030204"/>
                <a:ea typeface="+mn-ea"/>
                <a:cs typeface="+mn-cs"/>
              </a:rPr>
              <a:t>nhiên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Xu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thế</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ngành</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uống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hạt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người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không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dùng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sữa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p:cNvSpPr txBox="1"/>
          <p:nvPr/>
        </p:nvSpPr>
        <p:spPr>
          <a:xfrm>
            <a:off x="326018" y="4704231"/>
            <a:ext cx="2931572" cy="1477328"/>
          </a:xfrm>
          <a:prstGeom prst="rect">
            <a:avLst/>
          </a:prstGeom>
          <a:solidFill>
            <a:schemeClr val="accent1">
              <a:lumMod val="60000"/>
              <a:lumOff val="4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SỮA + TINH CHẤT HẠT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Base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sữa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Bổ</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sung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tính</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chất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hạt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Không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chất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xơ</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tự</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nhiên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p:cNvSpPr txBox="1"/>
          <p:nvPr/>
        </p:nvSpPr>
        <p:spPr>
          <a:xfrm>
            <a:off x="9311243" y="4732561"/>
            <a:ext cx="2197396" cy="1477328"/>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NƯỚC ÉP HẠT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hạt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Công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nghệ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dirty="0" err="1">
                <a:solidFill>
                  <a:prstClr val="black"/>
                </a:solidFill>
                <a:latin typeface="Calibri" panose="020F0502020204030204"/>
              </a:rPr>
              <a:t>trích</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ly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Không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còn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chất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xơ</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8A169A21-E938-8E4F-9E05-17F5CD99C293}"/>
              </a:ext>
            </a:extLst>
          </p:cNvPr>
          <p:cNvSpPr txBox="1"/>
          <p:nvPr/>
        </p:nvSpPr>
        <p:spPr>
          <a:xfrm>
            <a:off x="1299654" y="56245"/>
            <a:ext cx="827341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930B"/>
                </a:solidFill>
                <a:effectLst/>
                <a:uLnTx/>
                <a:uFillTx/>
                <a:latin typeface="UTM Sharnay" panose="02040603050506020204" pitchFamily="18" charset="0"/>
                <a:ea typeface="+mn-ea"/>
                <a:cs typeface="+mn-cs"/>
              </a:rPr>
              <a:t>SỮA</a:t>
            </a:r>
            <a:r>
              <a:rPr kumimoji="0" lang="en-US" sz="2800" b="0" i="0" u="none" strike="noStrike" kern="1200" cap="none" spc="0" normalizeH="0" noProof="0" dirty="0">
                <a:ln>
                  <a:noFill/>
                </a:ln>
                <a:solidFill>
                  <a:srgbClr val="00930B"/>
                </a:solidFill>
                <a:effectLst/>
                <a:uLnTx/>
                <a:uFillTx/>
                <a:latin typeface="UTM Sharnay" panose="02040603050506020204" pitchFamily="18" charset="0"/>
                <a:ea typeface="+mn-ea"/>
                <a:cs typeface="+mn-cs"/>
              </a:rPr>
              <a:t> NGŨ CỐC </a:t>
            </a:r>
            <a:r>
              <a:rPr kumimoji="0" lang="en-US" sz="2800" b="0" i="0" u="none" strike="noStrike" kern="1200" cap="none" spc="0" normalizeH="0" baseline="0" noProof="0" dirty="0">
                <a:ln>
                  <a:noFill/>
                </a:ln>
                <a:solidFill>
                  <a:srgbClr val="00930B"/>
                </a:solidFill>
                <a:effectLst/>
                <a:uLnTx/>
                <a:uFillTx/>
                <a:latin typeface="UTM Sharnay" panose="02040603050506020204" pitchFamily="18" charset="0"/>
                <a:ea typeface="+mn-ea"/>
                <a:cs typeface="+mn-cs"/>
              </a:rPr>
              <a:t>VIỆT NGŨ CỐC – SỰ KHÁC BIỆT</a:t>
            </a:r>
          </a:p>
        </p:txBody>
      </p:sp>
      <p:pic>
        <p:nvPicPr>
          <p:cNvPr id="16" name="Content Placeholder 4"/>
          <p:cNvPicPr>
            <a:picLocks noChangeAspect="1"/>
          </p:cNvPicPr>
          <p:nvPr/>
        </p:nvPicPr>
        <p:blipFill rotWithShape="1">
          <a:blip r:embed="rId2">
            <a:extLst>
              <a:ext uri="{28A0092B-C50C-407E-A947-70E740481C1C}">
                <a14:useLocalDpi xmlns:a14="http://schemas.microsoft.com/office/drawing/2010/main" val="0"/>
              </a:ext>
            </a:extLst>
          </a:blip>
          <a:srcRect l="51705"/>
          <a:stretch/>
        </p:blipFill>
        <p:spPr>
          <a:xfrm>
            <a:off x="5868640" y="1522454"/>
            <a:ext cx="1572549" cy="2993289"/>
          </a:xfrm>
          <a:prstGeom prst="rect">
            <a:avLst/>
          </a:prstGeom>
        </p:spPr>
      </p:pic>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6201" y="1509325"/>
            <a:ext cx="1698494" cy="3019545"/>
          </a:xfrm>
          <a:prstGeom prst="rect">
            <a:avLst/>
          </a:prstGeom>
        </p:spPr>
      </p:pic>
      <p:pic>
        <p:nvPicPr>
          <p:cNvPr id="23" name="Picture 4" descr="Nuti"/>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5638" y="733585"/>
            <a:ext cx="1142528" cy="70309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Vinamil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2148" y="1153710"/>
            <a:ext cx="1190235" cy="865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88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21E48C-1C55-5CCF-A6FE-585C575CED15}"/>
              </a:ext>
            </a:extLst>
          </p:cNvPr>
          <p:cNvSpPr/>
          <p:nvPr/>
        </p:nvSpPr>
        <p:spPr>
          <a:xfrm>
            <a:off x="10401011" y="0"/>
            <a:ext cx="1790989" cy="662208"/>
          </a:xfrm>
          <a:prstGeom prst="rect">
            <a:avLst/>
          </a:prstGeom>
          <a:solidFill>
            <a:srgbClr val="FFF8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27">
            <a:extLst>
              <a:ext uri="{FF2B5EF4-FFF2-40B4-BE49-F238E27FC236}">
                <a16:creationId xmlns:a16="http://schemas.microsoft.com/office/drawing/2014/main" id="{7C099CEE-593F-68E5-3012-63F54F4A9B51}"/>
              </a:ext>
            </a:extLst>
          </p:cNvPr>
          <p:cNvGraphicFramePr>
            <a:graphicFrameLocks noGrp="1"/>
          </p:cNvGraphicFramePr>
          <p:nvPr>
            <p:extLst>
              <p:ext uri="{D42A27DB-BD31-4B8C-83A1-F6EECF244321}">
                <p14:modId xmlns:p14="http://schemas.microsoft.com/office/powerpoint/2010/main" val="1870871776"/>
              </p:ext>
            </p:extLst>
          </p:nvPr>
        </p:nvGraphicFramePr>
        <p:xfrm>
          <a:off x="702782" y="898743"/>
          <a:ext cx="11095887" cy="6362482"/>
        </p:xfrm>
        <a:graphic>
          <a:graphicData uri="http://schemas.openxmlformats.org/drawingml/2006/table">
            <a:tbl>
              <a:tblPr firstRow="1" bandRow="1">
                <a:tableStyleId>{E8B1032C-EA38-4F05-BA0D-38AFFFC7BED3}</a:tableStyleId>
              </a:tblPr>
              <a:tblGrid>
                <a:gridCol w="1771381">
                  <a:extLst>
                    <a:ext uri="{9D8B030D-6E8A-4147-A177-3AD203B41FA5}">
                      <a16:colId xmlns:a16="http://schemas.microsoft.com/office/drawing/2014/main" val="995651642"/>
                    </a:ext>
                  </a:extLst>
                </a:gridCol>
                <a:gridCol w="2286043">
                  <a:extLst>
                    <a:ext uri="{9D8B030D-6E8A-4147-A177-3AD203B41FA5}">
                      <a16:colId xmlns:a16="http://schemas.microsoft.com/office/drawing/2014/main" val="1675328311"/>
                    </a:ext>
                  </a:extLst>
                </a:gridCol>
                <a:gridCol w="2001456">
                  <a:extLst>
                    <a:ext uri="{9D8B030D-6E8A-4147-A177-3AD203B41FA5}">
                      <a16:colId xmlns:a16="http://schemas.microsoft.com/office/drawing/2014/main" val="599660792"/>
                    </a:ext>
                  </a:extLst>
                </a:gridCol>
                <a:gridCol w="1892145">
                  <a:extLst>
                    <a:ext uri="{9D8B030D-6E8A-4147-A177-3AD203B41FA5}">
                      <a16:colId xmlns:a16="http://schemas.microsoft.com/office/drawing/2014/main" val="4172575455"/>
                    </a:ext>
                  </a:extLst>
                </a:gridCol>
                <a:gridCol w="1674433">
                  <a:extLst>
                    <a:ext uri="{9D8B030D-6E8A-4147-A177-3AD203B41FA5}">
                      <a16:colId xmlns:a16="http://schemas.microsoft.com/office/drawing/2014/main" val="2573693410"/>
                    </a:ext>
                  </a:extLst>
                </a:gridCol>
                <a:gridCol w="1470429">
                  <a:extLst>
                    <a:ext uri="{9D8B030D-6E8A-4147-A177-3AD203B41FA5}">
                      <a16:colId xmlns:a16="http://schemas.microsoft.com/office/drawing/2014/main" val="236596192"/>
                    </a:ext>
                  </a:extLst>
                </a:gridCol>
              </a:tblGrid>
              <a:tr h="1144317">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3795823"/>
                  </a:ext>
                </a:extLst>
              </a:tr>
              <a:tr h="776756">
                <a:tc>
                  <a:txBody>
                    <a:bodyPr/>
                    <a:lstStyle/>
                    <a:p>
                      <a:r>
                        <a:rPr lang="en-US" sz="1400" b="1" dirty="0">
                          <a:latin typeface="Montserrat" panose="00000500000000000000" pitchFamily="2" charset="0"/>
                          <a:cs typeface="Times New Roman" pitchFamily="18" charset="0"/>
                        </a:rPr>
                        <a:t>GÍA</a:t>
                      </a:r>
                    </a:p>
                    <a:p>
                      <a:r>
                        <a:rPr lang="en-US" sz="1400" b="1" dirty="0">
                          <a:latin typeface="Montserrat" panose="00000500000000000000" pitchFamily="2" charset="0"/>
                          <a:cs typeface="Times New Roman" pitchFamily="18" charset="0"/>
                        </a:rPr>
                        <a:t>QUY CÁCH</a:t>
                      </a:r>
                    </a:p>
                    <a:p>
                      <a:endParaRPr lang="en-US" sz="1400" dirty="0">
                        <a:latin typeface="Montserrat" panose="00000500000000000000" pitchFamily="2" charset="0"/>
                      </a:endParaRPr>
                    </a:p>
                  </a:txBody>
                  <a:tcPr/>
                </a:tc>
                <a:tc>
                  <a:txBody>
                    <a:bodyPr/>
                    <a:lstStyle/>
                    <a:p>
                      <a:r>
                        <a:rPr lang="vi-VN" sz="1200" dirty="0">
                          <a:latin typeface="Montserrat" panose="00000500000000000000" pitchFamily="2" charset="0"/>
                        </a:rPr>
                        <a:t>Ăn Kiêng 180ml – 7,5k</a:t>
                      </a:r>
                    </a:p>
                    <a:p>
                      <a:r>
                        <a:rPr lang="vi-VN" sz="1200" dirty="0">
                          <a:latin typeface="Montserrat" panose="00000500000000000000" pitchFamily="2" charset="0"/>
                        </a:rPr>
                        <a:t>Dinh dưỡng 180ml – 6,8k</a:t>
                      </a:r>
                    </a:p>
                    <a:p>
                      <a:r>
                        <a:rPr lang="vi-VN" sz="1200" dirty="0">
                          <a:latin typeface="Montserrat" panose="00000500000000000000" pitchFamily="2" charset="0"/>
                        </a:rPr>
                        <a:t>Đậu đỏ 180ml  - Gạo lức  HR </a:t>
                      </a:r>
                      <a:r>
                        <a:rPr lang="en-US" sz="1200" dirty="0">
                          <a:latin typeface="Montserrat" panose="00000500000000000000" pitchFamily="2" charset="0"/>
                        </a:rPr>
                        <a:t>180ml</a:t>
                      </a:r>
                      <a:r>
                        <a:rPr lang="vi-VN" sz="1200" dirty="0">
                          <a:latin typeface="Montserrat" panose="00000500000000000000" pitchFamily="2" charset="0"/>
                        </a:rPr>
                        <a:t>: 7,1k	</a:t>
                      </a:r>
                      <a:endParaRPr lang="en-US" sz="1200" dirty="0">
                        <a:latin typeface="Montserrat" panose="00000500000000000000" pitchFamily="2" charset="0"/>
                      </a:endParaRPr>
                    </a:p>
                  </a:txBody>
                  <a:tcPr/>
                </a:tc>
                <a:tc>
                  <a:txBody>
                    <a:bodyPr/>
                    <a:lstStyle/>
                    <a:p>
                      <a:r>
                        <a:rPr lang="en-US" sz="1200" dirty="0" err="1">
                          <a:latin typeface="Montserrat" panose="00000500000000000000" pitchFamily="2" charset="0"/>
                        </a:rPr>
                        <a:t>Hộp</a:t>
                      </a:r>
                      <a:r>
                        <a:rPr lang="en-US" sz="1200" dirty="0">
                          <a:latin typeface="Montserrat" panose="00000500000000000000" pitchFamily="2" charset="0"/>
                        </a:rPr>
                        <a:t> 180ml – 12k</a:t>
                      </a:r>
                    </a:p>
                    <a:p>
                      <a:r>
                        <a:rPr lang="en-US" sz="1200" dirty="0" err="1">
                          <a:latin typeface="Montserrat" panose="00000500000000000000" pitchFamily="2" charset="0"/>
                        </a:rPr>
                        <a:t>Hạt</a:t>
                      </a:r>
                      <a:r>
                        <a:rPr lang="en-US" sz="1200" dirty="0">
                          <a:latin typeface="Montserrat" panose="00000500000000000000" pitchFamily="2" charset="0"/>
                        </a:rPr>
                        <a:t> </a:t>
                      </a:r>
                      <a:r>
                        <a:rPr lang="en-US" sz="1200" dirty="0" err="1">
                          <a:latin typeface="Montserrat" panose="00000500000000000000" pitchFamily="2" charset="0"/>
                        </a:rPr>
                        <a:t>và</a:t>
                      </a:r>
                      <a:r>
                        <a:rPr lang="en-US" sz="1200" dirty="0">
                          <a:latin typeface="Montserrat" panose="00000500000000000000" pitchFamily="2" charset="0"/>
                        </a:rPr>
                        <a:t> </a:t>
                      </a:r>
                      <a:r>
                        <a:rPr lang="en-US" sz="1200" dirty="0" err="1">
                          <a:latin typeface="Montserrat" panose="00000500000000000000" pitchFamily="2" charset="0"/>
                        </a:rPr>
                        <a:t>gấc</a:t>
                      </a:r>
                      <a:r>
                        <a:rPr lang="en-US" sz="1200" dirty="0">
                          <a:latin typeface="Montserrat" panose="00000500000000000000" pitchFamily="2" charset="0"/>
                        </a:rPr>
                        <a:t>, </a:t>
                      </a:r>
                      <a:r>
                        <a:rPr lang="en-US" sz="1200" dirty="0" err="1">
                          <a:latin typeface="Montserrat" panose="00000500000000000000" pitchFamily="2" charset="0"/>
                        </a:rPr>
                        <a:t>Hạnh</a:t>
                      </a:r>
                      <a:r>
                        <a:rPr lang="en-US" sz="1200" dirty="0">
                          <a:latin typeface="Montserrat" panose="00000500000000000000" pitchFamily="2" charset="0"/>
                        </a:rPr>
                        <a:t> </a:t>
                      </a:r>
                      <a:r>
                        <a:rPr lang="en-US" sz="1200" dirty="0" err="1">
                          <a:latin typeface="Montserrat" panose="00000500000000000000" pitchFamily="2" charset="0"/>
                        </a:rPr>
                        <a:t>nhân</a:t>
                      </a:r>
                      <a:r>
                        <a:rPr lang="en-US" sz="1200" dirty="0">
                          <a:latin typeface="Montserrat" panose="00000500000000000000" pitchFamily="2" charset="0"/>
                        </a:rPr>
                        <a:t>, </a:t>
                      </a:r>
                      <a:r>
                        <a:rPr lang="en-US" sz="1200" dirty="0" err="1">
                          <a:latin typeface="Montserrat" panose="00000500000000000000" pitchFamily="2" charset="0"/>
                        </a:rPr>
                        <a:t>óc</a:t>
                      </a:r>
                      <a:r>
                        <a:rPr lang="en-US" sz="1200" dirty="0">
                          <a:latin typeface="Montserrat" panose="00000500000000000000" pitchFamily="2" charset="0"/>
                        </a:rPr>
                        <a:t> </a:t>
                      </a:r>
                      <a:r>
                        <a:rPr lang="en-US" sz="1200" dirty="0" err="1">
                          <a:latin typeface="Montserrat" panose="00000500000000000000" pitchFamily="2" charset="0"/>
                        </a:rPr>
                        <a:t>chó</a:t>
                      </a:r>
                      <a:r>
                        <a:rPr lang="en-US" sz="1200" dirty="0">
                          <a:latin typeface="Montserrat" panose="00000500000000000000" pitchFamily="2" charset="0"/>
                        </a:rPr>
                        <a:t>, </a:t>
                      </a:r>
                      <a:r>
                        <a:rPr lang="en-US" sz="1200" dirty="0" err="1">
                          <a:latin typeface="Montserrat" panose="00000500000000000000" pitchFamily="2" charset="0"/>
                        </a:rPr>
                        <a:t>măcca</a:t>
                      </a:r>
                      <a:endParaRPr lang="en-US" sz="1200" dirty="0">
                        <a:latin typeface="Montserrat" panose="00000500000000000000" pitchFamily="2" charset="0"/>
                      </a:endParaRPr>
                    </a:p>
                  </a:txBody>
                  <a:tcPr/>
                </a:tc>
                <a:tc>
                  <a:txBody>
                    <a:bodyPr/>
                    <a:lstStyle/>
                    <a:p>
                      <a:r>
                        <a:rPr lang="en-US" sz="1200" dirty="0" err="1">
                          <a:latin typeface="Montserrat" panose="00000500000000000000" pitchFamily="2" charset="0"/>
                        </a:rPr>
                        <a:t>Hộp</a:t>
                      </a:r>
                      <a:r>
                        <a:rPr lang="en-US" sz="1200" dirty="0">
                          <a:latin typeface="Montserrat" panose="00000500000000000000" pitchFamily="2" charset="0"/>
                        </a:rPr>
                        <a:t> 180ml – 6.5k</a:t>
                      </a:r>
                    </a:p>
                    <a:p>
                      <a:r>
                        <a:rPr lang="en-US" sz="1200" dirty="0" err="1">
                          <a:latin typeface="Montserrat" panose="00000500000000000000" pitchFamily="2" charset="0"/>
                        </a:rPr>
                        <a:t>Hạnh</a:t>
                      </a:r>
                      <a:r>
                        <a:rPr lang="en-US" sz="1200" dirty="0">
                          <a:latin typeface="Montserrat" panose="00000500000000000000" pitchFamily="2" charset="0"/>
                        </a:rPr>
                        <a:t> </a:t>
                      </a:r>
                      <a:r>
                        <a:rPr lang="en-US" sz="1200" dirty="0" err="1">
                          <a:latin typeface="Montserrat" panose="00000500000000000000" pitchFamily="2" charset="0"/>
                        </a:rPr>
                        <a:t>Nhân</a:t>
                      </a:r>
                      <a:endParaRPr lang="en-US" sz="1200" dirty="0">
                        <a:latin typeface="Montserrat" panose="00000500000000000000" pitchFamily="2" charset="0"/>
                      </a:endParaRPr>
                    </a:p>
                    <a:p>
                      <a:r>
                        <a:rPr lang="en-US" sz="1200" dirty="0" err="1">
                          <a:latin typeface="Montserrat" panose="00000500000000000000" pitchFamily="2" charset="0"/>
                        </a:rPr>
                        <a:t>Óc</a:t>
                      </a:r>
                      <a:r>
                        <a:rPr lang="en-US" sz="1200" dirty="0">
                          <a:latin typeface="Montserrat" panose="00000500000000000000" pitchFamily="2" charset="0"/>
                        </a:rPr>
                        <a:t> </a:t>
                      </a:r>
                      <a:r>
                        <a:rPr lang="en-US" sz="1200" dirty="0" err="1">
                          <a:latin typeface="Montserrat" panose="00000500000000000000" pitchFamily="2" charset="0"/>
                        </a:rPr>
                        <a:t>Chó</a:t>
                      </a:r>
                      <a:endParaRPr lang="en-US" sz="1200" dirty="0">
                        <a:latin typeface="Montserrat" panose="00000500000000000000" pitchFamily="2" charset="0"/>
                      </a:endParaRPr>
                    </a:p>
                    <a:p>
                      <a:r>
                        <a:rPr lang="en-US" sz="1200" dirty="0" err="1">
                          <a:latin typeface="Montserrat" panose="00000500000000000000" pitchFamily="2" charset="0"/>
                        </a:rPr>
                        <a:t>Đậu</a:t>
                      </a:r>
                      <a:r>
                        <a:rPr lang="en-US" sz="1200" dirty="0">
                          <a:latin typeface="Montserrat" panose="00000500000000000000" pitchFamily="2" charset="0"/>
                        </a:rPr>
                        <a:t> </a:t>
                      </a:r>
                      <a:r>
                        <a:rPr lang="en-US" sz="1200" dirty="0" err="1">
                          <a:latin typeface="Montserrat" panose="00000500000000000000" pitchFamily="2" charset="0"/>
                        </a:rPr>
                        <a:t>Đỏ</a:t>
                      </a:r>
                      <a:endParaRPr lang="en-US" sz="1200" dirty="0">
                        <a:latin typeface="Montserrat" panose="00000500000000000000" pitchFamily="2" charset="0"/>
                      </a:endParaRPr>
                    </a:p>
                  </a:txBody>
                  <a:tcPr/>
                </a:tc>
                <a:tc>
                  <a:txBody>
                    <a:bodyPr/>
                    <a:lstStyle/>
                    <a:p>
                      <a:r>
                        <a:rPr lang="en-US" sz="1200" dirty="0" err="1">
                          <a:latin typeface="Montserrat" panose="00000500000000000000" pitchFamily="2" charset="0"/>
                        </a:rPr>
                        <a:t>Hộp</a:t>
                      </a:r>
                      <a:r>
                        <a:rPr lang="en-US" sz="1200" dirty="0">
                          <a:latin typeface="Montserrat" panose="00000500000000000000" pitchFamily="2" charset="0"/>
                        </a:rPr>
                        <a:t> 180ml – 10.5k</a:t>
                      </a:r>
                    </a:p>
                    <a:p>
                      <a:endParaRPr lang="nn-NO" sz="1200" dirty="0">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latin typeface="Montserrat" panose="00000500000000000000" pitchFamily="2" charset="0"/>
                        </a:rPr>
                        <a:t>Hộp</a:t>
                      </a:r>
                      <a:r>
                        <a:rPr lang="en-US" sz="1200" dirty="0">
                          <a:latin typeface="Montserrat" panose="00000500000000000000" pitchFamily="2" charset="0"/>
                        </a:rPr>
                        <a:t> 1000ml: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ontserrat" panose="00000500000000000000" pitchFamily="2" charset="0"/>
                        </a:rPr>
                        <a:t>80k – 135k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ontserrat" panose="00000500000000000000" pitchFamily="2" charset="0"/>
                      </a:endParaRPr>
                    </a:p>
                  </a:txBody>
                  <a:tcPr/>
                </a:tc>
                <a:extLst>
                  <a:ext uri="{0D108BD9-81ED-4DB2-BD59-A6C34878D82A}">
                    <a16:rowId xmlns:a16="http://schemas.microsoft.com/office/drawing/2014/main" val="2335601614"/>
                  </a:ext>
                </a:extLst>
              </a:tr>
              <a:tr h="3591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Montserrat" panose="00000500000000000000" pitchFamily="2" charset="0"/>
                          <a:cs typeface="Times New Roman" pitchFamily="18" charset="0"/>
                        </a:rPr>
                        <a:t>SLOGAN</a:t>
                      </a:r>
                    </a:p>
                    <a:p>
                      <a:endParaRPr lang="en-US" sz="1400" dirty="0">
                        <a:latin typeface="Montserrat" panose="00000500000000000000" pitchFamily="2" charset="0"/>
                      </a:endParaRPr>
                    </a:p>
                  </a:txBody>
                  <a:tcPr/>
                </a:tc>
                <a:tc>
                  <a:txBody>
                    <a:bodyPr/>
                    <a:lstStyle/>
                    <a:p>
                      <a:r>
                        <a:rPr lang="en-US" sz="1200" dirty="0">
                          <a:latin typeface="Montserrat" panose="00000500000000000000" pitchFamily="2" charset="0"/>
                        </a:rPr>
                        <a:t>100% </a:t>
                      </a:r>
                      <a:r>
                        <a:rPr lang="en-US" sz="1200" dirty="0" err="1">
                          <a:latin typeface="Montserrat" panose="00000500000000000000" pitchFamily="2" charset="0"/>
                        </a:rPr>
                        <a:t>Nguyên</a:t>
                      </a:r>
                      <a:r>
                        <a:rPr lang="en-US" sz="1200" dirty="0">
                          <a:latin typeface="Montserrat" panose="00000500000000000000" pitchFamily="2" charset="0"/>
                        </a:rPr>
                        <a:t> </a:t>
                      </a:r>
                      <a:r>
                        <a:rPr lang="en-US" sz="1200" dirty="0" err="1">
                          <a:latin typeface="Montserrat" panose="00000500000000000000" pitchFamily="2" charset="0"/>
                        </a:rPr>
                        <a:t>bản</a:t>
                      </a:r>
                      <a:r>
                        <a:rPr lang="en-US" sz="1200" dirty="0">
                          <a:latin typeface="Montserrat" panose="00000500000000000000" pitchFamily="2" charset="0"/>
                        </a:rPr>
                        <a:t> </a:t>
                      </a:r>
                      <a:r>
                        <a:rPr lang="en-US" sz="1200" dirty="0" err="1">
                          <a:latin typeface="Montserrat" panose="00000500000000000000" pitchFamily="2" charset="0"/>
                        </a:rPr>
                        <a:t>từ</a:t>
                      </a:r>
                      <a:r>
                        <a:rPr lang="en-US" sz="1200" dirty="0">
                          <a:latin typeface="Montserrat" panose="00000500000000000000" pitchFamily="2" charset="0"/>
                        </a:rPr>
                        <a:t> </a:t>
                      </a:r>
                      <a:r>
                        <a:rPr lang="en-US" sz="1200" dirty="0" err="1">
                          <a:latin typeface="Montserrat" panose="00000500000000000000" pitchFamily="2" charset="0"/>
                        </a:rPr>
                        <a:t>hạt</a:t>
                      </a:r>
                      <a:r>
                        <a:rPr lang="en-US" sz="1200" dirty="0">
                          <a:latin typeface="Montserrat" panose="00000500000000000000" pitchFamily="2" charset="0"/>
                        </a:rPr>
                        <a:t>, </a:t>
                      </a:r>
                      <a:r>
                        <a:rPr lang="en-US" sz="1200" dirty="0" err="1">
                          <a:latin typeface="Montserrat" panose="00000500000000000000" pitchFamily="2" charset="0"/>
                        </a:rPr>
                        <a:t>nạp</a:t>
                      </a:r>
                      <a:r>
                        <a:rPr lang="en-US" sz="1200" dirty="0">
                          <a:latin typeface="Montserrat" panose="00000500000000000000" pitchFamily="2" charset="0"/>
                        </a:rPr>
                        <a:t> </a:t>
                      </a:r>
                      <a:r>
                        <a:rPr lang="en-US" sz="1200" dirty="0" err="1">
                          <a:latin typeface="Montserrat" panose="00000500000000000000" pitchFamily="2" charset="0"/>
                        </a:rPr>
                        <a:t>đủ</a:t>
                      </a:r>
                      <a:r>
                        <a:rPr lang="en-US" sz="1200" dirty="0">
                          <a:latin typeface="Montserrat" panose="00000500000000000000" pitchFamily="2" charset="0"/>
                        </a:rPr>
                        <a:t> </a:t>
                      </a:r>
                      <a:r>
                        <a:rPr lang="en-US" sz="1200" dirty="0" err="1">
                          <a:latin typeface="Montserrat" panose="00000500000000000000" pitchFamily="2" charset="0"/>
                        </a:rPr>
                        <a:t>xơ</a:t>
                      </a:r>
                      <a:r>
                        <a:rPr lang="en-US" sz="1200" dirty="0">
                          <a:latin typeface="Montserrat" panose="00000500000000000000" pitchFamily="2" charset="0"/>
                        </a:rPr>
                        <a:t>, </a:t>
                      </a:r>
                      <a:r>
                        <a:rPr lang="en-US" sz="1200" dirty="0" err="1">
                          <a:latin typeface="Montserrat" panose="00000500000000000000" pitchFamily="2" charset="0"/>
                        </a:rPr>
                        <a:t>khỏe</a:t>
                      </a:r>
                      <a:r>
                        <a:rPr lang="en-US" sz="1200" dirty="0">
                          <a:latin typeface="Montserrat" panose="00000500000000000000" pitchFamily="2" charset="0"/>
                        </a:rPr>
                        <a:t> </a:t>
                      </a:r>
                      <a:r>
                        <a:rPr lang="en-US" sz="1200" dirty="0" err="1">
                          <a:latin typeface="Montserrat" panose="00000500000000000000" pitchFamily="2" charset="0"/>
                        </a:rPr>
                        <a:t>tiêu</a:t>
                      </a:r>
                      <a:r>
                        <a:rPr lang="en-US" sz="1200" dirty="0">
                          <a:latin typeface="Montserrat" panose="00000500000000000000" pitchFamily="2" charset="0"/>
                        </a:rPr>
                        <a:t> </a:t>
                      </a:r>
                      <a:r>
                        <a:rPr lang="en-US" sz="1200" dirty="0" err="1">
                          <a:latin typeface="Montserrat" panose="00000500000000000000" pitchFamily="2" charset="0"/>
                        </a:rPr>
                        <a:t>hóa</a:t>
                      </a:r>
                      <a:endParaRPr lang="vi-VN" sz="1200" dirty="0">
                        <a:latin typeface="Montserrat" panose="00000500000000000000" pitchFamily="2" charset="0"/>
                      </a:endParaRPr>
                    </a:p>
                    <a:p>
                      <a:endParaRPr lang="en-US" sz="1200" dirty="0">
                        <a:latin typeface="Montserrat" panose="00000500000000000000" pitchFamily="2" charset="0"/>
                      </a:endParaRPr>
                    </a:p>
                  </a:txBody>
                  <a:tcPr/>
                </a:tc>
                <a:tc>
                  <a:txBody>
                    <a:bodyPr/>
                    <a:lstStyle/>
                    <a:p>
                      <a:r>
                        <a:rPr lang="vi-VN" sz="1200" dirty="0">
                          <a:latin typeface="Montserrat" panose="00000500000000000000" pitchFamily="2" charset="0"/>
                        </a:rPr>
                        <a:t>Tốt cho người không sử dụng đường</a:t>
                      </a:r>
                    </a:p>
                    <a:p>
                      <a:endParaRPr lang="en-US" sz="1200" dirty="0">
                        <a:latin typeface="Montserrat" panose="00000500000000000000" pitchFamily="2" charset="0"/>
                      </a:endParaRPr>
                    </a:p>
                  </a:txBody>
                  <a:tcPr/>
                </a:tc>
                <a:tc>
                  <a:txBody>
                    <a:bodyPr/>
                    <a:lstStyle/>
                    <a:p>
                      <a:r>
                        <a:rPr lang="vi-VN" sz="1200" dirty="0">
                          <a:latin typeface="Montserrat" panose="00000500000000000000" pitchFamily="2" charset="0"/>
                        </a:rPr>
                        <a:t>Ít đường, 3 tốt:</a:t>
                      </a:r>
                    </a:p>
                    <a:p>
                      <a:r>
                        <a:rPr lang="vi-VN" sz="1200" dirty="0">
                          <a:latin typeface="Montserrat" panose="00000500000000000000" pitchFamily="2" charset="0"/>
                        </a:rPr>
                        <a:t>Tốt cho vóc dáng</a:t>
                      </a:r>
                    </a:p>
                    <a:p>
                      <a:r>
                        <a:rPr lang="vi-VN" sz="1200" dirty="0">
                          <a:latin typeface="Montserrat" panose="00000500000000000000" pitchFamily="2" charset="0"/>
                        </a:rPr>
                        <a:t>Tốt cho làn da</a:t>
                      </a:r>
                    </a:p>
                    <a:p>
                      <a:r>
                        <a:rPr lang="vi-VN" sz="1200" dirty="0">
                          <a:latin typeface="Montserrat" panose="00000500000000000000" pitchFamily="2" charset="0"/>
                        </a:rPr>
                        <a:t>Tốt cho trí não</a:t>
                      </a:r>
                      <a:endParaRPr lang="en-US" sz="1200" dirty="0">
                        <a:latin typeface="Montserrat" panose="00000500000000000000" pitchFamily="2" charset="0"/>
                      </a:endParaRPr>
                    </a:p>
                  </a:txBody>
                  <a:tcPr/>
                </a:tc>
                <a:tc>
                  <a:txBody>
                    <a:bodyPr/>
                    <a:lstStyle/>
                    <a:p>
                      <a:r>
                        <a:rPr lang="en-US" sz="1200" dirty="0" err="1">
                          <a:latin typeface="Montserrat" panose="00000500000000000000" pitchFamily="2" charset="0"/>
                        </a:rPr>
                        <a:t>Tốt</a:t>
                      </a:r>
                      <a:r>
                        <a:rPr lang="en-US" sz="1200" dirty="0">
                          <a:latin typeface="Montserrat" panose="00000500000000000000" pitchFamily="2" charset="0"/>
                        </a:rPr>
                        <a:t> </a:t>
                      </a:r>
                      <a:r>
                        <a:rPr lang="en-US" sz="1200" dirty="0" err="1">
                          <a:latin typeface="Montserrat" panose="00000500000000000000" pitchFamily="2" charset="0"/>
                        </a:rPr>
                        <a:t>cho</a:t>
                      </a:r>
                      <a:r>
                        <a:rPr lang="en-US" sz="1200" dirty="0">
                          <a:latin typeface="Montserrat" panose="00000500000000000000" pitchFamily="2" charset="0"/>
                        </a:rPr>
                        <a:t> </a:t>
                      </a:r>
                      <a:r>
                        <a:rPr lang="en-US" sz="1200" dirty="0" err="1">
                          <a:latin typeface="Montserrat" panose="00000500000000000000" pitchFamily="2" charset="0"/>
                        </a:rPr>
                        <a:t>trí</a:t>
                      </a:r>
                      <a:r>
                        <a:rPr lang="en-US" sz="1200" dirty="0">
                          <a:latin typeface="Montserrat" panose="00000500000000000000" pitchFamily="2" charset="0"/>
                        </a:rPr>
                        <a:t> </a:t>
                      </a:r>
                      <a:r>
                        <a:rPr lang="en-US" sz="1200" dirty="0" err="1">
                          <a:latin typeface="Montserrat" panose="00000500000000000000" pitchFamily="2" charset="0"/>
                        </a:rPr>
                        <a:t>não</a:t>
                      </a:r>
                      <a:r>
                        <a:rPr lang="en-US" sz="1200" dirty="0">
                          <a:latin typeface="Montserrat" panose="00000500000000000000" pitchFamily="2" charset="0"/>
                        </a:rPr>
                        <a:t>, </a:t>
                      </a:r>
                      <a:r>
                        <a:rPr lang="en-US" sz="1200" dirty="0" err="1">
                          <a:latin typeface="Montserrat" panose="00000500000000000000" pitchFamily="2" charset="0"/>
                        </a:rPr>
                        <a:t>vóc</a:t>
                      </a:r>
                      <a:r>
                        <a:rPr lang="en-US" sz="1200" dirty="0">
                          <a:latin typeface="Montserrat" panose="00000500000000000000" pitchFamily="2" charset="0"/>
                        </a:rPr>
                        <a:t> </a:t>
                      </a:r>
                      <a:r>
                        <a:rPr lang="en-US" sz="1200" dirty="0" err="1">
                          <a:latin typeface="Montserrat" panose="00000500000000000000" pitchFamily="2" charset="0"/>
                        </a:rPr>
                        <a:t>dáng</a:t>
                      </a:r>
                      <a:r>
                        <a:rPr lang="en-US" sz="1200" dirty="0">
                          <a:latin typeface="Montserrat" panose="00000500000000000000" pitchFamily="2" charset="0"/>
                        </a:rPr>
                        <a:t>, </a:t>
                      </a:r>
                      <a:r>
                        <a:rPr lang="en-US" sz="1200" dirty="0" err="1">
                          <a:latin typeface="Montserrat" panose="00000500000000000000" pitchFamily="2" charset="0"/>
                        </a:rPr>
                        <a:t>làn</a:t>
                      </a:r>
                      <a:r>
                        <a:rPr lang="en-US" sz="1200" dirty="0">
                          <a:latin typeface="Montserrat" panose="00000500000000000000" pitchFamily="2" charset="0"/>
                        </a:rPr>
                        <a:t> da</a:t>
                      </a:r>
                    </a:p>
                  </a:txBody>
                  <a:tcPr/>
                </a:tc>
                <a:tc>
                  <a:txBody>
                    <a:bodyPr/>
                    <a:lstStyle/>
                    <a:p>
                      <a:endParaRPr lang="en-US" sz="1200" dirty="0">
                        <a:latin typeface="Montserrat" panose="00000500000000000000" pitchFamily="2" charset="0"/>
                      </a:endParaRPr>
                    </a:p>
                  </a:txBody>
                  <a:tcPr/>
                </a:tc>
                <a:extLst>
                  <a:ext uri="{0D108BD9-81ED-4DB2-BD59-A6C34878D82A}">
                    <a16:rowId xmlns:a16="http://schemas.microsoft.com/office/drawing/2014/main" val="1884682421"/>
                  </a:ext>
                </a:extLst>
              </a:tr>
              <a:tr h="1174477">
                <a:tc>
                  <a:txBody>
                    <a:bodyPr/>
                    <a:lstStyle/>
                    <a:p>
                      <a:r>
                        <a:rPr lang="en-US" sz="1400" b="1" dirty="0">
                          <a:latin typeface="Montserrat" panose="00000500000000000000" pitchFamily="2" charset="0"/>
                          <a:cs typeface="Times New Roman" pitchFamily="18" charset="0"/>
                        </a:rPr>
                        <a:t>POD</a:t>
                      </a:r>
                    </a:p>
                    <a:p>
                      <a:r>
                        <a:rPr lang="en-US" sz="1400" b="1" dirty="0" err="1">
                          <a:latin typeface="Montserrat" panose="00000500000000000000" pitchFamily="2" charset="0"/>
                          <a:cs typeface="Times New Roman" pitchFamily="18" charset="0"/>
                        </a:rPr>
                        <a:t>Điểm</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khác</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biệt</a:t>
                      </a:r>
                      <a:endParaRPr lang="en-US" sz="1400" b="1" dirty="0">
                        <a:latin typeface="Montserrat" panose="00000500000000000000" pitchFamily="2" charset="0"/>
                        <a:cs typeface="Times New Roman" pitchFamily="18" charset="0"/>
                      </a:endParaRPr>
                    </a:p>
                    <a:p>
                      <a:endParaRPr lang="en-US" sz="1400" dirty="0">
                        <a:latin typeface="Montserrat" panose="00000500000000000000" pitchFamily="2" charset="0"/>
                      </a:endParaRPr>
                    </a:p>
                  </a:txBody>
                  <a:tcPr/>
                </a:tc>
                <a:tc>
                  <a:txBody>
                    <a:bodyPr/>
                    <a:lstStyle/>
                    <a:p>
                      <a:r>
                        <a:rPr lang="vi-VN" sz="1200" dirty="0">
                          <a:latin typeface="Montserrat" panose="00000500000000000000" pitchFamily="2" charset="0"/>
                        </a:rPr>
                        <a:t>Giữ trọn chất xơ tự nhiên từ ngũ cốc, công nghệ chế biên nguyên bản từ hạt</a:t>
                      </a:r>
                    </a:p>
                    <a:p>
                      <a:endParaRPr lang="vi-VN" sz="1200" dirty="0">
                        <a:latin typeface="Montserrat" panose="00000500000000000000" pitchFamily="2" charset="0"/>
                      </a:endParaRPr>
                    </a:p>
                    <a:p>
                      <a:r>
                        <a:rPr lang="vi-VN" sz="1200" dirty="0">
                          <a:latin typeface="Montserrat" panose="00000500000000000000" pitchFamily="2" charset="0"/>
                        </a:rPr>
                        <a:t>Sinh tố đa tầng hạt, đa tầng hương vị</a:t>
                      </a:r>
                    </a:p>
                    <a:p>
                      <a:r>
                        <a:rPr lang="vi-VN" sz="1200" dirty="0">
                          <a:latin typeface="Montserrat" panose="00000500000000000000" pitchFamily="2" charset="0"/>
                        </a:rPr>
                        <a:t>Bổ sung vitamin E, C, Chất xơ, canxi </a:t>
                      </a:r>
                      <a:endParaRPr lang="en-US" sz="1200" dirty="0">
                        <a:latin typeface="Montserrat" panose="00000500000000000000" pitchFamily="2" charset="0"/>
                      </a:endParaRPr>
                    </a:p>
                  </a:txBody>
                  <a:tcPr/>
                </a:tc>
                <a:tc>
                  <a:txBody>
                    <a:bodyPr/>
                    <a:lstStyle/>
                    <a:p>
                      <a:r>
                        <a:rPr lang="vi-VN" sz="1200" dirty="0">
                          <a:latin typeface="Montserrat" panose="00000500000000000000" pitchFamily="2" charset="0"/>
                        </a:rPr>
                        <a:t>Base sữa bò tươi</a:t>
                      </a:r>
                    </a:p>
                    <a:p>
                      <a:endParaRPr lang="vi-VN" sz="1200" dirty="0">
                        <a:latin typeface="Montserrat" panose="00000500000000000000" pitchFamily="2" charset="0"/>
                      </a:endParaRPr>
                    </a:p>
                    <a:p>
                      <a:r>
                        <a:rPr lang="vi-VN" sz="1200" dirty="0">
                          <a:latin typeface="Montserrat" panose="00000500000000000000" pitchFamily="2" charset="0"/>
                        </a:rPr>
                        <a:t>Dịch ép từ hạt mắc ca, hạt óc chó, hạnh nhân, gạo lức</a:t>
                      </a:r>
                    </a:p>
                    <a:p>
                      <a:endParaRPr lang="vi-VN" sz="1200" dirty="0">
                        <a:latin typeface="Montserrat" panose="00000500000000000000" pitchFamily="2" charset="0"/>
                      </a:endParaRPr>
                    </a:p>
                    <a:p>
                      <a:r>
                        <a:rPr lang="vi-VN" sz="1200" dirty="0">
                          <a:latin typeface="Montserrat" panose="00000500000000000000" pitchFamily="2" charset="0"/>
                        </a:rPr>
                        <a:t>Không có chất xơ tự nhiên</a:t>
                      </a:r>
                      <a:endParaRPr lang="en-US" sz="1200" dirty="0">
                        <a:latin typeface="Montserrat" panose="00000500000000000000" pitchFamily="2" charset="0"/>
                      </a:endParaRPr>
                    </a:p>
                  </a:txBody>
                  <a:tcPr/>
                </a:tc>
                <a:tc>
                  <a:txBody>
                    <a:bodyPr/>
                    <a:lstStyle/>
                    <a:p>
                      <a:r>
                        <a:rPr lang="vi-VN" sz="1200" dirty="0">
                          <a:latin typeface="Montserrat" panose="00000500000000000000" pitchFamily="2" charset="0"/>
                        </a:rPr>
                        <a:t>Base sữa đậu nành kết hợp dịch ép từ hạt</a:t>
                      </a:r>
                    </a:p>
                    <a:p>
                      <a:endParaRPr lang="vi-VN" sz="1200" dirty="0">
                        <a:latin typeface="Montserrat" panose="00000500000000000000" pitchFamily="2" charset="0"/>
                      </a:endParaRPr>
                    </a:p>
                    <a:p>
                      <a:r>
                        <a:rPr lang="vi-VN" sz="1200" dirty="0">
                          <a:latin typeface="Montserrat" panose="00000500000000000000" pitchFamily="2" charset="0"/>
                        </a:rPr>
                        <a:t>Bổ sung Vitamin A, D3, E, PP và Omega 3</a:t>
                      </a:r>
                    </a:p>
                    <a:p>
                      <a:endParaRPr lang="vi-VN" sz="1200" dirty="0">
                        <a:latin typeface="Montserrat" panose="00000500000000000000" pitchFamily="2" charset="0"/>
                      </a:endParaRPr>
                    </a:p>
                    <a:p>
                      <a:r>
                        <a:rPr lang="vi-VN" sz="1200" dirty="0">
                          <a:latin typeface="Montserrat" panose="00000500000000000000" pitchFamily="2" charset="0"/>
                        </a:rPr>
                        <a:t>Không có chất xơ tự nhiên</a:t>
                      </a:r>
                      <a:endParaRPr lang="en-US" sz="1200" dirty="0">
                        <a:latin typeface="Montserrat" panose="00000500000000000000" pitchFamily="2" charset="0"/>
                      </a:endParaRPr>
                    </a:p>
                  </a:txBody>
                  <a:tcPr/>
                </a:tc>
                <a:tc>
                  <a:txBody>
                    <a:bodyPr/>
                    <a:lstStyle/>
                    <a:p>
                      <a:r>
                        <a:rPr lang="en-US" sz="1200" dirty="0" err="1">
                          <a:latin typeface="Montserrat" panose="00000500000000000000" pitchFamily="2" charset="0"/>
                        </a:rPr>
                        <a:t>Sữa</a:t>
                      </a:r>
                      <a:r>
                        <a:rPr lang="en-US" sz="1200" dirty="0">
                          <a:latin typeface="Montserrat" panose="00000500000000000000" pitchFamily="2" charset="0"/>
                        </a:rPr>
                        <a:t> 9 </a:t>
                      </a:r>
                      <a:r>
                        <a:rPr lang="en-US" sz="1200" dirty="0" err="1">
                          <a:latin typeface="Montserrat" panose="00000500000000000000" pitchFamily="2" charset="0"/>
                        </a:rPr>
                        <a:t>loại</a:t>
                      </a:r>
                      <a:r>
                        <a:rPr lang="en-US" sz="1200" dirty="0">
                          <a:latin typeface="Montserrat" panose="00000500000000000000" pitchFamily="2" charset="0"/>
                        </a:rPr>
                        <a:t> </a:t>
                      </a:r>
                      <a:r>
                        <a:rPr lang="en-US" sz="1200" dirty="0" err="1">
                          <a:latin typeface="Montserrat" panose="00000500000000000000" pitchFamily="2" charset="0"/>
                        </a:rPr>
                        <a:t>hạt</a:t>
                      </a:r>
                      <a:r>
                        <a:rPr lang="en-US" sz="1200" dirty="0">
                          <a:latin typeface="Montserrat" panose="00000500000000000000" pitchFamily="2" charset="0"/>
                        </a:rPr>
                        <a:t>, </a:t>
                      </a:r>
                      <a:r>
                        <a:rPr lang="en-US" sz="1200" dirty="0" err="1">
                          <a:latin typeface="Montserrat" panose="00000500000000000000" pitchFamily="2" charset="0"/>
                        </a:rPr>
                        <a:t>sử</a:t>
                      </a:r>
                      <a:r>
                        <a:rPr lang="en-US" sz="1200" dirty="0">
                          <a:latin typeface="Montserrat" panose="00000500000000000000" pitchFamily="2" charset="0"/>
                        </a:rPr>
                        <a:t> </a:t>
                      </a:r>
                      <a:r>
                        <a:rPr lang="en-US" sz="1200" dirty="0" err="1">
                          <a:latin typeface="Montserrat" panose="00000500000000000000" pitchFamily="2" charset="0"/>
                        </a:rPr>
                        <a:t>dụng</a:t>
                      </a:r>
                      <a:r>
                        <a:rPr lang="en-US" sz="1200" dirty="0">
                          <a:latin typeface="Montserrat" panose="00000500000000000000" pitchFamily="2" charset="0"/>
                        </a:rPr>
                        <a:t> </a:t>
                      </a:r>
                      <a:r>
                        <a:rPr lang="vi-VN" sz="1200" dirty="0">
                          <a:latin typeface="Montserrat" panose="00000500000000000000" pitchFamily="2" charset="0"/>
                        </a:rPr>
                        <a:t>công nghệ </a:t>
                      </a:r>
                      <a:r>
                        <a:rPr lang="en-US" sz="1200" dirty="0" err="1">
                          <a:latin typeface="Montserrat" panose="00000500000000000000" pitchFamily="2" charset="0"/>
                        </a:rPr>
                        <a:t>dịch</a:t>
                      </a:r>
                      <a:r>
                        <a:rPr lang="en-US" sz="1200" dirty="0">
                          <a:latin typeface="Montserrat" panose="00000500000000000000" pitchFamily="2" charset="0"/>
                        </a:rPr>
                        <a:t> </a:t>
                      </a:r>
                      <a:r>
                        <a:rPr lang="en-US" sz="1200" dirty="0" err="1">
                          <a:latin typeface="Montserrat" panose="00000500000000000000" pitchFamily="2" charset="0"/>
                        </a:rPr>
                        <a:t>ép</a:t>
                      </a:r>
                      <a:r>
                        <a:rPr lang="en-US" sz="1200" dirty="0">
                          <a:latin typeface="Montserrat" panose="00000500000000000000" pitchFamily="2" charset="0"/>
                        </a:rPr>
                        <a:t> </a:t>
                      </a:r>
                      <a:r>
                        <a:rPr lang="en-US" sz="1200" dirty="0" err="1">
                          <a:latin typeface="Montserrat" panose="00000500000000000000" pitchFamily="2" charset="0"/>
                        </a:rPr>
                        <a:t>từ</a:t>
                      </a:r>
                      <a:r>
                        <a:rPr lang="en-US" sz="1200" dirty="0">
                          <a:latin typeface="Montserrat" panose="00000500000000000000" pitchFamily="2" charset="0"/>
                        </a:rPr>
                        <a:t> </a:t>
                      </a:r>
                      <a:r>
                        <a:rPr lang="en-US" sz="1200" dirty="0" err="1">
                          <a:latin typeface="Montserrat" panose="00000500000000000000" pitchFamily="2" charset="0"/>
                        </a:rPr>
                        <a:t>hạt</a:t>
                      </a:r>
                      <a:r>
                        <a:rPr lang="en-US" sz="1200" dirty="0">
                          <a:latin typeface="Montserrat" panose="00000500000000000000" pitchFamily="2" charset="0"/>
                        </a:rPr>
                        <a:t>.</a:t>
                      </a:r>
                      <a:endParaRPr lang="vi-VN" sz="1200" dirty="0">
                        <a:latin typeface="Montserrat" panose="00000500000000000000" pitchFamily="2" charset="0"/>
                      </a:endParaRPr>
                    </a:p>
                    <a:p>
                      <a:endParaRPr lang="vi-VN" sz="1200" dirty="0">
                        <a:latin typeface="Montserrat" panose="00000500000000000000" pitchFamily="2" charset="0"/>
                      </a:endParaRPr>
                    </a:p>
                    <a:p>
                      <a:r>
                        <a:rPr lang="vi-VN" sz="1200" dirty="0">
                          <a:latin typeface="Montserrat" panose="00000500000000000000" pitchFamily="2" charset="0"/>
                        </a:rPr>
                        <a:t>Không có chất xơ tự nhiên</a:t>
                      </a:r>
                    </a:p>
                    <a:p>
                      <a:endParaRPr lang="en-US" sz="1200" dirty="0">
                        <a:latin typeface="Montserrat" panose="00000500000000000000" pitchFamily="2" charset="0"/>
                      </a:endParaRPr>
                    </a:p>
                  </a:txBody>
                  <a:tcPr/>
                </a:tc>
                <a:tc>
                  <a:txBody>
                    <a:bodyPr/>
                    <a:lstStyle/>
                    <a:p>
                      <a:r>
                        <a:rPr lang="vi-VN" sz="1200" dirty="0">
                          <a:latin typeface="Montserrat" panose="00000500000000000000" pitchFamily="2" charset="0"/>
                        </a:rPr>
                        <a:t>Sữa ép từ các hạt nguyên chất 100%, đơn hạt, công nghệ chiết ly</a:t>
                      </a:r>
                    </a:p>
                    <a:p>
                      <a:endParaRPr lang="vi-VN" sz="1200" dirty="0">
                        <a:latin typeface="Montserrat" panose="00000500000000000000" pitchFamily="2" charset="0"/>
                      </a:endParaRPr>
                    </a:p>
                    <a:p>
                      <a:r>
                        <a:rPr lang="vi-VN" sz="1200" dirty="0">
                          <a:latin typeface="Montserrat" panose="00000500000000000000" pitchFamily="2" charset="0"/>
                        </a:rPr>
                        <a:t>Không có chất xơ tự nhiên</a:t>
                      </a:r>
                      <a:endParaRPr lang="en-US" sz="1200" dirty="0">
                        <a:latin typeface="Montserrat" panose="00000500000000000000" pitchFamily="2" charset="0"/>
                      </a:endParaRPr>
                    </a:p>
                  </a:txBody>
                  <a:tcPr/>
                </a:tc>
                <a:extLst>
                  <a:ext uri="{0D108BD9-81ED-4DB2-BD59-A6C34878D82A}">
                    <a16:rowId xmlns:a16="http://schemas.microsoft.com/office/drawing/2014/main" val="1883909130"/>
                  </a:ext>
                </a:extLst>
              </a:tr>
              <a:tr h="546168">
                <a:tc>
                  <a:txBody>
                    <a:bodyPr/>
                    <a:lstStyle/>
                    <a:p>
                      <a:r>
                        <a:rPr lang="en-US" sz="1400" b="1" dirty="0">
                          <a:latin typeface="Montserrat" panose="00000500000000000000" pitchFamily="2" charset="0"/>
                          <a:cs typeface="Times New Roman" pitchFamily="18" charset="0"/>
                        </a:rPr>
                        <a:t>POP</a:t>
                      </a:r>
                    </a:p>
                    <a:p>
                      <a:r>
                        <a:rPr lang="en-US" sz="1400" b="1" dirty="0" err="1">
                          <a:latin typeface="Montserrat" panose="00000500000000000000" pitchFamily="2" charset="0"/>
                          <a:cs typeface="Times New Roman" pitchFamily="18" charset="0"/>
                        </a:rPr>
                        <a:t>Điểm</a:t>
                      </a:r>
                      <a:r>
                        <a:rPr lang="en-US" sz="1400" b="1" dirty="0">
                          <a:latin typeface="Montserrat" panose="00000500000000000000" pitchFamily="2" charset="0"/>
                          <a:cs typeface="Times New Roman" pitchFamily="18" charset="0"/>
                        </a:rPr>
                        <a:t> </a:t>
                      </a:r>
                      <a:r>
                        <a:rPr lang="en-US" sz="1400" b="1" dirty="0" err="1">
                          <a:latin typeface="Montserrat" panose="00000500000000000000" pitchFamily="2" charset="0"/>
                          <a:cs typeface="Times New Roman" pitchFamily="18" charset="0"/>
                        </a:rPr>
                        <a:t>chung</a:t>
                      </a:r>
                      <a:r>
                        <a:rPr lang="en-US" sz="1400" b="1" dirty="0">
                          <a:latin typeface="Montserrat" panose="00000500000000000000" pitchFamily="2" charset="0"/>
                          <a:cs typeface="Times New Roman" pitchFamily="18" charset="0"/>
                        </a:rPr>
                        <a:t>:</a:t>
                      </a:r>
                      <a:endParaRPr lang="en-US" sz="1400" dirty="0">
                        <a:latin typeface="Montserrat" panose="00000500000000000000" pitchFamily="2" charset="0"/>
                      </a:endParaRP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1" dirty="0">
                          <a:latin typeface="Montserrat" panose="00000500000000000000" pitchFamily="2" charset="0"/>
                        </a:rPr>
                        <a:t>Các sản phấm sữa có nguồn gốc từ thực vật, phù hợp với xu hướng eat clean, phong cách sống healthy của khách hàng.</a:t>
                      </a:r>
                      <a:endParaRPr lang="en-US" sz="1200" b="1"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extLst>
                  <a:ext uri="{0D108BD9-81ED-4DB2-BD59-A6C34878D82A}">
                    <a16:rowId xmlns:a16="http://schemas.microsoft.com/office/drawing/2014/main" val="3301838430"/>
                  </a:ext>
                </a:extLst>
              </a:tr>
              <a:tr h="922957">
                <a:tc>
                  <a:txBody>
                    <a:bodyPr/>
                    <a:lstStyle/>
                    <a:p>
                      <a:r>
                        <a:rPr lang="en-US" sz="1400" b="1" dirty="0">
                          <a:latin typeface="Montserrat" panose="00000500000000000000" pitchFamily="2" charset="0"/>
                          <a:cs typeface="Times New Roman" pitchFamily="18" charset="0"/>
                        </a:rPr>
                        <a:t>NEED</a:t>
                      </a:r>
                    </a:p>
                    <a:p>
                      <a:r>
                        <a:rPr lang="en-US" sz="1400" b="1" dirty="0">
                          <a:latin typeface="Montserrat" panose="00000500000000000000" pitchFamily="2" charset="0"/>
                          <a:cs typeface="Times New Roman" pitchFamily="18" charset="0"/>
                        </a:rPr>
                        <a:t>Nhu </a:t>
                      </a:r>
                      <a:r>
                        <a:rPr lang="en-US" sz="1400" b="1" dirty="0" err="1">
                          <a:latin typeface="Montserrat" panose="00000500000000000000" pitchFamily="2" charset="0"/>
                          <a:cs typeface="Times New Roman" pitchFamily="18" charset="0"/>
                        </a:rPr>
                        <a:t>cầu</a:t>
                      </a:r>
                      <a:r>
                        <a:rPr lang="en-US" sz="1400" b="1" dirty="0">
                          <a:latin typeface="Montserrat" panose="00000500000000000000" pitchFamily="2" charset="0"/>
                          <a:cs typeface="Times New Roman" pitchFamily="18" charset="0"/>
                        </a:rPr>
                        <a:t>:</a:t>
                      </a:r>
                    </a:p>
                    <a:p>
                      <a:endParaRPr lang="en-US" sz="1400" dirty="0">
                        <a:latin typeface="Montserrat" panose="00000500000000000000" pitchFamily="2" charset="0"/>
                      </a:endParaRPr>
                    </a:p>
                  </a:txBody>
                  <a:tcPr/>
                </a:tc>
                <a:tc gridSpan="5">
                  <a:txBody>
                    <a:bodyPr/>
                    <a:lstStyle/>
                    <a:p>
                      <a:r>
                        <a:rPr lang="vi-VN" sz="1200" b="1" dirty="0">
                          <a:latin typeface="Montserrat" panose="00000500000000000000" pitchFamily="2" charset="0"/>
                        </a:rPr>
                        <a:t>Yêu cầu thực phẩm không chỉ mang lại vẻ đẹp hình thức mà phải mang đến cho con người một sức khoẻ “từ bên trong”, một sức khoẻ bền vững, giúp phòng chống hiệu quả các bệnh mãn tính không lây của thế kỷ 21 như tim mạch, tiểu đường, huyết áp cao, béo phì….</a:t>
                      </a:r>
                      <a:endParaRPr lang="en-US" sz="1200" b="1"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tc hMerge="1">
                  <a:txBody>
                    <a:bodyPr/>
                    <a:lstStyle/>
                    <a:p>
                      <a:endParaRPr lang="en-US" sz="1200" dirty="0">
                        <a:latin typeface="Montserrat" panose="00000500000000000000" pitchFamily="2" charset="0"/>
                      </a:endParaRPr>
                    </a:p>
                  </a:txBody>
                  <a:tcPr/>
                </a:tc>
                <a:extLst>
                  <a:ext uri="{0D108BD9-81ED-4DB2-BD59-A6C34878D82A}">
                    <a16:rowId xmlns:a16="http://schemas.microsoft.com/office/drawing/2014/main" val="540179610"/>
                  </a:ext>
                </a:extLst>
              </a:tr>
            </a:tbl>
          </a:graphicData>
        </a:graphic>
      </p:graphicFrame>
      <p:sp>
        <p:nvSpPr>
          <p:cNvPr id="19" name="TextBox 18">
            <a:extLst>
              <a:ext uri="{FF2B5EF4-FFF2-40B4-BE49-F238E27FC236}">
                <a16:creationId xmlns:a16="http://schemas.microsoft.com/office/drawing/2014/main" id="{7BDA1305-93F5-3FDA-2EF8-E1E949AE4B84}"/>
              </a:ext>
            </a:extLst>
          </p:cNvPr>
          <p:cNvSpPr txBox="1"/>
          <p:nvPr/>
        </p:nvSpPr>
        <p:spPr>
          <a:xfrm>
            <a:off x="1441383" y="138988"/>
            <a:ext cx="5436360" cy="461665"/>
          </a:xfrm>
          <a:prstGeom prst="rect">
            <a:avLst/>
          </a:prstGeom>
          <a:noFill/>
        </p:spPr>
        <p:txBody>
          <a:bodyPr wrap="none" rtlCol="0">
            <a:spAutoFit/>
          </a:bodyPr>
          <a:lstStyle/>
          <a:p>
            <a:r>
              <a:rPr lang="en-US" sz="2400" dirty="0">
                <a:solidFill>
                  <a:srgbClr val="00930B"/>
                </a:solidFill>
                <a:latin typeface="UTM Sharnay" panose="02040603050506020204" pitchFamily="18" charset="0"/>
              </a:rPr>
              <a:t>SO VỚI CÁC ĐỐI THỦ CẠNH TRANH</a:t>
            </a:r>
          </a:p>
        </p:txBody>
      </p:sp>
      <p:sp>
        <p:nvSpPr>
          <p:cNvPr id="16" name="TextBox 15">
            <a:extLst>
              <a:ext uri="{FF2B5EF4-FFF2-40B4-BE49-F238E27FC236}">
                <a16:creationId xmlns:a16="http://schemas.microsoft.com/office/drawing/2014/main" id="{15FD285C-8382-C815-AC90-C588C456CAA2}"/>
              </a:ext>
            </a:extLst>
          </p:cNvPr>
          <p:cNvSpPr txBox="1"/>
          <p:nvPr/>
        </p:nvSpPr>
        <p:spPr>
          <a:xfrm>
            <a:off x="2621018" y="526515"/>
            <a:ext cx="1941557" cy="369332"/>
          </a:xfrm>
          <a:prstGeom prst="rect">
            <a:avLst/>
          </a:prstGeom>
          <a:noFill/>
        </p:spPr>
        <p:txBody>
          <a:bodyPr wrap="none" rtlCol="0">
            <a:spAutoFit/>
          </a:bodyPr>
          <a:lstStyle/>
          <a:p>
            <a:r>
              <a:rPr lang="en-US" b="1" dirty="0">
                <a:latin typeface="Montserrat" panose="00000500000000000000" pitchFamily="2" charset="0"/>
              </a:rPr>
              <a:t>VIỆT NGŨ CỐC</a:t>
            </a:r>
          </a:p>
        </p:txBody>
      </p:sp>
      <p:sp>
        <p:nvSpPr>
          <p:cNvPr id="17" name="TextBox 16">
            <a:extLst>
              <a:ext uri="{FF2B5EF4-FFF2-40B4-BE49-F238E27FC236}">
                <a16:creationId xmlns:a16="http://schemas.microsoft.com/office/drawing/2014/main" id="{5AFB7346-882F-7A7B-48AB-50D6DCFB98A5}"/>
              </a:ext>
            </a:extLst>
          </p:cNvPr>
          <p:cNvSpPr txBox="1"/>
          <p:nvPr/>
        </p:nvSpPr>
        <p:spPr>
          <a:xfrm>
            <a:off x="4906885" y="521930"/>
            <a:ext cx="1670650" cy="369332"/>
          </a:xfrm>
          <a:prstGeom prst="rect">
            <a:avLst/>
          </a:prstGeom>
          <a:noFill/>
        </p:spPr>
        <p:txBody>
          <a:bodyPr wrap="none" rtlCol="0">
            <a:spAutoFit/>
          </a:bodyPr>
          <a:lstStyle/>
          <a:p>
            <a:r>
              <a:rPr lang="en-US" b="1" spc="-150" dirty="0">
                <a:latin typeface="Montserrat" panose="00000500000000000000" pitchFamily="2" charset="0"/>
              </a:rPr>
              <a:t>TH TRUE MILK</a:t>
            </a:r>
          </a:p>
        </p:txBody>
      </p:sp>
      <p:sp>
        <p:nvSpPr>
          <p:cNvPr id="26" name="TextBox 25">
            <a:extLst>
              <a:ext uri="{FF2B5EF4-FFF2-40B4-BE49-F238E27FC236}">
                <a16:creationId xmlns:a16="http://schemas.microsoft.com/office/drawing/2014/main" id="{25D9FEEB-33BB-A873-A2A9-9C49ED10F335}"/>
              </a:ext>
            </a:extLst>
          </p:cNvPr>
          <p:cNvSpPr txBox="1"/>
          <p:nvPr/>
        </p:nvSpPr>
        <p:spPr>
          <a:xfrm>
            <a:off x="7652697" y="513018"/>
            <a:ext cx="2105001" cy="369332"/>
          </a:xfrm>
          <a:prstGeom prst="rect">
            <a:avLst/>
          </a:prstGeom>
          <a:noFill/>
        </p:spPr>
        <p:txBody>
          <a:bodyPr wrap="square" rtlCol="0">
            <a:spAutoFit/>
          </a:bodyPr>
          <a:lstStyle/>
          <a:p>
            <a:pPr algn="ctr"/>
            <a:r>
              <a:rPr lang="en-US" b="1" dirty="0">
                <a:latin typeface="Montserrat" panose="00000500000000000000" pitchFamily="2" charset="0"/>
              </a:rPr>
              <a:t>VINAMILK</a:t>
            </a:r>
          </a:p>
        </p:txBody>
      </p:sp>
      <p:sp>
        <p:nvSpPr>
          <p:cNvPr id="28" name="TextBox 27">
            <a:extLst>
              <a:ext uri="{FF2B5EF4-FFF2-40B4-BE49-F238E27FC236}">
                <a16:creationId xmlns:a16="http://schemas.microsoft.com/office/drawing/2014/main" id="{A8FDC790-0669-5388-5CBE-B7605A1F622A}"/>
              </a:ext>
            </a:extLst>
          </p:cNvPr>
          <p:cNvSpPr txBox="1"/>
          <p:nvPr/>
        </p:nvSpPr>
        <p:spPr>
          <a:xfrm>
            <a:off x="10232445" y="349381"/>
            <a:ext cx="1472835" cy="523220"/>
          </a:xfrm>
          <a:prstGeom prst="rect">
            <a:avLst/>
          </a:prstGeom>
          <a:noFill/>
        </p:spPr>
        <p:txBody>
          <a:bodyPr wrap="square" rtlCol="0">
            <a:spAutoFit/>
          </a:bodyPr>
          <a:lstStyle/>
          <a:p>
            <a:pPr algn="ctr"/>
            <a:r>
              <a:rPr lang="en-US" sz="1400" b="1" dirty="0">
                <a:latin typeface="Montserrat" panose="00000500000000000000" pitchFamily="2" charset="0"/>
              </a:rPr>
              <a:t>SỮA HẠT</a:t>
            </a:r>
          </a:p>
          <a:p>
            <a:pPr algn="ctr"/>
            <a:r>
              <a:rPr lang="en-US" sz="1400" b="1" dirty="0">
                <a:latin typeface="Montserrat" panose="00000500000000000000" pitchFamily="2" charset="0"/>
              </a:rPr>
              <a:t> NHẬP KHẨU</a:t>
            </a:r>
          </a:p>
        </p:txBody>
      </p:sp>
      <p:pic>
        <p:nvPicPr>
          <p:cNvPr id="29" name="Picture 28">
            <a:extLst>
              <a:ext uri="{FF2B5EF4-FFF2-40B4-BE49-F238E27FC236}">
                <a16:creationId xmlns:a16="http://schemas.microsoft.com/office/drawing/2014/main" id="{56E35142-D88C-9709-5702-BD95A5ECDA6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98589" y="1014812"/>
            <a:ext cx="2208451" cy="936302"/>
          </a:xfrm>
          <a:prstGeom prst="rect">
            <a:avLst/>
          </a:prstGeom>
        </p:spPr>
      </p:pic>
      <p:pic>
        <p:nvPicPr>
          <p:cNvPr id="34" name="Picture 33">
            <a:extLst>
              <a:ext uri="{FF2B5EF4-FFF2-40B4-BE49-F238E27FC236}">
                <a16:creationId xmlns:a16="http://schemas.microsoft.com/office/drawing/2014/main" id="{249C82AC-D8D9-DDB0-CE0E-BE6E3CEBC5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363303" y="1058891"/>
            <a:ext cx="402850" cy="693797"/>
          </a:xfrm>
          <a:prstGeom prst="rect">
            <a:avLst/>
          </a:prstGeom>
        </p:spPr>
      </p:pic>
      <p:pic>
        <p:nvPicPr>
          <p:cNvPr id="35" name="Picture 34">
            <a:extLst>
              <a:ext uri="{FF2B5EF4-FFF2-40B4-BE49-F238E27FC236}">
                <a16:creationId xmlns:a16="http://schemas.microsoft.com/office/drawing/2014/main" id="{C33B4B65-951F-D734-AE07-50134D26320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78551"/>
          <a:stretch/>
        </p:blipFill>
        <p:spPr>
          <a:xfrm>
            <a:off x="11398609" y="1158927"/>
            <a:ext cx="263397" cy="599722"/>
          </a:xfrm>
          <a:prstGeom prst="rect">
            <a:avLst/>
          </a:prstGeom>
        </p:spPr>
      </p:pic>
      <p:pic>
        <p:nvPicPr>
          <p:cNvPr id="36" name="Picture 35">
            <a:extLst>
              <a:ext uri="{FF2B5EF4-FFF2-40B4-BE49-F238E27FC236}">
                <a16:creationId xmlns:a16="http://schemas.microsoft.com/office/drawing/2014/main" id="{827362F2-EE1E-4414-B8EB-F1627ACE416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773328" y="1022392"/>
            <a:ext cx="249719" cy="740835"/>
          </a:xfrm>
          <a:prstGeom prst="rect">
            <a:avLst/>
          </a:prstGeom>
        </p:spPr>
      </p:pic>
      <p:pic>
        <p:nvPicPr>
          <p:cNvPr id="37" name="Picture 36">
            <a:extLst>
              <a:ext uri="{FF2B5EF4-FFF2-40B4-BE49-F238E27FC236}">
                <a16:creationId xmlns:a16="http://schemas.microsoft.com/office/drawing/2014/main" id="{AF691172-9F27-548D-43F6-39D1826AB1B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1090682" y="1039816"/>
            <a:ext cx="261574" cy="731945"/>
          </a:xfrm>
          <a:prstGeom prst="rect">
            <a:avLst/>
          </a:prstGeom>
        </p:spPr>
      </p:pic>
      <p:pic>
        <p:nvPicPr>
          <p:cNvPr id="4" name="Picture 3" descr="Calendar&#10;&#10;Description automatically generated">
            <a:extLst>
              <a:ext uri="{FF2B5EF4-FFF2-40B4-BE49-F238E27FC236}">
                <a16:creationId xmlns:a16="http://schemas.microsoft.com/office/drawing/2014/main" id="{AEF7DAFB-CC54-9372-33F3-0904F3073CFB}"/>
              </a:ext>
            </a:extLst>
          </p:cNvPr>
          <p:cNvPicPr>
            <a:picLocks noChangeAspect="1"/>
          </p:cNvPicPr>
          <p:nvPr/>
        </p:nvPicPr>
        <p:blipFill rotWithShape="1">
          <a:blip r:embed="rId7"/>
          <a:srcRect l="29206" t="18017" r="32581" b="24116"/>
          <a:stretch/>
        </p:blipFill>
        <p:spPr>
          <a:xfrm>
            <a:off x="9131959" y="891262"/>
            <a:ext cx="625739" cy="1123067"/>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C2860E68-A066-2CF4-7A7B-FA43E8B65D23}"/>
              </a:ext>
            </a:extLst>
          </p:cNvPr>
          <p:cNvPicPr>
            <a:picLocks noChangeAspect="1"/>
          </p:cNvPicPr>
          <p:nvPr/>
        </p:nvPicPr>
        <p:blipFill rotWithShape="1">
          <a:blip r:embed="rId8"/>
          <a:srcRect l="17330" t="2729" r="53166" b="4748"/>
          <a:stretch/>
        </p:blipFill>
        <p:spPr>
          <a:xfrm>
            <a:off x="7098469" y="1022392"/>
            <a:ext cx="1177831" cy="1008389"/>
          </a:xfrm>
          <a:prstGeom prst="rect">
            <a:avLst/>
          </a:prstGeom>
        </p:spPr>
      </p:pic>
      <p:pic>
        <p:nvPicPr>
          <p:cNvPr id="9" name="Picture 8" descr="Calendar&#10;&#10;Description automatically generated">
            <a:extLst>
              <a:ext uri="{FF2B5EF4-FFF2-40B4-BE49-F238E27FC236}">
                <a16:creationId xmlns:a16="http://schemas.microsoft.com/office/drawing/2014/main" id="{865DDE04-59D1-4CC7-2E74-AD4C7FC81736}"/>
              </a:ext>
            </a:extLst>
          </p:cNvPr>
          <p:cNvPicPr>
            <a:picLocks noChangeAspect="1"/>
          </p:cNvPicPr>
          <p:nvPr/>
        </p:nvPicPr>
        <p:blipFill>
          <a:blip r:embed="rId9"/>
          <a:stretch>
            <a:fillRect/>
          </a:stretch>
        </p:blipFill>
        <p:spPr>
          <a:xfrm>
            <a:off x="4422457" y="-160826"/>
            <a:ext cx="2639505" cy="2639505"/>
          </a:xfrm>
          <a:prstGeom prst="rect">
            <a:avLst/>
          </a:prstGeom>
        </p:spPr>
      </p:pic>
    </p:spTree>
    <p:extLst>
      <p:ext uri="{BB962C8B-B14F-4D97-AF65-F5344CB8AC3E}">
        <p14:creationId xmlns:p14="http://schemas.microsoft.com/office/powerpoint/2010/main" val="2211217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video game&#10;&#10;Description automatically generated with medium confidence">
            <a:extLst>
              <a:ext uri="{FF2B5EF4-FFF2-40B4-BE49-F238E27FC236}">
                <a16:creationId xmlns:a16="http://schemas.microsoft.com/office/drawing/2014/main" id="{253BEFC8-1FC1-E4CF-2CF4-F23113B0BF4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4552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picture containing table, indoor&#10;&#10;Description automatically generated">
            <a:extLst>
              <a:ext uri="{FF2B5EF4-FFF2-40B4-BE49-F238E27FC236}">
                <a16:creationId xmlns:a16="http://schemas.microsoft.com/office/drawing/2014/main" id="{61B0240D-2378-00BB-0743-8E2BBA398EC5}"/>
              </a:ext>
            </a:extLst>
          </p:cNvPr>
          <p:cNvPicPr>
            <a:picLocks noChangeAspect="1"/>
          </p:cNvPicPr>
          <p:nvPr/>
        </p:nvPicPr>
        <p:blipFill>
          <a:blip r:embed="rId3" cstate="print">
            <a:alphaModFix amt="65000"/>
            <a:extLst>
              <a:ext uri="{28A0092B-C50C-407E-A947-70E740481C1C}">
                <a14:useLocalDpi xmlns:a14="http://schemas.microsoft.com/office/drawing/2010/main"/>
              </a:ext>
            </a:extLst>
          </a:blip>
          <a:stretch>
            <a:fillRect/>
          </a:stretch>
        </p:blipFill>
        <p:spPr>
          <a:xfrm>
            <a:off x="173524" y="1135269"/>
            <a:ext cx="5936544" cy="2334732"/>
          </a:xfrm>
          <a:prstGeom prst="rect">
            <a:avLst/>
          </a:prstGeom>
          <a:effectLst>
            <a:glow rad="127000">
              <a:schemeClr val="accent1">
                <a:alpha val="0"/>
              </a:schemeClr>
            </a:glow>
            <a:outerShdw blurRad="50800" dist="50800" dir="5400000" algn="ctr" rotWithShape="0">
              <a:srgbClr val="000000">
                <a:alpha val="0"/>
              </a:srgbClr>
            </a:outerShdw>
          </a:effectLst>
        </p:spPr>
      </p:pic>
      <p:pic>
        <p:nvPicPr>
          <p:cNvPr id="33" name="Picture 32">
            <a:extLst>
              <a:ext uri="{FF2B5EF4-FFF2-40B4-BE49-F238E27FC236}">
                <a16:creationId xmlns:a16="http://schemas.microsoft.com/office/drawing/2014/main" id="{39AFC913-4B56-1347-A5AA-3F4C6078B31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4110589">
            <a:off x="9236942" y="2948296"/>
            <a:ext cx="866251" cy="3009059"/>
          </a:xfrm>
          <a:prstGeom prst="rect">
            <a:avLst/>
          </a:prstGeom>
        </p:spPr>
      </p:pic>
      <p:pic>
        <p:nvPicPr>
          <p:cNvPr id="32" name="Picture 31">
            <a:extLst>
              <a:ext uri="{FF2B5EF4-FFF2-40B4-BE49-F238E27FC236}">
                <a16:creationId xmlns:a16="http://schemas.microsoft.com/office/drawing/2014/main" id="{92C79017-765B-1A4B-8E5E-27E6A2CFA5D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rot="5676842">
            <a:off x="2988454" y="5319555"/>
            <a:ext cx="735468" cy="1827530"/>
          </a:xfrm>
          <a:prstGeom prst="rect">
            <a:avLst/>
          </a:prstGeom>
        </p:spPr>
      </p:pic>
      <p:sp>
        <p:nvSpPr>
          <p:cNvPr id="7" name="Slide Number Placeholder 2">
            <a:extLst>
              <a:ext uri="{FF2B5EF4-FFF2-40B4-BE49-F238E27FC236}">
                <a16:creationId xmlns:a16="http://schemas.microsoft.com/office/drawing/2014/main" id="{2A1222BB-C28C-164B-8AAC-4FF19E99AAD2}"/>
              </a:ext>
            </a:extLst>
          </p:cNvPr>
          <p:cNvSpPr txBox="1">
            <a:spLocks/>
          </p:cNvSpPr>
          <p:nvPr/>
        </p:nvSpPr>
        <p:spPr>
          <a:xfrm>
            <a:off x="9359900" y="6600825"/>
            <a:ext cx="2844800" cy="47625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E7653E1A-CEB2-4626-A885-3591A42CC663}" type="slidenum">
              <a:rPr lang="en-US" smtClean="0">
                <a:solidFill>
                  <a:prstClr val="black"/>
                </a:solidFill>
              </a:rPr>
              <a:pPr>
                <a:defRPr/>
              </a:pPr>
              <a:t>3</a:t>
            </a:fld>
            <a:endParaRPr lang="en-US" dirty="0">
              <a:solidFill>
                <a:prstClr val="black"/>
              </a:solidFill>
            </a:endParaRPr>
          </a:p>
        </p:txBody>
      </p:sp>
      <p:pic>
        <p:nvPicPr>
          <p:cNvPr id="10" name="Picture 9">
            <a:extLst>
              <a:ext uri="{FF2B5EF4-FFF2-40B4-BE49-F238E27FC236}">
                <a16:creationId xmlns:a16="http://schemas.microsoft.com/office/drawing/2014/main" id="{EEC4B7E6-AEBC-0246-B17A-73FA18B0E1C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8774914" flipH="1">
            <a:off x="433256" y="3622135"/>
            <a:ext cx="218344" cy="637982"/>
          </a:xfrm>
          <a:prstGeom prst="rect">
            <a:avLst/>
          </a:prstGeom>
        </p:spPr>
      </p:pic>
      <p:sp>
        <p:nvSpPr>
          <p:cNvPr id="12" name="TextBox 11">
            <a:extLst>
              <a:ext uri="{FF2B5EF4-FFF2-40B4-BE49-F238E27FC236}">
                <a16:creationId xmlns:a16="http://schemas.microsoft.com/office/drawing/2014/main" id="{96ABCFD6-96F1-9C40-B832-87512F0E80D4}"/>
              </a:ext>
            </a:extLst>
          </p:cNvPr>
          <p:cNvSpPr txBox="1"/>
          <p:nvPr/>
        </p:nvSpPr>
        <p:spPr>
          <a:xfrm>
            <a:off x="401131" y="3535150"/>
            <a:ext cx="1647562" cy="1101679"/>
          </a:xfrm>
          <a:prstGeom prst="rect">
            <a:avLst/>
          </a:prstGeom>
          <a:noFill/>
        </p:spPr>
        <p:txBody>
          <a:bodyPr wrap="square" rtlCol="0">
            <a:spAutoFit/>
          </a:bodyPr>
          <a:lstStyle/>
          <a:p>
            <a:pPr algn="ctr" fontAlgn="auto">
              <a:lnSpc>
                <a:spcPct val="150000"/>
              </a:lnSpc>
              <a:spcBef>
                <a:spcPts val="0"/>
              </a:spcBef>
              <a:spcAft>
                <a:spcPts val="0"/>
              </a:spcAft>
              <a:defRPr/>
            </a:pPr>
            <a:r>
              <a:rPr lang="en-US" sz="3600" dirty="0">
                <a:solidFill>
                  <a:srgbClr val="088538"/>
                </a:solidFill>
                <a:latin typeface="UTM Sharnay" panose="02040603050506020204" pitchFamily="18"/>
                <a:cs typeface="Times New Roman" pitchFamily="18" charset="0"/>
              </a:rPr>
              <a:t>1998</a:t>
            </a:r>
          </a:p>
          <a:p>
            <a:endParaRPr lang="x-none" sz="2400" dirty="0">
              <a:solidFill>
                <a:srgbClr val="088538"/>
              </a:solidFill>
            </a:endParaRPr>
          </a:p>
        </p:txBody>
      </p:sp>
      <p:sp>
        <p:nvSpPr>
          <p:cNvPr id="17" name="TextBox 16">
            <a:extLst>
              <a:ext uri="{FF2B5EF4-FFF2-40B4-BE49-F238E27FC236}">
                <a16:creationId xmlns:a16="http://schemas.microsoft.com/office/drawing/2014/main" id="{5DBAFCA7-F8F3-384C-9FE1-CC3E5B608B44}"/>
              </a:ext>
            </a:extLst>
          </p:cNvPr>
          <p:cNvSpPr txBox="1"/>
          <p:nvPr/>
        </p:nvSpPr>
        <p:spPr>
          <a:xfrm>
            <a:off x="284704" y="4549029"/>
            <a:ext cx="2177818" cy="1815882"/>
          </a:xfrm>
          <a:prstGeom prst="rect">
            <a:avLst/>
          </a:prstGeom>
          <a:solidFill>
            <a:srgbClr val="00930B"/>
          </a:solidFill>
          <a:ln>
            <a:noFill/>
          </a:ln>
        </p:spPr>
        <p:txBody>
          <a:bodyPr wrap="square" rtlCol="0">
            <a:spAutoFit/>
          </a:bodyPr>
          <a:lstStyle/>
          <a:p>
            <a:pPr algn="just"/>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Công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ty TNHH Thanh An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được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thành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lập</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vào</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ngày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23/11/1998.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Lĩnh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vực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hoạt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động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chính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nhập</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khẩu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mua</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bán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sữa</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các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nguyên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liệu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chế</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biến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từ</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sữa</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a:t>
            </a:r>
          </a:p>
        </p:txBody>
      </p:sp>
      <p:pic>
        <p:nvPicPr>
          <p:cNvPr id="24" name="Picture 23">
            <a:extLst>
              <a:ext uri="{FF2B5EF4-FFF2-40B4-BE49-F238E27FC236}">
                <a16:creationId xmlns:a16="http://schemas.microsoft.com/office/drawing/2014/main" id="{5A2A077B-C7A9-4A44-8B4F-51A94245436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825086">
            <a:off x="1902501" y="3624421"/>
            <a:ext cx="218344" cy="637982"/>
          </a:xfrm>
          <a:prstGeom prst="rect">
            <a:avLst/>
          </a:prstGeom>
        </p:spPr>
      </p:pic>
      <p:sp>
        <p:nvSpPr>
          <p:cNvPr id="13" name="TextBox 12">
            <a:extLst>
              <a:ext uri="{FF2B5EF4-FFF2-40B4-BE49-F238E27FC236}">
                <a16:creationId xmlns:a16="http://schemas.microsoft.com/office/drawing/2014/main" id="{060AF071-3779-A745-967F-4EA16ACAD141}"/>
              </a:ext>
            </a:extLst>
          </p:cNvPr>
          <p:cNvSpPr txBox="1"/>
          <p:nvPr/>
        </p:nvSpPr>
        <p:spPr>
          <a:xfrm>
            <a:off x="5131302" y="1952463"/>
            <a:ext cx="1647562" cy="837473"/>
          </a:xfrm>
          <a:prstGeom prst="rect">
            <a:avLst/>
          </a:prstGeom>
          <a:noFill/>
        </p:spPr>
        <p:txBody>
          <a:bodyPr wrap="square" rtlCol="0">
            <a:spAutoFit/>
          </a:bodyPr>
          <a:lstStyle/>
          <a:p>
            <a:pPr algn="ctr" fontAlgn="auto">
              <a:lnSpc>
                <a:spcPct val="150000"/>
              </a:lnSpc>
              <a:spcBef>
                <a:spcPts val="0"/>
              </a:spcBef>
              <a:spcAft>
                <a:spcPts val="0"/>
              </a:spcAft>
              <a:defRPr/>
            </a:pPr>
            <a:r>
              <a:rPr lang="en-US" sz="3600" dirty="0">
                <a:solidFill>
                  <a:srgbClr val="088538"/>
                </a:solidFill>
                <a:latin typeface="UTM Sharnay" panose="02040603050506020204" pitchFamily="18"/>
                <a:cs typeface="Times New Roman" pitchFamily="18" charset="0"/>
              </a:rPr>
              <a:t>2014</a:t>
            </a:r>
            <a:endParaRPr lang="x-none" sz="2400" dirty="0">
              <a:solidFill>
                <a:srgbClr val="088538"/>
              </a:solidFill>
            </a:endParaRPr>
          </a:p>
        </p:txBody>
      </p:sp>
      <p:sp>
        <p:nvSpPr>
          <p:cNvPr id="14" name="TextBox 13">
            <a:extLst>
              <a:ext uri="{FF2B5EF4-FFF2-40B4-BE49-F238E27FC236}">
                <a16:creationId xmlns:a16="http://schemas.microsoft.com/office/drawing/2014/main" id="{970E3C13-CA8A-EC43-832D-87736E292F5D}"/>
              </a:ext>
            </a:extLst>
          </p:cNvPr>
          <p:cNvSpPr txBox="1"/>
          <p:nvPr/>
        </p:nvSpPr>
        <p:spPr>
          <a:xfrm>
            <a:off x="7601787" y="1089361"/>
            <a:ext cx="1647562" cy="837473"/>
          </a:xfrm>
          <a:prstGeom prst="rect">
            <a:avLst/>
          </a:prstGeom>
          <a:noFill/>
        </p:spPr>
        <p:txBody>
          <a:bodyPr wrap="square" rtlCol="0">
            <a:spAutoFit/>
          </a:bodyPr>
          <a:lstStyle/>
          <a:p>
            <a:pPr algn="ctr" fontAlgn="auto">
              <a:lnSpc>
                <a:spcPct val="150000"/>
              </a:lnSpc>
              <a:spcBef>
                <a:spcPts val="0"/>
              </a:spcBef>
              <a:spcAft>
                <a:spcPts val="0"/>
              </a:spcAft>
              <a:defRPr/>
            </a:pPr>
            <a:r>
              <a:rPr lang="en-US" sz="3600" dirty="0">
                <a:solidFill>
                  <a:srgbClr val="088538"/>
                </a:solidFill>
                <a:latin typeface="UTM Sharnay" panose="02040603050506020204" pitchFamily="18"/>
                <a:cs typeface="Times New Roman" pitchFamily="18" charset="0"/>
              </a:rPr>
              <a:t>2019</a:t>
            </a:r>
            <a:endParaRPr lang="x-none" sz="2400" dirty="0">
              <a:solidFill>
                <a:srgbClr val="088538"/>
              </a:solidFill>
            </a:endParaRPr>
          </a:p>
        </p:txBody>
      </p:sp>
      <p:sp>
        <p:nvSpPr>
          <p:cNvPr id="15" name="TextBox 14">
            <a:extLst>
              <a:ext uri="{FF2B5EF4-FFF2-40B4-BE49-F238E27FC236}">
                <a16:creationId xmlns:a16="http://schemas.microsoft.com/office/drawing/2014/main" id="{850405E9-29F6-2548-BFC0-8D725EDED8FD}"/>
              </a:ext>
            </a:extLst>
          </p:cNvPr>
          <p:cNvSpPr txBox="1"/>
          <p:nvPr/>
        </p:nvSpPr>
        <p:spPr>
          <a:xfrm>
            <a:off x="10062970" y="329190"/>
            <a:ext cx="1647562" cy="837473"/>
          </a:xfrm>
          <a:prstGeom prst="rect">
            <a:avLst/>
          </a:prstGeom>
          <a:noFill/>
        </p:spPr>
        <p:txBody>
          <a:bodyPr wrap="square" rtlCol="0">
            <a:spAutoFit/>
          </a:bodyPr>
          <a:lstStyle/>
          <a:p>
            <a:pPr algn="ctr" fontAlgn="auto">
              <a:lnSpc>
                <a:spcPct val="150000"/>
              </a:lnSpc>
              <a:spcBef>
                <a:spcPts val="0"/>
              </a:spcBef>
              <a:spcAft>
                <a:spcPts val="0"/>
              </a:spcAft>
              <a:defRPr/>
            </a:pPr>
            <a:r>
              <a:rPr lang="en-US" sz="3600" dirty="0">
                <a:solidFill>
                  <a:srgbClr val="088538"/>
                </a:solidFill>
                <a:latin typeface="UTM Sharnay" panose="02040603050506020204" pitchFamily="18"/>
                <a:cs typeface="Times New Roman" pitchFamily="18" charset="0"/>
              </a:rPr>
              <a:t>2023</a:t>
            </a:r>
            <a:endParaRPr lang="x-none" sz="2400" dirty="0">
              <a:solidFill>
                <a:srgbClr val="088538"/>
              </a:solidFill>
            </a:endParaRPr>
          </a:p>
        </p:txBody>
      </p:sp>
      <p:sp>
        <p:nvSpPr>
          <p:cNvPr id="19" name="TextBox 18">
            <a:extLst>
              <a:ext uri="{FF2B5EF4-FFF2-40B4-BE49-F238E27FC236}">
                <a16:creationId xmlns:a16="http://schemas.microsoft.com/office/drawing/2014/main" id="{9894C6CF-72B1-7447-8DA0-AC3013CA1B31}"/>
              </a:ext>
            </a:extLst>
          </p:cNvPr>
          <p:cNvSpPr txBox="1"/>
          <p:nvPr/>
        </p:nvSpPr>
        <p:spPr>
          <a:xfrm>
            <a:off x="4907869" y="2861143"/>
            <a:ext cx="2265894" cy="2246769"/>
          </a:xfrm>
          <a:prstGeom prst="rect">
            <a:avLst/>
          </a:prstGeom>
          <a:solidFill>
            <a:srgbClr val="008F12"/>
          </a:solidFill>
        </p:spPr>
        <p:txBody>
          <a:bodyPr wrap="square" rtlCol="0">
            <a:spAutoFit/>
          </a:bodyPr>
          <a:lstStyle/>
          <a:p>
            <a:pPr algn="just"/>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Chúng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tôi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đã</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nghiên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cứu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tiên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phong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xuất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thành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công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ngũ</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cốc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uống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liền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thương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hiệu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Việt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Ngũ</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Cốc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tại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Việt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Nam,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đáp</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ứng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cầu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thị</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trường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về</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dòng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phẩm</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dinh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dưỡng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tiện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lợi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a:t>
            </a:r>
          </a:p>
          <a:p>
            <a:pPr algn="just"/>
            <a:endParaRPr lang="en-US" sz="1400" i="1" dirty="0">
              <a:solidFill>
                <a:schemeClr val="bg1"/>
              </a:solidFill>
              <a:highlight>
                <a:srgbClr val="058824"/>
              </a:highlight>
              <a:latin typeface="Montserrat" panose="00000500000000000000"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01B8716D-31A0-E044-8B77-2FF921B405C3}"/>
              </a:ext>
            </a:extLst>
          </p:cNvPr>
          <p:cNvSpPr txBox="1"/>
          <p:nvPr/>
        </p:nvSpPr>
        <p:spPr>
          <a:xfrm>
            <a:off x="7332391" y="2109041"/>
            <a:ext cx="2337676" cy="2246769"/>
          </a:xfrm>
          <a:prstGeom prst="rect">
            <a:avLst/>
          </a:prstGeom>
          <a:solidFill>
            <a:srgbClr val="058824"/>
          </a:solidFill>
        </p:spPr>
        <p:txBody>
          <a:bodyPr wrap="square" rtlCol="0">
            <a:spAutoFit/>
          </a:bodyPr>
          <a:lstStyle/>
          <a:p>
            <a:pPr algn="just"/>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máy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thứ</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2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được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đưa</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vào</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vận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hành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xuất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phẩm</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ngũ</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cốc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ăn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sáng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OATTA –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Bữa</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ăn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1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phút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dinh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dưỡng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đủ</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đầy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nâng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tổng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diện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tích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máy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10.000m</a:t>
            </a:r>
            <a:r>
              <a:rPr lang="en-US" sz="1400" i="1" baseline="30000" dirty="0">
                <a:solidFill>
                  <a:schemeClr val="bg1"/>
                </a:solidFill>
                <a:highlight>
                  <a:srgbClr val="058824"/>
                </a:highlight>
                <a:latin typeface="Montserrat" panose="00000500000000000000" pitchFamily="2" charset="0"/>
                <a:cs typeface="Times New Roman" panose="02020603050405020304" pitchFamily="18" charset="0"/>
              </a:rPr>
              <a:t>2</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tại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KCN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Ninh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Hiệp</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Gia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Lâm</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Nội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a:t>
            </a:r>
          </a:p>
          <a:p>
            <a:pPr algn="just"/>
            <a:endParaRPr lang="en-US" sz="1400" i="1" dirty="0">
              <a:solidFill>
                <a:schemeClr val="bg1"/>
              </a:solidFill>
              <a:highlight>
                <a:srgbClr val="058824"/>
              </a:highlight>
              <a:latin typeface="Montserrat" panose="00000500000000000000" pitchFamily="2" charset="0"/>
              <a:cs typeface="Times New Roman" panose="02020603050405020304" pitchFamily="18" charset="0"/>
            </a:endParaRPr>
          </a:p>
        </p:txBody>
      </p:sp>
      <p:sp>
        <p:nvSpPr>
          <p:cNvPr id="23" name="TextBox 22">
            <a:extLst>
              <a:ext uri="{FF2B5EF4-FFF2-40B4-BE49-F238E27FC236}">
                <a16:creationId xmlns:a16="http://schemas.microsoft.com/office/drawing/2014/main" id="{EE7013B0-BBC7-0E44-B5C0-F837CFCD1A00}"/>
              </a:ext>
            </a:extLst>
          </p:cNvPr>
          <p:cNvSpPr txBox="1"/>
          <p:nvPr/>
        </p:nvSpPr>
        <p:spPr>
          <a:xfrm>
            <a:off x="9758642" y="1222254"/>
            <a:ext cx="2337675" cy="1815882"/>
          </a:xfrm>
          <a:prstGeom prst="rect">
            <a:avLst/>
          </a:prstGeom>
          <a:solidFill>
            <a:srgbClr val="008F12"/>
          </a:solidFill>
        </p:spPr>
        <p:txBody>
          <a:bodyPr wrap="square" rtlCol="0">
            <a:spAutoFit/>
          </a:bodyPr>
          <a:lstStyle/>
          <a:p>
            <a:pPr algn="just"/>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máy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thứ</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3,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chuyên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xuất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các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phẩm</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uống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liền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ăn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liền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theo</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công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nghệ</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hiện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đại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nhất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với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tiện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tích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hơn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30.000m</a:t>
            </a:r>
            <a:r>
              <a:rPr lang="en-US" sz="1400" i="1" baseline="30000" dirty="0">
                <a:solidFill>
                  <a:schemeClr val="bg1"/>
                </a:solidFill>
                <a:highlight>
                  <a:srgbClr val="058824"/>
                </a:highlight>
                <a:latin typeface="Montserrat" panose="00000500000000000000" pitchFamily="2" charset="0"/>
                <a:cs typeface="Times New Roman" panose="02020603050405020304" pitchFamily="18" charset="0"/>
              </a:rPr>
              <a:t>2</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sẽ</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được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khởi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công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xây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dựng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tại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Nam</a:t>
            </a:r>
          </a:p>
        </p:txBody>
      </p:sp>
      <p:pic>
        <p:nvPicPr>
          <p:cNvPr id="25" name="Picture 24">
            <a:extLst>
              <a:ext uri="{FF2B5EF4-FFF2-40B4-BE49-F238E27FC236}">
                <a16:creationId xmlns:a16="http://schemas.microsoft.com/office/drawing/2014/main" id="{934D722E-0011-C545-923E-E643BB0BDB2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825086">
            <a:off x="6562620" y="2048552"/>
            <a:ext cx="218344" cy="637982"/>
          </a:xfrm>
          <a:prstGeom prst="rect">
            <a:avLst/>
          </a:prstGeom>
        </p:spPr>
      </p:pic>
      <p:pic>
        <p:nvPicPr>
          <p:cNvPr id="26" name="Picture 25">
            <a:extLst>
              <a:ext uri="{FF2B5EF4-FFF2-40B4-BE49-F238E27FC236}">
                <a16:creationId xmlns:a16="http://schemas.microsoft.com/office/drawing/2014/main" id="{4AB9AD23-D97B-2840-BEF2-82928463240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8774914" flipH="1">
            <a:off x="5096538" y="2048552"/>
            <a:ext cx="218344" cy="637982"/>
          </a:xfrm>
          <a:prstGeom prst="rect">
            <a:avLst/>
          </a:prstGeom>
        </p:spPr>
      </p:pic>
      <p:pic>
        <p:nvPicPr>
          <p:cNvPr id="27" name="Picture 26">
            <a:extLst>
              <a:ext uri="{FF2B5EF4-FFF2-40B4-BE49-F238E27FC236}">
                <a16:creationId xmlns:a16="http://schemas.microsoft.com/office/drawing/2014/main" id="{B9358BC8-525D-FA4D-A665-2C7BA05E9E3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825086">
            <a:off x="9092657" y="1169202"/>
            <a:ext cx="218344" cy="637982"/>
          </a:xfrm>
          <a:prstGeom prst="rect">
            <a:avLst/>
          </a:prstGeom>
        </p:spPr>
      </p:pic>
      <p:pic>
        <p:nvPicPr>
          <p:cNvPr id="28" name="Picture 27">
            <a:extLst>
              <a:ext uri="{FF2B5EF4-FFF2-40B4-BE49-F238E27FC236}">
                <a16:creationId xmlns:a16="http://schemas.microsoft.com/office/drawing/2014/main" id="{53EC33DD-4882-B04D-A4A4-6F7B1408BD0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8774914" flipH="1">
            <a:off x="7534127" y="1169202"/>
            <a:ext cx="218344" cy="637982"/>
          </a:xfrm>
          <a:prstGeom prst="rect">
            <a:avLst/>
          </a:prstGeom>
        </p:spPr>
      </p:pic>
      <p:pic>
        <p:nvPicPr>
          <p:cNvPr id="29" name="Picture 28">
            <a:extLst>
              <a:ext uri="{FF2B5EF4-FFF2-40B4-BE49-F238E27FC236}">
                <a16:creationId xmlns:a16="http://schemas.microsoft.com/office/drawing/2014/main" id="{95E26C7E-8A83-504C-989E-592576D3223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825086">
            <a:off x="11547176" y="424732"/>
            <a:ext cx="218344" cy="637982"/>
          </a:xfrm>
          <a:prstGeom prst="rect">
            <a:avLst/>
          </a:prstGeom>
        </p:spPr>
      </p:pic>
      <p:pic>
        <p:nvPicPr>
          <p:cNvPr id="30" name="Picture 29">
            <a:extLst>
              <a:ext uri="{FF2B5EF4-FFF2-40B4-BE49-F238E27FC236}">
                <a16:creationId xmlns:a16="http://schemas.microsoft.com/office/drawing/2014/main" id="{AD70DF1A-2856-FE48-B1EF-5417769E413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8774914" flipH="1">
            <a:off x="10015598" y="424732"/>
            <a:ext cx="218344" cy="637982"/>
          </a:xfrm>
          <a:prstGeom prst="rect">
            <a:avLst/>
          </a:prstGeom>
        </p:spPr>
      </p:pic>
      <p:sp>
        <p:nvSpPr>
          <p:cNvPr id="36" name="TextBox 35">
            <a:extLst>
              <a:ext uri="{FF2B5EF4-FFF2-40B4-BE49-F238E27FC236}">
                <a16:creationId xmlns:a16="http://schemas.microsoft.com/office/drawing/2014/main" id="{96ABCFD6-96F1-9C40-B832-87512F0E80D4}"/>
              </a:ext>
            </a:extLst>
          </p:cNvPr>
          <p:cNvSpPr txBox="1"/>
          <p:nvPr/>
        </p:nvSpPr>
        <p:spPr>
          <a:xfrm>
            <a:off x="2634998" y="2694847"/>
            <a:ext cx="1647562" cy="1292662"/>
          </a:xfrm>
          <a:prstGeom prst="rect">
            <a:avLst/>
          </a:prstGeom>
          <a:noFill/>
        </p:spPr>
        <p:txBody>
          <a:bodyPr wrap="square" rtlCol="0">
            <a:spAutoFit/>
          </a:bodyPr>
          <a:lstStyle/>
          <a:p>
            <a:pPr algn="ctr" fontAlgn="auto">
              <a:lnSpc>
                <a:spcPct val="150000"/>
              </a:lnSpc>
              <a:spcBef>
                <a:spcPts val="0"/>
              </a:spcBef>
              <a:spcAft>
                <a:spcPts val="0"/>
              </a:spcAft>
              <a:defRPr/>
            </a:pPr>
            <a:r>
              <a:rPr lang="en-US" sz="3600" dirty="0">
                <a:solidFill>
                  <a:srgbClr val="088538"/>
                </a:solidFill>
                <a:latin typeface="UTM Sharnay" panose="02040603050506020204" pitchFamily="18"/>
                <a:cs typeface="Times New Roman" pitchFamily="18" charset="0"/>
              </a:rPr>
              <a:t>2011</a:t>
            </a:r>
          </a:p>
          <a:p>
            <a:endParaRPr lang="x-none" sz="2400" dirty="0">
              <a:solidFill>
                <a:srgbClr val="088538"/>
              </a:solidFill>
            </a:endParaRPr>
          </a:p>
        </p:txBody>
      </p:sp>
      <p:sp>
        <p:nvSpPr>
          <p:cNvPr id="38" name="TextBox 37">
            <a:extLst>
              <a:ext uri="{FF2B5EF4-FFF2-40B4-BE49-F238E27FC236}">
                <a16:creationId xmlns:a16="http://schemas.microsoft.com/office/drawing/2014/main" id="{5DBAFCA7-F8F3-384C-9FE1-CC3E5B608B44}"/>
              </a:ext>
            </a:extLst>
          </p:cNvPr>
          <p:cNvSpPr txBox="1"/>
          <p:nvPr/>
        </p:nvSpPr>
        <p:spPr>
          <a:xfrm>
            <a:off x="2596045" y="3632208"/>
            <a:ext cx="2174443" cy="2031325"/>
          </a:xfrm>
          <a:prstGeom prst="rect">
            <a:avLst/>
          </a:prstGeom>
          <a:solidFill>
            <a:srgbClr val="00930B"/>
          </a:solidFill>
          <a:ln>
            <a:noFill/>
          </a:ln>
        </p:spPr>
        <p:txBody>
          <a:bodyPr wrap="square" rtlCol="0">
            <a:spAutoFit/>
          </a:bodyPr>
          <a:lstStyle/>
          <a:p>
            <a:pPr algn="just"/>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máy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đầu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tiên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rộng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5.000m</a:t>
            </a:r>
            <a:r>
              <a:rPr lang="en-US" sz="1400" i="1" baseline="30000" dirty="0">
                <a:solidFill>
                  <a:schemeClr val="bg1"/>
                </a:solidFill>
                <a:highlight>
                  <a:srgbClr val="058824"/>
                </a:highlight>
                <a:latin typeface="Montserrat" panose="00000500000000000000" pitchFamily="2" charset="0"/>
                <a:cs typeface="Times New Roman" panose="02020603050405020304" pitchFamily="18" charset="0"/>
              </a:rPr>
              <a:t>2</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được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xây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dựng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tại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KCN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Ninh</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Hiệp</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Gia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Lâm</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Nội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Đây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là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nhà</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máy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xuất</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các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sản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phẩm</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ngũ</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cốc</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đầu</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tiên</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với</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quy</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mô</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công</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 </a:t>
            </a:r>
            <a:r>
              <a:rPr lang="en-US" sz="1400" i="1" dirty="0" err="1">
                <a:solidFill>
                  <a:schemeClr val="bg1"/>
                </a:solidFill>
                <a:highlight>
                  <a:srgbClr val="058824"/>
                </a:highlight>
                <a:latin typeface="Montserrat" panose="00000500000000000000" pitchFamily="2" charset="0"/>
                <a:cs typeface="Times New Roman" panose="02020603050405020304" pitchFamily="18" charset="0"/>
              </a:rPr>
              <a:t>nghiệp</a:t>
            </a:r>
            <a:r>
              <a:rPr lang="en-US" sz="1400" i="1" dirty="0">
                <a:solidFill>
                  <a:schemeClr val="bg1"/>
                </a:solidFill>
                <a:highlight>
                  <a:srgbClr val="058824"/>
                </a:highlight>
                <a:latin typeface="Montserrat" panose="00000500000000000000" pitchFamily="2" charset="0"/>
                <a:cs typeface="Times New Roman" panose="02020603050405020304" pitchFamily="18" charset="0"/>
              </a:rPr>
              <a:t>.</a:t>
            </a:r>
          </a:p>
        </p:txBody>
      </p:sp>
      <p:pic>
        <p:nvPicPr>
          <p:cNvPr id="39" name="Picture 38">
            <a:extLst>
              <a:ext uri="{FF2B5EF4-FFF2-40B4-BE49-F238E27FC236}">
                <a16:creationId xmlns:a16="http://schemas.microsoft.com/office/drawing/2014/main" id="{5A2A077B-C7A9-4A44-8B4F-51A94245436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825086">
            <a:off x="4136368" y="2784118"/>
            <a:ext cx="218344" cy="637982"/>
          </a:xfrm>
          <a:prstGeom prst="rect">
            <a:avLst/>
          </a:prstGeom>
        </p:spPr>
      </p:pic>
      <p:pic>
        <p:nvPicPr>
          <p:cNvPr id="40" name="Picture 39">
            <a:extLst>
              <a:ext uri="{FF2B5EF4-FFF2-40B4-BE49-F238E27FC236}">
                <a16:creationId xmlns:a16="http://schemas.microsoft.com/office/drawing/2014/main" id="{4AB9AD23-D97B-2840-BEF2-82928463240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8774914" flipH="1">
            <a:off x="2661304" y="2784118"/>
            <a:ext cx="218344" cy="637982"/>
          </a:xfrm>
          <a:prstGeom prst="rect">
            <a:avLst/>
          </a:prstGeom>
        </p:spPr>
      </p:pic>
      <p:cxnSp>
        <p:nvCxnSpPr>
          <p:cNvPr id="11" name="Straight Connector 10">
            <a:extLst>
              <a:ext uri="{FF2B5EF4-FFF2-40B4-BE49-F238E27FC236}">
                <a16:creationId xmlns:a16="http://schemas.microsoft.com/office/drawing/2014/main" id="{9144C7A2-F344-F042-9E8D-2ECFF8984E5B}"/>
              </a:ext>
            </a:extLst>
          </p:cNvPr>
          <p:cNvCxnSpPr>
            <a:cxnSpLocks/>
          </p:cNvCxnSpPr>
          <p:nvPr/>
        </p:nvCxnSpPr>
        <p:spPr>
          <a:xfrm>
            <a:off x="1343025" y="54504"/>
            <a:ext cx="0" cy="710671"/>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6D5C2B51-1DFA-45D9-B42F-BF57F2120CE1}"/>
              </a:ext>
            </a:extLst>
          </p:cNvPr>
          <p:cNvSpPr txBox="1"/>
          <p:nvPr/>
        </p:nvSpPr>
        <p:spPr>
          <a:xfrm>
            <a:off x="1366397" y="239173"/>
            <a:ext cx="3288080" cy="507831"/>
          </a:xfrm>
          <a:prstGeom prst="rect">
            <a:avLst/>
          </a:prstGeom>
          <a:noFill/>
        </p:spPr>
        <p:txBody>
          <a:bodyPr wrap="none" rtlCol="0">
            <a:spAutoFit/>
          </a:bodyPr>
          <a:lstStyle/>
          <a:p>
            <a:r>
              <a:rPr lang="en-US" sz="2700" b="1" dirty="0">
                <a:solidFill>
                  <a:srgbClr val="00930B"/>
                </a:solidFill>
                <a:latin typeface="UTM Sharnay" panose="02040603050506020204" pitchFamily="18" charset="0"/>
              </a:rPr>
              <a:t>LỊCH SỬ HÌNH THÀNH</a:t>
            </a:r>
          </a:p>
        </p:txBody>
      </p:sp>
      <p:pic>
        <p:nvPicPr>
          <p:cNvPr id="18" name="Picture 17" descr="Logo&#10;&#10;Description automatically generated">
            <a:extLst>
              <a:ext uri="{FF2B5EF4-FFF2-40B4-BE49-F238E27FC236}">
                <a16:creationId xmlns:a16="http://schemas.microsoft.com/office/drawing/2014/main" id="{0109C314-A165-8564-DBCF-4C0790B58F9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6688" y="-184413"/>
            <a:ext cx="1523306" cy="1448400"/>
          </a:xfrm>
          <a:prstGeom prst="rect">
            <a:avLst/>
          </a:prstGeom>
        </p:spPr>
      </p:pic>
      <p:pic>
        <p:nvPicPr>
          <p:cNvPr id="41" name="Picture 40" descr="A picture containing table, indoor&#10;&#10;Description automatically generated">
            <a:extLst>
              <a:ext uri="{FF2B5EF4-FFF2-40B4-BE49-F238E27FC236}">
                <a16:creationId xmlns:a16="http://schemas.microsoft.com/office/drawing/2014/main" id="{583B90DE-CD2D-89B6-DB50-12CE4B6C5B02}"/>
              </a:ext>
            </a:extLst>
          </p:cNvPr>
          <p:cNvPicPr>
            <a:picLocks noChangeAspect="1"/>
          </p:cNvPicPr>
          <p:nvPr/>
        </p:nvPicPr>
        <p:blipFill rotWithShape="1">
          <a:blip r:embed="rId3" cstate="print">
            <a:alphaModFix amt="65000"/>
            <a:extLst>
              <a:ext uri="{28A0092B-C50C-407E-A947-70E740481C1C}">
                <a14:useLocalDpi xmlns:a14="http://schemas.microsoft.com/office/drawing/2010/main"/>
              </a:ext>
            </a:extLst>
          </a:blip>
          <a:srcRect l="61831" t="16997"/>
          <a:stretch/>
        </p:blipFill>
        <p:spPr>
          <a:xfrm>
            <a:off x="7143214" y="4248505"/>
            <a:ext cx="2265894" cy="1937888"/>
          </a:xfrm>
          <a:prstGeom prst="rect">
            <a:avLst/>
          </a:prstGeom>
        </p:spPr>
      </p:pic>
      <p:pic>
        <p:nvPicPr>
          <p:cNvPr id="8" name="Picture 7">
            <a:extLst>
              <a:ext uri="{FF2B5EF4-FFF2-40B4-BE49-F238E27FC236}">
                <a16:creationId xmlns:a16="http://schemas.microsoft.com/office/drawing/2014/main" id="{5CE70C90-01C9-9E4E-A7B5-928CDE9392F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7222" b="32964"/>
          <a:stretch/>
        </p:blipFill>
        <p:spPr>
          <a:xfrm>
            <a:off x="3788329" y="3834680"/>
            <a:ext cx="8416371" cy="3050704"/>
          </a:xfrm>
          <a:prstGeom prst="rect">
            <a:avLst/>
          </a:prstGeom>
        </p:spPr>
      </p:pic>
    </p:spTree>
    <p:extLst>
      <p:ext uri="{BB962C8B-B14F-4D97-AF65-F5344CB8AC3E}">
        <p14:creationId xmlns:p14="http://schemas.microsoft.com/office/powerpoint/2010/main" val="513562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lendar&#10;&#10;Description automatically generated">
            <a:extLst>
              <a:ext uri="{FF2B5EF4-FFF2-40B4-BE49-F238E27FC236}">
                <a16:creationId xmlns:a16="http://schemas.microsoft.com/office/drawing/2014/main" id="{F3753487-5F05-E031-9C4B-873B4C310EBF}"/>
              </a:ext>
            </a:extLst>
          </p:cNvPr>
          <p:cNvPicPr>
            <a:picLocks noChangeAspect="1"/>
          </p:cNvPicPr>
          <p:nvPr/>
        </p:nvPicPr>
        <p:blipFill rotWithShape="1">
          <a:blip r:embed="rId2">
            <a:extLst>
              <a:ext uri="{28A0092B-C50C-407E-A947-70E740481C1C}">
                <a14:useLocalDpi xmlns:a14="http://schemas.microsoft.com/office/drawing/2010/main"/>
              </a:ext>
            </a:extLst>
          </a:blip>
          <a:srcRect l="37193" t="-1228" r="35044" b="15469"/>
          <a:stretch/>
        </p:blipFill>
        <p:spPr>
          <a:xfrm>
            <a:off x="4852879" y="750362"/>
            <a:ext cx="2180200" cy="5050863"/>
          </a:xfrm>
          <a:prstGeom prst="rect">
            <a:avLst/>
          </a:prstGeom>
        </p:spPr>
      </p:pic>
      <p:pic>
        <p:nvPicPr>
          <p:cNvPr id="3" name="Picture 2" descr="Calendar&#10;&#10;Description automatically generated">
            <a:extLst>
              <a:ext uri="{FF2B5EF4-FFF2-40B4-BE49-F238E27FC236}">
                <a16:creationId xmlns:a16="http://schemas.microsoft.com/office/drawing/2014/main" id="{2B278FFD-C480-662E-9A88-B449B0CF1765}"/>
              </a:ext>
            </a:extLst>
          </p:cNvPr>
          <p:cNvPicPr>
            <a:picLocks noChangeAspect="1"/>
          </p:cNvPicPr>
          <p:nvPr/>
        </p:nvPicPr>
        <p:blipFill rotWithShape="1">
          <a:blip r:embed="rId3">
            <a:extLst>
              <a:ext uri="{28A0092B-C50C-407E-A947-70E740481C1C}">
                <a14:useLocalDpi xmlns:a14="http://schemas.microsoft.com/office/drawing/2010/main"/>
              </a:ext>
            </a:extLst>
          </a:blip>
          <a:srcRect l="36272" r="27939" b="16796"/>
          <a:stretch/>
        </p:blipFill>
        <p:spPr>
          <a:xfrm>
            <a:off x="7933234" y="806824"/>
            <a:ext cx="2814979" cy="4908250"/>
          </a:xfrm>
          <a:prstGeom prst="rect">
            <a:avLst/>
          </a:prstGeom>
        </p:spPr>
      </p:pic>
      <p:pic>
        <p:nvPicPr>
          <p:cNvPr id="4" name="Picture 3" descr="Calendar&#10;&#10;Description automatically generated">
            <a:extLst>
              <a:ext uri="{FF2B5EF4-FFF2-40B4-BE49-F238E27FC236}">
                <a16:creationId xmlns:a16="http://schemas.microsoft.com/office/drawing/2014/main" id="{19718937-07C9-F821-D01E-EC8F42029646}"/>
              </a:ext>
            </a:extLst>
          </p:cNvPr>
          <p:cNvPicPr>
            <a:picLocks noChangeAspect="1"/>
          </p:cNvPicPr>
          <p:nvPr/>
        </p:nvPicPr>
        <p:blipFill rotWithShape="1">
          <a:blip r:embed="rId4">
            <a:extLst>
              <a:ext uri="{28A0092B-C50C-407E-A947-70E740481C1C}">
                <a14:useLocalDpi xmlns:a14="http://schemas.microsoft.com/office/drawing/2010/main"/>
              </a:ext>
            </a:extLst>
          </a:blip>
          <a:srcRect l="37245" t="9567" r="27706" b="18001"/>
          <a:stretch/>
        </p:blipFill>
        <p:spPr>
          <a:xfrm>
            <a:off x="1897951" y="1305600"/>
            <a:ext cx="2782555" cy="4344722"/>
          </a:xfrm>
          <a:prstGeom prst="rect">
            <a:avLst/>
          </a:prstGeom>
        </p:spPr>
      </p:pic>
      <p:grpSp>
        <p:nvGrpSpPr>
          <p:cNvPr id="5" name="Group 4">
            <a:extLst>
              <a:ext uri="{FF2B5EF4-FFF2-40B4-BE49-F238E27FC236}">
                <a16:creationId xmlns:a16="http://schemas.microsoft.com/office/drawing/2014/main" id="{C77CA1DD-CAA6-7EDC-C50B-7A1C891E9CCE}"/>
              </a:ext>
            </a:extLst>
          </p:cNvPr>
          <p:cNvGrpSpPr/>
          <p:nvPr/>
        </p:nvGrpSpPr>
        <p:grpSpPr>
          <a:xfrm>
            <a:off x="1291390" y="5801227"/>
            <a:ext cx="2691064" cy="751028"/>
            <a:chOff x="3338855" y="2677971"/>
            <a:chExt cx="5514289" cy="1502056"/>
          </a:xfrm>
        </p:grpSpPr>
        <p:grpSp>
          <p:nvGrpSpPr>
            <p:cNvPr id="6" name="Group 5">
              <a:extLst>
                <a:ext uri="{FF2B5EF4-FFF2-40B4-BE49-F238E27FC236}">
                  <a16:creationId xmlns:a16="http://schemas.microsoft.com/office/drawing/2014/main" id="{0DEB0A92-D7B5-22DE-70E9-70115481CF7E}"/>
                </a:ext>
              </a:extLst>
            </p:cNvPr>
            <p:cNvGrpSpPr/>
            <p:nvPr/>
          </p:nvGrpSpPr>
          <p:grpSpPr>
            <a:xfrm>
              <a:off x="3849248" y="2677971"/>
              <a:ext cx="5003896" cy="1502056"/>
              <a:chOff x="1334648" y="956"/>
              <a:chExt cx="5003896" cy="1502056"/>
            </a:xfrm>
          </p:grpSpPr>
          <p:sp>
            <p:nvSpPr>
              <p:cNvPr id="8" name="Arrow: Pentagon 7">
                <a:extLst>
                  <a:ext uri="{FF2B5EF4-FFF2-40B4-BE49-F238E27FC236}">
                    <a16:creationId xmlns:a16="http://schemas.microsoft.com/office/drawing/2014/main" id="{B46A8D6B-6B4A-6DF5-0EDD-C0092C3F2133}"/>
                  </a:ext>
                </a:extLst>
              </p:cNvPr>
              <p:cNvSpPr/>
              <p:nvPr/>
            </p:nvSpPr>
            <p:spPr>
              <a:xfrm rot="10800000">
                <a:off x="1575282" y="958"/>
                <a:ext cx="4763262" cy="1502054"/>
              </a:xfrm>
              <a:prstGeom prst="homePlate">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Arrow: Pentagon 4">
                <a:extLst>
                  <a:ext uri="{FF2B5EF4-FFF2-40B4-BE49-F238E27FC236}">
                    <a16:creationId xmlns:a16="http://schemas.microsoft.com/office/drawing/2014/main" id="{9D6F0FAD-3671-D28D-7410-DC542843EB79}"/>
                  </a:ext>
                </a:extLst>
              </p:cNvPr>
              <p:cNvSpPr txBox="1"/>
              <p:nvPr/>
            </p:nvSpPr>
            <p:spPr>
              <a:xfrm>
                <a:off x="1334648" y="956"/>
                <a:ext cx="4763265" cy="1502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62364" tIns="68580" rIns="128016" bIns="68580" numCol="1" spcCol="1270" anchor="ctr" anchorCtr="0">
                <a:noAutofit/>
              </a:bodyPr>
              <a:lstStyle/>
              <a:p>
                <a:pPr marL="457200" marR="0" lvl="1" indent="0" algn="ctr" defTabSz="8001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an Francisco Display Regular" pitchFamily="50" charset="0"/>
                    <a:ea typeface="+mn-ea"/>
                    <a:cs typeface="Calibri Light" panose="020F0302020204030204" pitchFamily="34" charset="0"/>
                  </a:rPr>
                  <a:t>YẾN MẠCH CACAO</a:t>
                </a:r>
              </a:p>
            </p:txBody>
          </p:sp>
        </p:grpSp>
        <p:sp>
          <p:nvSpPr>
            <p:cNvPr id="7" name="Oval 6">
              <a:extLst>
                <a:ext uri="{FF2B5EF4-FFF2-40B4-BE49-F238E27FC236}">
                  <a16:creationId xmlns:a16="http://schemas.microsoft.com/office/drawing/2014/main" id="{406F92DB-CD48-078C-6079-BC45B71F0833}"/>
                </a:ext>
              </a:extLst>
            </p:cNvPr>
            <p:cNvSpPr/>
            <p:nvPr/>
          </p:nvSpPr>
          <p:spPr>
            <a:xfrm>
              <a:off x="3338855" y="2677973"/>
              <a:ext cx="1502054" cy="1502054"/>
            </a:xfrm>
            <a:prstGeom prst="ellipse">
              <a:avLst/>
            </a:prstGeom>
            <a:blipFill>
              <a:blip r:embed="rId5"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AFB7CA96-B614-37A0-184B-BC6A575DB3F7}"/>
              </a:ext>
            </a:extLst>
          </p:cNvPr>
          <p:cNvGrpSpPr/>
          <p:nvPr/>
        </p:nvGrpSpPr>
        <p:grpSpPr>
          <a:xfrm>
            <a:off x="4473186" y="5790569"/>
            <a:ext cx="2494562" cy="816141"/>
            <a:chOff x="3338855" y="2677973"/>
            <a:chExt cx="4988851" cy="1502054"/>
          </a:xfrm>
        </p:grpSpPr>
        <p:sp>
          <p:nvSpPr>
            <p:cNvPr id="11" name="Arrow: Pentagon 4">
              <a:extLst>
                <a:ext uri="{FF2B5EF4-FFF2-40B4-BE49-F238E27FC236}">
                  <a16:creationId xmlns:a16="http://schemas.microsoft.com/office/drawing/2014/main" id="{7DACB974-3358-9322-150B-FA7E4E85FC60}"/>
                </a:ext>
              </a:extLst>
            </p:cNvPr>
            <p:cNvSpPr txBox="1"/>
            <p:nvPr/>
          </p:nvSpPr>
          <p:spPr>
            <a:xfrm>
              <a:off x="3708383" y="2836528"/>
              <a:ext cx="4619323" cy="1274103"/>
            </a:xfrm>
            <a:prstGeom prst="rect">
              <a:avLst/>
            </a:prstGeom>
            <a:solidFill>
              <a:srgbClr val="C9343B"/>
            </a:solidFill>
          </p:spPr>
          <p:style>
            <a:lnRef idx="0">
              <a:scrgbClr r="0" g="0" b="0"/>
            </a:lnRef>
            <a:fillRef idx="0">
              <a:scrgbClr r="0" g="0" b="0"/>
            </a:fillRef>
            <a:effectRef idx="0">
              <a:scrgbClr r="0" g="0" b="0"/>
            </a:effectRef>
            <a:fontRef idx="minor">
              <a:schemeClr val="lt1"/>
            </a:fontRef>
          </p:style>
          <p:txBody>
            <a:bodyPr spcFirstLastPara="0" vert="horz" wrap="square" lIns="662364" tIns="68580" rIns="128016"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an Francisco Display Regular" pitchFamily="50" charset="0"/>
                  <a:ea typeface="+mn-ea"/>
                  <a:cs typeface="Calibri Light" panose="020F0302020204030204" pitchFamily="34" charset="0"/>
                </a:rPr>
                <a:t>YẾN MẠCH </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an Francisco Display Regular" pitchFamily="50" charset="0"/>
                  <a:ea typeface="+mn-ea"/>
                  <a:cs typeface="Calibri Light" panose="020F0302020204030204" pitchFamily="34" charset="0"/>
                </a:rPr>
                <a:t>VỊ DÂU TÂY</a:t>
              </a:r>
              <a:endParaRPr kumimoji="0" lang="en-US" sz="1600" b="0" i="0" u="none" strike="noStrike" kern="1200" cap="none" spc="0" normalizeH="0" baseline="0" noProof="0" dirty="0">
                <a:ln>
                  <a:noFill/>
                </a:ln>
                <a:solidFill>
                  <a:prstClr val="white"/>
                </a:solidFill>
                <a:effectLst/>
                <a:uLnTx/>
                <a:uFillTx/>
                <a:latin typeface="San Francisco Display Regular" pitchFamily="50" charset="0"/>
                <a:ea typeface="+mn-ea"/>
                <a:cs typeface="+mn-cs"/>
              </a:endParaRPr>
            </a:p>
          </p:txBody>
        </p:sp>
        <p:sp>
          <p:nvSpPr>
            <p:cNvPr id="12" name="Oval 11">
              <a:extLst>
                <a:ext uri="{FF2B5EF4-FFF2-40B4-BE49-F238E27FC236}">
                  <a16:creationId xmlns:a16="http://schemas.microsoft.com/office/drawing/2014/main" id="{0B670E65-44DD-8BDC-F494-94CB103D4928}"/>
                </a:ext>
              </a:extLst>
            </p:cNvPr>
            <p:cNvSpPr/>
            <p:nvPr/>
          </p:nvSpPr>
          <p:spPr>
            <a:xfrm>
              <a:off x="3338855" y="2677973"/>
              <a:ext cx="1502054" cy="1502054"/>
            </a:xfrm>
            <a:prstGeom prst="ellipse">
              <a:avLst/>
            </a:prstGeom>
            <a:solidFill>
              <a:srgbClr val="D5526A"/>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hueOff val="0"/>
                    <a:satOff val="0"/>
                    <a:lumOff val="0"/>
                    <a:alphaOff val="0"/>
                  </a:prstClr>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9C9D2281-EB95-A0C5-6F62-BEB5094265B1}"/>
              </a:ext>
            </a:extLst>
          </p:cNvPr>
          <p:cNvSpPr txBox="1"/>
          <p:nvPr/>
        </p:nvSpPr>
        <p:spPr>
          <a:xfrm>
            <a:off x="4621020" y="5715075"/>
            <a:ext cx="53572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nvGrpSpPr>
          <p:cNvPr id="14" name="Group 13">
            <a:extLst>
              <a:ext uri="{FF2B5EF4-FFF2-40B4-BE49-F238E27FC236}">
                <a16:creationId xmlns:a16="http://schemas.microsoft.com/office/drawing/2014/main" id="{C6DC81E7-A6BF-D48E-AC5C-D83A66529B16}"/>
              </a:ext>
            </a:extLst>
          </p:cNvPr>
          <p:cNvGrpSpPr/>
          <p:nvPr/>
        </p:nvGrpSpPr>
        <p:grpSpPr>
          <a:xfrm>
            <a:off x="7564407" y="5768668"/>
            <a:ext cx="2493993" cy="816142"/>
            <a:chOff x="3338855" y="2677971"/>
            <a:chExt cx="5273656" cy="1502056"/>
          </a:xfrm>
          <a:solidFill>
            <a:srgbClr val="DE9C3D"/>
          </a:solidFill>
        </p:grpSpPr>
        <p:sp>
          <p:nvSpPr>
            <p:cNvPr id="15" name="Arrow: Pentagon 4">
              <a:extLst>
                <a:ext uri="{FF2B5EF4-FFF2-40B4-BE49-F238E27FC236}">
                  <a16:creationId xmlns:a16="http://schemas.microsoft.com/office/drawing/2014/main" id="{4B581278-80BF-3903-00D2-3778A6471F8E}"/>
                </a:ext>
              </a:extLst>
            </p:cNvPr>
            <p:cNvSpPr txBox="1"/>
            <p:nvPr/>
          </p:nvSpPr>
          <p:spPr>
            <a:xfrm>
              <a:off x="3970723" y="2677971"/>
              <a:ext cx="4641788" cy="150205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62364" tIns="68580" rIns="128016"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an Francisco Display Regular" pitchFamily="50" charset="0"/>
                  <a:ea typeface="+mn-ea"/>
                  <a:cs typeface="Calibri Light" panose="020F0302020204030204" pitchFamily="34" charset="0"/>
                </a:rPr>
                <a:t>YẾN MẠCH </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San Francisco Display Regular" pitchFamily="50" charset="0"/>
                  <a:ea typeface="+mn-ea"/>
                  <a:cs typeface="Calibri Light" panose="020F0302020204030204" pitchFamily="34" charset="0"/>
                </a:rPr>
                <a:t>VỊ XOÀI</a:t>
              </a:r>
              <a:endParaRPr kumimoji="0" lang="en-US" sz="1600" b="0" i="0" u="none" strike="noStrike" kern="1200" cap="none" spc="0" normalizeH="0" baseline="0" noProof="0" dirty="0">
                <a:ln>
                  <a:noFill/>
                </a:ln>
                <a:solidFill>
                  <a:prstClr val="white"/>
                </a:solidFill>
                <a:effectLst/>
                <a:uLnTx/>
                <a:uFillTx/>
                <a:latin typeface="San Francisco Display Regular" pitchFamily="50" charset="0"/>
                <a:ea typeface="+mn-ea"/>
                <a:cs typeface="+mn-cs"/>
              </a:endParaRPr>
            </a:p>
          </p:txBody>
        </p:sp>
        <p:sp>
          <p:nvSpPr>
            <p:cNvPr id="16" name="Oval 15">
              <a:extLst>
                <a:ext uri="{FF2B5EF4-FFF2-40B4-BE49-F238E27FC236}">
                  <a16:creationId xmlns:a16="http://schemas.microsoft.com/office/drawing/2014/main" id="{40DAEE59-B82C-EE6F-220E-0DC5EF60A746}"/>
                </a:ext>
              </a:extLst>
            </p:cNvPr>
            <p:cNvSpPr/>
            <p:nvPr/>
          </p:nvSpPr>
          <p:spPr>
            <a:xfrm>
              <a:off x="3338855" y="2677973"/>
              <a:ext cx="1502054" cy="1502054"/>
            </a:xfrm>
            <a:prstGeom prst="ellipse">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hueOff val="0"/>
                    <a:satOff val="0"/>
                    <a:lumOff val="0"/>
                    <a:alphaOff val="0"/>
                  </a:prstClr>
                </a:solidFill>
                <a:effectLst/>
                <a:uLnTx/>
                <a:uFillTx/>
                <a:latin typeface="Calibri" panose="020F0502020204030204"/>
                <a:ea typeface="+mn-ea"/>
                <a:cs typeface="+mn-cs"/>
              </a:endParaRPr>
            </a:p>
          </p:txBody>
        </p:sp>
      </p:grpSp>
      <p:sp>
        <p:nvSpPr>
          <p:cNvPr id="17" name="TextBox 16">
            <a:extLst>
              <a:ext uri="{FF2B5EF4-FFF2-40B4-BE49-F238E27FC236}">
                <a16:creationId xmlns:a16="http://schemas.microsoft.com/office/drawing/2014/main" id="{893F9ECE-7CC5-235E-2461-65033FA0F2D8}"/>
              </a:ext>
            </a:extLst>
          </p:cNvPr>
          <p:cNvSpPr txBox="1"/>
          <p:nvPr/>
        </p:nvSpPr>
        <p:spPr>
          <a:xfrm>
            <a:off x="7712241" y="5715074"/>
            <a:ext cx="53572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20" name="Title 1">
            <a:extLst>
              <a:ext uri="{FF2B5EF4-FFF2-40B4-BE49-F238E27FC236}">
                <a16:creationId xmlns:a16="http://schemas.microsoft.com/office/drawing/2014/main" id="{F61B0AB2-5BBB-903D-EAA2-1B72B51B6979}"/>
              </a:ext>
            </a:extLst>
          </p:cNvPr>
          <p:cNvSpPr txBox="1">
            <a:spLocks/>
          </p:cNvSpPr>
          <p:nvPr/>
        </p:nvSpPr>
        <p:spPr>
          <a:xfrm>
            <a:off x="1113495" y="170548"/>
            <a:ext cx="10944929" cy="97237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rgbClr val="00B050"/>
                </a:solidFill>
                <a:effectLst/>
                <a:uLnTx/>
                <a:uFillTx/>
                <a:latin typeface="UTM Sharnay"/>
                <a:ea typeface="Cambria" panose="02040503050406030204" pitchFamily="18" charset="0"/>
                <a:cs typeface="+mj-cs"/>
              </a:rPr>
              <a:t>BAO BÌ MỚI, THÊM SKUS MỚI</a:t>
            </a:r>
            <a:endParaRPr kumimoji="0" lang="en-US" sz="2700" b="0" i="0" u="none" strike="noStrike" kern="1200" cap="none" spc="0" normalizeH="0" baseline="0" noProof="0" dirty="0">
              <a:ln>
                <a:noFill/>
              </a:ln>
              <a:solidFill>
                <a:srgbClr val="00B050"/>
              </a:solidFill>
              <a:effectLst/>
              <a:uLnTx/>
              <a:uFillTx/>
              <a:latin typeface="UTM Sharnay"/>
              <a:ea typeface="Cambria" panose="02040503050406030204" pitchFamily="18" charset="0"/>
              <a:cs typeface="+mj-cs"/>
            </a:endParaRPr>
          </a:p>
        </p:txBody>
      </p:sp>
      <p:sp>
        <p:nvSpPr>
          <p:cNvPr id="21" name="Star: 10 Points 20">
            <a:extLst>
              <a:ext uri="{FF2B5EF4-FFF2-40B4-BE49-F238E27FC236}">
                <a16:creationId xmlns:a16="http://schemas.microsoft.com/office/drawing/2014/main" id="{B493B8DE-716A-8CF0-4A08-F2BD764BB254}"/>
              </a:ext>
            </a:extLst>
          </p:cNvPr>
          <p:cNvSpPr/>
          <p:nvPr/>
        </p:nvSpPr>
        <p:spPr>
          <a:xfrm>
            <a:off x="6585960" y="5606482"/>
            <a:ext cx="665982" cy="561788"/>
          </a:xfrm>
          <a:prstGeom prst="star1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New </a:t>
            </a:r>
            <a:endParaRPr kumimoji="0" lang="vi-VN"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 name="Star: 10 Points 21">
            <a:extLst>
              <a:ext uri="{FF2B5EF4-FFF2-40B4-BE49-F238E27FC236}">
                <a16:creationId xmlns:a16="http://schemas.microsoft.com/office/drawing/2014/main" id="{08119AA2-22FE-0129-B8C7-79347EEC1AF5}"/>
              </a:ext>
            </a:extLst>
          </p:cNvPr>
          <p:cNvSpPr/>
          <p:nvPr/>
        </p:nvSpPr>
        <p:spPr>
          <a:xfrm>
            <a:off x="9779344" y="5595082"/>
            <a:ext cx="665982" cy="561788"/>
          </a:xfrm>
          <a:prstGeom prst="star1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New </a:t>
            </a:r>
            <a:endParaRPr kumimoji="0" lang="vi-VN"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8402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B799CC1-C9E7-7331-3B71-7178CE734181}"/>
              </a:ext>
            </a:extLst>
          </p:cNvPr>
          <p:cNvSpPr txBox="1"/>
          <p:nvPr/>
        </p:nvSpPr>
        <p:spPr>
          <a:xfrm>
            <a:off x="154719" y="1288770"/>
            <a:ext cx="6040113" cy="4832092"/>
          </a:xfrm>
          <a:prstGeom prst="rect">
            <a:avLst/>
          </a:prstGeom>
          <a:noFill/>
        </p:spPr>
        <p:txBody>
          <a:bodyPr wrap="square" rtlCol="0">
            <a:spAutoFit/>
          </a:bodyPr>
          <a:lstStyle/>
          <a:p>
            <a:pPr lvl="0" algn="just"/>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Sữa yến mạch dinh dưỡng đầu tiên cho trẻ em</a:t>
            </a:r>
            <a:r>
              <a:rPr kumimoji="0" lang="en-US" sz="2800" b="0" i="0" u="none" strike="noStrike" kern="1200" cap="none" spc="0" normalizeH="0" baseline="0" noProof="0" dirty="0">
                <a:ln>
                  <a:noFill/>
                </a:ln>
                <a:solidFill>
                  <a:srgbClr val="00930B"/>
                </a:solidFill>
                <a:effectLst/>
                <a:uLnTx/>
                <a:uFillTx/>
                <a:latin typeface="UTM Sharnay" panose="02040603050506020204"/>
                <a:ea typeface="+mn-ea"/>
                <a:cs typeface="+mn-cs"/>
              </a:rPr>
              <a:t>, </a:t>
            </a:r>
            <a:r>
              <a:rPr kumimoji="0" lang="en-US" sz="2800" b="0" i="0" u="none" strike="noStrike" kern="1200" cap="none" spc="0" normalizeH="0" baseline="0" noProof="0" dirty="0" err="1">
                <a:ln>
                  <a:noFill/>
                </a:ln>
                <a:solidFill>
                  <a:srgbClr val="00930B"/>
                </a:solidFill>
                <a:effectLst/>
                <a:uLnTx/>
                <a:uFillTx/>
                <a:latin typeface="UTM Sharnay" panose="02040603050506020204"/>
                <a:ea typeface="+mn-ea"/>
                <a:cs typeface="+mn-cs"/>
              </a:rPr>
              <a:t>kết</a:t>
            </a:r>
            <a:r>
              <a:rPr kumimoji="0" lang="en-US" sz="2800" b="0" i="0" u="none" strike="noStrike" kern="1200" cap="none" spc="0" normalizeH="0" noProof="0" dirty="0">
                <a:ln>
                  <a:noFill/>
                </a:ln>
                <a:solidFill>
                  <a:srgbClr val="00930B"/>
                </a:solidFill>
                <a:effectLst/>
                <a:uLnTx/>
                <a:uFillTx/>
                <a:latin typeface="UTM Sharnay" panose="02040603050506020204"/>
                <a:ea typeface="+mn-ea"/>
                <a:cs typeface="+mn-cs"/>
              </a:rPr>
              <a:t> </a:t>
            </a:r>
            <a:r>
              <a:rPr kumimoji="0" lang="en-US" sz="2800" b="0" i="0" u="none" strike="noStrike" kern="1200" cap="none" spc="0" normalizeH="0" noProof="0" dirty="0" err="1">
                <a:ln>
                  <a:noFill/>
                </a:ln>
                <a:solidFill>
                  <a:srgbClr val="00930B"/>
                </a:solidFill>
                <a:effectLst/>
                <a:uLnTx/>
                <a:uFillTx/>
                <a:latin typeface="UTM Sharnay" panose="02040603050506020204"/>
                <a:ea typeface="+mn-ea"/>
                <a:cs typeface="+mn-cs"/>
              </a:rPr>
              <a:t>hợp</a:t>
            </a:r>
            <a:r>
              <a:rPr kumimoji="0" lang="en-US" sz="2800" b="0" i="0" u="none" strike="noStrike" kern="1200" cap="none" spc="0" normalizeH="0" noProof="0" dirty="0">
                <a:ln>
                  <a:noFill/>
                </a:ln>
                <a:solidFill>
                  <a:srgbClr val="00930B"/>
                </a:solidFill>
                <a:effectLst/>
                <a:uLnTx/>
                <a:uFillTx/>
                <a:latin typeface="UTM Sharnay" panose="02040603050506020204"/>
                <a:ea typeface="+mn-ea"/>
                <a:cs typeface="+mn-cs"/>
              </a:rPr>
              <a:t> </a:t>
            </a:r>
            <a:r>
              <a:rPr kumimoji="0" lang="en-US" sz="2800" b="0" i="0" u="none" strike="noStrike" kern="1200" cap="none" spc="0" normalizeH="0" noProof="0" dirty="0" err="1">
                <a:ln>
                  <a:noFill/>
                </a:ln>
                <a:solidFill>
                  <a:srgbClr val="00930B"/>
                </a:solidFill>
                <a:effectLst/>
                <a:uLnTx/>
                <a:uFillTx/>
                <a:latin typeface="UTM Sharnay" panose="02040603050506020204"/>
                <a:ea typeface="+mn-ea"/>
                <a:cs typeface="+mn-cs"/>
              </a:rPr>
              <a:t>đôc</a:t>
            </a:r>
            <a:r>
              <a:rPr kumimoji="0" lang="en-US" sz="2800" b="0" i="0" u="none" strike="noStrike" kern="1200" cap="none" spc="0" normalizeH="0" noProof="0" dirty="0">
                <a:ln>
                  <a:noFill/>
                </a:ln>
                <a:solidFill>
                  <a:srgbClr val="00930B"/>
                </a:solidFill>
                <a:effectLst/>
                <a:uLnTx/>
                <a:uFillTx/>
                <a:latin typeface="UTM Sharnay" panose="02040603050506020204"/>
                <a:ea typeface="+mn-ea"/>
                <a:cs typeface="+mn-cs"/>
              </a:rPr>
              <a:t> </a:t>
            </a:r>
            <a:r>
              <a:rPr kumimoji="0" lang="en-US" sz="2800" b="0" i="0" u="none" strike="noStrike" kern="1200" cap="none" spc="0" normalizeH="0" noProof="0" dirty="0" err="1">
                <a:ln>
                  <a:noFill/>
                </a:ln>
                <a:solidFill>
                  <a:srgbClr val="00930B"/>
                </a:solidFill>
                <a:effectLst/>
                <a:uLnTx/>
                <a:uFillTx/>
                <a:latin typeface="UTM Sharnay" panose="02040603050506020204"/>
                <a:ea typeface="+mn-ea"/>
                <a:cs typeface="+mn-cs"/>
              </a:rPr>
              <a:t>đáo</a:t>
            </a:r>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 </a:t>
            </a:r>
            <a:r>
              <a:rPr kumimoji="0" lang="vi-VN" sz="2800" b="1" i="0" u="none" strike="noStrike" kern="1200" cap="none" spc="0" normalizeH="0" baseline="0" noProof="0" dirty="0">
                <a:ln>
                  <a:noFill/>
                </a:ln>
                <a:solidFill>
                  <a:srgbClr val="00930B"/>
                </a:solidFill>
                <a:effectLst/>
                <a:uLnTx/>
                <a:uFillTx/>
                <a:latin typeface="UTM Sharnay" panose="02040603050506020204"/>
                <a:ea typeface="+mn-ea"/>
                <a:cs typeface="+mn-cs"/>
              </a:rPr>
              <a:t>Yến mạch </a:t>
            </a:r>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và </a:t>
            </a:r>
            <a:r>
              <a:rPr kumimoji="0" lang="en-US" sz="2800" b="1" i="0" u="none" strike="noStrike" kern="1200" cap="none" spc="0" normalizeH="0" baseline="0" noProof="0" dirty="0" err="1">
                <a:ln>
                  <a:noFill/>
                </a:ln>
                <a:solidFill>
                  <a:srgbClr val="00930B"/>
                </a:solidFill>
                <a:effectLst/>
                <a:uLnTx/>
                <a:uFillTx/>
                <a:latin typeface="UTM Sharnay" panose="02040603050506020204"/>
                <a:ea typeface="+mn-ea"/>
                <a:cs typeface="+mn-cs"/>
              </a:rPr>
              <a:t>Nước</a:t>
            </a:r>
            <a:r>
              <a:rPr kumimoji="0" lang="en-US" sz="2800" b="1" i="0" u="none" strike="noStrike" kern="1200" cap="none" spc="0" normalizeH="0" noProof="0" dirty="0">
                <a:ln>
                  <a:noFill/>
                </a:ln>
                <a:solidFill>
                  <a:srgbClr val="00930B"/>
                </a:solidFill>
                <a:effectLst/>
                <a:uLnTx/>
                <a:uFillTx/>
                <a:latin typeface="UTM Sharnay" panose="02040603050506020204"/>
                <a:ea typeface="+mn-ea"/>
                <a:cs typeface="+mn-cs"/>
              </a:rPr>
              <a:t> </a:t>
            </a:r>
            <a:r>
              <a:rPr lang="en-US" sz="2800" b="1" dirty="0" err="1">
                <a:solidFill>
                  <a:srgbClr val="00930B"/>
                </a:solidFill>
                <a:latin typeface="UTM Sharnay" panose="02040603050506020204"/>
              </a:rPr>
              <a:t>ép</a:t>
            </a:r>
            <a:r>
              <a:rPr lang="en-US" sz="2800" b="1" dirty="0">
                <a:solidFill>
                  <a:srgbClr val="00930B"/>
                </a:solidFill>
                <a:latin typeface="UTM Sharnay" panose="02040603050506020204"/>
              </a:rPr>
              <a:t> </a:t>
            </a:r>
            <a:r>
              <a:rPr lang="en-US" sz="2800" b="1" dirty="0" err="1">
                <a:solidFill>
                  <a:srgbClr val="00930B"/>
                </a:solidFill>
                <a:latin typeface="UTM Sharnay" panose="02040603050506020204"/>
              </a:rPr>
              <a:t>trái</a:t>
            </a:r>
            <a:r>
              <a:rPr lang="en-US" sz="2800" b="1" dirty="0">
                <a:solidFill>
                  <a:srgbClr val="00930B"/>
                </a:solidFill>
                <a:latin typeface="UTM Sharnay" panose="02040603050506020204"/>
              </a:rPr>
              <a:t> </a:t>
            </a:r>
            <a:r>
              <a:rPr lang="en-US" sz="2800" b="1" dirty="0" err="1">
                <a:solidFill>
                  <a:srgbClr val="00930B"/>
                </a:solidFill>
                <a:latin typeface="UTM Sharnay" panose="02040603050506020204"/>
              </a:rPr>
              <a:t>cây</a:t>
            </a:r>
            <a:r>
              <a:rPr lang="en-US" sz="2800" b="1" dirty="0">
                <a:solidFill>
                  <a:srgbClr val="00930B"/>
                </a:solidFill>
                <a:latin typeface="UTM Sharnay" panose="02040603050506020204"/>
              </a:rPr>
              <a:t> </a:t>
            </a:r>
            <a:r>
              <a:rPr lang="en-US" sz="2800" b="1" dirty="0" err="1">
                <a:solidFill>
                  <a:srgbClr val="00930B"/>
                </a:solidFill>
                <a:latin typeface="UTM Sharnay" panose="02040603050506020204"/>
              </a:rPr>
              <a:t>nguyên</a:t>
            </a:r>
            <a:r>
              <a:rPr lang="en-US" sz="2800" b="1" dirty="0">
                <a:solidFill>
                  <a:srgbClr val="00930B"/>
                </a:solidFill>
                <a:latin typeface="UTM Sharnay" panose="02040603050506020204"/>
              </a:rPr>
              <a:t> </a:t>
            </a:r>
            <a:r>
              <a:rPr lang="en-US" sz="2800" b="1" dirty="0" err="1">
                <a:solidFill>
                  <a:srgbClr val="00930B"/>
                </a:solidFill>
                <a:latin typeface="UTM Sharnay" panose="02040603050506020204"/>
              </a:rPr>
              <a:t>chất</a:t>
            </a:r>
            <a:r>
              <a:rPr lang="en-US" sz="2800" b="1" dirty="0">
                <a:solidFill>
                  <a:srgbClr val="00930B"/>
                </a:solidFill>
                <a:latin typeface="UTM Sharnay" panose="02040603050506020204"/>
              </a:rPr>
              <a:t> </a:t>
            </a:r>
            <a:r>
              <a:rPr lang="en-US" sz="2800" dirty="0">
                <a:solidFill>
                  <a:srgbClr val="00930B"/>
                </a:solidFill>
                <a:latin typeface="UTM Sharnay" panose="02040603050506020204"/>
              </a:rPr>
              <a:t>vị </a:t>
            </a:r>
            <a:r>
              <a:rPr kumimoji="0" lang="en-US" sz="2800" b="0" i="0" u="none" strike="noStrike" kern="1200" cap="none" spc="0" normalizeH="0" baseline="0" noProof="0" dirty="0" err="1">
                <a:ln>
                  <a:noFill/>
                </a:ln>
                <a:solidFill>
                  <a:srgbClr val="00930B"/>
                </a:solidFill>
                <a:effectLst/>
                <a:uLnTx/>
                <a:uFillTx/>
                <a:latin typeface="UTM Sharnay" panose="02040603050506020204"/>
                <a:ea typeface="+mn-ea"/>
                <a:cs typeface="+mn-cs"/>
              </a:rPr>
              <a:t>Dâu</a:t>
            </a:r>
            <a:r>
              <a:rPr kumimoji="0" lang="en-US" sz="2800" b="0" i="0" u="none" strike="noStrike" kern="1200" cap="none" spc="0" normalizeH="0" baseline="0" noProof="0" dirty="0">
                <a:ln>
                  <a:noFill/>
                </a:ln>
                <a:solidFill>
                  <a:srgbClr val="00930B"/>
                </a:solidFill>
                <a:effectLst/>
                <a:uLnTx/>
                <a:uFillTx/>
                <a:latin typeface="UTM Sharnay" panose="02040603050506020204"/>
                <a:ea typeface="+mn-ea"/>
                <a:cs typeface="+mn-cs"/>
              </a:rPr>
              <a:t>, </a:t>
            </a:r>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Xoài,</a:t>
            </a:r>
            <a:r>
              <a:rPr kumimoji="0" lang="en-US" sz="2800" b="0" i="0" u="none" strike="noStrike" kern="1200" cap="none" spc="0" normalizeH="0" baseline="0" noProof="0" dirty="0">
                <a:ln>
                  <a:noFill/>
                </a:ln>
                <a:solidFill>
                  <a:srgbClr val="00930B"/>
                </a:solidFill>
                <a:effectLst/>
                <a:uLnTx/>
                <a:uFillTx/>
                <a:latin typeface="UTM Sharnay" panose="02040603050506020204"/>
                <a:ea typeface="+mn-ea"/>
                <a:cs typeface="+mn-cs"/>
              </a:rPr>
              <a:t> </a:t>
            </a:r>
            <a:r>
              <a:rPr kumimoji="0" lang="en-US" sz="2800" b="0" i="0" u="none" strike="noStrike" kern="1200" cap="none" spc="0" normalizeH="0" baseline="0" noProof="0" dirty="0" err="1">
                <a:ln>
                  <a:noFill/>
                </a:ln>
                <a:solidFill>
                  <a:srgbClr val="00930B"/>
                </a:solidFill>
                <a:effectLst/>
                <a:uLnTx/>
                <a:uFillTx/>
                <a:latin typeface="UTM Sharnay" panose="02040603050506020204"/>
                <a:ea typeface="+mn-ea"/>
                <a:cs typeface="+mn-cs"/>
              </a:rPr>
              <a:t>hoặc</a:t>
            </a:r>
            <a:r>
              <a:rPr kumimoji="0" lang="en-US" sz="2800" b="0" i="0" u="none" strike="noStrike" kern="1200" cap="none" spc="0" normalizeH="0" noProof="0" dirty="0">
                <a:ln>
                  <a:noFill/>
                </a:ln>
                <a:solidFill>
                  <a:srgbClr val="00930B"/>
                </a:solidFill>
                <a:effectLst/>
                <a:uLnTx/>
                <a:uFillTx/>
                <a:latin typeface="UTM Sharnay" panose="02040603050506020204"/>
                <a:ea typeface="+mn-ea"/>
                <a:cs typeface="+mn-cs"/>
              </a:rPr>
              <a:t> Ca </a:t>
            </a:r>
            <a:r>
              <a:rPr kumimoji="0" lang="en-US" sz="2800" b="0" i="0" u="none" strike="noStrike" kern="1200" cap="none" spc="0" normalizeH="0" noProof="0" dirty="0" err="1">
                <a:ln>
                  <a:noFill/>
                </a:ln>
                <a:solidFill>
                  <a:srgbClr val="00930B"/>
                </a:solidFill>
                <a:effectLst/>
                <a:uLnTx/>
                <a:uFillTx/>
                <a:latin typeface="UTM Sharnay" panose="02040603050506020204"/>
                <a:ea typeface="+mn-ea"/>
                <a:cs typeface="+mn-cs"/>
              </a:rPr>
              <a:t>cao</a:t>
            </a:r>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 giàu chất xơ tự nhiên từ ngũ cốc tốt cho hệ tiêu hóa</a:t>
            </a:r>
            <a:r>
              <a:rPr kumimoji="0" lang="en-US" sz="2800" b="0" i="0" u="none" strike="noStrike" kern="1200" cap="none" spc="0" normalizeH="0" baseline="0" noProof="0" dirty="0">
                <a:ln>
                  <a:noFill/>
                </a:ln>
                <a:solidFill>
                  <a:srgbClr val="00930B"/>
                </a:solidFill>
                <a:effectLst/>
                <a:uLnTx/>
                <a:uFillTx/>
                <a:latin typeface="UTM Sharnay" panose="02040603050506020204"/>
                <a:ea typeface="+mn-ea"/>
                <a:cs typeface="+mn-cs"/>
              </a:rPr>
              <a:t>,</a:t>
            </a:r>
            <a:r>
              <a:rPr kumimoji="0" lang="en-US" sz="2800" b="0" i="0" u="none" strike="noStrike" kern="1200" cap="none" spc="0" normalizeH="0" noProof="0" dirty="0">
                <a:ln>
                  <a:noFill/>
                </a:ln>
                <a:solidFill>
                  <a:srgbClr val="00930B"/>
                </a:solidFill>
                <a:effectLst/>
                <a:uLnTx/>
                <a:uFillTx/>
                <a:latin typeface="UTM Sharnay" panose="02040603050506020204"/>
                <a:ea typeface="+mn-ea"/>
                <a:cs typeface="+mn-cs"/>
              </a:rPr>
              <a:t> </a:t>
            </a:r>
            <a:r>
              <a:rPr lang="vi-VN" sz="2800" dirty="0">
                <a:solidFill>
                  <a:srgbClr val="00930B"/>
                </a:solidFill>
                <a:latin typeface="UTM Sharnay" panose="02040603050506020204"/>
              </a:rPr>
              <a:t>với hương vị thơm ngon</a:t>
            </a:r>
            <a:r>
              <a:rPr lang="en-US" sz="2800" dirty="0">
                <a:solidFill>
                  <a:srgbClr val="00930B"/>
                </a:solidFill>
                <a:latin typeface="UTM Sharnay" panose="02040603050506020204"/>
              </a:rPr>
              <a:t>, </a:t>
            </a:r>
            <a:r>
              <a:rPr lang="en-US" sz="2800" dirty="0" err="1">
                <a:solidFill>
                  <a:srgbClr val="00930B"/>
                </a:solidFill>
                <a:latin typeface="UTM Sharnay" panose="02040603050506020204"/>
              </a:rPr>
              <a:t>dễ</a:t>
            </a:r>
            <a:r>
              <a:rPr lang="en-US" sz="2800" dirty="0">
                <a:solidFill>
                  <a:srgbClr val="00930B"/>
                </a:solidFill>
                <a:latin typeface="UTM Sharnay" panose="02040603050506020204"/>
              </a:rPr>
              <a:t> </a:t>
            </a:r>
            <a:r>
              <a:rPr lang="en-US" sz="2800" dirty="0" err="1">
                <a:solidFill>
                  <a:srgbClr val="00930B"/>
                </a:solidFill>
                <a:latin typeface="UTM Sharnay" panose="02040603050506020204"/>
              </a:rPr>
              <a:t>uống</a:t>
            </a:r>
            <a:r>
              <a:rPr lang="en-US" sz="2800" dirty="0">
                <a:solidFill>
                  <a:srgbClr val="00930B"/>
                </a:solidFill>
                <a:latin typeface="UTM Sharnay" panose="02040603050506020204"/>
              </a:rPr>
              <a:t>.</a:t>
            </a:r>
          </a:p>
          <a:p>
            <a:pPr lvl="0" algn="just"/>
            <a:endParaRPr kumimoji="0" lang="en-US" sz="2800" b="0" i="0" u="none" strike="noStrike" kern="1200" cap="none" spc="0" normalizeH="0" baseline="0" noProof="0" dirty="0">
              <a:ln>
                <a:noFill/>
              </a:ln>
              <a:solidFill>
                <a:srgbClr val="00930B"/>
              </a:solidFill>
              <a:effectLst/>
              <a:uLnTx/>
              <a:uFillTx/>
              <a:latin typeface="UTM Sharnay" panose="02040603050506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Đặc biệt cung cấp Beta Glucan</a:t>
            </a:r>
            <a:r>
              <a:rPr kumimoji="0" lang="en-US" sz="2800" b="0" i="0" u="none" strike="noStrike" kern="1200" cap="none" spc="0" normalizeH="0" baseline="-25000" noProof="0" dirty="0">
                <a:ln>
                  <a:noFill/>
                </a:ln>
                <a:solidFill>
                  <a:srgbClr val="00930B"/>
                </a:solidFill>
                <a:effectLst/>
                <a:uLnTx/>
                <a:uFillTx/>
                <a:latin typeface="UTM Sharnay" panose="02040603050506020204"/>
                <a:ea typeface="+mn-ea"/>
                <a:cs typeface="+mn-cs"/>
              </a:rPr>
              <a:t>**</a:t>
            </a:r>
            <a:r>
              <a:rPr kumimoji="0" lang="vi-VN" sz="2800" b="0" i="0" u="none" strike="noStrike" kern="1200" cap="none" spc="0" normalizeH="0" baseline="0" noProof="0" dirty="0">
                <a:ln>
                  <a:noFill/>
                </a:ln>
                <a:solidFill>
                  <a:srgbClr val="00930B"/>
                </a:solidFill>
                <a:effectLst/>
                <a:uLnTx/>
                <a:uFillTx/>
                <a:latin typeface="UTM Sharnay" panose="02040603050506020204"/>
                <a:ea typeface="+mn-ea"/>
                <a:cs typeface="+mn-cs"/>
              </a:rPr>
              <a:t> hàm lượng cao giúp tăng cường sức đề kháng, mang đến cho bé thể lực vững bền</a:t>
            </a:r>
            <a:r>
              <a:rPr kumimoji="0" lang="en-US" sz="2800" b="0" i="0" u="none" strike="noStrike" kern="1200" cap="none" spc="0" normalizeH="0" baseline="0" noProof="0" dirty="0">
                <a:ln>
                  <a:noFill/>
                </a:ln>
                <a:solidFill>
                  <a:srgbClr val="00930B"/>
                </a:solidFill>
                <a:effectLst/>
                <a:uLnTx/>
                <a:uFillTx/>
                <a:latin typeface="UTM Sharnay" panose="02040603050506020204"/>
                <a:ea typeface="+mn-ea"/>
                <a:cs typeface="+mn-cs"/>
              </a:rPr>
              <a:t>.</a:t>
            </a:r>
            <a:endParaRPr kumimoji="0" lang="vi-VN" sz="2800" b="0" i="0" u="none" strike="noStrike" kern="1200" cap="none" spc="0" normalizeH="0" baseline="0" noProof="0" dirty="0">
              <a:ln>
                <a:noFill/>
              </a:ln>
              <a:solidFill>
                <a:srgbClr val="548235"/>
              </a:solidFill>
              <a:effectLst/>
              <a:uLnTx/>
              <a:uFillTx/>
              <a:latin typeface="UTM Sharnay" panose="02040603050506020204"/>
              <a:ea typeface="+mn-ea"/>
              <a:cs typeface="+mn-cs"/>
            </a:endParaRPr>
          </a:p>
        </p:txBody>
      </p:sp>
      <p:sp>
        <p:nvSpPr>
          <p:cNvPr id="8" name="Title 1">
            <a:extLst>
              <a:ext uri="{FF2B5EF4-FFF2-40B4-BE49-F238E27FC236}">
                <a16:creationId xmlns:a16="http://schemas.microsoft.com/office/drawing/2014/main" id="{73F0E25C-3E47-98A1-9F16-F2BB4AA44148}"/>
              </a:ext>
            </a:extLst>
          </p:cNvPr>
          <p:cNvSpPr txBox="1">
            <a:spLocks/>
          </p:cNvSpPr>
          <p:nvPr/>
        </p:nvSpPr>
        <p:spPr>
          <a:xfrm>
            <a:off x="1129813" y="163379"/>
            <a:ext cx="10944929" cy="97237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rgbClr val="00B050"/>
                </a:solidFill>
                <a:effectLst/>
                <a:uLnTx/>
                <a:uFillTx/>
                <a:latin typeface="UTM Sharnay"/>
                <a:ea typeface="Cambria" panose="02040503050406030204" pitchFamily="18" charset="0"/>
                <a:cs typeface="+mj-cs"/>
              </a:rPr>
              <a:t>SỮA YẾN MẠCH CHO BỤNG CON TỐT, SỨC CON KHỎE</a:t>
            </a:r>
            <a:endParaRPr kumimoji="0" lang="en-US" sz="2700" b="0" i="0" u="none" strike="noStrike" kern="1200" cap="none" spc="0" normalizeH="0" baseline="0" noProof="0" dirty="0">
              <a:ln>
                <a:noFill/>
              </a:ln>
              <a:solidFill>
                <a:srgbClr val="00B050"/>
              </a:solidFill>
              <a:effectLst/>
              <a:uLnTx/>
              <a:uFillTx/>
              <a:latin typeface="UTM Sharnay"/>
              <a:ea typeface="Cambria" panose="02040503050406030204" pitchFamily="18" charset="0"/>
              <a:cs typeface="+mj-cs"/>
            </a:endParaRPr>
          </a:p>
        </p:txBody>
      </p:sp>
      <p:sp>
        <p:nvSpPr>
          <p:cNvPr id="13" name="Freeform: Shape 12">
            <a:extLst>
              <a:ext uri="{FF2B5EF4-FFF2-40B4-BE49-F238E27FC236}">
                <a16:creationId xmlns:a16="http://schemas.microsoft.com/office/drawing/2014/main" id="{9F4EA53A-76C2-4F77-6A1D-6478762455FA}"/>
              </a:ext>
            </a:extLst>
          </p:cNvPr>
          <p:cNvSpPr/>
          <p:nvPr/>
        </p:nvSpPr>
        <p:spPr>
          <a:xfrm>
            <a:off x="6602277" y="1288770"/>
            <a:ext cx="2223358" cy="2223358"/>
          </a:xfrm>
          <a:custGeom>
            <a:avLst/>
            <a:gdLst>
              <a:gd name="connsiteX0" fmla="*/ 640093 w 3840480"/>
              <a:gd name="connsiteY0" fmla="*/ 0 h 3840480"/>
              <a:gd name="connsiteX1" fmla="*/ 3200387 w 3840480"/>
              <a:gd name="connsiteY1" fmla="*/ 0 h 3840480"/>
              <a:gd name="connsiteX2" fmla="*/ 3840480 w 3840480"/>
              <a:gd name="connsiteY2" fmla="*/ 640093 h 3840480"/>
              <a:gd name="connsiteX3" fmla="*/ 3840480 w 3840480"/>
              <a:gd name="connsiteY3" fmla="*/ 3200387 h 3840480"/>
              <a:gd name="connsiteX4" fmla="*/ 3200387 w 3840480"/>
              <a:gd name="connsiteY4" fmla="*/ 3840480 h 3840480"/>
              <a:gd name="connsiteX5" fmla="*/ 640093 w 3840480"/>
              <a:gd name="connsiteY5" fmla="*/ 3840480 h 3840480"/>
              <a:gd name="connsiteX6" fmla="*/ 0 w 3840480"/>
              <a:gd name="connsiteY6" fmla="*/ 3200387 h 3840480"/>
              <a:gd name="connsiteX7" fmla="*/ 0 w 3840480"/>
              <a:gd name="connsiteY7" fmla="*/ 640093 h 3840480"/>
              <a:gd name="connsiteX8" fmla="*/ 640093 w 3840480"/>
              <a:gd name="connsiteY8" fmla="*/ 0 h 3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3840480">
                <a:moveTo>
                  <a:pt x="640093" y="0"/>
                </a:moveTo>
                <a:lnTo>
                  <a:pt x="3200387" y="0"/>
                </a:lnTo>
                <a:cubicBezTo>
                  <a:pt x="3553901" y="0"/>
                  <a:pt x="3840480" y="286579"/>
                  <a:pt x="3840480" y="640093"/>
                </a:cubicBezTo>
                <a:lnTo>
                  <a:pt x="3840480" y="3200387"/>
                </a:lnTo>
                <a:cubicBezTo>
                  <a:pt x="3840480" y="3553901"/>
                  <a:pt x="3553901" y="3840480"/>
                  <a:pt x="3200387" y="3840480"/>
                </a:cubicBezTo>
                <a:lnTo>
                  <a:pt x="640093" y="3840480"/>
                </a:lnTo>
                <a:cubicBezTo>
                  <a:pt x="286579" y="3840480"/>
                  <a:pt x="0" y="3553901"/>
                  <a:pt x="0" y="3200387"/>
                </a:cubicBezTo>
                <a:lnTo>
                  <a:pt x="0" y="640093"/>
                </a:lnTo>
                <a:cubicBezTo>
                  <a:pt x="0" y="286579"/>
                  <a:pt x="286579" y="0"/>
                  <a:pt x="640093" y="0"/>
                </a:cubicBezTo>
                <a:close/>
              </a:path>
            </a:pathLst>
          </a:custGeom>
          <a:blipFill>
            <a:blip r:embed="rId2"/>
            <a:stretch>
              <a:fillRect/>
            </a:stretch>
          </a:blip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95458919-4CE9-5A85-38FC-5D8C152A28A4}"/>
              </a:ext>
            </a:extLst>
          </p:cNvPr>
          <p:cNvSpPr/>
          <p:nvPr/>
        </p:nvSpPr>
        <p:spPr>
          <a:xfrm>
            <a:off x="8978035" y="1288463"/>
            <a:ext cx="2223358" cy="2223358"/>
          </a:xfrm>
          <a:custGeom>
            <a:avLst/>
            <a:gdLst>
              <a:gd name="connsiteX0" fmla="*/ 640093 w 3840480"/>
              <a:gd name="connsiteY0" fmla="*/ 0 h 3840480"/>
              <a:gd name="connsiteX1" fmla="*/ 3200387 w 3840480"/>
              <a:gd name="connsiteY1" fmla="*/ 0 h 3840480"/>
              <a:gd name="connsiteX2" fmla="*/ 3840480 w 3840480"/>
              <a:gd name="connsiteY2" fmla="*/ 640093 h 3840480"/>
              <a:gd name="connsiteX3" fmla="*/ 3840480 w 3840480"/>
              <a:gd name="connsiteY3" fmla="*/ 3200387 h 3840480"/>
              <a:gd name="connsiteX4" fmla="*/ 3200387 w 3840480"/>
              <a:gd name="connsiteY4" fmla="*/ 3840480 h 3840480"/>
              <a:gd name="connsiteX5" fmla="*/ 640093 w 3840480"/>
              <a:gd name="connsiteY5" fmla="*/ 3840480 h 3840480"/>
              <a:gd name="connsiteX6" fmla="*/ 0 w 3840480"/>
              <a:gd name="connsiteY6" fmla="*/ 3200387 h 3840480"/>
              <a:gd name="connsiteX7" fmla="*/ 0 w 3840480"/>
              <a:gd name="connsiteY7" fmla="*/ 640093 h 3840480"/>
              <a:gd name="connsiteX8" fmla="*/ 640093 w 3840480"/>
              <a:gd name="connsiteY8" fmla="*/ 0 h 3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3840480">
                <a:moveTo>
                  <a:pt x="640093" y="0"/>
                </a:moveTo>
                <a:lnTo>
                  <a:pt x="3200387" y="0"/>
                </a:lnTo>
                <a:cubicBezTo>
                  <a:pt x="3553901" y="0"/>
                  <a:pt x="3840480" y="286579"/>
                  <a:pt x="3840480" y="640093"/>
                </a:cubicBezTo>
                <a:lnTo>
                  <a:pt x="3840480" y="3200387"/>
                </a:lnTo>
                <a:cubicBezTo>
                  <a:pt x="3840480" y="3553901"/>
                  <a:pt x="3553901" y="3840480"/>
                  <a:pt x="3200387" y="3840480"/>
                </a:cubicBezTo>
                <a:lnTo>
                  <a:pt x="640093" y="3840480"/>
                </a:lnTo>
                <a:cubicBezTo>
                  <a:pt x="286579" y="3840480"/>
                  <a:pt x="0" y="3553901"/>
                  <a:pt x="0" y="3200387"/>
                </a:cubicBezTo>
                <a:lnTo>
                  <a:pt x="0" y="640093"/>
                </a:lnTo>
                <a:cubicBezTo>
                  <a:pt x="0" y="286579"/>
                  <a:pt x="286579" y="0"/>
                  <a:pt x="640093" y="0"/>
                </a:cubicBezTo>
                <a:close/>
              </a:path>
            </a:pathLst>
          </a:custGeom>
          <a:blipFill>
            <a:blip r:embed="rId3"/>
            <a:stretch>
              <a:fillRect/>
            </a:stretch>
          </a:blip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72440000-62B0-1465-61B3-878E1DF1E18A}"/>
              </a:ext>
            </a:extLst>
          </p:cNvPr>
          <p:cNvSpPr/>
          <p:nvPr/>
        </p:nvSpPr>
        <p:spPr>
          <a:xfrm>
            <a:off x="6602277" y="3664528"/>
            <a:ext cx="2223358" cy="2223358"/>
          </a:xfrm>
          <a:custGeom>
            <a:avLst/>
            <a:gdLst>
              <a:gd name="connsiteX0" fmla="*/ 640093 w 3840480"/>
              <a:gd name="connsiteY0" fmla="*/ 0 h 3840480"/>
              <a:gd name="connsiteX1" fmla="*/ 3200387 w 3840480"/>
              <a:gd name="connsiteY1" fmla="*/ 0 h 3840480"/>
              <a:gd name="connsiteX2" fmla="*/ 3840480 w 3840480"/>
              <a:gd name="connsiteY2" fmla="*/ 640093 h 3840480"/>
              <a:gd name="connsiteX3" fmla="*/ 3840480 w 3840480"/>
              <a:gd name="connsiteY3" fmla="*/ 3200387 h 3840480"/>
              <a:gd name="connsiteX4" fmla="*/ 3200387 w 3840480"/>
              <a:gd name="connsiteY4" fmla="*/ 3840480 h 3840480"/>
              <a:gd name="connsiteX5" fmla="*/ 640093 w 3840480"/>
              <a:gd name="connsiteY5" fmla="*/ 3840480 h 3840480"/>
              <a:gd name="connsiteX6" fmla="*/ 0 w 3840480"/>
              <a:gd name="connsiteY6" fmla="*/ 3200387 h 3840480"/>
              <a:gd name="connsiteX7" fmla="*/ 0 w 3840480"/>
              <a:gd name="connsiteY7" fmla="*/ 640093 h 3840480"/>
              <a:gd name="connsiteX8" fmla="*/ 640093 w 3840480"/>
              <a:gd name="connsiteY8" fmla="*/ 0 h 3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3840480">
                <a:moveTo>
                  <a:pt x="640093" y="0"/>
                </a:moveTo>
                <a:lnTo>
                  <a:pt x="3200387" y="0"/>
                </a:lnTo>
                <a:cubicBezTo>
                  <a:pt x="3553901" y="0"/>
                  <a:pt x="3840480" y="286579"/>
                  <a:pt x="3840480" y="640093"/>
                </a:cubicBezTo>
                <a:lnTo>
                  <a:pt x="3840480" y="3200387"/>
                </a:lnTo>
                <a:cubicBezTo>
                  <a:pt x="3840480" y="3553901"/>
                  <a:pt x="3553901" y="3840480"/>
                  <a:pt x="3200387" y="3840480"/>
                </a:cubicBezTo>
                <a:lnTo>
                  <a:pt x="640093" y="3840480"/>
                </a:lnTo>
                <a:cubicBezTo>
                  <a:pt x="286579" y="3840480"/>
                  <a:pt x="0" y="3553901"/>
                  <a:pt x="0" y="3200387"/>
                </a:cubicBezTo>
                <a:lnTo>
                  <a:pt x="0" y="640093"/>
                </a:lnTo>
                <a:cubicBezTo>
                  <a:pt x="0" y="286579"/>
                  <a:pt x="286579" y="0"/>
                  <a:pt x="640093" y="0"/>
                </a:cubicBezTo>
                <a:close/>
              </a:path>
            </a:pathLst>
          </a:custGeom>
          <a:blipFill>
            <a:blip r:embed="rId4"/>
            <a:stretch>
              <a:fillRect/>
            </a:stretch>
          </a:blip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04272A52-8D88-7F61-B68C-A12ACBA884D4}"/>
              </a:ext>
            </a:extLst>
          </p:cNvPr>
          <p:cNvSpPr/>
          <p:nvPr/>
        </p:nvSpPr>
        <p:spPr>
          <a:xfrm>
            <a:off x="9017225" y="3664528"/>
            <a:ext cx="2223358" cy="2223358"/>
          </a:xfrm>
          <a:custGeom>
            <a:avLst/>
            <a:gdLst>
              <a:gd name="connsiteX0" fmla="*/ 640093 w 3840480"/>
              <a:gd name="connsiteY0" fmla="*/ 0 h 3840480"/>
              <a:gd name="connsiteX1" fmla="*/ 3200387 w 3840480"/>
              <a:gd name="connsiteY1" fmla="*/ 0 h 3840480"/>
              <a:gd name="connsiteX2" fmla="*/ 3840480 w 3840480"/>
              <a:gd name="connsiteY2" fmla="*/ 640093 h 3840480"/>
              <a:gd name="connsiteX3" fmla="*/ 3840480 w 3840480"/>
              <a:gd name="connsiteY3" fmla="*/ 3200387 h 3840480"/>
              <a:gd name="connsiteX4" fmla="*/ 3200387 w 3840480"/>
              <a:gd name="connsiteY4" fmla="*/ 3840480 h 3840480"/>
              <a:gd name="connsiteX5" fmla="*/ 640093 w 3840480"/>
              <a:gd name="connsiteY5" fmla="*/ 3840480 h 3840480"/>
              <a:gd name="connsiteX6" fmla="*/ 0 w 3840480"/>
              <a:gd name="connsiteY6" fmla="*/ 3200387 h 3840480"/>
              <a:gd name="connsiteX7" fmla="*/ 0 w 3840480"/>
              <a:gd name="connsiteY7" fmla="*/ 640093 h 3840480"/>
              <a:gd name="connsiteX8" fmla="*/ 640093 w 3840480"/>
              <a:gd name="connsiteY8" fmla="*/ 0 h 3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3840480">
                <a:moveTo>
                  <a:pt x="640093" y="0"/>
                </a:moveTo>
                <a:lnTo>
                  <a:pt x="3200387" y="0"/>
                </a:lnTo>
                <a:cubicBezTo>
                  <a:pt x="3553901" y="0"/>
                  <a:pt x="3840480" y="286579"/>
                  <a:pt x="3840480" y="640093"/>
                </a:cubicBezTo>
                <a:lnTo>
                  <a:pt x="3840480" y="3200387"/>
                </a:lnTo>
                <a:cubicBezTo>
                  <a:pt x="3840480" y="3553901"/>
                  <a:pt x="3553901" y="3840480"/>
                  <a:pt x="3200387" y="3840480"/>
                </a:cubicBezTo>
                <a:lnTo>
                  <a:pt x="640093" y="3840480"/>
                </a:lnTo>
                <a:cubicBezTo>
                  <a:pt x="286579" y="3840480"/>
                  <a:pt x="0" y="3553901"/>
                  <a:pt x="0" y="3200387"/>
                </a:cubicBezTo>
                <a:lnTo>
                  <a:pt x="0" y="640093"/>
                </a:lnTo>
                <a:cubicBezTo>
                  <a:pt x="0" y="286579"/>
                  <a:pt x="286579" y="0"/>
                  <a:pt x="640093" y="0"/>
                </a:cubicBezTo>
                <a:close/>
              </a:path>
            </a:pathLst>
          </a:custGeom>
          <a:blipFill>
            <a:blip r:embed="rId5"/>
            <a:stretch>
              <a:fillRect/>
            </a:stretch>
          </a:blip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865135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721FB-41F3-02FE-3DB2-E52133DED3CF}"/>
              </a:ext>
            </a:extLst>
          </p:cNvPr>
          <p:cNvSpPr txBox="1">
            <a:spLocks/>
          </p:cNvSpPr>
          <p:nvPr/>
        </p:nvSpPr>
        <p:spPr>
          <a:xfrm>
            <a:off x="1127735" y="179750"/>
            <a:ext cx="10944929" cy="972378"/>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rgbClr val="00B050"/>
                </a:solidFill>
                <a:effectLst/>
                <a:uLnTx/>
                <a:uFillTx/>
                <a:latin typeface="UTM Sharnay" panose="02040603050506020204"/>
                <a:ea typeface="Cambria" panose="02040503050406030204" pitchFamily="18" charset="0"/>
                <a:cs typeface="+mj-cs"/>
              </a:rPr>
              <a:t>SỮA VKID MỚI CÓ GÌ KHÁC BIỆT ?</a:t>
            </a:r>
            <a:endParaRPr kumimoji="0" lang="en-US" sz="2700" b="0" i="0" u="none" strike="noStrike" kern="1200" cap="none" spc="0" normalizeH="0" baseline="0" noProof="0" dirty="0">
              <a:ln>
                <a:noFill/>
              </a:ln>
              <a:solidFill>
                <a:srgbClr val="00B050"/>
              </a:solidFill>
              <a:effectLst/>
              <a:uLnTx/>
              <a:uFillTx/>
              <a:latin typeface="UTM Sharnay" panose="02040603050506020204"/>
              <a:ea typeface="Cambria" panose="02040503050406030204" pitchFamily="18" charset="0"/>
              <a:cs typeface="+mj-cs"/>
            </a:endParaRPr>
          </a:p>
        </p:txBody>
      </p:sp>
      <p:pic>
        <p:nvPicPr>
          <p:cNvPr id="3" name="Picture 2">
            <a:extLst>
              <a:ext uri="{FF2B5EF4-FFF2-40B4-BE49-F238E27FC236}">
                <a16:creationId xmlns:a16="http://schemas.microsoft.com/office/drawing/2014/main" id="{3FEE344C-66E3-02AE-BDDD-4C920533331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094558" y="1698262"/>
            <a:ext cx="5778215" cy="4085975"/>
          </a:xfrm>
          <a:prstGeom prst="rect">
            <a:avLst/>
          </a:prstGeom>
        </p:spPr>
      </p:pic>
      <p:grpSp>
        <p:nvGrpSpPr>
          <p:cNvPr id="9" name="Group 8">
            <a:extLst>
              <a:ext uri="{FF2B5EF4-FFF2-40B4-BE49-F238E27FC236}">
                <a16:creationId xmlns:a16="http://schemas.microsoft.com/office/drawing/2014/main" id="{6D718116-307C-24A7-3E65-D40EA5FDA85E}"/>
              </a:ext>
            </a:extLst>
          </p:cNvPr>
          <p:cNvGrpSpPr/>
          <p:nvPr/>
        </p:nvGrpSpPr>
        <p:grpSpPr>
          <a:xfrm>
            <a:off x="616901" y="1092377"/>
            <a:ext cx="6309868" cy="5026929"/>
            <a:chOff x="592957" y="1314390"/>
            <a:chExt cx="5819424" cy="4450521"/>
          </a:xfrm>
        </p:grpSpPr>
        <p:pic>
          <p:nvPicPr>
            <p:cNvPr id="4" name="Picture 3" descr="Calendar&#10;&#10;Description automatically generated">
              <a:extLst>
                <a:ext uri="{FF2B5EF4-FFF2-40B4-BE49-F238E27FC236}">
                  <a16:creationId xmlns:a16="http://schemas.microsoft.com/office/drawing/2014/main" id="{0317C5FA-A65B-8920-209C-421D18856483}"/>
                </a:ext>
              </a:extLst>
            </p:cNvPr>
            <p:cNvPicPr>
              <a:picLocks noChangeAspect="1"/>
            </p:cNvPicPr>
            <p:nvPr/>
          </p:nvPicPr>
          <p:blipFill rotWithShape="1">
            <a:blip r:embed="rId3">
              <a:extLst>
                <a:ext uri="{28A0092B-C50C-407E-A947-70E740481C1C}">
                  <a14:useLocalDpi xmlns:a14="http://schemas.microsoft.com/office/drawing/2010/main"/>
                </a:ext>
              </a:extLst>
            </a:blip>
            <a:srcRect l="37193" t="-1228" r="35044" b="15469"/>
            <a:stretch/>
          </p:blipFill>
          <p:spPr>
            <a:xfrm>
              <a:off x="592957" y="1314390"/>
              <a:ext cx="1863617" cy="4317437"/>
            </a:xfrm>
            <a:prstGeom prst="rect">
              <a:avLst/>
            </a:prstGeom>
          </p:spPr>
        </p:pic>
        <p:grpSp>
          <p:nvGrpSpPr>
            <p:cNvPr id="8" name="Group 7">
              <a:extLst>
                <a:ext uri="{FF2B5EF4-FFF2-40B4-BE49-F238E27FC236}">
                  <a16:creationId xmlns:a16="http://schemas.microsoft.com/office/drawing/2014/main" id="{479102A4-B9D5-F807-2722-AEBDF3A2D4DF}"/>
                </a:ext>
              </a:extLst>
            </p:cNvPr>
            <p:cNvGrpSpPr/>
            <p:nvPr/>
          </p:nvGrpSpPr>
          <p:grpSpPr>
            <a:xfrm>
              <a:off x="2165996" y="1420189"/>
              <a:ext cx="4246385" cy="4344722"/>
              <a:chOff x="2189940" y="1420189"/>
              <a:chExt cx="4246385" cy="4344722"/>
            </a:xfrm>
          </p:grpSpPr>
          <p:pic>
            <p:nvPicPr>
              <p:cNvPr id="5" name="Picture 4" descr="Calendar&#10;&#10;Description automatically generated">
                <a:extLst>
                  <a:ext uri="{FF2B5EF4-FFF2-40B4-BE49-F238E27FC236}">
                    <a16:creationId xmlns:a16="http://schemas.microsoft.com/office/drawing/2014/main" id="{5C4B8418-9C77-3630-9421-B35E677E4231}"/>
                  </a:ext>
                </a:extLst>
              </p:cNvPr>
              <p:cNvPicPr>
                <a:picLocks noChangeAspect="1"/>
              </p:cNvPicPr>
              <p:nvPr/>
            </p:nvPicPr>
            <p:blipFill rotWithShape="1">
              <a:blip r:embed="rId4">
                <a:extLst>
                  <a:ext uri="{28A0092B-C50C-407E-A947-70E740481C1C}">
                    <a14:useLocalDpi xmlns:a14="http://schemas.microsoft.com/office/drawing/2010/main"/>
                  </a:ext>
                </a:extLst>
              </a:blip>
              <a:srcRect l="36272" r="27939" b="16796"/>
              <a:stretch/>
            </p:blipFill>
            <p:spPr>
              <a:xfrm>
                <a:off x="4030103" y="1420189"/>
                <a:ext cx="2406222" cy="4195533"/>
              </a:xfrm>
              <a:prstGeom prst="rect">
                <a:avLst/>
              </a:prstGeom>
            </p:spPr>
          </p:pic>
          <p:pic>
            <p:nvPicPr>
              <p:cNvPr id="6" name="Picture 5" descr="Calendar&#10;&#10;Description automatically generated">
                <a:extLst>
                  <a:ext uri="{FF2B5EF4-FFF2-40B4-BE49-F238E27FC236}">
                    <a16:creationId xmlns:a16="http://schemas.microsoft.com/office/drawing/2014/main" id="{36619886-5354-A717-2C9E-EF1E700D4C04}"/>
                  </a:ext>
                </a:extLst>
              </p:cNvPr>
              <p:cNvPicPr>
                <a:picLocks noChangeAspect="1"/>
              </p:cNvPicPr>
              <p:nvPr/>
            </p:nvPicPr>
            <p:blipFill rotWithShape="1">
              <a:blip r:embed="rId5">
                <a:extLst>
                  <a:ext uri="{28A0092B-C50C-407E-A947-70E740481C1C}">
                    <a14:useLocalDpi xmlns:a14="http://schemas.microsoft.com/office/drawing/2010/main"/>
                  </a:ext>
                </a:extLst>
              </a:blip>
              <a:srcRect l="37245" t="9567" r="27706" b="18001"/>
              <a:stretch/>
            </p:blipFill>
            <p:spPr>
              <a:xfrm>
                <a:off x="2189940" y="1420189"/>
                <a:ext cx="2782555" cy="4344722"/>
              </a:xfrm>
              <a:prstGeom prst="rect">
                <a:avLst/>
              </a:prstGeom>
            </p:spPr>
          </p:pic>
        </p:grpSp>
      </p:grpSp>
    </p:spTree>
    <p:extLst>
      <p:ext uri="{BB962C8B-B14F-4D97-AF65-F5344CB8AC3E}">
        <p14:creationId xmlns:p14="http://schemas.microsoft.com/office/powerpoint/2010/main" val="1072730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659D2211-E864-3041-9075-79E8B4974D3D}"/>
              </a:ext>
            </a:extLst>
          </p:cNvPr>
          <p:cNvSpPr txBox="1"/>
          <p:nvPr/>
        </p:nvSpPr>
        <p:spPr>
          <a:xfrm>
            <a:off x="1200150" y="354394"/>
            <a:ext cx="4714880" cy="923330"/>
          </a:xfrm>
          <a:prstGeom prst="rect">
            <a:avLst/>
          </a:prstGeom>
          <a:noFill/>
        </p:spPr>
        <p:txBody>
          <a:bodyPr wrap="none" rtlCol="0">
            <a:spAutoFit/>
          </a:bodyPr>
          <a:lstStyle/>
          <a:p>
            <a:r>
              <a:rPr lang="en-US" sz="2700" b="1" dirty="0">
                <a:solidFill>
                  <a:srgbClr val="00930B"/>
                </a:solidFill>
                <a:latin typeface="UTM Sharnay" panose="02040603050506020204" pitchFamily="18" charset="0"/>
              </a:rPr>
              <a:t>ĐẶC ĐIỂM SỮA TỐT BỤNG VKID</a:t>
            </a:r>
          </a:p>
          <a:p>
            <a:endParaRPr lang="en-US" sz="2700" b="1" dirty="0">
              <a:solidFill>
                <a:srgbClr val="00930B"/>
              </a:solidFill>
              <a:latin typeface="UTM Sharnay" panose="02040603050506020204" pitchFamily="18" charset="0"/>
            </a:endParaRPr>
          </a:p>
        </p:txBody>
      </p:sp>
      <p:sp>
        <p:nvSpPr>
          <p:cNvPr id="2" name="Hexagon 1"/>
          <p:cNvSpPr/>
          <p:nvPr/>
        </p:nvSpPr>
        <p:spPr>
          <a:xfrm>
            <a:off x="4916492" y="2804240"/>
            <a:ext cx="1600200" cy="1414462"/>
          </a:xfrm>
          <a:prstGeom prst="hexag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Montserrat" panose="00000500000000000000" pitchFamily="2" charset="0"/>
              </a:rPr>
              <a:t>ĐẶC ĐIỂM</a:t>
            </a:r>
          </a:p>
        </p:txBody>
      </p:sp>
      <p:sp>
        <p:nvSpPr>
          <p:cNvPr id="17" name="Hexagon 16"/>
          <p:cNvSpPr/>
          <p:nvPr/>
        </p:nvSpPr>
        <p:spPr>
          <a:xfrm>
            <a:off x="3814986" y="1455704"/>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YẾN MẠCH/ CA CAO</a:t>
            </a:r>
          </a:p>
          <a:p>
            <a:pPr algn="ctr"/>
            <a:endParaRPr lang="en-US" sz="1400" b="1" dirty="0">
              <a:latin typeface="Montserrat" panose="00000500000000000000" pitchFamily="2" charset="0"/>
            </a:endParaRPr>
          </a:p>
        </p:txBody>
      </p:sp>
      <p:sp>
        <p:nvSpPr>
          <p:cNvPr id="20" name="Hexagon 19"/>
          <p:cNvSpPr/>
          <p:nvPr/>
        </p:nvSpPr>
        <p:spPr>
          <a:xfrm>
            <a:off x="6329266" y="3628145"/>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3 KHÔNG</a:t>
            </a:r>
          </a:p>
        </p:txBody>
      </p:sp>
      <p:sp>
        <p:nvSpPr>
          <p:cNvPr id="22" name="Hexagon 21"/>
          <p:cNvSpPr/>
          <p:nvPr/>
        </p:nvSpPr>
        <p:spPr>
          <a:xfrm>
            <a:off x="3438763" y="3581463"/>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COMBO VI CHẤT</a:t>
            </a:r>
          </a:p>
        </p:txBody>
      </p:sp>
      <p:graphicFrame>
        <p:nvGraphicFramePr>
          <p:cNvPr id="5" name="Table 4"/>
          <p:cNvGraphicFramePr>
            <a:graphicFrameLocks noGrp="1"/>
          </p:cNvGraphicFramePr>
          <p:nvPr/>
        </p:nvGraphicFramePr>
        <p:xfrm>
          <a:off x="8445615" y="3862935"/>
          <a:ext cx="3300363" cy="1691640"/>
        </p:xfrm>
        <a:graphic>
          <a:graphicData uri="http://schemas.openxmlformats.org/drawingml/2006/table">
            <a:tbl>
              <a:tblPr firstRow="1" bandRow="1">
                <a:tableStyleId>{93296810-A885-4BE3-A3E7-6D5BEEA58F35}</a:tableStyleId>
              </a:tblPr>
              <a:tblGrid>
                <a:gridCol w="3300363">
                  <a:extLst>
                    <a:ext uri="{9D8B030D-6E8A-4147-A177-3AD203B41FA5}">
                      <a16:colId xmlns:a16="http://schemas.microsoft.com/office/drawing/2014/main" val="3383395149"/>
                    </a:ext>
                  </a:extLst>
                </a:gridCol>
              </a:tblGrid>
              <a:tr h="1179671">
                <a:tc>
                  <a:txBody>
                    <a:bodyPr/>
                    <a:lstStyle/>
                    <a:p>
                      <a:pPr algn="l">
                        <a:lnSpc>
                          <a:spcPct val="150000"/>
                        </a:lnSpc>
                      </a:pPr>
                      <a:r>
                        <a:rPr lang="en-US" sz="1400" dirty="0">
                          <a:latin typeface="Montserrat" panose="00000500000000000000" pitchFamily="2" charset="0"/>
                        </a:rPr>
                        <a:t>1. </a:t>
                      </a:r>
                      <a:r>
                        <a:rPr lang="en-US" sz="1400" dirty="0" err="1">
                          <a:latin typeface="Montserrat" panose="00000500000000000000" pitchFamily="2" charset="0"/>
                        </a:rPr>
                        <a:t>Không</a:t>
                      </a:r>
                      <a:r>
                        <a:rPr lang="en-US" sz="1400" dirty="0">
                          <a:latin typeface="Montserrat" panose="00000500000000000000" pitchFamily="2" charset="0"/>
                        </a:rPr>
                        <a:t> </a:t>
                      </a:r>
                      <a:r>
                        <a:rPr lang="en-US" sz="1400" dirty="0" err="1">
                          <a:latin typeface="Montserrat" panose="00000500000000000000" pitchFamily="2" charset="0"/>
                        </a:rPr>
                        <a:t>chất</a:t>
                      </a:r>
                      <a:r>
                        <a:rPr lang="en-US" sz="1400" dirty="0">
                          <a:latin typeface="Montserrat" panose="00000500000000000000" pitchFamily="2" charset="0"/>
                        </a:rPr>
                        <a:t> </a:t>
                      </a:r>
                      <a:r>
                        <a:rPr lang="en-US" sz="1400" dirty="0" err="1">
                          <a:latin typeface="Montserrat" panose="00000500000000000000" pitchFamily="2" charset="0"/>
                        </a:rPr>
                        <a:t>tạo</a:t>
                      </a:r>
                      <a:r>
                        <a:rPr lang="en-US" sz="1400" dirty="0">
                          <a:latin typeface="Montserrat" panose="00000500000000000000" pitchFamily="2" charset="0"/>
                        </a:rPr>
                        <a:t> </a:t>
                      </a:r>
                      <a:r>
                        <a:rPr lang="en-US" sz="1400" dirty="0" err="1">
                          <a:latin typeface="Montserrat" panose="00000500000000000000" pitchFamily="2" charset="0"/>
                        </a:rPr>
                        <a:t>màu</a:t>
                      </a:r>
                      <a:endParaRPr lang="en-US" sz="1400" dirty="0">
                        <a:latin typeface="Montserrat" panose="00000500000000000000" pitchFamily="2" charset="0"/>
                      </a:endParaRPr>
                    </a:p>
                    <a:p>
                      <a:pPr algn="l">
                        <a:lnSpc>
                          <a:spcPct val="150000"/>
                        </a:lnSpc>
                      </a:pPr>
                      <a:r>
                        <a:rPr lang="en-US" sz="1400" dirty="0">
                          <a:latin typeface="Montserrat" panose="00000500000000000000" pitchFamily="2" charset="0"/>
                        </a:rPr>
                        <a:t>2. </a:t>
                      </a:r>
                      <a:r>
                        <a:rPr lang="en-US" sz="1400" dirty="0" err="1">
                          <a:latin typeface="Montserrat" panose="00000500000000000000" pitchFamily="2" charset="0"/>
                        </a:rPr>
                        <a:t>Không</a:t>
                      </a:r>
                      <a:r>
                        <a:rPr lang="en-US" sz="1400" dirty="0">
                          <a:latin typeface="Montserrat" panose="00000500000000000000" pitchFamily="2" charset="0"/>
                        </a:rPr>
                        <a:t> </a:t>
                      </a:r>
                      <a:r>
                        <a:rPr lang="en-US" sz="1400" dirty="0" err="1">
                          <a:latin typeface="Montserrat" panose="00000500000000000000" pitchFamily="2" charset="0"/>
                        </a:rPr>
                        <a:t>chất</a:t>
                      </a:r>
                      <a:r>
                        <a:rPr lang="en-US" sz="1400" dirty="0">
                          <a:latin typeface="Montserrat" panose="00000500000000000000" pitchFamily="2" charset="0"/>
                        </a:rPr>
                        <a:t> </a:t>
                      </a:r>
                      <a:r>
                        <a:rPr lang="en-US" sz="1400" dirty="0" err="1">
                          <a:latin typeface="Montserrat" panose="00000500000000000000" pitchFamily="2" charset="0"/>
                        </a:rPr>
                        <a:t>bảo</a:t>
                      </a:r>
                      <a:r>
                        <a:rPr lang="en-US" sz="1400" dirty="0">
                          <a:latin typeface="Montserrat" panose="00000500000000000000" pitchFamily="2" charset="0"/>
                        </a:rPr>
                        <a:t> </a:t>
                      </a:r>
                      <a:r>
                        <a:rPr lang="en-US" sz="1400" dirty="0" err="1">
                          <a:latin typeface="Montserrat" panose="00000500000000000000" pitchFamily="2" charset="0"/>
                        </a:rPr>
                        <a:t>quản</a:t>
                      </a:r>
                      <a:endParaRPr lang="en-US" sz="1400" dirty="0">
                        <a:latin typeface="Montserrat" panose="00000500000000000000" pitchFamily="2" charset="0"/>
                      </a:endParaRPr>
                    </a:p>
                    <a:p>
                      <a:pPr algn="l">
                        <a:lnSpc>
                          <a:spcPct val="150000"/>
                        </a:lnSpc>
                      </a:pPr>
                      <a:r>
                        <a:rPr lang="en-US" sz="1400" dirty="0">
                          <a:latin typeface="Montserrat" panose="00000500000000000000" pitchFamily="2" charset="0"/>
                        </a:rPr>
                        <a:t>3. </a:t>
                      </a:r>
                      <a:r>
                        <a:rPr lang="en-US" sz="1400" dirty="0" err="1">
                          <a:latin typeface="Montserrat" panose="00000500000000000000" pitchFamily="2" charset="0"/>
                        </a:rPr>
                        <a:t>Không</a:t>
                      </a:r>
                      <a:r>
                        <a:rPr lang="en-US" sz="1400" dirty="0">
                          <a:latin typeface="Montserrat" panose="00000500000000000000" pitchFamily="2" charset="0"/>
                        </a:rPr>
                        <a:t> </a:t>
                      </a:r>
                      <a:r>
                        <a:rPr lang="en-US" sz="1400" dirty="0" err="1">
                          <a:latin typeface="Montserrat" panose="00000500000000000000" pitchFamily="2" charset="0"/>
                        </a:rPr>
                        <a:t>chất</a:t>
                      </a:r>
                      <a:r>
                        <a:rPr lang="en-US" sz="1400" dirty="0">
                          <a:latin typeface="Montserrat" panose="00000500000000000000" pitchFamily="2" charset="0"/>
                        </a:rPr>
                        <a:t> </a:t>
                      </a:r>
                      <a:r>
                        <a:rPr lang="en-US" sz="1400" dirty="0" err="1">
                          <a:latin typeface="Montserrat" panose="00000500000000000000" pitchFamily="2" charset="0"/>
                        </a:rPr>
                        <a:t>tạo</a:t>
                      </a:r>
                      <a:r>
                        <a:rPr lang="en-US" sz="1400" dirty="0">
                          <a:latin typeface="Montserrat" panose="00000500000000000000" pitchFamily="2" charset="0"/>
                        </a:rPr>
                        <a:t> </a:t>
                      </a:r>
                      <a:r>
                        <a:rPr lang="en-US" sz="1400" dirty="0" err="1">
                          <a:latin typeface="Montserrat" panose="00000500000000000000" pitchFamily="2" charset="0"/>
                        </a:rPr>
                        <a:t>ngọt</a:t>
                      </a:r>
                      <a:r>
                        <a:rPr lang="en-US" sz="1400" dirty="0">
                          <a:latin typeface="Montserrat" panose="00000500000000000000" pitchFamily="2" charset="0"/>
                        </a:rPr>
                        <a:t> </a:t>
                      </a:r>
                      <a:r>
                        <a:rPr lang="en-US" sz="1400" dirty="0" err="1">
                          <a:latin typeface="Montserrat" panose="00000500000000000000" pitchFamily="2" charset="0"/>
                        </a:rPr>
                        <a:t>tổng</a:t>
                      </a:r>
                      <a:r>
                        <a:rPr lang="en-US" sz="1400" dirty="0">
                          <a:latin typeface="Montserrat" panose="00000500000000000000" pitchFamily="2" charset="0"/>
                        </a:rPr>
                        <a:t> </a:t>
                      </a:r>
                      <a:r>
                        <a:rPr lang="en-US" sz="1400" dirty="0" err="1">
                          <a:latin typeface="Montserrat" panose="00000500000000000000" pitchFamily="2" charset="0"/>
                        </a:rPr>
                        <a:t>hợp</a:t>
                      </a:r>
                      <a:endParaRPr lang="en-US" sz="1400" dirty="0">
                        <a:latin typeface="Montserrat" panose="00000500000000000000" pitchFamily="2" charset="0"/>
                      </a:endParaRPr>
                    </a:p>
                    <a:p>
                      <a:pPr algn="l">
                        <a:lnSpc>
                          <a:spcPct val="150000"/>
                        </a:lnSpc>
                      </a:pPr>
                      <a:endParaRPr lang="en-US" sz="1400" dirty="0">
                        <a:latin typeface="Montserrat" panose="00000500000000000000" pitchFamily="2" charset="0"/>
                      </a:endParaRPr>
                    </a:p>
                  </a:txBody>
                  <a:tcPr>
                    <a:solidFill>
                      <a:srgbClr val="548235"/>
                    </a:solidFill>
                  </a:tcPr>
                </a:tc>
                <a:extLst>
                  <a:ext uri="{0D108BD9-81ED-4DB2-BD59-A6C34878D82A}">
                    <a16:rowId xmlns:a16="http://schemas.microsoft.com/office/drawing/2014/main" val="2669882313"/>
                  </a:ext>
                </a:extLst>
              </a:tr>
            </a:tbl>
          </a:graphicData>
        </a:graphic>
      </p:graphicFrame>
      <p:sp>
        <p:nvSpPr>
          <p:cNvPr id="14" name="Hexagon 13"/>
          <p:cNvSpPr/>
          <p:nvPr/>
        </p:nvSpPr>
        <p:spPr>
          <a:xfrm>
            <a:off x="5991966" y="1448399"/>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latin typeface="Montserrat" panose="00000500000000000000" pitchFamily="2" charset="0"/>
              </a:rPr>
              <a:t>Nước</a:t>
            </a:r>
            <a:r>
              <a:rPr lang="en-US" sz="1400" b="1" dirty="0">
                <a:latin typeface="Montserrat" panose="00000500000000000000" pitchFamily="2" charset="0"/>
              </a:rPr>
              <a:t> </a:t>
            </a:r>
            <a:r>
              <a:rPr lang="en-US" sz="1400" b="1" dirty="0" err="1">
                <a:latin typeface="Montserrat" panose="00000500000000000000" pitchFamily="2" charset="0"/>
              </a:rPr>
              <a:t>ép</a:t>
            </a:r>
            <a:r>
              <a:rPr lang="en-US" sz="1400" b="1" dirty="0">
                <a:latin typeface="Montserrat" panose="00000500000000000000" pitchFamily="2" charset="0"/>
              </a:rPr>
              <a:t> </a:t>
            </a:r>
            <a:r>
              <a:rPr lang="en-US" sz="1400" b="1" dirty="0" err="1">
                <a:latin typeface="Montserrat" panose="00000500000000000000" pitchFamily="2" charset="0"/>
              </a:rPr>
              <a:t>trái</a:t>
            </a:r>
            <a:r>
              <a:rPr lang="en-US" sz="1400" b="1" dirty="0">
                <a:latin typeface="Montserrat" panose="00000500000000000000" pitchFamily="2" charset="0"/>
              </a:rPr>
              <a:t> </a:t>
            </a:r>
            <a:r>
              <a:rPr lang="en-US" sz="1400" b="1" dirty="0" err="1">
                <a:latin typeface="Montserrat" panose="00000500000000000000" pitchFamily="2" charset="0"/>
              </a:rPr>
              <a:t>cây</a:t>
            </a:r>
            <a:endParaRPr lang="en-US" sz="1400" b="1" dirty="0">
              <a:latin typeface="Montserrat" panose="00000500000000000000" pitchFamily="2"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066105010"/>
              </p:ext>
            </p:extLst>
          </p:nvPr>
        </p:nvGraphicFramePr>
        <p:xfrm>
          <a:off x="8749562" y="1658579"/>
          <a:ext cx="2619023" cy="866257"/>
        </p:xfrm>
        <a:graphic>
          <a:graphicData uri="http://schemas.openxmlformats.org/drawingml/2006/table">
            <a:tbl>
              <a:tblPr firstRow="1" bandRow="1">
                <a:tableStyleId>{93296810-A885-4BE3-A3E7-6D5BEEA58F35}</a:tableStyleId>
              </a:tblPr>
              <a:tblGrid>
                <a:gridCol w="2619023">
                  <a:extLst>
                    <a:ext uri="{9D8B030D-6E8A-4147-A177-3AD203B41FA5}">
                      <a16:colId xmlns:a16="http://schemas.microsoft.com/office/drawing/2014/main" val="3533146892"/>
                    </a:ext>
                  </a:extLst>
                </a:gridCol>
              </a:tblGrid>
              <a:tr h="866257">
                <a:tc>
                  <a:txBody>
                    <a:bodyPr/>
                    <a:lstStyle/>
                    <a:p>
                      <a:pPr marL="0" indent="0">
                        <a:lnSpc>
                          <a:spcPct val="150000"/>
                        </a:lnSpc>
                        <a:buFontTx/>
                        <a:buNone/>
                      </a:pPr>
                      <a:r>
                        <a:rPr lang="en-US" sz="1400" b="1" dirty="0">
                          <a:latin typeface="Montserrat" panose="00000500000000000000" pitchFamily="2" charset="0"/>
                        </a:rPr>
                        <a:t> </a:t>
                      </a:r>
                      <a:r>
                        <a:rPr lang="en-US" sz="1400" b="1" dirty="0" err="1">
                          <a:latin typeface="Montserrat" panose="00000500000000000000" pitchFamily="2" charset="0"/>
                        </a:rPr>
                        <a:t>Nguyên</a:t>
                      </a:r>
                      <a:r>
                        <a:rPr lang="en-US" sz="1400" b="1" dirty="0">
                          <a:latin typeface="Montserrat" panose="00000500000000000000" pitchFamily="2" charset="0"/>
                        </a:rPr>
                        <a:t> </a:t>
                      </a:r>
                      <a:r>
                        <a:rPr lang="en-US" sz="1400" b="1" dirty="0" err="1">
                          <a:latin typeface="Montserrat" panose="00000500000000000000" pitchFamily="2" charset="0"/>
                        </a:rPr>
                        <a:t>chất</a:t>
                      </a:r>
                      <a:r>
                        <a:rPr lang="en-US" sz="1400" b="1" dirty="0">
                          <a:latin typeface="Montserrat" panose="00000500000000000000" pitchFamily="2" charset="0"/>
                        </a:rPr>
                        <a:t> </a:t>
                      </a:r>
                      <a:r>
                        <a:rPr lang="en-US" sz="1400" b="1" dirty="0" err="1">
                          <a:latin typeface="Montserrat" panose="00000500000000000000" pitchFamily="2" charset="0"/>
                        </a:rPr>
                        <a:t>cô</a:t>
                      </a:r>
                      <a:r>
                        <a:rPr lang="en-US" sz="1400" b="1" baseline="0" dirty="0">
                          <a:latin typeface="Montserrat" panose="00000500000000000000" pitchFamily="2" charset="0"/>
                        </a:rPr>
                        <a:t> </a:t>
                      </a:r>
                      <a:r>
                        <a:rPr lang="en-US" sz="1400" b="1" baseline="0" dirty="0" err="1">
                          <a:latin typeface="Montserrat" panose="00000500000000000000" pitchFamily="2" charset="0"/>
                        </a:rPr>
                        <a:t>đặc</a:t>
                      </a:r>
                      <a:endParaRPr lang="en-US" sz="1400" b="1" dirty="0">
                        <a:latin typeface="Montserrat" panose="00000500000000000000" pitchFamily="2" charset="0"/>
                      </a:endParaRPr>
                    </a:p>
                  </a:txBody>
                  <a:tcPr>
                    <a:solidFill>
                      <a:schemeClr val="accent6">
                        <a:lumMod val="75000"/>
                      </a:schemeClr>
                    </a:solidFill>
                  </a:tcPr>
                </a:tc>
                <a:extLst>
                  <a:ext uri="{0D108BD9-81ED-4DB2-BD59-A6C34878D82A}">
                    <a16:rowId xmlns:a16="http://schemas.microsoft.com/office/drawing/2014/main" val="3849250051"/>
                  </a:ext>
                </a:extLst>
              </a:tr>
            </a:tbl>
          </a:graphicData>
        </a:graphic>
      </p:graphicFrame>
      <p:cxnSp>
        <p:nvCxnSpPr>
          <p:cNvPr id="10" name="Straight Arrow Connector 9"/>
          <p:cNvCxnSpPr>
            <a:cxnSpLocks/>
          </p:cNvCxnSpPr>
          <p:nvPr/>
        </p:nvCxnSpPr>
        <p:spPr>
          <a:xfrm>
            <a:off x="7631858" y="2156347"/>
            <a:ext cx="1078012" cy="0"/>
          </a:xfrm>
          <a:prstGeom prst="straightConnector1">
            <a:avLst/>
          </a:prstGeom>
          <a:ln w="38100">
            <a:solidFill>
              <a:schemeClr val="accent6">
                <a:lumMod val="60000"/>
                <a:lumOff val="40000"/>
              </a:schemeClr>
            </a:solidFill>
            <a:prstDash val="dash"/>
            <a:tailEnd type="triangle"/>
          </a:ln>
        </p:spPr>
        <p:style>
          <a:lnRef idx="3">
            <a:schemeClr val="accent6"/>
          </a:lnRef>
          <a:fillRef idx="0">
            <a:schemeClr val="accent6"/>
          </a:fillRef>
          <a:effectRef idx="2">
            <a:schemeClr val="accent6"/>
          </a:effectRef>
          <a:fontRef idx="minor">
            <a:schemeClr val="tx1"/>
          </a:fontRef>
        </p:style>
      </p:cxnSp>
      <p:cxnSp>
        <p:nvCxnSpPr>
          <p:cNvPr id="29" name="Straight Arrow Connector 28"/>
          <p:cNvCxnSpPr>
            <a:cxnSpLocks/>
          </p:cNvCxnSpPr>
          <p:nvPr/>
        </p:nvCxnSpPr>
        <p:spPr>
          <a:xfrm>
            <a:off x="7929466" y="4335376"/>
            <a:ext cx="482796" cy="0"/>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p:cNvCxnSpPr>
          <p:nvPr/>
        </p:nvCxnSpPr>
        <p:spPr>
          <a:xfrm flipH="1">
            <a:off x="2426062" y="4288694"/>
            <a:ext cx="1012701" cy="0"/>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C9E9E32-06D4-472F-8C87-8C574D9D82FA}"/>
              </a:ext>
            </a:extLst>
          </p:cNvPr>
          <p:cNvSpPr txBox="1"/>
          <p:nvPr/>
        </p:nvSpPr>
        <p:spPr>
          <a:xfrm>
            <a:off x="5492108" y="1781685"/>
            <a:ext cx="337363" cy="646331"/>
          </a:xfrm>
          <a:prstGeom prst="rect">
            <a:avLst/>
          </a:prstGeom>
          <a:noFill/>
        </p:spPr>
        <p:txBody>
          <a:bodyPr wrap="square" rtlCol="0">
            <a:spAutoFit/>
          </a:bodyPr>
          <a:lstStyle/>
          <a:p>
            <a:r>
              <a:rPr lang="en-US" sz="3600" b="1" dirty="0"/>
              <a:t>+</a:t>
            </a:r>
          </a:p>
        </p:txBody>
      </p:sp>
      <p:sp>
        <p:nvSpPr>
          <p:cNvPr id="23" name="Rounded Rectangle 20">
            <a:extLst>
              <a:ext uri="{FF2B5EF4-FFF2-40B4-BE49-F238E27FC236}">
                <a16:creationId xmlns:a16="http://schemas.microsoft.com/office/drawing/2014/main" id="{323A16D7-007A-4A37-B952-2347A57F78EE}"/>
              </a:ext>
            </a:extLst>
          </p:cNvPr>
          <p:cNvSpPr/>
          <p:nvPr/>
        </p:nvSpPr>
        <p:spPr>
          <a:xfrm>
            <a:off x="140013" y="1647626"/>
            <a:ext cx="3298750" cy="1008711"/>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err="1">
                <a:latin typeface="Montserrat" panose="00000500000000000000" pitchFamily="2" charset="0"/>
              </a:rPr>
              <a:t>Nguyên</a:t>
            </a:r>
            <a:r>
              <a:rPr lang="en-US" sz="1400" b="1" dirty="0">
                <a:latin typeface="Montserrat" panose="00000500000000000000" pitchFamily="2" charset="0"/>
              </a:rPr>
              <a:t> </a:t>
            </a:r>
            <a:r>
              <a:rPr lang="en-US" sz="1400" b="1" dirty="0" err="1">
                <a:latin typeface="Montserrat" panose="00000500000000000000" pitchFamily="2" charset="0"/>
              </a:rPr>
              <a:t>cám</a:t>
            </a:r>
            <a:r>
              <a:rPr lang="en-US" sz="1400" b="1" dirty="0">
                <a:latin typeface="Montserrat" panose="00000500000000000000" pitchFamily="2" charset="0"/>
              </a:rPr>
              <a:t>, </a:t>
            </a:r>
            <a:r>
              <a:rPr lang="en-US" sz="1400" b="1" dirty="0" err="1">
                <a:latin typeface="Montserrat" panose="00000500000000000000" pitchFamily="2" charset="0"/>
              </a:rPr>
              <a:t>nguyên</a:t>
            </a:r>
            <a:r>
              <a:rPr lang="en-US" sz="1400" b="1" dirty="0">
                <a:latin typeface="Montserrat" panose="00000500000000000000" pitchFamily="2" charset="0"/>
              </a:rPr>
              <a:t> </a:t>
            </a:r>
            <a:r>
              <a:rPr lang="en-US" sz="1400" b="1" dirty="0" err="1">
                <a:latin typeface="Montserrat" panose="00000500000000000000" pitchFamily="2" charset="0"/>
              </a:rPr>
              <a:t>xơ</a:t>
            </a:r>
            <a:r>
              <a:rPr lang="en-US" sz="1400" b="1" dirty="0">
                <a:latin typeface="Montserrat" panose="00000500000000000000" pitchFamily="2" charset="0"/>
              </a:rPr>
              <a:t> </a:t>
            </a:r>
            <a:r>
              <a:rPr lang="en-US" sz="1400" b="1" dirty="0" err="1">
                <a:latin typeface="Montserrat" panose="00000500000000000000" pitchFamily="2" charset="0"/>
              </a:rPr>
              <a:t>tự</a:t>
            </a:r>
            <a:r>
              <a:rPr lang="en-US" sz="1400" b="1" dirty="0">
                <a:latin typeface="Montserrat" panose="00000500000000000000" pitchFamily="2" charset="0"/>
              </a:rPr>
              <a:t> </a:t>
            </a:r>
            <a:r>
              <a:rPr lang="en-US" sz="1400" b="1" dirty="0" err="1">
                <a:latin typeface="Montserrat" panose="00000500000000000000" pitchFamily="2" charset="0"/>
              </a:rPr>
              <a:t>nhiên</a:t>
            </a:r>
            <a:r>
              <a:rPr lang="en-US" sz="1400" b="1" dirty="0">
                <a:latin typeface="Montserrat" panose="00000500000000000000" pitchFamily="2" charset="0"/>
              </a:rPr>
              <a:t>, </a:t>
            </a:r>
            <a:r>
              <a:rPr lang="en-US" sz="1400" b="1" dirty="0" err="1">
                <a:latin typeface="Montserrat" panose="00000500000000000000" pitchFamily="2" charset="0"/>
              </a:rPr>
              <a:t>bột</a:t>
            </a:r>
            <a:r>
              <a:rPr lang="en-US" sz="1400" b="1" dirty="0">
                <a:latin typeface="Montserrat" panose="00000500000000000000" pitchFamily="2" charset="0"/>
              </a:rPr>
              <a:t> ca </a:t>
            </a:r>
            <a:r>
              <a:rPr lang="en-US" sz="1400" b="1" dirty="0" err="1">
                <a:latin typeface="Montserrat" panose="00000500000000000000" pitchFamily="2" charset="0"/>
              </a:rPr>
              <a:t>cao</a:t>
            </a:r>
            <a:r>
              <a:rPr lang="en-US" sz="1400" b="1" dirty="0">
                <a:latin typeface="Montserrat" panose="00000500000000000000" pitchFamily="2" charset="0"/>
              </a:rPr>
              <a:t> </a:t>
            </a:r>
            <a:r>
              <a:rPr lang="en-US" sz="1400" b="1" dirty="0" err="1">
                <a:latin typeface="Montserrat" panose="00000500000000000000" pitchFamily="2" charset="0"/>
              </a:rPr>
              <a:t>nguyên</a:t>
            </a:r>
            <a:r>
              <a:rPr lang="en-US" sz="1400" b="1" dirty="0">
                <a:latin typeface="Montserrat" panose="00000500000000000000" pitchFamily="2" charset="0"/>
              </a:rPr>
              <a:t> </a:t>
            </a:r>
            <a:r>
              <a:rPr lang="en-US" sz="1400" b="1" dirty="0" err="1">
                <a:latin typeface="Montserrat" panose="00000500000000000000" pitchFamily="2" charset="0"/>
              </a:rPr>
              <a:t>chất</a:t>
            </a:r>
            <a:endParaRPr lang="en-US" sz="1400" b="1" dirty="0">
              <a:latin typeface="Montserrat" panose="00000500000000000000" pitchFamily="2" charset="0"/>
            </a:endParaRPr>
          </a:p>
        </p:txBody>
      </p:sp>
      <p:cxnSp>
        <p:nvCxnSpPr>
          <p:cNvPr id="25" name="Straight Arrow Connector 24">
            <a:extLst>
              <a:ext uri="{FF2B5EF4-FFF2-40B4-BE49-F238E27FC236}">
                <a16:creationId xmlns:a16="http://schemas.microsoft.com/office/drawing/2014/main" id="{2D42F7E3-4158-4A98-8AB2-549CF1227835}"/>
              </a:ext>
            </a:extLst>
          </p:cNvPr>
          <p:cNvCxnSpPr>
            <a:cxnSpLocks/>
            <a:endCxn id="23" idx="3"/>
          </p:cNvCxnSpPr>
          <p:nvPr/>
        </p:nvCxnSpPr>
        <p:spPr>
          <a:xfrm flipH="1" flipV="1">
            <a:off x="3438763" y="2151982"/>
            <a:ext cx="376223" cy="3648"/>
          </a:xfrm>
          <a:prstGeom prst="straightConnector1">
            <a:avLst/>
          </a:prstGeom>
          <a:ln w="38100">
            <a:solidFill>
              <a:schemeClr val="accent6">
                <a:lumMod val="60000"/>
                <a:lumOff val="40000"/>
              </a:schemeClr>
            </a:solidFill>
            <a:prstDash val="dash"/>
            <a:tailEnd type="triangle"/>
          </a:ln>
        </p:spPr>
        <p:style>
          <a:lnRef idx="3">
            <a:schemeClr val="accent6"/>
          </a:lnRef>
          <a:fillRef idx="0">
            <a:schemeClr val="accent6"/>
          </a:fillRef>
          <a:effectRef idx="2">
            <a:schemeClr val="accent6"/>
          </a:effectRef>
          <a:fontRef idx="minor">
            <a:schemeClr val="tx1"/>
          </a:fontRef>
        </p:style>
      </p:cxnSp>
      <p:sp>
        <p:nvSpPr>
          <p:cNvPr id="27" name="Hexagon 26">
            <a:extLst>
              <a:ext uri="{FF2B5EF4-FFF2-40B4-BE49-F238E27FC236}">
                <a16:creationId xmlns:a16="http://schemas.microsoft.com/office/drawing/2014/main" id="{94223E1D-D846-47A9-8D34-4D5F03F15E30}"/>
              </a:ext>
            </a:extLst>
          </p:cNvPr>
          <p:cNvSpPr/>
          <p:nvPr/>
        </p:nvSpPr>
        <p:spPr>
          <a:xfrm>
            <a:off x="4884015" y="4439776"/>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THAY THẾ BỮA ĂN NHẸ</a:t>
            </a:r>
          </a:p>
        </p:txBody>
      </p:sp>
      <p:pic>
        <p:nvPicPr>
          <p:cNvPr id="4" name="Picture 3" descr="Logo&#10;&#10;Description automatically generated with medium confidence">
            <a:extLst>
              <a:ext uri="{FF2B5EF4-FFF2-40B4-BE49-F238E27FC236}">
                <a16:creationId xmlns:a16="http://schemas.microsoft.com/office/drawing/2014/main" id="{4155F093-30F0-477A-8C66-87E3D7290225}"/>
              </a:ext>
            </a:extLst>
          </p:cNvPr>
          <p:cNvPicPr>
            <a:picLocks noChangeAspect="1"/>
          </p:cNvPicPr>
          <p:nvPr/>
        </p:nvPicPr>
        <p:blipFill>
          <a:blip r:embed="rId3"/>
          <a:stretch>
            <a:fillRect/>
          </a:stretch>
        </p:blipFill>
        <p:spPr>
          <a:xfrm>
            <a:off x="362835" y="3491209"/>
            <a:ext cx="2480720" cy="2317893"/>
          </a:xfrm>
          <a:prstGeom prst="rect">
            <a:avLst/>
          </a:prstGeom>
        </p:spPr>
      </p:pic>
    </p:spTree>
    <p:extLst>
      <p:ext uri="{BB962C8B-B14F-4D97-AF65-F5344CB8AC3E}">
        <p14:creationId xmlns:p14="http://schemas.microsoft.com/office/powerpoint/2010/main" val="67080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6"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circle(in)">
                                      <p:cBhvr>
                                        <p:cTn id="39" dur="2000"/>
                                        <p:tgtEl>
                                          <p:spTgt spid="22"/>
                                        </p:tgtEl>
                                      </p:cBhvr>
                                    </p:animEffect>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circle(in)">
                                      <p:cBhvr>
                                        <p:cTn id="55"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2" grpId="0" animBg="1"/>
      <p:bldP spid="14" grpId="0" animBg="1"/>
      <p:bldP spid="23"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 food&#10;&#10;Description automatically generated">
            <a:extLst>
              <a:ext uri="{FF2B5EF4-FFF2-40B4-BE49-F238E27FC236}">
                <a16:creationId xmlns:a16="http://schemas.microsoft.com/office/drawing/2014/main" id="{2A20A94F-9907-C8A1-8650-5290D9A7F2BC}"/>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AC05469A-A898-521E-DA48-AAEB604EED29}"/>
              </a:ext>
            </a:extLst>
          </p:cNvPr>
          <p:cNvSpPr txBox="1"/>
          <p:nvPr/>
        </p:nvSpPr>
        <p:spPr>
          <a:xfrm>
            <a:off x="103251" y="5468973"/>
            <a:ext cx="2158091" cy="1323439"/>
          </a:xfrm>
          <a:prstGeom prst="rect">
            <a:avLst/>
          </a:prstGeom>
          <a:noFill/>
        </p:spPr>
        <p:txBody>
          <a:bodyPr wrap="none" rtlCol="0">
            <a:spAutoFit/>
          </a:bodyPr>
          <a:lstStyle/>
          <a:p>
            <a:r>
              <a:rPr lang="en-US" sz="1600" dirty="0" err="1"/>
              <a:t>Quy</a:t>
            </a:r>
            <a:r>
              <a:rPr lang="en-US" sz="1600" dirty="0"/>
              <a:t> </a:t>
            </a:r>
            <a:r>
              <a:rPr lang="en-US" sz="1600" dirty="0" err="1"/>
              <a:t>cách</a:t>
            </a:r>
            <a:r>
              <a:rPr lang="en-US" sz="1600" dirty="0"/>
              <a:t>: </a:t>
            </a:r>
          </a:p>
          <a:p>
            <a:r>
              <a:rPr lang="en-US" sz="1600" dirty="0" err="1"/>
              <a:t>Túi</a:t>
            </a:r>
            <a:r>
              <a:rPr lang="en-US" sz="1600" dirty="0"/>
              <a:t> 300g| 12 </a:t>
            </a:r>
            <a:r>
              <a:rPr lang="en-US" sz="1600" dirty="0" err="1"/>
              <a:t>túi</a:t>
            </a:r>
            <a:r>
              <a:rPr lang="en-US" sz="1600" dirty="0"/>
              <a:t>/ </a:t>
            </a:r>
            <a:r>
              <a:rPr lang="en-US" sz="1600" dirty="0" err="1"/>
              <a:t>thùng</a:t>
            </a:r>
            <a:r>
              <a:rPr lang="en-US" sz="1600" dirty="0"/>
              <a:t> </a:t>
            </a:r>
          </a:p>
          <a:p>
            <a:r>
              <a:rPr lang="en-US" sz="1600" dirty="0" err="1"/>
              <a:t>Túi</a:t>
            </a:r>
            <a:r>
              <a:rPr lang="en-US" sz="1600" dirty="0"/>
              <a:t> 600g| 12 </a:t>
            </a:r>
            <a:r>
              <a:rPr lang="en-US" sz="1600" dirty="0" err="1"/>
              <a:t>túi</a:t>
            </a:r>
            <a:r>
              <a:rPr lang="en-US" sz="1600" dirty="0"/>
              <a:t>/ </a:t>
            </a:r>
            <a:r>
              <a:rPr lang="en-US" sz="1600" dirty="0" err="1"/>
              <a:t>thùng</a:t>
            </a:r>
            <a:endParaRPr lang="en-US" sz="1600" dirty="0"/>
          </a:p>
          <a:p>
            <a:r>
              <a:rPr lang="en-US" sz="1600" dirty="0" err="1"/>
              <a:t>Túi</a:t>
            </a:r>
            <a:r>
              <a:rPr lang="en-US" sz="1600" dirty="0"/>
              <a:t> 800g| 10 </a:t>
            </a:r>
            <a:r>
              <a:rPr lang="en-US" sz="1600" dirty="0" err="1"/>
              <a:t>túi</a:t>
            </a:r>
            <a:r>
              <a:rPr lang="en-US" sz="1600" dirty="0"/>
              <a:t>/ </a:t>
            </a:r>
            <a:r>
              <a:rPr lang="en-US" sz="1600" dirty="0" err="1"/>
              <a:t>thùng</a:t>
            </a:r>
            <a:endParaRPr lang="en-US" sz="1600" dirty="0"/>
          </a:p>
          <a:p>
            <a:endParaRPr lang="en-US" sz="1600" dirty="0"/>
          </a:p>
        </p:txBody>
      </p:sp>
    </p:spTree>
    <p:extLst>
      <p:ext uri="{BB962C8B-B14F-4D97-AF65-F5344CB8AC3E}">
        <p14:creationId xmlns:p14="http://schemas.microsoft.com/office/powerpoint/2010/main" val="2933003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8E5CC53D-0A09-14D9-9216-D3076ABC985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430" y="3194633"/>
            <a:ext cx="2304220" cy="1339141"/>
          </a:xfrm>
          <a:prstGeom prst="rect">
            <a:avLst/>
          </a:prstGeom>
        </p:spPr>
      </p:pic>
      <p:pic>
        <p:nvPicPr>
          <p:cNvPr id="21" name="Picture 20" descr="A picture containing blur&#10;&#10;Description automatically generated">
            <a:extLst>
              <a:ext uri="{FF2B5EF4-FFF2-40B4-BE49-F238E27FC236}">
                <a16:creationId xmlns:a16="http://schemas.microsoft.com/office/drawing/2014/main" id="{93923DA8-E0B0-3E9F-FD98-9A9EFFCE541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448088" y="3454592"/>
            <a:ext cx="1592428" cy="1059699"/>
          </a:xfrm>
          <a:prstGeom prst="rect">
            <a:avLst/>
          </a:prstGeom>
        </p:spPr>
      </p:pic>
      <p:pic>
        <p:nvPicPr>
          <p:cNvPr id="11" name="Picture 10" descr="A picture containing blur&#10;&#10;Description automatically generated">
            <a:extLst>
              <a:ext uri="{FF2B5EF4-FFF2-40B4-BE49-F238E27FC236}">
                <a16:creationId xmlns:a16="http://schemas.microsoft.com/office/drawing/2014/main" id="{2CA4A1AC-07DA-BB70-1995-3C34C929C8F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6304" y="3007921"/>
            <a:ext cx="2194696" cy="1480887"/>
          </a:xfrm>
          <a:prstGeom prst="rect">
            <a:avLst/>
          </a:prstGeom>
        </p:spPr>
      </p:pic>
      <p:sp>
        <p:nvSpPr>
          <p:cNvPr id="43014" name="Slide Number Placeholder 1"/>
          <p:cNvSpPr>
            <a:spLocks noGrp="1"/>
          </p:cNvSpPr>
          <p:nvPr>
            <p:ph type="sldNum" sz="quarter" idx="4294967295"/>
          </p:nvPr>
        </p:nvSpPr>
        <p:spPr>
          <a:xfrm>
            <a:off x="9347200" y="6619875"/>
            <a:ext cx="2844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9FACCE51-4255-46A6-960E-6A8244CA9D3C}" type="slidenum">
              <a:rPr lang="en-US" altLang="en-US" sz="1400" smtClean="0">
                <a:solidFill>
                  <a:srgbClr val="898989"/>
                </a:solidFill>
                <a:latin typeface="Arial" panose="020B0604020202020204" pitchFamily="34" charset="0"/>
              </a:rPr>
              <a:pPr>
                <a:spcBef>
                  <a:spcPct val="0"/>
                </a:spcBef>
                <a:buFontTx/>
                <a:buNone/>
              </a:pPr>
              <a:t>35</a:t>
            </a:fld>
            <a:endParaRPr lang="en-US" altLang="en-US" sz="1400">
              <a:solidFill>
                <a:srgbClr val="898989"/>
              </a:solidFill>
              <a:latin typeface="Arial" panose="020B0604020202020204" pitchFamily="34" charset="0"/>
            </a:endParaRPr>
          </a:p>
        </p:txBody>
      </p:sp>
      <p:sp>
        <p:nvSpPr>
          <p:cNvPr id="13" name="Subtitle 2"/>
          <p:cNvSpPr txBox="1">
            <a:spLocks/>
          </p:cNvSpPr>
          <p:nvPr/>
        </p:nvSpPr>
        <p:spPr bwMode="auto">
          <a:xfrm>
            <a:off x="0" y="262454"/>
            <a:ext cx="12192000" cy="1045108"/>
          </a:xfrm>
          <a:prstGeom prst="rect">
            <a:avLst/>
          </a:prstGeom>
          <a:noFill/>
          <a:ln w="9525">
            <a:noFill/>
            <a:miter lim="800000"/>
            <a:headEnd/>
            <a:tailEnd/>
          </a:ln>
        </p:spPr>
        <p:txBody>
          <a:bodyPr/>
          <a:lstStyle/>
          <a:p>
            <a:pPr marL="342900" indent="-342900" algn="ctr">
              <a:lnSpc>
                <a:spcPct val="90000"/>
              </a:lnSpc>
              <a:spcBef>
                <a:spcPct val="0"/>
              </a:spcBef>
              <a:spcAft>
                <a:spcPts val="600"/>
              </a:spcAft>
              <a:buClr>
                <a:srgbClr val="95B3D7"/>
              </a:buClr>
              <a:defRPr/>
            </a:pPr>
            <a:r>
              <a:rPr lang="en-US" sz="4800" b="1" spc="300" dirty="0" err="1">
                <a:solidFill>
                  <a:srgbClr val="D51D23"/>
                </a:solidFill>
                <a:latin typeface="UTM Sharnay" panose="02040603050506020204" pitchFamily="18" charset="0"/>
              </a:rPr>
              <a:t>Các</a:t>
            </a:r>
            <a:r>
              <a:rPr lang="en-US" sz="4800" b="1" spc="300" dirty="0">
                <a:solidFill>
                  <a:srgbClr val="D51D23"/>
                </a:solidFill>
                <a:latin typeface="UTM Sharnay" panose="02040603050506020204" pitchFamily="18" charset="0"/>
              </a:rPr>
              <a:t> </a:t>
            </a:r>
            <a:r>
              <a:rPr lang="en-US" sz="4800" b="1" spc="300" dirty="0" err="1">
                <a:solidFill>
                  <a:srgbClr val="D51D23"/>
                </a:solidFill>
                <a:latin typeface="UTM Sharnay" panose="02040603050506020204" pitchFamily="18" charset="0"/>
              </a:rPr>
              <a:t>sản</a:t>
            </a:r>
            <a:r>
              <a:rPr lang="en-US" sz="4800" b="1" spc="300" dirty="0">
                <a:solidFill>
                  <a:srgbClr val="D51D23"/>
                </a:solidFill>
                <a:latin typeface="UTM Sharnay" panose="02040603050506020204" pitchFamily="18" charset="0"/>
              </a:rPr>
              <a:t> </a:t>
            </a:r>
            <a:r>
              <a:rPr lang="en-US" sz="4800" b="1" spc="300" dirty="0" err="1">
                <a:solidFill>
                  <a:srgbClr val="D51D23"/>
                </a:solidFill>
                <a:latin typeface="UTM Sharnay" panose="02040603050506020204" pitchFamily="18" charset="0"/>
              </a:rPr>
              <a:t>phẩm</a:t>
            </a:r>
            <a:r>
              <a:rPr lang="en-US" sz="4800" b="1" spc="300" dirty="0">
                <a:solidFill>
                  <a:srgbClr val="D51D23"/>
                </a:solidFill>
                <a:latin typeface="UTM Sharnay" panose="02040603050506020204" pitchFamily="18" charset="0"/>
              </a:rPr>
              <a:t> </a:t>
            </a:r>
            <a:r>
              <a:rPr lang="en-US" sz="4800" b="1" spc="300" dirty="0" err="1">
                <a:solidFill>
                  <a:srgbClr val="D51D23"/>
                </a:solidFill>
                <a:latin typeface="UTM Sharnay" panose="02040603050506020204" pitchFamily="18" charset="0"/>
              </a:rPr>
              <a:t>hiện</a:t>
            </a:r>
            <a:r>
              <a:rPr lang="en-US" sz="4800" b="1" spc="300" dirty="0">
                <a:solidFill>
                  <a:srgbClr val="D51D23"/>
                </a:solidFill>
                <a:latin typeface="UTM Sharnay" panose="02040603050506020204" pitchFamily="18" charset="0"/>
              </a:rPr>
              <a:t> </a:t>
            </a:r>
            <a:r>
              <a:rPr lang="en-US" sz="4800" b="1" spc="300" dirty="0" err="1">
                <a:solidFill>
                  <a:srgbClr val="D51D23"/>
                </a:solidFill>
                <a:latin typeface="UTM Sharnay" panose="02040603050506020204" pitchFamily="18" charset="0"/>
              </a:rPr>
              <a:t>tại</a:t>
            </a:r>
            <a:endParaRPr lang="en-US" sz="4800" b="1" spc="300" dirty="0">
              <a:solidFill>
                <a:srgbClr val="D51D23"/>
              </a:solidFill>
              <a:latin typeface="UTM Sharnay" panose="02040603050506020204" pitchFamily="18" charset="0"/>
            </a:endParaRPr>
          </a:p>
          <a:p>
            <a:pPr marL="342900" indent="-342900" algn="ctr" defTabSz="457200">
              <a:spcBef>
                <a:spcPct val="20000"/>
              </a:spcBef>
              <a:buClr>
                <a:srgbClr val="95B3D7"/>
              </a:buClr>
              <a:buFont typeface="Arial" pitchFamily="34" charset="0"/>
              <a:buNone/>
              <a:defRPr/>
            </a:pPr>
            <a:endParaRPr lang="en-US" sz="3600" b="1" dirty="0">
              <a:solidFill>
                <a:schemeClr val="accent6">
                  <a:lumMod val="50000"/>
                </a:schemeClr>
              </a:solidFill>
              <a:latin typeface="Constantia" pitchFamily="18" charset="0"/>
            </a:endParaRPr>
          </a:p>
        </p:txBody>
      </p:sp>
      <p:sp>
        <p:nvSpPr>
          <p:cNvPr id="16" name="Rounded Rectangle 15"/>
          <p:cNvSpPr/>
          <p:nvPr/>
        </p:nvSpPr>
        <p:spPr>
          <a:xfrm>
            <a:off x="3964799" y="5534524"/>
            <a:ext cx="3361690" cy="577428"/>
          </a:xfrm>
          <a:prstGeom prst="roundRect">
            <a:avLst/>
          </a:prstGeom>
          <a:solidFill>
            <a:srgbClr val="FFF5D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prstClr val="black"/>
                </a:solidFill>
                <a:latin typeface="Times New Roman" pitchFamily="18" charset="0"/>
                <a:cs typeface="Times New Roman" pitchFamily="18" charset="0"/>
              </a:rPr>
              <a:t>Dòng Yến mạch </a:t>
            </a:r>
            <a:r>
              <a:rPr lang="en-US" sz="1600" b="1" dirty="0" err="1">
                <a:solidFill>
                  <a:prstClr val="black"/>
                </a:solidFill>
                <a:latin typeface="Times New Roman" pitchFamily="18" charset="0"/>
                <a:cs typeface="Times New Roman" pitchFamily="18" charset="0"/>
              </a:rPr>
              <a:t>trái</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cây</a:t>
            </a:r>
            <a:endParaRPr lang="en-US" sz="1600" b="1" dirty="0">
              <a:solidFill>
                <a:prstClr val="black"/>
              </a:solidFill>
              <a:latin typeface="Times New Roman" pitchFamily="18" charset="0"/>
              <a:cs typeface="Times New Roman" pitchFamily="18" charset="0"/>
            </a:endParaRPr>
          </a:p>
          <a:p>
            <a:pPr algn="ctr" fontAlgn="auto">
              <a:spcBef>
                <a:spcPts val="0"/>
              </a:spcBef>
              <a:spcAft>
                <a:spcPts val="0"/>
              </a:spcAft>
              <a:defRPr/>
            </a:pP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Hạnh</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nhân</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phô</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mai</a:t>
            </a:r>
            <a:endParaRPr lang="en-US" sz="1600" b="1" dirty="0">
              <a:solidFill>
                <a:prstClr val="black"/>
              </a:solidFill>
              <a:latin typeface="Times New Roman" pitchFamily="18" charset="0"/>
              <a:cs typeface="Times New Roman" pitchFamily="18" charset="0"/>
            </a:endParaRPr>
          </a:p>
        </p:txBody>
      </p:sp>
      <p:sp>
        <p:nvSpPr>
          <p:cNvPr id="17" name="Rounded Rectangle 16"/>
          <p:cNvSpPr/>
          <p:nvPr/>
        </p:nvSpPr>
        <p:spPr>
          <a:xfrm>
            <a:off x="431319" y="5542286"/>
            <a:ext cx="3361748" cy="577428"/>
          </a:xfrm>
          <a:prstGeom prst="roundRect">
            <a:avLst/>
          </a:prstGeom>
          <a:solidFill>
            <a:srgbClr val="FFF5D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err="1">
                <a:solidFill>
                  <a:prstClr val="black"/>
                </a:solidFill>
                <a:latin typeface="Times New Roman" pitchFamily="18" charset="0"/>
                <a:cs typeface="Times New Roman" pitchFamily="18" charset="0"/>
              </a:rPr>
              <a:t>Dòng</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Yến</a:t>
            </a:r>
            <a:r>
              <a:rPr lang="en-US" sz="1600" b="1" dirty="0">
                <a:solidFill>
                  <a:prstClr val="black"/>
                </a:solidFill>
                <a:latin typeface="Times New Roman" pitchFamily="18" charset="0"/>
                <a:cs typeface="Times New Roman" pitchFamily="18" charset="0"/>
              </a:rPr>
              <a:t> mạch </a:t>
            </a:r>
            <a:r>
              <a:rPr lang="en-US" sz="1600" b="1" dirty="0" err="1">
                <a:solidFill>
                  <a:prstClr val="black"/>
                </a:solidFill>
                <a:latin typeface="Times New Roman" pitchFamily="18" charset="0"/>
                <a:cs typeface="Times New Roman" pitchFamily="18" charset="0"/>
              </a:rPr>
              <a:t>trái</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cây</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cơ</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bản</a:t>
            </a:r>
            <a:endParaRPr lang="en-US" sz="1600" b="1" dirty="0">
              <a:solidFill>
                <a:prstClr val="black"/>
              </a:solidFill>
              <a:latin typeface="Times New Roman" pitchFamily="18" charset="0"/>
              <a:cs typeface="Times New Roman" pitchFamily="18" charset="0"/>
            </a:endParaRPr>
          </a:p>
        </p:txBody>
      </p:sp>
      <p:pic>
        <p:nvPicPr>
          <p:cNvPr id="3" name="Picture 2" descr="Text, logo&#10;&#10;Description automatically generated">
            <a:extLst>
              <a:ext uri="{FF2B5EF4-FFF2-40B4-BE49-F238E27FC236}">
                <a16:creationId xmlns:a16="http://schemas.microsoft.com/office/drawing/2014/main" id="{59BBC5B0-7DB4-47A1-9C04-BF7C667F7B1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14097" y="1123501"/>
            <a:ext cx="2760533" cy="1953060"/>
          </a:xfrm>
          <a:prstGeom prst="rect">
            <a:avLst/>
          </a:prstGeom>
        </p:spPr>
      </p:pic>
      <p:grpSp>
        <p:nvGrpSpPr>
          <p:cNvPr id="4" name="Group 3">
            <a:extLst>
              <a:ext uri="{FF2B5EF4-FFF2-40B4-BE49-F238E27FC236}">
                <a16:creationId xmlns:a16="http://schemas.microsoft.com/office/drawing/2014/main" id="{0764DF34-66B8-4616-9B3C-1FAAE65392F8}"/>
              </a:ext>
            </a:extLst>
          </p:cNvPr>
          <p:cNvGrpSpPr/>
          <p:nvPr/>
        </p:nvGrpSpPr>
        <p:grpSpPr>
          <a:xfrm>
            <a:off x="3779166" y="3507317"/>
            <a:ext cx="3670705" cy="2195692"/>
            <a:chOff x="5988713" y="2590165"/>
            <a:chExt cx="5123807" cy="3064889"/>
          </a:xfrm>
        </p:grpSpPr>
        <p:pic>
          <p:nvPicPr>
            <p:cNvPr id="5" name="Picture 4" descr="A bag of food&#10;&#10;Description automatically generated with low confidence">
              <a:extLst>
                <a:ext uri="{FF2B5EF4-FFF2-40B4-BE49-F238E27FC236}">
                  <a16:creationId xmlns:a16="http://schemas.microsoft.com/office/drawing/2014/main" id="{5440CCB7-51BA-41D9-9A0D-5F95E1AD1D5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988713" y="2590165"/>
              <a:ext cx="2431152" cy="3064889"/>
            </a:xfrm>
            <a:prstGeom prst="rect">
              <a:avLst/>
            </a:prstGeom>
          </p:spPr>
        </p:pic>
        <p:pic>
          <p:nvPicPr>
            <p:cNvPr id="20" name="Picture 19" descr="A bag of food&#10;&#10;Description automatically generated with low confidence">
              <a:extLst>
                <a:ext uri="{FF2B5EF4-FFF2-40B4-BE49-F238E27FC236}">
                  <a16:creationId xmlns:a16="http://schemas.microsoft.com/office/drawing/2014/main" id="{A80B627F-18B9-48A3-9705-58DA3F5BE8C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24178" t="3674" r="23171" b="6632"/>
            <a:stretch/>
          </p:blipFill>
          <p:spPr>
            <a:xfrm>
              <a:off x="9640533" y="3220542"/>
              <a:ext cx="1471987" cy="2090425"/>
            </a:xfrm>
            <a:prstGeom prst="rect">
              <a:avLst/>
            </a:prstGeom>
          </p:spPr>
        </p:pic>
      </p:grpSp>
      <p:grpSp>
        <p:nvGrpSpPr>
          <p:cNvPr id="2" name="Group 1">
            <a:extLst>
              <a:ext uri="{FF2B5EF4-FFF2-40B4-BE49-F238E27FC236}">
                <a16:creationId xmlns:a16="http://schemas.microsoft.com/office/drawing/2014/main" id="{C66CC253-0B30-47E1-8793-2BCBC1F376AC}"/>
              </a:ext>
            </a:extLst>
          </p:cNvPr>
          <p:cNvGrpSpPr/>
          <p:nvPr/>
        </p:nvGrpSpPr>
        <p:grpSpPr>
          <a:xfrm>
            <a:off x="90311" y="3310021"/>
            <a:ext cx="3689898" cy="2292153"/>
            <a:chOff x="1395107" y="2479451"/>
            <a:chExt cx="5150599" cy="3199535"/>
          </a:xfrm>
        </p:grpSpPr>
        <p:pic>
          <p:nvPicPr>
            <p:cNvPr id="14" name="Picture 13" descr="A red bag of food&#10;&#10;Description automatically generated with low confidence">
              <a:extLst>
                <a:ext uri="{FF2B5EF4-FFF2-40B4-BE49-F238E27FC236}">
                  <a16:creationId xmlns:a16="http://schemas.microsoft.com/office/drawing/2014/main" id="{BD1B67EE-3754-4660-8166-5C8CACBA220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395107" y="2479451"/>
              <a:ext cx="2537957" cy="3199535"/>
            </a:xfrm>
            <a:prstGeom prst="rect">
              <a:avLst/>
            </a:prstGeom>
          </p:spPr>
        </p:pic>
        <p:pic>
          <p:nvPicPr>
            <p:cNvPr id="18" name="Picture 17">
              <a:extLst>
                <a:ext uri="{FF2B5EF4-FFF2-40B4-BE49-F238E27FC236}">
                  <a16:creationId xmlns:a16="http://schemas.microsoft.com/office/drawing/2014/main" id="{775A1E95-A31C-4387-ADCE-82F74CA35558}"/>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l="21111" t="2082" r="23192" b="6133"/>
            <a:stretch/>
          </p:blipFill>
          <p:spPr>
            <a:xfrm>
              <a:off x="4992608" y="3213302"/>
              <a:ext cx="1553098" cy="2133600"/>
            </a:xfrm>
            <a:prstGeom prst="rect">
              <a:avLst/>
            </a:prstGeom>
          </p:spPr>
        </p:pic>
      </p:grpSp>
      <p:sp>
        <p:nvSpPr>
          <p:cNvPr id="6" name="Rounded Rectangle 15">
            <a:extLst>
              <a:ext uri="{FF2B5EF4-FFF2-40B4-BE49-F238E27FC236}">
                <a16:creationId xmlns:a16="http://schemas.microsoft.com/office/drawing/2014/main" id="{E07A18F6-D93E-79CE-0A11-6E3499FEBC2B}"/>
              </a:ext>
            </a:extLst>
          </p:cNvPr>
          <p:cNvSpPr/>
          <p:nvPr/>
        </p:nvSpPr>
        <p:spPr>
          <a:xfrm>
            <a:off x="10140881" y="5545813"/>
            <a:ext cx="1667298" cy="577428"/>
          </a:xfrm>
          <a:prstGeom prst="roundRect">
            <a:avLst/>
          </a:prstGeom>
          <a:solidFill>
            <a:srgbClr val="FFF5D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err="1">
                <a:solidFill>
                  <a:prstClr val="black"/>
                </a:solidFill>
                <a:latin typeface="Times New Roman" pitchFamily="18" charset="0"/>
                <a:cs typeface="Times New Roman" pitchFamily="18" charset="0"/>
              </a:rPr>
              <a:t>Dòng</a:t>
            </a:r>
            <a:r>
              <a:rPr lang="en-US" sz="1600" b="1" dirty="0">
                <a:solidFill>
                  <a:prstClr val="black"/>
                </a:solidFill>
                <a:latin typeface="Times New Roman" pitchFamily="18" charset="0"/>
                <a:cs typeface="Times New Roman" pitchFamily="18" charset="0"/>
              </a:rPr>
              <a:t> OATTA Slim</a:t>
            </a:r>
          </a:p>
        </p:txBody>
      </p:sp>
      <p:pic>
        <p:nvPicPr>
          <p:cNvPr id="23" name="Picture 22" descr="A box of cereal&#10;&#10;Description automatically generated with medium confidence">
            <a:extLst>
              <a:ext uri="{FF2B5EF4-FFF2-40B4-BE49-F238E27FC236}">
                <a16:creationId xmlns:a16="http://schemas.microsoft.com/office/drawing/2014/main" id="{E01D23D5-F3D6-6FDD-50B5-C8B1E414E3FF}"/>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679388" y="3612910"/>
            <a:ext cx="1108546" cy="1796584"/>
          </a:xfrm>
          <a:prstGeom prst="rect">
            <a:avLst/>
          </a:prstGeom>
        </p:spPr>
      </p:pic>
      <p:pic>
        <p:nvPicPr>
          <p:cNvPr id="26" name="Picture 25" descr="A bag of chips&#10;&#10;Description automatically generated with low confidence">
            <a:extLst>
              <a:ext uri="{FF2B5EF4-FFF2-40B4-BE49-F238E27FC236}">
                <a16:creationId xmlns:a16="http://schemas.microsoft.com/office/drawing/2014/main" id="{ABBA25DC-539A-4838-2E0B-7BB67DDD5BE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312716" y="3738921"/>
            <a:ext cx="1108546" cy="1796584"/>
          </a:xfrm>
          <a:prstGeom prst="rect">
            <a:avLst/>
          </a:prstGeom>
        </p:spPr>
      </p:pic>
      <p:pic>
        <p:nvPicPr>
          <p:cNvPr id="27" name="Picture 26" descr="A package of food&#10;&#10;Description automatically generated with low confidence">
            <a:extLst>
              <a:ext uri="{FF2B5EF4-FFF2-40B4-BE49-F238E27FC236}">
                <a16:creationId xmlns:a16="http://schemas.microsoft.com/office/drawing/2014/main" id="{EA673F2F-A2F0-C6C3-EF1E-5098F5DE2ACB}"/>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441527" y="3748365"/>
            <a:ext cx="1107008" cy="1792726"/>
          </a:xfrm>
          <a:prstGeom prst="rect">
            <a:avLst/>
          </a:prstGeom>
        </p:spPr>
      </p:pic>
      <p:sp>
        <p:nvSpPr>
          <p:cNvPr id="29" name="Rounded Rectangle 15">
            <a:extLst>
              <a:ext uri="{FF2B5EF4-FFF2-40B4-BE49-F238E27FC236}">
                <a16:creationId xmlns:a16="http://schemas.microsoft.com/office/drawing/2014/main" id="{36E34420-38DD-4923-7A77-9A943212CC37}"/>
              </a:ext>
            </a:extLst>
          </p:cNvPr>
          <p:cNvSpPr/>
          <p:nvPr/>
        </p:nvSpPr>
        <p:spPr>
          <a:xfrm>
            <a:off x="7420258" y="5523236"/>
            <a:ext cx="2604275" cy="577428"/>
          </a:xfrm>
          <a:prstGeom prst="roundRect">
            <a:avLst/>
          </a:prstGeom>
          <a:solidFill>
            <a:srgbClr val="FFF5D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prstClr val="black"/>
                </a:solidFill>
                <a:latin typeface="Times New Roman" pitchFamily="18" charset="0"/>
                <a:cs typeface="Times New Roman" pitchFamily="18" charset="0"/>
              </a:rPr>
              <a:t>Dòng Yến mạch </a:t>
            </a:r>
            <a:r>
              <a:rPr lang="en-US" sz="1600" b="1" dirty="0" err="1">
                <a:solidFill>
                  <a:prstClr val="black"/>
                </a:solidFill>
                <a:latin typeface="Times New Roman" pitchFamily="18" charset="0"/>
                <a:cs typeface="Times New Roman" pitchFamily="18" charset="0"/>
              </a:rPr>
              <a:t>trái</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cây</a:t>
            </a:r>
            <a:r>
              <a:rPr lang="en-US" sz="1600" b="1" dirty="0">
                <a:solidFill>
                  <a:prstClr val="black"/>
                </a:solidFill>
                <a:latin typeface="Times New Roman" pitchFamily="18" charset="0"/>
                <a:cs typeface="Times New Roman" pitchFamily="18" charset="0"/>
              </a:rPr>
              <a:t> </a:t>
            </a:r>
          </a:p>
          <a:p>
            <a:pPr algn="ctr" fontAlgn="auto">
              <a:spcBef>
                <a:spcPts val="0"/>
              </a:spcBef>
              <a:spcAft>
                <a:spcPts val="0"/>
              </a:spcAft>
              <a:defRPr/>
            </a:pPr>
            <a:r>
              <a:rPr lang="en-US" sz="1600" b="1" dirty="0" err="1">
                <a:solidFill>
                  <a:prstClr val="black"/>
                </a:solidFill>
                <a:latin typeface="Times New Roman" pitchFamily="18" charset="0"/>
                <a:cs typeface="Times New Roman" pitchFamily="18" charset="0"/>
              </a:rPr>
              <a:t>Nho</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và</a:t>
            </a:r>
            <a:r>
              <a:rPr lang="en-US" sz="1600" b="1" dirty="0">
                <a:solidFill>
                  <a:prstClr val="black"/>
                </a:solidFill>
                <a:latin typeface="Times New Roman" pitchFamily="18" charset="0"/>
                <a:cs typeface="Times New Roman" pitchFamily="18" charset="0"/>
              </a:rPr>
              <a:t> Chuối</a:t>
            </a:r>
          </a:p>
        </p:txBody>
      </p:sp>
      <p:pic>
        <p:nvPicPr>
          <p:cNvPr id="30" name="Picture 29" descr="A bag of cereal&#10;&#10;Description automatically generated with low confidence">
            <a:extLst>
              <a:ext uri="{FF2B5EF4-FFF2-40B4-BE49-F238E27FC236}">
                <a16:creationId xmlns:a16="http://schemas.microsoft.com/office/drawing/2014/main" id="{AE54995C-C642-4BFE-50B0-EB64623D99A2}"/>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8835177" y="3989278"/>
            <a:ext cx="1053889" cy="1524284"/>
          </a:xfrm>
          <a:prstGeom prst="rect">
            <a:avLst/>
          </a:prstGeom>
        </p:spPr>
      </p:pic>
      <p:pic>
        <p:nvPicPr>
          <p:cNvPr id="31" name="Picture 30" descr="A box of cereal&#10;&#10;Description automatically generated with low confidence">
            <a:extLst>
              <a:ext uri="{FF2B5EF4-FFF2-40B4-BE49-F238E27FC236}">
                <a16:creationId xmlns:a16="http://schemas.microsoft.com/office/drawing/2014/main" id="{E925738C-FAB9-82A5-F7F0-94ADD3649D7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709406" y="3723104"/>
            <a:ext cx="1095927" cy="1776065"/>
          </a:xfrm>
          <a:prstGeom prst="rect">
            <a:avLst/>
          </a:prstGeom>
        </p:spPr>
      </p:pic>
      <p:pic>
        <p:nvPicPr>
          <p:cNvPr id="9" name="Picture 8" descr="Logo&#10;&#10;Description automatically generated">
            <a:extLst>
              <a:ext uri="{FF2B5EF4-FFF2-40B4-BE49-F238E27FC236}">
                <a16:creationId xmlns:a16="http://schemas.microsoft.com/office/drawing/2014/main" id="{2A4C5FA5-3E7A-5B73-142B-1F9453E9702F}"/>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9362121" y="2361040"/>
            <a:ext cx="1092710" cy="1077470"/>
          </a:xfrm>
          <a:prstGeom prst="rect">
            <a:avLst/>
          </a:prstGeom>
        </p:spPr>
      </p:pic>
      <p:pic>
        <p:nvPicPr>
          <p:cNvPr id="15" name="Picture 14">
            <a:extLst>
              <a:ext uri="{FF2B5EF4-FFF2-40B4-BE49-F238E27FC236}">
                <a16:creationId xmlns:a16="http://schemas.microsoft.com/office/drawing/2014/main" id="{53955DA4-575C-B694-A94A-686E81BB7BBB}"/>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9863786" y="3540311"/>
            <a:ext cx="2369823" cy="1584152"/>
          </a:xfrm>
          <a:prstGeom prst="rect">
            <a:avLst/>
          </a:prstGeom>
        </p:spPr>
      </p:pic>
    </p:spTree>
    <p:extLst>
      <p:ext uri="{BB962C8B-B14F-4D97-AF65-F5344CB8AC3E}">
        <p14:creationId xmlns:p14="http://schemas.microsoft.com/office/powerpoint/2010/main" val="1597839183"/>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4D51BF1-4B53-42A2-A195-2BC71B373919}"/>
              </a:ext>
            </a:extLst>
          </p:cNvPr>
          <p:cNvSpPr txBox="1">
            <a:spLocks/>
          </p:cNvSpPr>
          <p:nvPr/>
        </p:nvSpPr>
        <p:spPr>
          <a:xfrm>
            <a:off x="1033163" y="404664"/>
            <a:ext cx="4702797" cy="437684"/>
          </a:xfrm>
          <a:prstGeom prst="rect">
            <a:avLst/>
          </a:prstGeom>
        </p:spPr>
        <p:txBody>
          <a:bodyPr vert="horz" lIns="91440" tIns="45720" rIns="91440" bIns="45720" rtlCol="0" anchor="ctr">
            <a:noAutofit/>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00930B"/>
                </a:solidFill>
                <a:latin typeface="UTM Sharnay" panose="02040603050506020204" pitchFamily="18" charset="0"/>
                <a:cs typeface="Times New Roman" pitchFamily="18" charset="0"/>
              </a:rPr>
              <a:t> NGŨ CỐC HẠT LÀ GÌ?</a:t>
            </a:r>
          </a:p>
        </p:txBody>
      </p:sp>
      <p:sp>
        <p:nvSpPr>
          <p:cNvPr id="6" name="TextBox 5">
            <a:extLst>
              <a:ext uri="{FF2B5EF4-FFF2-40B4-BE49-F238E27FC236}">
                <a16:creationId xmlns:a16="http://schemas.microsoft.com/office/drawing/2014/main" id="{0AA23694-4A21-4627-B99D-0BEF5F5FE68F}"/>
              </a:ext>
            </a:extLst>
          </p:cNvPr>
          <p:cNvSpPr txBox="1"/>
          <p:nvPr/>
        </p:nvSpPr>
        <p:spPr>
          <a:xfrm>
            <a:off x="551384" y="1455820"/>
            <a:ext cx="5915313" cy="4692951"/>
          </a:xfrm>
          <a:prstGeom prst="rect">
            <a:avLst/>
          </a:prstGeom>
          <a:noFill/>
        </p:spPr>
        <p:txBody>
          <a:bodyPr wrap="square" rtlCol="0">
            <a:spAutoFit/>
          </a:bodyPr>
          <a:lstStyle/>
          <a:p>
            <a:pPr indent="-228600" algn="just">
              <a:lnSpc>
                <a:spcPct val="150000"/>
              </a:lnSpc>
              <a:spcAft>
                <a:spcPts val="600"/>
              </a:spcAft>
              <a:buFont typeface="Arial" panose="020B0604020202020204" pitchFamily="34" charset="0"/>
              <a:buChar char="•"/>
            </a:pPr>
            <a:r>
              <a:rPr lang="en-US" sz="2000" dirty="0" err="1">
                <a:latin typeface="Montserrat" panose="00000500000000000000" pitchFamily="2" charset="0"/>
                <a:cs typeface="Times New Roman" panose="02020603050405020304" pitchFamily="18" charset="0"/>
              </a:rPr>
              <a:t>Tiếng</a:t>
            </a:r>
            <a:r>
              <a:rPr lang="en-US" sz="2000" dirty="0">
                <a:latin typeface="Montserrat" panose="00000500000000000000" pitchFamily="2" charset="0"/>
                <a:cs typeface="Times New Roman" panose="02020603050405020304" pitchFamily="18" charset="0"/>
              </a:rPr>
              <a:t> Anh </a:t>
            </a:r>
            <a:r>
              <a:rPr lang="en-US" sz="2000" dirty="0" err="1">
                <a:latin typeface="Montserrat" panose="00000500000000000000" pitchFamily="2" charset="0"/>
                <a:cs typeface="Times New Roman" panose="02020603050405020304" pitchFamily="18" charset="0"/>
              </a:rPr>
              <a:t>gọi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là</a:t>
            </a:r>
            <a:r>
              <a:rPr lang="en-US" sz="2000" dirty="0">
                <a:latin typeface="Montserrat" panose="00000500000000000000" pitchFamily="2" charset="0"/>
                <a:cs typeface="Times New Roman" panose="02020603050405020304" pitchFamily="18" charset="0"/>
              </a:rPr>
              <a:t> </a:t>
            </a:r>
            <a:r>
              <a:rPr lang="en-US" sz="2000" b="1" dirty="0">
                <a:latin typeface="Montserrat" panose="00000500000000000000" pitchFamily="2" charset="0"/>
                <a:cs typeface="Times New Roman" panose="02020603050405020304" pitchFamily="18" charset="0"/>
              </a:rPr>
              <a:t>Granola:</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sản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phẩm</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hỗn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hợp</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nhiều</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loại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hạt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khác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nhau</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có</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thể</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được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bổ</a:t>
            </a:r>
            <a:r>
              <a:rPr lang="en-US" sz="2000" dirty="0">
                <a:latin typeface="Montserrat" panose="00000500000000000000" pitchFamily="2" charset="0"/>
                <a:cs typeface="Times New Roman" panose="02020603050405020304" pitchFamily="18" charset="0"/>
              </a:rPr>
              <a:t> sung </a:t>
            </a:r>
            <a:r>
              <a:rPr lang="en-US" sz="2000" dirty="0" err="1">
                <a:latin typeface="Montserrat" panose="00000500000000000000" pitchFamily="2" charset="0"/>
                <a:cs typeface="Times New Roman" panose="02020603050405020304" pitchFamily="18" charset="0"/>
              </a:rPr>
              <a:t>thêm</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nhiều</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loại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trái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cây</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sấy</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khô</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sấy</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dẻo</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các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loại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nguyên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liệu</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khác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nhau</a:t>
            </a:r>
            <a:r>
              <a:rPr lang="en-US" sz="2000" dirty="0">
                <a:latin typeface="Montserrat" panose="00000500000000000000" pitchFamily="2" charset="0"/>
                <a:cs typeface="Times New Roman" panose="02020603050405020304" pitchFamily="18" charset="0"/>
              </a:rPr>
              <a:t>, </a:t>
            </a:r>
            <a:r>
              <a:rPr lang="en-US" sz="2000" b="1" dirty="0" err="1">
                <a:latin typeface="Montserrat" panose="00000500000000000000" pitchFamily="2" charset="0"/>
                <a:cs typeface="Times New Roman" panose="02020603050405020304" pitchFamily="18" charset="0"/>
              </a:rPr>
              <a:t>đã</a:t>
            </a:r>
            <a:r>
              <a:rPr lang="en-US" sz="2000" b="1" dirty="0">
                <a:latin typeface="Montserrat" panose="00000500000000000000" pitchFamily="2" charset="0"/>
                <a:cs typeface="Times New Roman" panose="02020603050405020304" pitchFamily="18" charset="0"/>
              </a:rPr>
              <a:t> </a:t>
            </a:r>
            <a:r>
              <a:rPr lang="en-US" sz="2000" b="1" dirty="0" err="1">
                <a:latin typeface="Montserrat" panose="00000500000000000000" pitchFamily="2" charset="0"/>
                <a:cs typeface="Times New Roman" panose="02020603050405020304" pitchFamily="18" charset="0"/>
              </a:rPr>
              <a:t>được</a:t>
            </a:r>
            <a:r>
              <a:rPr lang="en-US" sz="2000" b="1" dirty="0">
                <a:latin typeface="Montserrat" panose="00000500000000000000" pitchFamily="2" charset="0"/>
                <a:cs typeface="Times New Roman" panose="02020603050405020304" pitchFamily="18" charset="0"/>
              </a:rPr>
              <a:t> </a:t>
            </a:r>
            <a:r>
              <a:rPr lang="en-US" sz="2000" b="1" dirty="0" err="1">
                <a:latin typeface="Montserrat" panose="00000500000000000000" pitchFamily="2" charset="0"/>
                <a:cs typeface="Times New Roman" panose="02020603050405020304" pitchFamily="18" charset="0"/>
              </a:rPr>
              <a:t>chế</a:t>
            </a:r>
            <a:r>
              <a:rPr lang="en-US" sz="2000" b="1" dirty="0">
                <a:latin typeface="Montserrat" panose="00000500000000000000" pitchFamily="2" charset="0"/>
                <a:cs typeface="Times New Roman" panose="02020603050405020304" pitchFamily="18" charset="0"/>
              </a:rPr>
              <a:t> </a:t>
            </a:r>
            <a:r>
              <a:rPr lang="en-US" sz="2000" b="1" dirty="0" err="1">
                <a:latin typeface="Montserrat" panose="00000500000000000000" pitchFamily="2" charset="0"/>
                <a:cs typeface="Times New Roman" panose="02020603050405020304" pitchFamily="18" charset="0"/>
              </a:rPr>
              <a:t>biến</a:t>
            </a:r>
            <a:r>
              <a:rPr lang="en-US" sz="2000" b="1" dirty="0">
                <a:latin typeface="Montserrat" panose="00000500000000000000" pitchFamily="2" charset="0"/>
                <a:cs typeface="Times New Roman" panose="02020603050405020304" pitchFamily="18" charset="0"/>
              </a:rPr>
              <a:t> </a:t>
            </a:r>
            <a:r>
              <a:rPr lang="en-US" sz="2000" b="1" dirty="0" err="1">
                <a:latin typeface="Montserrat" panose="00000500000000000000" pitchFamily="2" charset="0"/>
                <a:cs typeface="Times New Roman" panose="02020603050405020304" pitchFamily="18" charset="0"/>
              </a:rPr>
              <a:t>nướng</a:t>
            </a:r>
            <a:r>
              <a:rPr lang="en-US" sz="2000" b="1" dirty="0">
                <a:latin typeface="Montserrat" panose="00000500000000000000" pitchFamily="2" charset="0"/>
                <a:cs typeface="Times New Roman" panose="02020603050405020304" pitchFamily="18" charset="0"/>
              </a:rPr>
              <a:t> </a:t>
            </a:r>
            <a:r>
              <a:rPr lang="en-US" sz="2000" b="1" dirty="0" err="1">
                <a:latin typeface="Montserrat" panose="00000500000000000000" pitchFamily="2" charset="0"/>
                <a:cs typeface="Times New Roman" panose="02020603050405020304" pitchFamily="18" charset="0"/>
              </a:rPr>
              <a:t>chín</a:t>
            </a:r>
            <a:r>
              <a:rPr lang="en-US" sz="2000" b="1" dirty="0">
                <a:latin typeface="Montserrat" panose="00000500000000000000" pitchFamily="2" charset="0"/>
                <a:cs typeface="Times New Roman" panose="02020603050405020304" pitchFamily="18" charset="0"/>
              </a:rPr>
              <a: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giữ</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lại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tối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đa</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dưỡng</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chất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tốt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nguyên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thủy</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có</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thể</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ăn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trực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tiếp</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hoặc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kết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hợp</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với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nhiều</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món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ăn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khác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để</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tạo</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nên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món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mới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mang</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lại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dưỡng</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chất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tiện</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lợi</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tốt</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cho</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sức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khỏe</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vóc</a:t>
            </a:r>
            <a:r>
              <a:rPr lang="en-US" sz="2000" dirty="0">
                <a:latin typeface="Montserrat" panose="00000500000000000000" pitchFamily="2" charset="0"/>
                <a:cs typeface="Times New Roman" panose="02020603050405020304" pitchFamily="18" charset="0"/>
              </a:rPr>
              <a:t> </a:t>
            </a:r>
            <a:r>
              <a:rPr lang="en-US" sz="2000" dirty="0" err="1">
                <a:latin typeface="Montserrat" panose="00000500000000000000" pitchFamily="2" charset="0"/>
                <a:cs typeface="Times New Roman" panose="02020603050405020304" pitchFamily="18" charset="0"/>
              </a:rPr>
              <a:t>dáng</a:t>
            </a:r>
            <a:r>
              <a:rPr lang="en-US" sz="2000" dirty="0">
                <a:latin typeface="Montserrat" panose="00000500000000000000" pitchFamily="2" charset="0"/>
                <a:cs typeface="Times New Roman" panose="02020603050405020304" pitchFamily="18" charset="0"/>
              </a:rPr>
              <a:t>.</a:t>
            </a:r>
          </a:p>
          <a:p>
            <a:pPr algn="just">
              <a:lnSpc>
                <a:spcPct val="150000"/>
              </a:lnSpc>
            </a:pPr>
            <a:endParaRPr lang="en-US" sz="2000" dirty="0">
              <a:latin typeface="Montserrat" panose="00000500000000000000" pitchFamily="2" charset="0"/>
            </a:endParaRPr>
          </a:p>
        </p:txBody>
      </p:sp>
      <p:pic>
        <p:nvPicPr>
          <p:cNvPr id="2" name="Google Shape;580;g1cb67726baf_1_1">
            <a:extLst>
              <a:ext uri="{FF2B5EF4-FFF2-40B4-BE49-F238E27FC236}">
                <a16:creationId xmlns:a16="http://schemas.microsoft.com/office/drawing/2014/main" id="{98E03A54-40AB-6339-DBA4-CC8A4CCA0E0F}"/>
              </a:ext>
            </a:extLst>
          </p:cNvPr>
          <p:cNvPicPr preferRelativeResize="0"/>
          <p:nvPr/>
        </p:nvPicPr>
        <p:blipFill>
          <a:blip r:embed="rId2" cstate="print">
            <a:extLst>
              <a:ext uri="{28A0092B-C50C-407E-A947-70E740481C1C}">
                <a14:useLocalDpi xmlns:a14="http://schemas.microsoft.com/office/drawing/2010/main"/>
              </a:ext>
            </a:extLst>
          </a:blip>
          <a:stretch>
            <a:fillRect/>
          </a:stretch>
        </p:blipFill>
        <p:spPr>
          <a:xfrm>
            <a:off x="7003139" y="1455819"/>
            <a:ext cx="4938477" cy="4938477"/>
          </a:xfrm>
          <a:prstGeom prst="rect">
            <a:avLst/>
          </a:prstGeom>
          <a:solidFill>
            <a:schemeClr val="accent2"/>
          </a:solidFill>
          <a:ln w="57150">
            <a:solidFill>
              <a:srgbClr val="ED7D31"/>
            </a:solidFill>
          </a:ln>
        </p:spPr>
      </p:pic>
    </p:spTree>
    <p:extLst>
      <p:ext uri="{BB962C8B-B14F-4D97-AF65-F5344CB8AC3E}">
        <p14:creationId xmlns:p14="http://schemas.microsoft.com/office/powerpoint/2010/main" val="1857740632"/>
      </p:ext>
    </p:extLst>
  </p:cSld>
  <p:clrMapOvr>
    <a:masterClrMapping/>
  </p:clrMapOvr>
  <p:transition advClick="0">
    <p:randomBar dir="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4D51BF1-4B53-42A2-A195-2BC71B373919}"/>
              </a:ext>
            </a:extLst>
          </p:cNvPr>
          <p:cNvSpPr txBox="1">
            <a:spLocks/>
          </p:cNvSpPr>
          <p:nvPr/>
        </p:nvSpPr>
        <p:spPr>
          <a:xfrm>
            <a:off x="1127448" y="404664"/>
            <a:ext cx="5544617" cy="437684"/>
          </a:xfrm>
          <a:prstGeom prst="rect">
            <a:avLst/>
          </a:prstGeom>
        </p:spPr>
        <p:txBody>
          <a:bodyPr vert="horz" lIns="91440" tIns="45720" rIns="91440" bIns="45720" rtlCol="0" anchor="ctr">
            <a:noAutofit/>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700" b="1" dirty="0">
                <a:solidFill>
                  <a:srgbClr val="00930B"/>
                </a:solidFill>
                <a:latin typeface="UTM Sharnay" panose="02040603050506020204" pitchFamily="18" charset="0"/>
                <a:cs typeface="Times New Roman" pitchFamily="18" charset="0"/>
              </a:rPr>
              <a:t>BỮA ĂN MỘT PHÚT </a:t>
            </a:r>
            <a:r>
              <a:rPr kumimoji="0" lang="en-US" sz="2700" b="1" i="0" u="none" strike="noStrike" kern="1200" cap="none" spc="0" normalizeH="0" noProof="0" dirty="0">
                <a:ln>
                  <a:noFill/>
                </a:ln>
                <a:solidFill>
                  <a:srgbClr val="00930B"/>
                </a:solidFill>
                <a:effectLst/>
                <a:uLnTx/>
                <a:uFillTx/>
                <a:latin typeface="UTM Sharnay" panose="02040603050506020204" pitchFamily="18" charset="0"/>
                <a:ea typeface="+mn-ea"/>
                <a:cs typeface="Times New Roman" pitchFamily="18" charset="0"/>
              </a:rPr>
              <a:t>OATTA </a:t>
            </a:r>
            <a:r>
              <a:rPr kumimoji="0" lang="en-US" sz="2700" b="1" i="0" u="none" strike="noStrike" kern="1200" cap="none" spc="0" normalizeH="0" baseline="0" noProof="0" dirty="0">
                <a:ln>
                  <a:noFill/>
                </a:ln>
                <a:solidFill>
                  <a:srgbClr val="00930B"/>
                </a:solidFill>
                <a:effectLst/>
                <a:uLnTx/>
                <a:uFillTx/>
                <a:latin typeface="UTM Sharnay" panose="02040603050506020204" pitchFamily="18" charset="0"/>
                <a:ea typeface="+mn-ea"/>
                <a:cs typeface="Times New Roman" pitchFamily="18" charset="0"/>
              </a:rPr>
              <a:t>LÀ GÌ?</a:t>
            </a:r>
          </a:p>
        </p:txBody>
      </p:sp>
      <p:sp>
        <p:nvSpPr>
          <p:cNvPr id="6" name="TextBox 5">
            <a:extLst>
              <a:ext uri="{FF2B5EF4-FFF2-40B4-BE49-F238E27FC236}">
                <a16:creationId xmlns:a16="http://schemas.microsoft.com/office/drawing/2014/main" id="{0AA23694-4A21-4627-B99D-0BEF5F5FE68F}"/>
              </a:ext>
            </a:extLst>
          </p:cNvPr>
          <p:cNvSpPr txBox="1"/>
          <p:nvPr/>
        </p:nvSpPr>
        <p:spPr>
          <a:xfrm>
            <a:off x="479376" y="1473890"/>
            <a:ext cx="6048672" cy="4290405"/>
          </a:xfrm>
          <a:prstGeom prst="rect">
            <a:avLst/>
          </a:prstGeom>
          <a:noFill/>
        </p:spPr>
        <p:txBody>
          <a:bodyPr wrap="square" rtlCol="0">
            <a:spAutoFit/>
          </a:bodyPr>
          <a:lstStyle/>
          <a:p>
            <a:pPr marL="0" marR="0" lvl="0" indent="-228600" algn="just" defTabSz="914400" rtl="0" eaLnBrk="1" fontAlgn="auto" latinLnBrk="0" hangingPunct="1">
              <a:lnSpc>
                <a:spcPct val="170000"/>
              </a:lnSpc>
              <a:spcBef>
                <a:spcPts val="0"/>
              </a:spcBef>
              <a:spcAft>
                <a:spcPts val="60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BỮA ĂN 1 PHÚT OATTA </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lang="en-US" dirty="0" err="1">
                <a:solidFill>
                  <a:prstClr val="black"/>
                </a:solidFill>
                <a:latin typeface="Montserrat" panose="00000500000000000000" pitchFamily="2" charset="0"/>
                <a:cs typeface="Times New Roman" panose="02020603050405020304" pitchFamily="18" charset="0"/>
              </a:rPr>
              <a:t>là</a:t>
            </a:r>
            <a:r>
              <a:rPr lang="en-US" dirty="0">
                <a:solidFill>
                  <a:prstClr val="black"/>
                </a:solidFill>
                <a:latin typeface="Montserrat" panose="00000500000000000000" pitchFamily="2" charset="0"/>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ngũ</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cốc</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hạt</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Garnola</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với</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thành</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phần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gồm</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yến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mạch</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nguyên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cám</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các</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loại</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hạt</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quý</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trái</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cây</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sấy</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bổ</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sung vitamin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và</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vi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chất</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được</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sản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xuất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trên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công</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nghệ</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hiện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đại</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nhất</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hiện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nay -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nướng</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không</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chiên</a:t>
            </a:r>
            <a:r>
              <a:rPr kumimoji="0" lang="en-US"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Anh Quốc.</a:t>
            </a:r>
          </a:p>
          <a:p>
            <a:pPr marL="0" marR="0" lvl="0" indent="-228600" algn="just" defTabSz="914400" rtl="0" eaLnBrk="1" fontAlgn="auto" latinLnBrk="0" hangingPunct="1">
              <a:lnSpc>
                <a:spcPct val="17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Mang</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đến</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cho</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người</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tiêu</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dùng</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cơ</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hội</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mỗi</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ngày</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được</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thưởng</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thức</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những</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bữa</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ngon</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1"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TIỆN LỢI, ĐỦ CHẤT</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mà</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1"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TỐT LÀNH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cho</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sức</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 </a:t>
            </a:r>
            <a:r>
              <a:rPr kumimoji="0" lang="en-US"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Times New Roman" panose="02020603050405020304" pitchFamily="18" charset="0"/>
              </a:rPr>
              <a:t>khỏe</a:t>
            </a:r>
            <a:r>
              <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pic>
        <p:nvPicPr>
          <p:cNvPr id="3" name="Google Shape;366;g1cd0628c47a_1_9">
            <a:extLst>
              <a:ext uri="{FF2B5EF4-FFF2-40B4-BE49-F238E27FC236}">
                <a16:creationId xmlns:a16="http://schemas.microsoft.com/office/drawing/2014/main" id="{05ABA407-1BD3-E6D5-CBD5-469BF7BA04A4}"/>
              </a:ext>
            </a:extLst>
          </p:cNvPr>
          <p:cNvPicPr preferRelativeResize="0"/>
          <p:nvPr/>
        </p:nvPicPr>
        <p:blipFill rotWithShape="1">
          <a:blip r:embed="rId2" cstate="print">
            <a:alphaModFix/>
            <a:extLst>
              <a:ext uri="{28A0092B-C50C-407E-A947-70E740481C1C}">
                <a14:useLocalDpi xmlns:a14="http://schemas.microsoft.com/office/drawing/2010/main"/>
              </a:ext>
            </a:extLst>
          </a:blip>
          <a:srcRect l="25005" r="3551"/>
          <a:stretch/>
        </p:blipFill>
        <p:spPr>
          <a:xfrm>
            <a:off x="6885635" y="1468050"/>
            <a:ext cx="4826989" cy="4503092"/>
          </a:xfrm>
          <a:prstGeom prst="rect">
            <a:avLst/>
          </a:prstGeom>
          <a:noFill/>
          <a:ln w="57150">
            <a:solidFill>
              <a:srgbClr val="C00000"/>
            </a:solidFill>
          </a:ln>
        </p:spPr>
      </p:pic>
    </p:spTree>
    <p:extLst>
      <p:ext uri="{BB962C8B-B14F-4D97-AF65-F5344CB8AC3E}">
        <p14:creationId xmlns:p14="http://schemas.microsoft.com/office/powerpoint/2010/main" val="155858005"/>
      </p:ext>
    </p:extLst>
  </p:cSld>
  <p:clrMapOvr>
    <a:masterClrMapping/>
  </p:clrMapOvr>
  <p:transition advClick="0">
    <p:randomBar dir="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77F0B75-770D-4668-8263-4E638D555B2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25771" y="4734702"/>
            <a:ext cx="5221143"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n-US" b="1" dirty="0">
                <a:solidFill>
                  <a:schemeClr val="accent6">
                    <a:lumMod val="50000"/>
                  </a:schemeClr>
                </a:solidFill>
                <a:latin typeface="Montserrat" panose="00000500000000000000" pitchFamily="2" charset="0"/>
                <a:ea typeface="Arial" charset="0"/>
                <a:cs typeface="Arial" charset="0"/>
              </a:rPr>
              <a:t>Không chất </a:t>
            </a:r>
            <a:r>
              <a:rPr lang="en-US" b="1" dirty="0" err="1">
                <a:solidFill>
                  <a:schemeClr val="accent6">
                    <a:lumMod val="50000"/>
                  </a:schemeClr>
                </a:solidFill>
                <a:latin typeface="Montserrat" panose="00000500000000000000" pitchFamily="2" charset="0"/>
                <a:ea typeface="Arial" charset="0"/>
                <a:cs typeface="Arial" charset="0"/>
              </a:rPr>
              <a:t>bảo</a:t>
            </a:r>
            <a:r>
              <a:rPr lang="en-US" b="1" dirty="0">
                <a:solidFill>
                  <a:schemeClr val="accent6">
                    <a:lumMod val="50000"/>
                  </a:schemeClr>
                </a:solidFill>
                <a:latin typeface="Montserrat" panose="00000500000000000000" pitchFamily="2" charset="0"/>
                <a:ea typeface="Arial" charset="0"/>
                <a:cs typeface="Arial" charset="0"/>
              </a:rPr>
              <a:t> </a:t>
            </a:r>
            <a:r>
              <a:rPr lang="en-US" b="1" dirty="0" err="1">
                <a:solidFill>
                  <a:schemeClr val="accent6">
                    <a:lumMod val="50000"/>
                  </a:schemeClr>
                </a:solidFill>
                <a:latin typeface="Montserrat" panose="00000500000000000000" pitchFamily="2" charset="0"/>
                <a:ea typeface="Arial" charset="0"/>
                <a:cs typeface="Arial" charset="0"/>
              </a:rPr>
              <a:t>quản</a:t>
            </a:r>
            <a:endParaRPr lang="en-US" b="1" dirty="0">
              <a:solidFill>
                <a:schemeClr val="accent6">
                  <a:lumMod val="75000"/>
                </a:schemeClr>
              </a:solidFill>
              <a:latin typeface="Montserrat" panose="00000500000000000000" pitchFamily="2" charset="0"/>
              <a:ea typeface="Arial" charset="0"/>
              <a:cs typeface="Arial" charset="0"/>
            </a:endParaRPr>
          </a:p>
          <a:p>
            <a:pPr marL="285750" indent="-285750">
              <a:lnSpc>
                <a:spcPct val="150000"/>
              </a:lnSpc>
              <a:buFont typeface="Wingdings" panose="05000000000000000000" pitchFamily="2" charset="2"/>
              <a:buChar char="ü"/>
            </a:pPr>
            <a:r>
              <a:rPr lang="en-US" b="1" dirty="0">
                <a:solidFill>
                  <a:schemeClr val="accent6">
                    <a:lumMod val="50000"/>
                  </a:schemeClr>
                </a:solidFill>
                <a:latin typeface="Montserrat" panose="00000500000000000000" pitchFamily="2" charset="0"/>
                <a:ea typeface="Arial" charset="0"/>
                <a:cs typeface="Arial" charset="0"/>
              </a:rPr>
              <a:t>Không </a:t>
            </a:r>
            <a:r>
              <a:rPr lang="en-US" b="1" dirty="0" err="1">
                <a:solidFill>
                  <a:schemeClr val="accent6">
                    <a:lumMod val="50000"/>
                  </a:schemeClr>
                </a:solidFill>
                <a:latin typeface="Montserrat" panose="00000500000000000000" pitchFamily="2" charset="0"/>
                <a:ea typeface="Arial" charset="0"/>
                <a:cs typeface="Arial" charset="0"/>
              </a:rPr>
              <a:t>phẩm</a:t>
            </a:r>
            <a:r>
              <a:rPr lang="en-US" b="1" dirty="0">
                <a:solidFill>
                  <a:schemeClr val="accent6">
                    <a:lumMod val="50000"/>
                  </a:schemeClr>
                </a:solidFill>
                <a:latin typeface="Montserrat" panose="00000500000000000000" pitchFamily="2" charset="0"/>
                <a:ea typeface="Arial" charset="0"/>
                <a:cs typeface="Arial" charset="0"/>
              </a:rPr>
              <a:t> </a:t>
            </a:r>
            <a:r>
              <a:rPr lang="en-US" b="1" dirty="0" err="1">
                <a:solidFill>
                  <a:schemeClr val="accent6">
                    <a:lumMod val="50000"/>
                  </a:schemeClr>
                </a:solidFill>
                <a:latin typeface="Montserrat" panose="00000500000000000000" pitchFamily="2" charset="0"/>
                <a:ea typeface="Arial" charset="0"/>
                <a:cs typeface="Arial" charset="0"/>
              </a:rPr>
              <a:t>màu</a:t>
            </a:r>
            <a:r>
              <a:rPr lang="en-US" b="1" dirty="0">
                <a:solidFill>
                  <a:schemeClr val="accent6">
                    <a:lumMod val="50000"/>
                  </a:schemeClr>
                </a:solidFill>
                <a:latin typeface="Montserrat" panose="00000500000000000000" pitchFamily="2" charset="0"/>
                <a:ea typeface="Arial" charset="0"/>
                <a:cs typeface="Arial" charset="0"/>
              </a:rPr>
              <a:t> </a:t>
            </a:r>
            <a:endParaRPr lang="en-US" b="1" dirty="0">
              <a:solidFill>
                <a:schemeClr val="accent6">
                  <a:lumMod val="75000"/>
                </a:schemeClr>
              </a:solidFill>
              <a:latin typeface="Montserrat" panose="00000500000000000000" pitchFamily="2" charset="0"/>
              <a:ea typeface="Arial" charset="0"/>
              <a:cs typeface="Arial" charset="0"/>
            </a:endParaRPr>
          </a:p>
          <a:p>
            <a:pPr marL="285750" indent="-285750">
              <a:lnSpc>
                <a:spcPct val="150000"/>
              </a:lnSpc>
              <a:buFont typeface="Wingdings" panose="05000000000000000000" pitchFamily="2" charset="2"/>
              <a:buChar char="ü"/>
            </a:pPr>
            <a:r>
              <a:rPr lang="en-US" b="1" dirty="0">
                <a:solidFill>
                  <a:schemeClr val="accent6">
                    <a:lumMod val="50000"/>
                  </a:schemeClr>
                </a:solidFill>
                <a:latin typeface="Montserrat" panose="00000500000000000000" pitchFamily="2" charset="0"/>
                <a:ea typeface="Arial" charset="0"/>
                <a:cs typeface="Arial" charset="0"/>
              </a:rPr>
              <a:t>Không </a:t>
            </a:r>
            <a:r>
              <a:rPr lang="en-US" b="1" dirty="0" err="1">
                <a:solidFill>
                  <a:schemeClr val="accent6">
                    <a:lumMod val="50000"/>
                  </a:schemeClr>
                </a:solidFill>
                <a:latin typeface="Montserrat" panose="00000500000000000000" pitchFamily="2" charset="0"/>
                <a:ea typeface="Arial" charset="0"/>
                <a:cs typeface="Arial" charset="0"/>
              </a:rPr>
              <a:t>chất</a:t>
            </a:r>
            <a:r>
              <a:rPr lang="en-US" b="1" dirty="0">
                <a:solidFill>
                  <a:schemeClr val="accent6">
                    <a:lumMod val="50000"/>
                  </a:schemeClr>
                </a:solidFill>
                <a:latin typeface="Montserrat" panose="00000500000000000000" pitchFamily="2" charset="0"/>
                <a:ea typeface="Arial" charset="0"/>
                <a:cs typeface="Arial" charset="0"/>
              </a:rPr>
              <a:t> </a:t>
            </a:r>
            <a:r>
              <a:rPr lang="en-US" b="1" dirty="0" err="1">
                <a:solidFill>
                  <a:schemeClr val="accent6">
                    <a:lumMod val="50000"/>
                  </a:schemeClr>
                </a:solidFill>
                <a:latin typeface="Montserrat" panose="00000500000000000000" pitchFamily="2" charset="0"/>
                <a:ea typeface="Arial" charset="0"/>
                <a:cs typeface="Arial" charset="0"/>
              </a:rPr>
              <a:t>tạo</a:t>
            </a:r>
            <a:r>
              <a:rPr lang="en-US" b="1" dirty="0">
                <a:solidFill>
                  <a:schemeClr val="accent6">
                    <a:lumMod val="50000"/>
                  </a:schemeClr>
                </a:solidFill>
                <a:latin typeface="Montserrat" panose="00000500000000000000" pitchFamily="2" charset="0"/>
                <a:ea typeface="Arial" charset="0"/>
                <a:cs typeface="Arial" charset="0"/>
              </a:rPr>
              <a:t> </a:t>
            </a:r>
            <a:r>
              <a:rPr lang="en-US" b="1" dirty="0" err="1">
                <a:solidFill>
                  <a:schemeClr val="accent6">
                    <a:lumMod val="50000"/>
                  </a:schemeClr>
                </a:solidFill>
                <a:latin typeface="Montserrat" panose="00000500000000000000" pitchFamily="2" charset="0"/>
                <a:ea typeface="Arial" charset="0"/>
                <a:cs typeface="Arial" charset="0"/>
              </a:rPr>
              <a:t>ngọt</a:t>
            </a:r>
            <a:r>
              <a:rPr lang="en-US" b="1" dirty="0">
                <a:solidFill>
                  <a:schemeClr val="accent6">
                    <a:lumMod val="50000"/>
                  </a:schemeClr>
                </a:solidFill>
                <a:latin typeface="Montserrat" panose="00000500000000000000" pitchFamily="2" charset="0"/>
                <a:ea typeface="Arial" charset="0"/>
                <a:cs typeface="Arial" charset="0"/>
              </a:rPr>
              <a:t> </a:t>
            </a:r>
            <a:r>
              <a:rPr lang="en-US" b="1" dirty="0" err="1">
                <a:solidFill>
                  <a:schemeClr val="accent6">
                    <a:lumMod val="50000"/>
                  </a:schemeClr>
                </a:solidFill>
                <a:latin typeface="Montserrat" panose="00000500000000000000" pitchFamily="2" charset="0"/>
                <a:ea typeface="Arial" charset="0"/>
                <a:cs typeface="Arial" charset="0"/>
              </a:rPr>
              <a:t>tổng</a:t>
            </a:r>
            <a:r>
              <a:rPr lang="en-US" b="1" dirty="0">
                <a:solidFill>
                  <a:schemeClr val="accent6">
                    <a:lumMod val="50000"/>
                  </a:schemeClr>
                </a:solidFill>
                <a:latin typeface="Montserrat" panose="00000500000000000000" pitchFamily="2" charset="0"/>
                <a:ea typeface="Arial" charset="0"/>
                <a:cs typeface="Arial" charset="0"/>
              </a:rPr>
              <a:t> </a:t>
            </a:r>
            <a:r>
              <a:rPr lang="en-US" b="1" dirty="0" err="1">
                <a:solidFill>
                  <a:schemeClr val="accent6">
                    <a:lumMod val="50000"/>
                  </a:schemeClr>
                </a:solidFill>
                <a:latin typeface="Montserrat" panose="00000500000000000000" pitchFamily="2" charset="0"/>
                <a:ea typeface="Arial" charset="0"/>
                <a:cs typeface="Arial" charset="0"/>
              </a:rPr>
              <a:t>hợp</a:t>
            </a:r>
            <a:endParaRPr lang="vi-VN" b="1" dirty="0">
              <a:solidFill>
                <a:schemeClr val="accent6">
                  <a:lumMod val="75000"/>
                </a:schemeClr>
              </a:solidFill>
              <a:latin typeface="Montserrat" panose="00000500000000000000" pitchFamily="2" charset="0"/>
              <a:ea typeface="Arial" charset="0"/>
              <a:cs typeface="Arial" charset="0"/>
            </a:endParaRPr>
          </a:p>
        </p:txBody>
      </p:sp>
      <p:sp>
        <p:nvSpPr>
          <p:cNvPr id="7" name="Rectangle 6"/>
          <p:cNvSpPr/>
          <p:nvPr/>
        </p:nvSpPr>
        <p:spPr>
          <a:xfrm>
            <a:off x="2265950" y="2159231"/>
            <a:ext cx="3107980" cy="1678408"/>
          </a:xfrm>
          <a:prstGeom prst="rect">
            <a:avLst/>
          </a:prstGeom>
          <a:noFill/>
        </p:spPr>
        <p:txBody>
          <a:bodyPr wrap="square" rtlCol="0">
            <a:spAutoFit/>
          </a:bodyPr>
          <a:lstStyle/>
          <a:p>
            <a:pPr algn="ctr">
              <a:lnSpc>
                <a:spcPct val="90000"/>
              </a:lnSpc>
              <a:spcBef>
                <a:spcPts val="1000"/>
              </a:spcBef>
              <a:buFont typeface="Arial"/>
              <a:buNone/>
            </a:pPr>
            <a:r>
              <a:rPr lang="en-US" sz="2400" b="1" dirty="0">
                <a:solidFill>
                  <a:schemeClr val="accent6">
                    <a:lumMod val="50000"/>
                  </a:schemeClr>
                </a:solidFill>
                <a:latin typeface="Montserrat" panose="00000500000000000000" pitchFamily="2" charset="0"/>
                <a:ea typeface="Arial" charset="0"/>
                <a:cs typeface="Arial" charset="0"/>
              </a:rPr>
              <a:t>SẢN PHẨM</a:t>
            </a:r>
            <a:endParaRPr lang="en-US" sz="2000" b="1" dirty="0">
              <a:solidFill>
                <a:schemeClr val="accent6">
                  <a:lumMod val="50000"/>
                </a:schemeClr>
              </a:solidFill>
              <a:latin typeface="Montserrat" panose="00000500000000000000" pitchFamily="2" charset="0"/>
              <a:ea typeface="Arial" charset="0"/>
              <a:cs typeface="Arial" charset="0"/>
            </a:endParaRPr>
          </a:p>
          <a:p>
            <a:pPr algn="ctr">
              <a:lnSpc>
                <a:spcPct val="90000"/>
              </a:lnSpc>
              <a:spcBef>
                <a:spcPts val="1000"/>
              </a:spcBef>
              <a:buFont typeface="Arial"/>
              <a:buNone/>
            </a:pPr>
            <a:r>
              <a:rPr lang="en-US" sz="4400" b="1" dirty="0">
                <a:solidFill>
                  <a:srgbClr val="FF0000"/>
                </a:solidFill>
                <a:latin typeface="Montserrat" panose="00000500000000000000" pitchFamily="2" charset="0"/>
                <a:ea typeface="Arial" charset="0"/>
                <a:cs typeface="Arial" charset="0"/>
              </a:rPr>
              <a:t>3 KHÔNG</a:t>
            </a:r>
          </a:p>
          <a:p>
            <a:pPr algn="ctr">
              <a:lnSpc>
                <a:spcPct val="90000"/>
              </a:lnSpc>
              <a:spcBef>
                <a:spcPts val="1000"/>
              </a:spcBef>
              <a:buFont typeface="Arial"/>
              <a:buNone/>
            </a:pPr>
            <a:endParaRPr lang="vi-VN" sz="2800" b="1" dirty="0">
              <a:solidFill>
                <a:srgbClr val="FF0000"/>
              </a:solidFill>
              <a:latin typeface="Montserrat" panose="00000500000000000000" pitchFamily="2" charset="0"/>
              <a:ea typeface="Arial" charset="0"/>
              <a:cs typeface="Arial" charset="0"/>
            </a:endParaRPr>
          </a:p>
        </p:txBody>
      </p:sp>
      <p:sp>
        <p:nvSpPr>
          <p:cNvPr id="2" name="Rectangle 1"/>
          <p:cNvSpPr/>
          <p:nvPr/>
        </p:nvSpPr>
        <p:spPr>
          <a:xfrm>
            <a:off x="97810" y="3620238"/>
            <a:ext cx="5890727" cy="1200329"/>
          </a:xfrm>
          <a:prstGeom prst="rect">
            <a:avLst/>
          </a:prstGeom>
        </p:spPr>
        <p:txBody>
          <a:bodyPr wrap="square">
            <a:spAutoFit/>
          </a:bodyPr>
          <a:lstStyle/>
          <a:p>
            <a:pPr indent="-514350" algn="ctr"/>
            <a:r>
              <a:rPr lang="en-AU" b="1" spc="300" dirty="0">
                <a:solidFill>
                  <a:srgbClr val="FF0000"/>
                </a:solidFill>
                <a:latin typeface="UTM Sharnay" panose="02040603050506020204" pitchFamily="18" charset="0"/>
                <a:cs typeface="Times New Roman" panose="02020603050405020304" pitchFamily="18" charset="0"/>
              </a:rPr>
              <a:t>CÔNG NGHỆ DÂY CHUYỀN ANH QUỐC- ĐẦU TIÊN TẠI VIỆT NAM VÀ THỨ 2 TẠI CHÂU Á</a:t>
            </a:r>
          </a:p>
          <a:p>
            <a:pPr indent="-514350" algn="ctr"/>
            <a:r>
              <a:rPr lang="en-AU" b="1" spc="300" dirty="0">
                <a:solidFill>
                  <a:srgbClr val="FF0000"/>
                </a:solidFill>
                <a:latin typeface="UTM Sharnay" panose="02040603050506020204" pitchFamily="18" charset="0"/>
                <a:cs typeface="Times New Roman" panose="02020603050405020304" pitchFamily="18" charset="0"/>
              </a:rPr>
              <a:t>NƯỚNG KHÔNG CHIÊN</a:t>
            </a:r>
          </a:p>
        </p:txBody>
      </p:sp>
      <p:sp>
        <p:nvSpPr>
          <p:cNvPr id="11" name="TextBox 10"/>
          <p:cNvSpPr txBox="1"/>
          <p:nvPr/>
        </p:nvSpPr>
        <p:spPr>
          <a:xfrm>
            <a:off x="6086346" y="3997607"/>
            <a:ext cx="6034054" cy="3005310"/>
          </a:xfrm>
          <a:prstGeom prst="rect">
            <a:avLst/>
          </a:prstGeom>
          <a:noFill/>
        </p:spPr>
        <p:txBody>
          <a:bodyPr wrap="square" rtlCol="0">
            <a:spAutoFit/>
          </a:bodyPr>
          <a:lstStyle/>
          <a:p>
            <a:pPr algn="just">
              <a:lnSpc>
                <a:spcPct val="150000"/>
              </a:lnSpc>
            </a:pPr>
            <a:endParaRPr lang="en-US" sz="1600" dirty="0">
              <a:latin typeface="Montserrat" panose="00000500000000000000" pitchFamily="2" charset="0"/>
            </a:endParaRPr>
          </a:p>
          <a:p>
            <a:pPr algn="just">
              <a:lnSpc>
                <a:spcPct val="150000"/>
              </a:lnSpc>
            </a:pPr>
            <a:r>
              <a:rPr lang="en-US" sz="1600" dirty="0" err="1">
                <a:latin typeface="Montserrat" panose="00000500000000000000" pitchFamily="2" charset="0"/>
              </a:rPr>
              <a:t>Sản</a:t>
            </a:r>
            <a:r>
              <a:rPr lang="en-US" sz="1600" dirty="0">
                <a:latin typeface="Montserrat" panose="00000500000000000000" pitchFamily="2" charset="0"/>
              </a:rPr>
              <a:t> </a:t>
            </a:r>
            <a:r>
              <a:rPr lang="en-US" sz="1600" dirty="0" err="1">
                <a:latin typeface="Montserrat" panose="00000500000000000000" pitchFamily="2" charset="0"/>
              </a:rPr>
              <a:t>phẩm</a:t>
            </a:r>
            <a:r>
              <a:rPr lang="en-US" sz="1600" dirty="0">
                <a:latin typeface="Montserrat" panose="00000500000000000000" pitchFamily="2" charset="0"/>
              </a:rPr>
              <a:t> </a:t>
            </a:r>
            <a:r>
              <a:rPr lang="en-US" sz="1600" dirty="0" err="1">
                <a:latin typeface="Montserrat" panose="00000500000000000000" pitchFamily="2" charset="0"/>
              </a:rPr>
              <a:t>được</a:t>
            </a:r>
            <a:r>
              <a:rPr lang="en-US" sz="1600" dirty="0">
                <a:latin typeface="Montserrat" panose="00000500000000000000" pitchFamily="2" charset="0"/>
              </a:rPr>
              <a:t> </a:t>
            </a:r>
            <a:r>
              <a:rPr lang="en-US" sz="1600" dirty="0" err="1">
                <a:latin typeface="Montserrat" panose="00000500000000000000" pitchFamily="2" charset="0"/>
              </a:rPr>
              <a:t>kiểm</a:t>
            </a:r>
            <a:r>
              <a:rPr lang="en-US" sz="1600" dirty="0">
                <a:latin typeface="Montserrat" panose="00000500000000000000" pitchFamily="2" charset="0"/>
              </a:rPr>
              <a:t> </a:t>
            </a:r>
            <a:r>
              <a:rPr lang="en-US" sz="1600" dirty="0" err="1">
                <a:latin typeface="Montserrat" panose="00000500000000000000" pitchFamily="2" charset="0"/>
              </a:rPr>
              <a:t>soát</a:t>
            </a:r>
            <a:r>
              <a:rPr lang="en-US" sz="1600" dirty="0">
                <a:latin typeface="Montserrat" panose="00000500000000000000" pitchFamily="2" charset="0"/>
              </a:rPr>
              <a:t> </a:t>
            </a:r>
            <a:r>
              <a:rPr lang="en-US" sz="1600" dirty="0" err="1">
                <a:latin typeface="Montserrat" panose="00000500000000000000" pitchFamily="2" charset="0"/>
              </a:rPr>
              <a:t>chất</a:t>
            </a:r>
            <a:r>
              <a:rPr lang="en-US" sz="1600" dirty="0">
                <a:latin typeface="Montserrat" panose="00000500000000000000" pitchFamily="2" charset="0"/>
              </a:rPr>
              <a:t> </a:t>
            </a:r>
            <a:r>
              <a:rPr lang="en-US" sz="1600" dirty="0" err="1">
                <a:latin typeface="Montserrat" panose="00000500000000000000" pitchFamily="2" charset="0"/>
              </a:rPr>
              <a:t>lượng</a:t>
            </a:r>
            <a:r>
              <a:rPr lang="en-US" sz="1600" dirty="0">
                <a:latin typeface="Montserrat" panose="00000500000000000000" pitchFamily="2" charset="0"/>
              </a:rPr>
              <a:t> </a:t>
            </a:r>
            <a:r>
              <a:rPr lang="en-US" sz="1600" dirty="0" err="1">
                <a:latin typeface="Montserrat" panose="00000500000000000000" pitchFamily="2" charset="0"/>
              </a:rPr>
              <a:t>theo</a:t>
            </a:r>
            <a:r>
              <a:rPr lang="en-US" sz="1600" dirty="0">
                <a:latin typeface="Montserrat" panose="00000500000000000000" pitchFamily="2" charset="0"/>
              </a:rPr>
              <a:t> </a:t>
            </a:r>
            <a:r>
              <a:rPr lang="en-US" sz="1600" dirty="0" err="1">
                <a:latin typeface="Montserrat" panose="00000500000000000000" pitchFamily="2" charset="0"/>
              </a:rPr>
              <a:t>tiêu</a:t>
            </a:r>
            <a:r>
              <a:rPr lang="en-US" sz="1600" dirty="0">
                <a:latin typeface="Montserrat" panose="00000500000000000000" pitchFamily="2" charset="0"/>
              </a:rPr>
              <a:t> </a:t>
            </a:r>
            <a:r>
              <a:rPr lang="en-US" sz="1600" dirty="0" err="1">
                <a:latin typeface="Montserrat" panose="00000500000000000000" pitchFamily="2" charset="0"/>
              </a:rPr>
              <a:t>chuẩn</a:t>
            </a:r>
            <a:r>
              <a:rPr lang="en-US" sz="1600" dirty="0">
                <a:latin typeface="Montserrat" panose="00000500000000000000" pitchFamily="2" charset="0"/>
              </a:rPr>
              <a:t> ISO 22000 </a:t>
            </a:r>
            <a:r>
              <a:rPr lang="en-US" sz="1600" dirty="0" err="1">
                <a:latin typeface="Montserrat" panose="00000500000000000000" pitchFamily="2" charset="0"/>
              </a:rPr>
              <a:t>mà</a:t>
            </a:r>
            <a:r>
              <a:rPr lang="en-US" sz="1600" dirty="0">
                <a:latin typeface="Montserrat" panose="00000500000000000000" pitchFamily="2" charset="0"/>
              </a:rPr>
              <a:t> </a:t>
            </a:r>
            <a:r>
              <a:rPr lang="en-US" sz="1600" dirty="0" err="1">
                <a:latin typeface="Montserrat" panose="00000500000000000000" pitchFamily="2" charset="0"/>
              </a:rPr>
              <a:t>Công</a:t>
            </a:r>
            <a:r>
              <a:rPr lang="en-US" sz="1600" dirty="0">
                <a:latin typeface="Montserrat" panose="00000500000000000000" pitchFamily="2" charset="0"/>
              </a:rPr>
              <a:t> ty </a:t>
            </a:r>
            <a:r>
              <a:rPr lang="en-US" sz="1600" dirty="0" err="1">
                <a:latin typeface="Montserrat" panose="00000500000000000000" pitchFamily="2" charset="0"/>
              </a:rPr>
              <a:t>đang</a:t>
            </a:r>
            <a:r>
              <a:rPr lang="en-US" sz="1600" dirty="0">
                <a:latin typeface="Montserrat" panose="00000500000000000000" pitchFamily="2" charset="0"/>
              </a:rPr>
              <a:t> </a:t>
            </a:r>
            <a:r>
              <a:rPr lang="en-US" sz="1600" dirty="0" err="1">
                <a:latin typeface="Montserrat" panose="00000500000000000000" pitchFamily="2" charset="0"/>
              </a:rPr>
              <a:t>áp</a:t>
            </a:r>
            <a:r>
              <a:rPr lang="en-US" sz="1600" dirty="0">
                <a:latin typeface="Montserrat" panose="00000500000000000000" pitchFamily="2" charset="0"/>
              </a:rPr>
              <a:t> </a:t>
            </a:r>
            <a:r>
              <a:rPr lang="en-US" sz="1600" dirty="0" err="1">
                <a:latin typeface="Montserrat" panose="00000500000000000000" pitchFamily="2" charset="0"/>
              </a:rPr>
              <a:t>dụng</a:t>
            </a:r>
            <a:r>
              <a:rPr lang="en-US" sz="1600" dirty="0">
                <a:latin typeface="Montserrat" panose="00000500000000000000" pitchFamily="2" charset="0"/>
              </a:rPr>
              <a:t>, </a:t>
            </a:r>
            <a:r>
              <a:rPr lang="en-US" sz="1600" dirty="0" err="1">
                <a:latin typeface="Montserrat" panose="00000500000000000000" pitchFamily="2" charset="0"/>
              </a:rPr>
              <a:t>mỗi</a:t>
            </a:r>
            <a:r>
              <a:rPr lang="en-US" sz="1600" dirty="0">
                <a:latin typeface="Montserrat" panose="00000500000000000000" pitchFamily="2" charset="0"/>
              </a:rPr>
              <a:t> </a:t>
            </a:r>
            <a:r>
              <a:rPr lang="en-US" sz="1600" dirty="0" err="1">
                <a:latin typeface="Montserrat" panose="00000500000000000000" pitchFamily="2" charset="0"/>
              </a:rPr>
              <a:t>lô</a:t>
            </a:r>
            <a:r>
              <a:rPr lang="en-US" sz="1600" dirty="0">
                <a:latin typeface="Montserrat" panose="00000500000000000000" pitchFamily="2" charset="0"/>
              </a:rPr>
              <a:t> </a:t>
            </a:r>
            <a:r>
              <a:rPr lang="en-US" sz="1600" dirty="0" err="1">
                <a:latin typeface="Montserrat" panose="00000500000000000000" pitchFamily="2" charset="0"/>
              </a:rPr>
              <a:t>hàng</a:t>
            </a:r>
            <a:r>
              <a:rPr lang="en-US" sz="1600" dirty="0">
                <a:latin typeface="Montserrat" panose="00000500000000000000" pitchFamily="2" charset="0"/>
              </a:rPr>
              <a:t> </a:t>
            </a:r>
            <a:r>
              <a:rPr lang="en-US" sz="1600" dirty="0" err="1">
                <a:latin typeface="Montserrat" panose="00000500000000000000" pitchFamily="2" charset="0"/>
              </a:rPr>
              <a:t>trước</a:t>
            </a:r>
            <a:r>
              <a:rPr lang="en-US" sz="1600" dirty="0">
                <a:latin typeface="Montserrat" panose="00000500000000000000" pitchFamily="2" charset="0"/>
              </a:rPr>
              <a:t> </a:t>
            </a:r>
            <a:r>
              <a:rPr lang="en-US" sz="1600" dirty="0" err="1">
                <a:latin typeface="Montserrat" panose="00000500000000000000" pitchFamily="2" charset="0"/>
              </a:rPr>
              <a:t>khi</a:t>
            </a:r>
            <a:r>
              <a:rPr lang="en-US" sz="1600" dirty="0">
                <a:latin typeface="Montserrat" panose="00000500000000000000" pitchFamily="2" charset="0"/>
              </a:rPr>
              <a:t> xuất </a:t>
            </a:r>
            <a:r>
              <a:rPr lang="en-US" sz="1600" dirty="0" err="1">
                <a:latin typeface="Montserrat" panose="00000500000000000000" pitchFamily="2" charset="0"/>
              </a:rPr>
              <a:t>kho</a:t>
            </a:r>
            <a:r>
              <a:rPr lang="en-US" sz="1600" dirty="0">
                <a:latin typeface="Montserrat" panose="00000500000000000000" pitchFamily="2" charset="0"/>
              </a:rPr>
              <a:t> </a:t>
            </a:r>
            <a:r>
              <a:rPr lang="en-US" sz="1600" dirty="0" err="1">
                <a:latin typeface="Montserrat" panose="00000500000000000000" pitchFamily="2" charset="0"/>
              </a:rPr>
              <a:t>đều</a:t>
            </a:r>
            <a:r>
              <a:rPr lang="en-US" sz="1600" dirty="0">
                <a:latin typeface="Montserrat" panose="00000500000000000000" pitchFamily="2" charset="0"/>
              </a:rPr>
              <a:t> </a:t>
            </a:r>
            <a:r>
              <a:rPr lang="en-US" sz="1600" dirty="0" err="1">
                <a:latin typeface="Montserrat" panose="00000500000000000000" pitchFamily="2" charset="0"/>
              </a:rPr>
              <a:t>được</a:t>
            </a:r>
            <a:r>
              <a:rPr lang="en-US" sz="1600" dirty="0">
                <a:latin typeface="Montserrat" panose="00000500000000000000" pitchFamily="2" charset="0"/>
              </a:rPr>
              <a:t> </a:t>
            </a:r>
            <a:r>
              <a:rPr lang="en-US" sz="1600" dirty="0" err="1">
                <a:latin typeface="Montserrat" panose="00000500000000000000" pitchFamily="2" charset="0"/>
              </a:rPr>
              <a:t>kiểm</a:t>
            </a:r>
            <a:r>
              <a:rPr lang="en-US" sz="1600" dirty="0">
                <a:latin typeface="Montserrat" panose="00000500000000000000" pitchFamily="2" charset="0"/>
              </a:rPr>
              <a:t> </a:t>
            </a:r>
            <a:r>
              <a:rPr lang="en-US" sz="1600" dirty="0" err="1">
                <a:latin typeface="Montserrat" panose="00000500000000000000" pitchFamily="2" charset="0"/>
              </a:rPr>
              <a:t>tra</a:t>
            </a:r>
            <a:r>
              <a:rPr lang="en-US" sz="1600" dirty="0">
                <a:latin typeface="Montserrat" panose="00000500000000000000" pitchFamily="2" charset="0"/>
              </a:rPr>
              <a:t> </a:t>
            </a:r>
            <a:r>
              <a:rPr lang="en-US" sz="1600" dirty="0" err="1">
                <a:latin typeface="Montserrat" panose="00000500000000000000" pitchFamily="2" charset="0"/>
              </a:rPr>
              <a:t>các</a:t>
            </a:r>
            <a:r>
              <a:rPr lang="en-US" sz="1600" dirty="0">
                <a:latin typeface="Montserrat" panose="00000500000000000000" pitchFamily="2" charset="0"/>
              </a:rPr>
              <a:t> </a:t>
            </a:r>
            <a:r>
              <a:rPr lang="en-US" sz="1600" dirty="0" err="1">
                <a:latin typeface="Montserrat" panose="00000500000000000000" pitchFamily="2" charset="0"/>
              </a:rPr>
              <a:t>chỉ</a:t>
            </a:r>
            <a:r>
              <a:rPr lang="en-US" sz="1600" dirty="0">
                <a:latin typeface="Montserrat" panose="00000500000000000000" pitchFamily="2" charset="0"/>
              </a:rPr>
              <a:t> </a:t>
            </a:r>
            <a:r>
              <a:rPr lang="en-US" sz="1600" dirty="0" err="1">
                <a:latin typeface="Montserrat" panose="00000500000000000000" pitchFamily="2" charset="0"/>
              </a:rPr>
              <a:t>tiêu</a:t>
            </a:r>
            <a:r>
              <a:rPr lang="en-US" sz="1600" dirty="0">
                <a:latin typeface="Montserrat" panose="00000500000000000000" pitchFamily="2" charset="0"/>
              </a:rPr>
              <a:t> </a:t>
            </a:r>
            <a:r>
              <a:rPr lang="en-US" sz="1600" dirty="0" err="1">
                <a:latin typeface="Montserrat" panose="00000500000000000000" pitchFamily="2" charset="0"/>
              </a:rPr>
              <a:t>cảm</a:t>
            </a:r>
            <a:r>
              <a:rPr lang="en-US" sz="1600" dirty="0">
                <a:latin typeface="Montserrat" panose="00000500000000000000" pitchFamily="2" charset="0"/>
              </a:rPr>
              <a:t> </a:t>
            </a:r>
            <a:r>
              <a:rPr lang="en-US" sz="1600" dirty="0" err="1">
                <a:latin typeface="Montserrat" panose="00000500000000000000" pitchFamily="2" charset="0"/>
              </a:rPr>
              <a:t>quan</a:t>
            </a:r>
            <a:r>
              <a:rPr lang="en-US" sz="1600" dirty="0">
                <a:latin typeface="Montserrat" panose="00000500000000000000" pitchFamily="2" charset="0"/>
              </a:rPr>
              <a:t>, </a:t>
            </a:r>
            <a:r>
              <a:rPr lang="en-US" sz="1600" dirty="0" err="1">
                <a:latin typeface="Montserrat" panose="00000500000000000000" pitchFamily="2" charset="0"/>
              </a:rPr>
              <a:t>hóa</a:t>
            </a:r>
            <a:r>
              <a:rPr lang="en-US" sz="1600" dirty="0">
                <a:latin typeface="Montserrat" panose="00000500000000000000" pitchFamily="2" charset="0"/>
              </a:rPr>
              <a:t> </a:t>
            </a:r>
            <a:r>
              <a:rPr lang="en-US" sz="1600" dirty="0" err="1">
                <a:latin typeface="Montserrat" panose="00000500000000000000" pitchFamily="2" charset="0"/>
              </a:rPr>
              <a:t>lý</a:t>
            </a:r>
            <a:r>
              <a:rPr lang="en-US" sz="1600" dirty="0">
                <a:latin typeface="Montserrat" panose="00000500000000000000" pitchFamily="2" charset="0"/>
              </a:rPr>
              <a:t>, vi </a:t>
            </a:r>
            <a:r>
              <a:rPr lang="en-US" sz="1600" dirty="0" err="1">
                <a:latin typeface="Montserrat" panose="00000500000000000000" pitchFamily="2" charset="0"/>
              </a:rPr>
              <a:t>sinh</a:t>
            </a:r>
            <a:r>
              <a:rPr lang="en-US" sz="1600" dirty="0">
                <a:latin typeface="Montserrat" panose="00000500000000000000" pitchFamily="2" charset="0"/>
              </a:rPr>
              <a:t> </a:t>
            </a:r>
            <a:r>
              <a:rPr lang="en-US" sz="1600" dirty="0" err="1">
                <a:latin typeface="Montserrat" panose="00000500000000000000" pitchFamily="2" charset="0"/>
              </a:rPr>
              <a:t>và</a:t>
            </a:r>
            <a:r>
              <a:rPr lang="en-US" sz="1600" dirty="0">
                <a:latin typeface="Montserrat" panose="00000500000000000000" pitchFamily="2" charset="0"/>
              </a:rPr>
              <a:t> </a:t>
            </a:r>
            <a:r>
              <a:rPr lang="en-US" sz="1600" dirty="0" err="1">
                <a:latin typeface="Montserrat" panose="00000500000000000000" pitchFamily="2" charset="0"/>
              </a:rPr>
              <a:t>lưu</a:t>
            </a:r>
            <a:r>
              <a:rPr lang="en-US" sz="1600" dirty="0">
                <a:latin typeface="Montserrat" panose="00000500000000000000" pitchFamily="2" charset="0"/>
              </a:rPr>
              <a:t> </a:t>
            </a:r>
            <a:r>
              <a:rPr lang="en-US" sz="1600" dirty="0" err="1">
                <a:latin typeface="Montserrat" panose="00000500000000000000" pitchFamily="2" charset="0"/>
              </a:rPr>
              <a:t>mẫu</a:t>
            </a:r>
            <a:r>
              <a:rPr lang="en-US" sz="1600" dirty="0">
                <a:latin typeface="Montserrat" panose="00000500000000000000" pitchFamily="2" charset="0"/>
              </a:rPr>
              <a:t> </a:t>
            </a:r>
            <a:r>
              <a:rPr lang="en-US" sz="1600" dirty="0" err="1">
                <a:latin typeface="Montserrat" panose="00000500000000000000" pitchFamily="2" charset="0"/>
              </a:rPr>
              <a:t>theo</a:t>
            </a:r>
            <a:r>
              <a:rPr lang="en-US" sz="1600" dirty="0">
                <a:latin typeface="Montserrat" panose="00000500000000000000" pitchFamily="2" charset="0"/>
              </a:rPr>
              <a:t> </a:t>
            </a:r>
            <a:r>
              <a:rPr lang="en-US" sz="1600" dirty="0" err="1">
                <a:latin typeface="Montserrat" panose="00000500000000000000" pitchFamily="2" charset="0"/>
              </a:rPr>
              <a:t>dõi</a:t>
            </a:r>
            <a:r>
              <a:rPr lang="en-US" sz="1600" dirty="0">
                <a:latin typeface="Montserrat" panose="00000500000000000000" pitchFamily="2" charset="0"/>
              </a:rPr>
              <a:t> </a:t>
            </a:r>
            <a:r>
              <a:rPr lang="en-US" sz="1600" dirty="0" err="1">
                <a:latin typeface="Montserrat" panose="00000500000000000000" pitchFamily="2" charset="0"/>
              </a:rPr>
              <a:t>đến</a:t>
            </a:r>
            <a:r>
              <a:rPr lang="en-US" sz="1600" dirty="0">
                <a:latin typeface="Montserrat" panose="00000500000000000000" pitchFamily="2" charset="0"/>
              </a:rPr>
              <a:t> </a:t>
            </a:r>
            <a:r>
              <a:rPr lang="en-US" sz="1600" dirty="0" err="1">
                <a:latin typeface="Montserrat" panose="00000500000000000000" pitchFamily="2" charset="0"/>
              </a:rPr>
              <a:t>hết</a:t>
            </a:r>
            <a:r>
              <a:rPr lang="en-US" sz="1600" dirty="0">
                <a:latin typeface="Montserrat" panose="00000500000000000000" pitchFamily="2" charset="0"/>
              </a:rPr>
              <a:t> </a:t>
            </a:r>
            <a:r>
              <a:rPr lang="en-US" sz="1600" dirty="0" err="1">
                <a:latin typeface="Montserrat" panose="00000500000000000000" pitchFamily="2" charset="0"/>
              </a:rPr>
              <a:t>thời</a:t>
            </a:r>
            <a:r>
              <a:rPr lang="en-US" sz="1600" dirty="0">
                <a:latin typeface="Montserrat" panose="00000500000000000000" pitchFamily="2" charset="0"/>
              </a:rPr>
              <a:t> </a:t>
            </a:r>
            <a:r>
              <a:rPr lang="en-US" sz="1600" dirty="0" err="1">
                <a:latin typeface="Montserrat" panose="00000500000000000000" pitchFamily="2" charset="0"/>
              </a:rPr>
              <a:t>hạn</a:t>
            </a:r>
            <a:r>
              <a:rPr lang="en-US" sz="1600" dirty="0">
                <a:latin typeface="Montserrat" panose="00000500000000000000" pitchFamily="2" charset="0"/>
              </a:rPr>
              <a:t> </a:t>
            </a:r>
            <a:r>
              <a:rPr lang="en-US" sz="1600" dirty="0" err="1">
                <a:latin typeface="Montserrat" panose="00000500000000000000" pitchFamily="2" charset="0"/>
              </a:rPr>
              <a:t>sử</a:t>
            </a:r>
            <a:r>
              <a:rPr lang="en-US" sz="1600" dirty="0">
                <a:latin typeface="Montserrat" panose="00000500000000000000" pitchFamily="2" charset="0"/>
              </a:rPr>
              <a:t> </a:t>
            </a:r>
            <a:r>
              <a:rPr lang="en-US" sz="1600" dirty="0" err="1">
                <a:latin typeface="Montserrat" panose="00000500000000000000" pitchFamily="2" charset="0"/>
              </a:rPr>
              <a:t>dụng</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Các</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sản</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phẩm</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trước</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khi</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xuất</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ra</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thị</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trường</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đến</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tay</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người</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tiêu</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dùng</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đều</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được</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kiểm</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soát</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chặt</a:t>
            </a:r>
            <a:r>
              <a:rPr lang="en-US" sz="1600" dirty="0">
                <a:latin typeface="Montserrat" panose="00000500000000000000" pitchFamily="2" charset="0"/>
                <a:cs typeface="Times New Roman" pitchFamily="18" charset="0"/>
              </a:rPr>
              <a:t> </a:t>
            </a:r>
            <a:r>
              <a:rPr lang="en-US" sz="1600" dirty="0" err="1">
                <a:latin typeface="Montserrat" panose="00000500000000000000" pitchFamily="2" charset="0"/>
                <a:cs typeface="Times New Roman" pitchFamily="18" charset="0"/>
              </a:rPr>
              <a:t>chẽ</a:t>
            </a:r>
            <a:r>
              <a:rPr lang="en-US" sz="1600" dirty="0">
                <a:latin typeface="Montserrat" panose="00000500000000000000" pitchFamily="2" charset="0"/>
                <a:cs typeface="Times New Roman" pitchFamily="18" charset="0"/>
              </a:rPr>
              <a:t>.</a:t>
            </a:r>
          </a:p>
          <a:p>
            <a:pPr algn="just">
              <a:lnSpc>
                <a:spcPct val="150000"/>
              </a:lnSpc>
            </a:pPr>
            <a:endParaRPr lang="en-US" sz="1600" dirty="0">
              <a:latin typeface="Montserrat" panose="00000500000000000000" pitchFamily="2" charset="0"/>
              <a:cs typeface="Times New Roman" pitchFamily="18" charset="0"/>
            </a:endParaRPr>
          </a:p>
        </p:txBody>
      </p:sp>
      <p:pic>
        <p:nvPicPr>
          <p:cNvPr id="16" name="Picture 15">
            <a:extLst>
              <a:ext uri="{FF2B5EF4-FFF2-40B4-BE49-F238E27FC236}">
                <a16:creationId xmlns:a16="http://schemas.microsoft.com/office/drawing/2014/main" id="{1843BBC9-E128-427D-84CE-7697B2CAB3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4475" y="1933346"/>
            <a:ext cx="1873481" cy="1571854"/>
          </a:xfrm>
          <a:prstGeom prst="rect">
            <a:avLst/>
          </a:prstGeom>
        </p:spPr>
      </p:pic>
      <p:pic>
        <p:nvPicPr>
          <p:cNvPr id="6" name="Picture 5">
            <a:extLst>
              <a:ext uri="{FF2B5EF4-FFF2-40B4-BE49-F238E27FC236}">
                <a16:creationId xmlns:a16="http://schemas.microsoft.com/office/drawing/2014/main" id="{105B089C-808D-453D-BA33-70820AE76F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1804" y="4601638"/>
            <a:ext cx="1762125" cy="1033168"/>
          </a:xfrm>
          <a:prstGeom prst="rect">
            <a:avLst/>
          </a:prstGeom>
        </p:spPr>
      </p:pic>
      <p:pic>
        <p:nvPicPr>
          <p:cNvPr id="17" name="Picture 16">
            <a:extLst>
              <a:ext uri="{FF2B5EF4-FFF2-40B4-BE49-F238E27FC236}">
                <a16:creationId xmlns:a16="http://schemas.microsoft.com/office/drawing/2014/main" id="{E0745C30-F4CB-4434-ACC3-033EF37CD7A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7460" y="0"/>
            <a:ext cx="1732757" cy="1259714"/>
          </a:xfrm>
          <a:prstGeom prst="rect">
            <a:avLst/>
          </a:prstGeom>
        </p:spPr>
      </p:pic>
      <p:cxnSp>
        <p:nvCxnSpPr>
          <p:cNvPr id="18" name="Straight Connector 17">
            <a:extLst>
              <a:ext uri="{FF2B5EF4-FFF2-40B4-BE49-F238E27FC236}">
                <a16:creationId xmlns:a16="http://schemas.microsoft.com/office/drawing/2014/main" id="{6DD790FF-C18B-4A6D-BD6A-3B254711050E}"/>
              </a:ext>
            </a:extLst>
          </p:cNvPr>
          <p:cNvCxnSpPr>
            <a:cxnSpLocks/>
          </p:cNvCxnSpPr>
          <p:nvPr/>
        </p:nvCxnSpPr>
        <p:spPr>
          <a:xfrm>
            <a:off x="1820217" y="292505"/>
            <a:ext cx="0" cy="584775"/>
          </a:xfrm>
          <a:prstGeom prst="line">
            <a:avLst/>
          </a:prstGeom>
          <a:ln w="38100">
            <a:solidFill>
              <a:srgbClr val="D51D23"/>
            </a:solidFill>
          </a:ln>
        </p:spPr>
        <p:style>
          <a:lnRef idx="1">
            <a:schemeClr val="dk1"/>
          </a:lnRef>
          <a:fillRef idx="0">
            <a:schemeClr val="dk1"/>
          </a:fillRef>
          <a:effectRef idx="0">
            <a:schemeClr val="dk1"/>
          </a:effectRef>
          <a:fontRef idx="minor">
            <a:schemeClr val="tx1"/>
          </a:fontRef>
        </p:style>
      </p:cxnSp>
      <p:sp>
        <p:nvSpPr>
          <p:cNvPr id="13" name="Title 1">
            <a:extLst>
              <a:ext uri="{FF2B5EF4-FFF2-40B4-BE49-F238E27FC236}">
                <a16:creationId xmlns:a16="http://schemas.microsoft.com/office/drawing/2014/main" id="{E0B697F4-6369-476E-B64E-2EDFFADBEAF0}"/>
              </a:ext>
            </a:extLst>
          </p:cNvPr>
          <p:cNvSpPr>
            <a:spLocks noGrp="1"/>
          </p:cNvSpPr>
          <p:nvPr>
            <p:ph type="title" idx="4294967295"/>
          </p:nvPr>
        </p:nvSpPr>
        <p:spPr>
          <a:xfrm>
            <a:off x="3335338" y="-14288"/>
            <a:ext cx="8856662" cy="1311276"/>
          </a:xfrm>
          <a:prstGeom prst="rect">
            <a:avLst/>
          </a:prstGeom>
        </p:spPr>
        <p:txBody>
          <a:bodyPr vert="horz" lIns="91440" tIns="45720" rIns="91440" bIns="45720" rtlCol="0" anchor="b">
            <a:normAutofit/>
          </a:bodyPr>
          <a:lstStyle/>
          <a:p>
            <a:pPr indent="-514350"/>
            <a:r>
              <a:rPr lang="en-US" sz="2700" b="1" spc="300" dirty="0">
                <a:solidFill>
                  <a:srgbClr val="00930B"/>
                </a:solidFill>
                <a:latin typeface="UTM Sharnay" panose="02040603050506020204" pitchFamily="18" charset="0"/>
                <a:ea typeface="+mn-ea"/>
                <a:cs typeface="+mn-cs"/>
              </a:rPr>
              <a:t>CÔNG NGHỆ SẢN XUẤT HIỆN ĐẠI</a:t>
            </a:r>
            <a:br>
              <a:rPr lang="en-US" sz="2700" b="1" spc="300" dirty="0">
                <a:solidFill>
                  <a:srgbClr val="00930B"/>
                </a:solidFill>
                <a:latin typeface="UTM Sharnay" panose="02040603050506020204" pitchFamily="18" charset="0"/>
                <a:ea typeface="+mn-ea"/>
                <a:cs typeface="+mn-cs"/>
              </a:rPr>
            </a:br>
            <a:endParaRPr lang="vi-VN" sz="2700" b="1" spc="300" dirty="0">
              <a:solidFill>
                <a:srgbClr val="00930B"/>
              </a:solidFill>
              <a:latin typeface="UTM Sharnay" panose="02040603050506020204" pitchFamily="18" charset="0"/>
              <a:ea typeface="+mn-ea"/>
              <a:cs typeface="+mn-cs"/>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38764" y="1094085"/>
            <a:ext cx="5890727" cy="5647385"/>
          </a:xfrm>
          <a:prstGeom prst="rect">
            <a:avLst/>
          </a:prstGeom>
        </p:spPr>
      </p:pic>
    </p:spTree>
    <p:extLst>
      <p:ext uri="{BB962C8B-B14F-4D97-AF65-F5344CB8AC3E}">
        <p14:creationId xmlns:p14="http://schemas.microsoft.com/office/powerpoint/2010/main" val="2578850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AC48C4B3-2D37-49A9-AA68-C334EE175C5C}"/>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Logo&#10;&#10;Description automatically generated">
            <a:extLst>
              <a:ext uri="{FF2B5EF4-FFF2-40B4-BE49-F238E27FC236}">
                <a16:creationId xmlns:a16="http://schemas.microsoft.com/office/drawing/2014/main" id="{AE3D7077-B045-4AFC-A838-02C2026ECA5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663767" y="218369"/>
            <a:ext cx="1219200" cy="1232186"/>
          </a:xfrm>
          <a:prstGeom prst="rect">
            <a:avLst/>
          </a:prstGeom>
        </p:spPr>
      </p:pic>
      <p:grpSp>
        <p:nvGrpSpPr>
          <p:cNvPr id="26" name="Group 25">
            <a:extLst>
              <a:ext uri="{FF2B5EF4-FFF2-40B4-BE49-F238E27FC236}">
                <a16:creationId xmlns:a16="http://schemas.microsoft.com/office/drawing/2014/main" id="{A2B966D4-49C3-4EA5-B88C-AB393C01B518}"/>
              </a:ext>
            </a:extLst>
          </p:cNvPr>
          <p:cNvGrpSpPr/>
          <p:nvPr/>
        </p:nvGrpSpPr>
        <p:grpSpPr>
          <a:xfrm>
            <a:off x="232950" y="2605473"/>
            <a:ext cx="5951904" cy="3501478"/>
            <a:chOff x="774816" y="1950719"/>
            <a:chExt cx="5951904" cy="3501478"/>
          </a:xfrm>
        </p:grpSpPr>
        <p:pic>
          <p:nvPicPr>
            <p:cNvPr id="3" name="Picture 2">
              <a:extLst>
                <a:ext uri="{FF2B5EF4-FFF2-40B4-BE49-F238E27FC236}">
                  <a16:creationId xmlns:a16="http://schemas.microsoft.com/office/drawing/2014/main" id="{1E61BA6B-C7D2-4143-9C86-17B69B66C302}"/>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917028" y="3424569"/>
              <a:ext cx="1152829" cy="849992"/>
            </a:xfrm>
            <a:prstGeom prst="ellipse">
              <a:avLst/>
            </a:prstGeom>
            <a:ln>
              <a:noFill/>
            </a:ln>
            <a:effectLst>
              <a:softEdge rad="112500"/>
            </a:effectLst>
          </p:spPr>
        </p:pic>
        <p:pic>
          <p:nvPicPr>
            <p:cNvPr id="10" name="Picture 9" descr="A close-up of some fruit&#10;&#10;Description automatically generated with low confidence">
              <a:extLst>
                <a:ext uri="{FF2B5EF4-FFF2-40B4-BE49-F238E27FC236}">
                  <a16:creationId xmlns:a16="http://schemas.microsoft.com/office/drawing/2014/main" id="{212DCAF0-5C7F-42BB-9E8F-8615754F280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4816" y="1950719"/>
              <a:ext cx="1378107" cy="1506271"/>
            </a:xfrm>
            <a:prstGeom prst="rect">
              <a:avLst/>
            </a:prstGeom>
          </p:spPr>
        </p:pic>
        <p:pic>
          <p:nvPicPr>
            <p:cNvPr id="12" name="Picture 11">
              <a:extLst>
                <a:ext uri="{FF2B5EF4-FFF2-40B4-BE49-F238E27FC236}">
                  <a16:creationId xmlns:a16="http://schemas.microsoft.com/office/drawing/2014/main" id="{10A25638-4FA2-4903-A6AA-69A39492ECE3}"/>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tretch>
              <a:fillRect/>
            </a:stretch>
          </p:blipFill>
          <p:spPr>
            <a:xfrm>
              <a:off x="2316741" y="3404472"/>
              <a:ext cx="1192137" cy="892075"/>
            </a:xfrm>
            <a:prstGeom prst="ellipse">
              <a:avLst/>
            </a:prstGeom>
            <a:ln>
              <a:noFill/>
            </a:ln>
            <a:effectLst>
              <a:softEdge rad="112500"/>
            </a:effectLst>
          </p:spPr>
        </p:pic>
        <p:pic>
          <p:nvPicPr>
            <p:cNvPr id="14" name="Picture 13" descr="A pair of strawberries&#10;&#10;Description automatically generated with medium confidence">
              <a:extLst>
                <a:ext uri="{FF2B5EF4-FFF2-40B4-BE49-F238E27FC236}">
                  <a16:creationId xmlns:a16="http://schemas.microsoft.com/office/drawing/2014/main" id="{58AC1993-2434-4855-8561-A787D1B59B5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276875" y="2283707"/>
              <a:ext cx="1333837" cy="1063735"/>
            </a:xfrm>
            <a:prstGeom prst="rect">
              <a:avLst/>
            </a:prstGeom>
          </p:spPr>
        </p:pic>
        <p:pic>
          <p:nvPicPr>
            <p:cNvPr id="16" name="Picture 15" descr="A close-up of an apple&#10;&#10;Description automatically generated with medium confidence">
              <a:extLst>
                <a:ext uri="{FF2B5EF4-FFF2-40B4-BE49-F238E27FC236}">
                  <a16:creationId xmlns:a16="http://schemas.microsoft.com/office/drawing/2014/main" id="{C29AA618-0FD1-4987-B690-BDBAC9931390}"/>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910893" y="2342793"/>
              <a:ext cx="1174972" cy="1015175"/>
            </a:xfrm>
            <a:prstGeom prst="rect">
              <a:avLst/>
            </a:prstGeom>
          </p:spPr>
        </p:pic>
        <p:pic>
          <p:nvPicPr>
            <p:cNvPr id="18" name="Picture 17">
              <a:extLst>
                <a:ext uri="{FF2B5EF4-FFF2-40B4-BE49-F238E27FC236}">
                  <a16:creationId xmlns:a16="http://schemas.microsoft.com/office/drawing/2014/main" id="{A30F1EC3-6D45-4944-90E6-E7E88A65B6F0}"/>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tretch>
              <a:fillRect/>
            </a:stretch>
          </p:blipFill>
          <p:spPr>
            <a:xfrm>
              <a:off x="3882670" y="3430688"/>
              <a:ext cx="1147839" cy="862143"/>
            </a:xfrm>
            <a:prstGeom prst="ellipse">
              <a:avLst/>
            </a:prstGeom>
            <a:ln>
              <a:noFill/>
            </a:ln>
            <a:effectLst>
              <a:softEdge rad="112500"/>
            </a:effectLst>
          </p:spPr>
        </p:pic>
        <p:pic>
          <p:nvPicPr>
            <p:cNvPr id="20" name="Picture 19" descr="A picture containing fruit, grape, berry, close&#10;&#10;Description automatically generated">
              <a:extLst>
                <a:ext uri="{FF2B5EF4-FFF2-40B4-BE49-F238E27FC236}">
                  <a16:creationId xmlns:a16="http://schemas.microsoft.com/office/drawing/2014/main" id="{259AF8F1-CABC-4166-A566-165843C1A46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408069" y="2336800"/>
              <a:ext cx="1318651" cy="1076898"/>
            </a:xfrm>
            <a:prstGeom prst="rect">
              <a:avLst/>
            </a:prstGeom>
          </p:spPr>
        </p:pic>
        <p:pic>
          <p:nvPicPr>
            <p:cNvPr id="22" name="Picture 21">
              <a:extLst>
                <a:ext uri="{FF2B5EF4-FFF2-40B4-BE49-F238E27FC236}">
                  <a16:creationId xmlns:a16="http://schemas.microsoft.com/office/drawing/2014/main" id="{D2716607-4CD9-4E21-9A9A-28184D2F863D}"/>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5278659" y="3393652"/>
              <a:ext cx="1305520" cy="929994"/>
            </a:xfrm>
            <a:prstGeom prst="ellipse">
              <a:avLst/>
            </a:prstGeom>
            <a:ln>
              <a:noFill/>
            </a:ln>
            <a:effectLst>
              <a:softEdge rad="112500"/>
            </a:effectLst>
          </p:spPr>
        </p:pic>
        <p:sp>
          <p:nvSpPr>
            <p:cNvPr id="23" name="TextBox 22">
              <a:extLst>
                <a:ext uri="{FF2B5EF4-FFF2-40B4-BE49-F238E27FC236}">
                  <a16:creationId xmlns:a16="http://schemas.microsoft.com/office/drawing/2014/main" id="{52A449B1-06AD-4AAF-BDEA-254F32154AF4}"/>
                </a:ext>
              </a:extLst>
            </p:cNvPr>
            <p:cNvSpPr txBox="1"/>
            <p:nvPr/>
          </p:nvSpPr>
          <p:spPr>
            <a:xfrm>
              <a:off x="1728954" y="4436534"/>
              <a:ext cx="3515193"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Nhập</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Khẩu</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Trực</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Tiếp</a:t>
              </a:r>
              <a:endPar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Từ</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New Zealand </a:t>
              </a:r>
            </a:p>
          </p:txBody>
        </p:sp>
      </p:grpSp>
      <p:grpSp>
        <p:nvGrpSpPr>
          <p:cNvPr id="27" name="Group 26">
            <a:extLst>
              <a:ext uri="{FF2B5EF4-FFF2-40B4-BE49-F238E27FC236}">
                <a16:creationId xmlns:a16="http://schemas.microsoft.com/office/drawing/2014/main" id="{46C1AC86-5233-4F1F-B978-C34C22F7C155}"/>
              </a:ext>
            </a:extLst>
          </p:cNvPr>
          <p:cNvGrpSpPr/>
          <p:nvPr/>
        </p:nvGrpSpPr>
        <p:grpSpPr>
          <a:xfrm>
            <a:off x="6906438" y="1659467"/>
            <a:ext cx="4359874" cy="2262028"/>
            <a:chOff x="6206526" y="1978488"/>
            <a:chExt cx="5612940" cy="3386125"/>
          </a:xfrm>
        </p:grpSpPr>
        <p:sp>
          <p:nvSpPr>
            <p:cNvPr id="28" name="TextBox 27">
              <a:extLst>
                <a:ext uri="{FF2B5EF4-FFF2-40B4-BE49-F238E27FC236}">
                  <a16:creationId xmlns:a16="http://schemas.microsoft.com/office/drawing/2014/main" id="{F6CCFA61-6674-4D1A-9725-19D1392F9ACE}"/>
                </a:ext>
              </a:extLst>
            </p:cNvPr>
            <p:cNvSpPr txBox="1"/>
            <p:nvPr/>
          </p:nvSpPr>
          <p:spPr>
            <a:xfrm>
              <a:off x="6762046" y="4018845"/>
              <a:ext cx="4097866" cy="13457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Nhập</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Khẩu</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Trực</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Tiếp</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Từ</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Úc</a:t>
              </a:r>
              <a:endPar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pic>
          <p:nvPicPr>
            <p:cNvPr id="29" name="Picture 28" descr="A picture containing cheese, food, butter&#10;&#10;Description automatically generated">
              <a:extLst>
                <a:ext uri="{FF2B5EF4-FFF2-40B4-BE49-F238E27FC236}">
                  <a16:creationId xmlns:a16="http://schemas.microsoft.com/office/drawing/2014/main" id="{6BF44AAC-5427-481A-9950-ABE5315E628B}"/>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206526" y="1978488"/>
              <a:ext cx="3005207" cy="2173852"/>
            </a:xfrm>
            <a:prstGeom prst="rect">
              <a:avLst/>
            </a:prstGeom>
          </p:spPr>
        </p:pic>
        <p:pic>
          <p:nvPicPr>
            <p:cNvPr id="30" name="Picture 29" descr="A picture containing indoor, nut&#10;&#10;Description automatically generated">
              <a:extLst>
                <a:ext uri="{FF2B5EF4-FFF2-40B4-BE49-F238E27FC236}">
                  <a16:creationId xmlns:a16="http://schemas.microsoft.com/office/drawing/2014/main" id="{0053A2C5-07A8-44DC-BE60-CF895CEDDB1C}"/>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8692325" y="2042530"/>
              <a:ext cx="3127141" cy="2041605"/>
            </a:xfrm>
            <a:prstGeom prst="rect">
              <a:avLst/>
            </a:prstGeom>
          </p:spPr>
        </p:pic>
      </p:grpSp>
      <p:grpSp>
        <p:nvGrpSpPr>
          <p:cNvPr id="31" name="Group 30">
            <a:extLst>
              <a:ext uri="{FF2B5EF4-FFF2-40B4-BE49-F238E27FC236}">
                <a16:creationId xmlns:a16="http://schemas.microsoft.com/office/drawing/2014/main" id="{D1E6FB3B-2773-4EC9-88EF-1320E0064F78}"/>
              </a:ext>
            </a:extLst>
          </p:cNvPr>
          <p:cNvGrpSpPr/>
          <p:nvPr/>
        </p:nvGrpSpPr>
        <p:grpSpPr>
          <a:xfrm>
            <a:off x="7463969" y="4209988"/>
            <a:ext cx="3380731" cy="2227814"/>
            <a:chOff x="3278978" y="1927674"/>
            <a:chExt cx="5879332" cy="3874327"/>
          </a:xfrm>
        </p:grpSpPr>
        <p:pic>
          <p:nvPicPr>
            <p:cNvPr id="32" name="Picture 31">
              <a:extLst>
                <a:ext uri="{FF2B5EF4-FFF2-40B4-BE49-F238E27FC236}">
                  <a16:creationId xmlns:a16="http://schemas.microsoft.com/office/drawing/2014/main" id="{6DC3E49F-D1E3-410D-A7CA-1712CDCB5E21}"/>
                </a:ext>
              </a:extLst>
            </p:cNvPr>
            <p:cNvPicPr>
              <a:picLocks noChangeAspect="1"/>
            </p:cNvPicPr>
            <p:nvPr/>
          </p:nvPicPr>
          <p:blipFill>
            <a:blip r:embed="rId17" cstate="print">
              <a:extLst>
                <a:ext uri="{BEBA8EAE-BF5A-486C-A8C5-ECC9F3942E4B}">
                  <a14:imgProps xmlns:a14="http://schemas.microsoft.com/office/drawing/2010/main">
                    <a14:imgLayer r:embed="rId18">
                      <a14:imgEffect>
                        <a14:brightnessContrast bright="20000"/>
                      </a14:imgEffect>
                    </a14:imgLayer>
                  </a14:imgProps>
                </a:ext>
                <a:ext uri="{28A0092B-C50C-407E-A947-70E740481C1C}">
                  <a14:useLocalDpi xmlns:a14="http://schemas.microsoft.com/office/drawing/2010/main"/>
                </a:ext>
              </a:extLst>
            </a:blip>
            <a:stretch>
              <a:fillRect/>
            </a:stretch>
          </p:blipFill>
          <p:spPr>
            <a:xfrm>
              <a:off x="6326907" y="1927674"/>
              <a:ext cx="2366432" cy="1895445"/>
            </a:xfrm>
            <a:prstGeom prst="rect">
              <a:avLst/>
            </a:prstGeom>
          </p:spPr>
        </p:pic>
        <p:sp>
          <p:nvSpPr>
            <p:cNvPr id="34" name="TextBox 33">
              <a:extLst>
                <a:ext uri="{FF2B5EF4-FFF2-40B4-BE49-F238E27FC236}">
                  <a16:creationId xmlns:a16="http://schemas.microsoft.com/office/drawing/2014/main" id="{4B2364F3-BF17-4652-BA19-D8F241C43E59}"/>
                </a:ext>
              </a:extLst>
            </p:cNvPr>
            <p:cNvSpPr txBox="1"/>
            <p:nvPr/>
          </p:nvSpPr>
          <p:spPr>
            <a:xfrm>
              <a:off x="3278978" y="4035691"/>
              <a:ext cx="5879332" cy="17663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Nhập</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KhẩuTrực</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Tiếp</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Từ</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Châu</a:t>
              </a: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C00000"/>
                  </a:solidFill>
                  <a:effectLst/>
                  <a:uLnTx/>
                  <a:uFillTx/>
                  <a:latin typeface="Calibri" panose="020F0502020204030204"/>
                  <a:ea typeface="+mn-ea"/>
                  <a:cs typeface="+mn-cs"/>
                </a:rPr>
                <a:t>Mỹ</a:t>
              </a:r>
              <a:endPar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pic>
        <p:nvPicPr>
          <p:cNvPr id="24" name="Picture 23">
            <a:extLst>
              <a:ext uri="{FF2B5EF4-FFF2-40B4-BE49-F238E27FC236}">
                <a16:creationId xmlns:a16="http://schemas.microsoft.com/office/drawing/2014/main" id="{E8A3AAE3-A8B1-4B1F-BA67-866BC2C3EDE7}"/>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87460" y="0"/>
            <a:ext cx="1732757" cy="1259714"/>
          </a:xfrm>
          <a:prstGeom prst="rect">
            <a:avLst/>
          </a:prstGeom>
        </p:spPr>
      </p:pic>
      <p:cxnSp>
        <p:nvCxnSpPr>
          <p:cNvPr id="25" name="Straight Connector 24">
            <a:extLst>
              <a:ext uri="{FF2B5EF4-FFF2-40B4-BE49-F238E27FC236}">
                <a16:creationId xmlns:a16="http://schemas.microsoft.com/office/drawing/2014/main" id="{6093243B-55F9-49F3-96A4-C673EB63639F}"/>
              </a:ext>
            </a:extLst>
          </p:cNvPr>
          <p:cNvCxnSpPr>
            <a:cxnSpLocks/>
          </p:cNvCxnSpPr>
          <p:nvPr/>
        </p:nvCxnSpPr>
        <p:spPr>
          <a:xfrm>
            <a:off x="1820217" y="292505"/>
            <a:ext cx="0" cy="584775"/>
          </a:xfrm>
          <a:prstGeom prst="line">
            <a:avLst/>
          </a:prstGeom>
          <a:ln w="38100">
            <a:solidFill>
              <a:srgbClr val="D51D23"/>
            </a:solidFill>
          </a:ln>
        </p:spPr>
        <p:style>
          <a:lnRef idx="1">
            <a:schemeClr val="dk1"/>
          </a:lnRef>
          <a:fillRef idx="0">
            <a:schemeClr val="dk1"/>
          </a:fillRef>
          <a:effectRef idx="0">
            <a:schemeClr val="dk1"/>
          </a:effectRef>
          <a:fontRef idx="minor">
            <a:schemeClr val="tx1"/>
          </a:fontRef>
        </p:style>
      </p:cxnSp>
      <p:sp>
        <p:nvSpPr>
          <p:cNvPr id="37" name="Title 1">
            <a:extLst>
              <a:ext uri="{FF2B5EF4-FFF2-40B4-BE49-F238E27FC236}">
                <a16:creationId xmlns:a16="http://schemas.microsoft.com/office/drawing/2014/main" id="{4287F2ED-C9EB-4972-B6D3-4249A66B635D}"/>
              </a:ext>
            </a:extLst>
          </p:cNvPr>
          <p:cNvSpPr>
            <a:spLocks noGrp="1"/>
          </p:cNvSpPr>
          <p:nvPr>
            <p:ph type="title" idx="4294967295"/>
          </p:nvPr>
        </p:nvSpPr>
        <p:spPr>
          <a:xfrm>
            <a:off x="3335338" y="-285750"/>
            <a:ext cx="8856662" cy="1312863"/>
          </a:xfrm>
          <a:prstGeom prst="rect">
            <a:avLst/>
          </a:prstGeom>
        </p:spPr>
        <p:txBody>
          <a:bodyPr vert="horz" lIns="91440" tIns="45720" rIns="91440" bIns="45720" rtlCol="0" anchor="b">
            <a:normAutofit/>
          </a:bodyPr>
          <a:lstStyle/>
          <a:p>
            <a:pPr indent="-514350"/>
            <a:r>
              <a:rPr lang="vi-VN" sz="2700" b="1" dirty="0">
                <a:solidFill>
                  <a:srgbClr val="D51D23"/>
                </a:solidFill>
                <a:latin typeface="UTM Sharnay" panose="02040603050506020204" pitchFamily="18" charset="0"/>
                <a:ea typeface="+mn-ea"/>
                <a:cs typeface="+mn-cs"/>
              </a:rPr>
              <a:t>NGUỒN NGUYÊN LIỆU CHẤT LƯỢNG CAO </a:t>
            </a:r>
            <a:r>
              <a:rPr lang="en-US" sz="2700" b="1" dirty="0">
                <a:solidFill>
                  <a:srgbClr val="D51D23"/>
                </a:solidFill>
                <a:latin typeface="UTM Sharnay" panose="02040603050506020204" pitchFamily="18" charset="0"/>
                <a:ea typeface="+mn-ea"/>
                <a:cs typeface="+mn-cs"/>
              </a:rPr>
              <a:t/>
            </a:r>
            <a:br>
              <a:rPr lang="en-US" sz="2700" b="1" dirty="0">
                <a:solidFill>
                  <a:srgbClr val="D51D23"/>
                </a:solidFill>
                <a:latin typeface="UTM Sharnay" panose="02040603050506020204" pitchFamily="18" charset="0"/>
                <a:ea typeface="+mn-ea"/>
                <a:cs typeface="+mn-cs"/>
              </a:rPr>
            </a:br>
            <a:r>
              <a:rPr lang="en-US" sz="2700" b="1" dirty="0">
                <a:solidFill>
                  <a:srgbClr val="D51D23"/>
                </a:solidFill>
                <a:latin typeface="UTM Sharnay" panose="02040603050506020204" pitchFamily="18" charset="0"/>
                <a:ea typeface="+mn-ea"/>
                <a:cs typeface="+mn-cs"/>
              </a:rPr>
              <a:t>ĐA PHẦN </a:t>
            </a:r>
            <a:r>
              <a:rPr lang="vi-VN" sz="2700" b="1" dirty="0">
                <a:solidFill>
                  <a:srgbClr val="D51D23"/>
                </a:solidFill>
                <a:latin typeface="UTM Sharnay" panose="02040603050506020204" pitchFamily="18" charset="0"/>
                <a:ea typeface="+mn-ea"/>
                <a:cs typeface="+mn-cs"/>
              </a:rPr>
              <a:t>NHẬP KHẨU </a:t>
            </a:r>
          </a:p>
        </p:txBody>
      </p:sp>
      <p:pic>
        <p:nvPicPr>
          <p:cNvPr id="2" name="Picture 1">
            <a:extLst>
              <a:ext uri="{FF2B5EF4-FFF2-40B4-BE49-F238E27FC236}">
                <a16:creationId xmlns:a16="http://schemas.microsoft.com/office/drawing/2014/main" id="{A5BE7D6B-0CF0-7470-6090-EB3B164ECBDC}"/>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7337940" y="4211602"/>
            <a:ext cx="1676057" cy="1112293"/>
          </a:xfrm>
          <a:prstGeom prst="rect">
            <a:avLst/>
          </a:prstGeom>
        </p:spPr>
      </p:pic>
    </p:spTree>
    <p:extLst>
      <p:ext uri="{BB962C8B-B14F-4D97-AF65-F5344CB8AC3E}">
        <p14:creationId xmlns:p14="http://schemas.microsoft.com/office/powerpoint/2010/main" val="1419184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49BFF5-C279-4AA6-B99A-1542097F78C3}" type="slidenum">
              <a:rPr kumimoji="0" lang="en-US" altLang="vi-V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vi-V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p:cNvSpPr/>
          <p:nvPr/>
        </p:nvSpPr>
        <p:spPr>
          <a:xfrm>
            <a:off x="407367" y="1156020"/>
            <a:ext cx="5328589" cy="4656916"/>
          </a:xfrm>
          <a:prstGeom prst="rect">
            <a:avLst/>
          </a:prstGeom>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Montserrat" panose="00000500000000000000" pitchFamily="2" charset="0"/>
                <a:ea typeface="Calibri" panose="020F0502020204030204" pitchFamily="34" charset="0"/>
                <a:cs typeface="Arial" panose="020B0604020202020204" pitchFamily="34" charset="0"/>
              </a:rPr>
              <a:t>VĂN PHÒNG MIỀN BẮC</a:t>
            </a: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000" i="0" u="none" strike="noStrike" kern="1200" cap="none" spc="0" normalizeH="0" baseline="0" noProof="0" dirty="0" err="1">
                <a:ln>
                  <a:noFill/>
                </a:ln>
                <a:solidFill>
                  <a:srgbClr val="70AD47">
                    <a:lumMod val="50000"/>
                  </a:srgbClr>
                </a:solidFill>
                <a:effectLst/>
                <a:uLnTx/>
                <a:uFillTx/>
                <a:latin typeface="Montserrat" panose="00000500000000000000" pitchFamily="2" charset="0"/>
                <a:ea typeface="Calibri" panose="020F0502020204030204" pitchFamily="34" charset="0"/>
                <a:cs typeface="Arial" panose="020B0604020202020204" pitchFamily="34" charset="0"/>
              </a:rPr>
              <a:t>Trụ</a:t>
            </a:r>
            <a:r>
              <a:rPr kumimoji="0" lang="en-US" sz="2000" i="0" u="none" strike="noStrike" kern="1200" cap="none" spc="0" normalizeH="0" baseline="0" noProof="0" dirty="0">
                <a:ln>
                  <a:noFill/>
                </a:ln>
                <a:solidFill>
                  <a:srgbClr val="70AD47">
                    <a:lumMod val="50000"/>
                  </a:srgbClr>
                </a:solidFill>
                <a:effectLst/>
                <a:uLnTx/>
                <a:uFillTx/>
                <a:latin typeface="Montserrat" panose="00000500000000000000" pitchFamily="2" charset="0"/>
                <a:ea typeface="Calibri" panose="020F0502020204030204" pitchFamily="34" charset="0"/>
                <a:cs typeface="Arial" panose="020B0604020202020204" pitchFamily="34" charset="0"/>
              </a:rPr>
              <a:t> </a:t>
            </a:r>
            <a:r>
              <a:rPr kumimoji="0" lang="en-US" sz="2000" i="0" u="none" strike="noStrike" kern="1200" cap="none" spc="0" normalizeH="0" baseline="0" noProof="0" dirty="0" err="1">
                <a:ln>
                  <a:noFill/>
                </a:ln>
                <a:solidFill>
                  <a:srgbClr val="70AD47">
                    <a:lumMod val="50000"/>
                  </a:srgbClr>
                </a:solidFill>
                <a:effectLst/>
                <a:uLnTx/>
                <a:uFillTx/>
                <a:latin typeface="Montserrat" panose="00000500000000000000" pitchFamily="2" charset="0"/>
                <a:ea typeface="Calibri" panose="020F0502020204030204" pitchFamily="34" charset="0"/>
                <a:cs typeface="Arial" panose="020B0604020202020204" pitchFamily="34" charset="0"/>
              </a:rPr>
              <a:t>sở</a:t>
            </a:r>
            <a:r>
              <a:rPr kumimoji="0" lang="en-US" sz="2000" i="0" u="none" strike="noStrike" kern="1200" cap="none" spc="0" normalizeH="0" baseline="0" noProof="0" dirty="0">
                <a:ln>
                  <a:noFill/>
                </a:ln>
                <a:solidFill>
                  <a:srgbClr val="70AD47">
                    <a:lumMod val="50000"/>
                  </a:srgbClr>
                </a:solidFill>
                <a:effectLst/>
                <a:uLnTx/>
                <a:uFillTx/>
                <a:latin typeface="Montserrat" panose="00000500000000000000" pitchFamily="2" charset="0"/>
                <a:ea typeface="Calibri" panose="020F0502020204030204" pitchFamily="34" charset="0"/>
                <a:cs typeface="Arial" panose="020B0604020202020204" pitchFamily="34" charset="0"/>
              </a:rPr>
              <a:t> </a:t>
            </a:r>
            <a:r>
              <a:rPr kumimoji="0" lang="en-US" sz="2000" i="0" u="none" strike="noStrike" kern="1200" cap="none" spc="0" normalizeH="0" baseline="0" noProof="0" dirty="0" err="1">
                <a:ln>
                  <a:noFill/>
                </a:ln>
                <a:solidFill>
                  <a:srgbClr val="70AD47">
                    <a:lumMod val="50000"/>
                  </a:srgbClr>
                </a:solidFill>
                <a:effectLst/>
                <a:uLnTx/>
                <a:uFillTx/>
                <a:latin typeface="Montserrat" panose="00000500000000000000" pitchFamily="2" charset="0"/>
                <a:ea typeface="Calibri" panose="020F0502020204030204" pitchFamily="34" charset="0"/>
                <a:cs typeface="Arial" panose="020B0604020202020204" pitchFamily="34" charset="0"/>
              </a:rPr>
              <a:t>chính</a:t>
            </a:r>
            <a:endParaRPr kumimoji="0" lang="en-US" sz="2000" i="0" u="none" strike="noStrike" kern="1200" cap="none" spc="0" normalizeH="0" baseline="0" noProof="0" dirty="0">
              <a:ln>
                <a:noFill/>
              </a:ln>
              <a:solidFill>
                <a:srgbClr val="70AD47">
                  <a:lumMod val="50000"/>
                </a:srgbClr>
              </a:solidFill>
              <a:effectLst/>
              <a:uLnTx/>
              <a:uFillTx/>
              <a:latin typeface="Montserrat" panose="00000500000000000000" pitchFamily="2" charset="0"/>
              <a:ea typeface="Calibri" panose="020F0502020204030204" pitchFamily="34" charset="0"/>
              <a:cs typeface="Arial" panose="020B0604020202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rPr>
              <a:t>Địa</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rPr>
              <a:t> chỉ:  </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Phòng 809,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Tầng</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8,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Tòa</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nhà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Plaschem</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562 Nguyễn Văn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Cừ</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a:t>
            </a: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Gia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Thụy</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Long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Biên</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Hà</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Nội</a:t>
            </a:r>
            <a:endPar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200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rPr>
              <a:t>VĂN PHÒNG MIỀN NAM</a:t>
            </a:r>
            <a:endParaRPr kumimoji="0" lang="en-US" sz="200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endParaRPr>
          </a:p>
          <a:p>
            <a:pPr marL="0" marR="0" lvl="0" indent="0" defTabSz="914400" rtl="0" eaLnBrk="1" fontAlgn="auto" latinLnBrk="0" hangingPunct="1">
              <a:lnSpc>
                <a:spcPct val="150000"/>
              </a:lnSpc>
              <a:spcBef>
                <a:spcPts val="0"/>
              </a:spcBef>
              <a:spcAft>
                <a:spcPts val="45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rPr>
              <a:t>Địa chỉ: Số </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38/6L1 Nguyễn Văn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Trỗi</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Phường</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15,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Quận</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Phú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Nhuận</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 TP Hồ </a:t>
            </a:r>
            <a:r>
              <a:rPr kumimoji="0" lang="en-US" sz="2000" i="0" u="none" strike="noStrike" kern="1200" cap="none" spc="0" normalizeH="0" baseline="0" noProof="0" dirty="0" err="1">
                <a:ln>
                  <a:noFill/>
                </a:ln>
                <a:solidFill>
                  <a:prstClr val="black"/>
                </a:solidFill>
                <a:effectLst/>
                <a:uLnTx/>
                <a:uFillTx/>
                <a:latin typeface="Montserrat" panose="00000500000000000000" pitchFamily="2" charset="0"/>
                <a:cs typeface="Arial" panose="020B0604020202020204" pitchFamily="34" charset="0"/>
              </a:rPr>
              <a:t>Chí</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cs typeface="Arial" panose="020B0604020202020204" pitchFamily="34" charset="0"/>
              </a:rPr>
              <a:t> Minh</a:t>
            </a:r>
            <a:r>
              <a:rPr kumimoji="0" lang="en-US" sz="200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Arial" panose="020B0604020202020204" pitchFamily="34" charset="0"/>
              </a:rPr>
              <a:t>.</a:t>
            </a:r>
          </a:p>
        </p:txBody>
      </p:sp>
      <p:pic>
        <p:nvPicPr>
          <p:cNvPr id="6" name="Picture 5" descr="Logo&#10;&#10;Description automatically generated">
            <a:extLst>
              <a:ext uri="{FF2B5EF4-FFF2-40B4-BE49-F238E27FC236}">
                <a16:creationId xmlns:a16="http://schemas.microsoft.com/office/drawing/2014/main" id="{8730D513-BBF6-42EB-A875-322EF2891A0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6688" y="-184413"/>
            <a:ext cx="1523306" cy="1448400"/>
          </a:xfrm>
          <a:prstGeom prst="rect">
            <a:avLst/>
          </a:prstGeom>
        </p:spPr>
      </p:pic>
      <p:cxnSp>
        <p:nvCxnSpPr>
          <p:cNvPr id="3" name="Straight Connector 2">
            <a:extLst>
              <a:ext uri="{FF2B5EF4-FFF2-40B4-BE49-F238E27FC236}">
                <a16:creationId xmlns:a16="http://schemas.microsoft.com/office/drawing/2014/main" id="{BA2ED8C8-C746-A088-396D-30A441F2A88B}"/>
              </a:ext>
            </a:extLst>
          </p:cNvPr>
          <p:cNvCxnSpPr>
            <a:cxnSpLocks/>
          </p:cNvCxnSpPr>
          <p:nvPr/>
        </p:nvCxnSpPr>
        <p:spPr>
          <a:xfrm>
            <a:off x="1343025" y="54504"/>
            <a:ext cx="0" cy="710671"/>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B2BD9592-B301-1F7A-C00E-F9D4F05269E1}"/>
              </a:ext>
            </a:extLst>
          </p:cNvPr>
          <p:cNvSpPr txBox="1"/>
          <p:nvPr/>
        </p:nvSpPr>
        <p:spPr>
          <a:xfrm>
            <a:off x="1343472" y="206432"/>
            <a:ext cx="10418235" cy="558743"/>
          </a:xfrm>
          <a:prstGeom prst="rect">
            <a:avLst/>
          </a:prstGeom>
          <a:noFill/>
        </p:spPr>
        <p:txBody>
          <a:bodyPr wrap="square" rtlCol="0">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3B8143"/>
                </a:solidFill>
                <a:effectLst/>
                <a:uLnTx/>
                <a:uFillTx/>
                <a:latin typeface="UTM Sharnay" panose="02040603050506020204" pitchFamily="18" charset="0"/>
                <a:ea typeface="Calibri" panose="020F0502020204030204" pitchFamily="34" charset="0"/>
                <a:cs typeface="MyriadPro-Semibold" panose="020B0603030403020204" pitchFamily="34" charset="0"/>
              </a:rPr>
              <a:t>NGUỒN</a:t>
            </a:r>
            <a:r>
              <a:rPr kumimoji="0" lang="en-US" sz="2700" b="1" i="0" u="none" strike="noStrike" kern="1200" cap="none" spc="0" normalizeH="0" noProof="0" dirty="0">
                <a:ln>
                  <a:noFill/>
                </a:ln>
                <a:solidFill>
                  <a:srgbClr val="3B8143"/>
                </a:solidFill>
                <a:effectLst/>
                <a:uLnTx/>
                <a:uFillTx/>
                <a:latin typeface="UTM Sharnay" panose="02040603050506020204" pitchFamily="18" charset="0"/>
                <a:ea typeface="Calibri" panose="020F0502020204030204" pitchFamily="34" charset="0"/>
                <a:cs typeface="MyriadPro-Semibold" panose="020B0603030403020204" pitchFamily="34" charset="0"/>
              </a:rPr>
              <a:t> LỰC CƠ SỞ HẠ TẦNG </a:t>
            </a:r>
            <a:r>
              <a:rPr kumimoji="0" lang="en-US" sz="2700" b="1" i="0" u="none" strike="noStrike" kern="1200" cap="none" spc="0" normalizeH="0" baseline="0" noProof="0" dirty="0">
                <a:ln>
                  <a:noFill/>
                </a:ln>
                <a:solidFill>
                  <a:srgbClr val="3B8143"/>
                </a:solidFill>
                <a:effectLst/>
                <a:uLnTx/>
                <a:uFillTx/>
                <a:latin typeface="UTM Sharnay" panose="02040603050506020204" pitchFamily="18" charset="0"/>
                <a:ea typeface="Calibri" panose="020F0502020204030204" pitchFamily="34" charset="0"/>
                <a:cs typeface="MyriadPro-Semibold" panose="020B0603030403020204" pitchFamily="34" charset="0"/>
              </a:rPr>
              <a:t>CÔNG TY THANH AN</a:t>
            </a:r>
          </a:p>
        </p:txBody>
      </p:sp>
      <p:pic>
        <p:nvPicPr>
          <p:cNvPr id="9" name="Picture 8">
            <a:extLst>
              <a:ext uri="{FF2B5EF4-FFF2-40B4-BE49-F238E27FC236}">
                <a16:creationId xmlns:a16="http://schemas.microsoft.com/office/drawing/2014/main" id="{4C1BBF72-2D5E-D67E-8EA2-B385EF211E0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6138392" y="957794"/>
            <a:ext cx="5663952" cy="2741955"/>
          </a:xfrm>
          <a:prstGeom prst="rect">
            <a:avLst/>
          </a:prstGeom>
        </p:spPr>
      </p:pic>
      <p:pic>
        <p:nvPicPr>
          <p:cNvPr id="11" name="Picture 10">
            <a:extLst>
              <a:ext uri="{FF2B5EF4-FFF2-40B4-BE49-F238E27FC236}">
                <a16:creationId xmlns:a16="http://schemas.microsoft.com/office/drawing/2014/main" id="{74B01CE5-EA7F-C51B-1622-6BC7AB54765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rcRect l="-1" r="-1"/>
          <a:stretch/>
        </p:blipFill>
        <p:spPr>
          <a:xfrm>
            <a:off x="6138391" y="3887214"/>
            <a:ext cx="5663951" cy="2617991"/>
          </a:xfrm>
          <a:prstGeom prst="rect">
            <a:avLst/>
          </a:prstGeom>
        </p:spPr>
      </p:pic>
    </p:spTree>
    <p:extLst>
      <p:ext uri="{BB962C8B-B14F-4D97-AF65-F5344CB8AC3E}">
        <p14:creationId xmlns:p14="http://schemas.microsoft.com/office/powerpoint/2010/main" val="835668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3FAAEF47-1BA0-3C4F-8157-EF2252938BB6}"/>
              </a:ext>
            </a:extLst>
          </p:cNvPr>
          <p:cNvCxnSpPr>
            <a:cxnSpLocks/>
          </p:cNvCxnSpPr>
          <p:nvPr/>
        </p:nvCxnSpPr>
        <p:spPr>
          <a:xfrm>
            <a:off x="1820217" y="292505"/>
            <a:ext cx="0" cy="816108"/>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16" name="Hexagon 15"/>
          <p:cNvSpPr/>
          <p:nvPr/>
        </p:nvSpPr>
        <p:spPr>
          <a:xfrm>
            <a:off x="4828212" y="3148288"/>
            <a:ext cx="1600200" cy="1414462"/>
          </a:xfrm>
          <a:prstGeom prst="hexag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panose="00000500000000000000" pitchFamily="2" charset="0"/>
              </a:rPr>
              <a:t>ĐẶC ĐIỂM</a:t>
            </a:r>
          </a:p>
        </p:txBody>
      </p:sp>
      <p:sp>
        <p:nvSpPr>
          <p:cNvPr id="17" name="Hexagon 16"/>
          <p:cNvSpPr/>
          <p:nvPr/>
        </p:nvSpPr>
        <p:spPr>
          <a:xfrm>
            <a:off x="6428412" y="2327775"/>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NƯỚNG KHÔNG CHIÊN</a:t>
            </a:r>
          </a:p>
        </p:txBody>
      </p:sp>
      <p:sp>
        <p:nvSpPr>
          <p:cNvPr id="23" name="Hexagon 22"/>
          <p:cNvSpPr/>
          <p:nvPr/>
        </p:nvSpPr>
        <p:spPr>
          <a:xfrm>
            <a:off x="6406143" y="4056061"/>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NGUYÊN LIỆU NHẬP KHẨU</a:t>
            </a:r>
          </a:p>
        </p:txBody>
      </p:sp>
      <p:sp>
        <p:nvSpPr>
          <p:cNvPr id="26" name="Hexagon 25"/>
          <p:cNvSpPr/>
          <p:nvPr/>
        </p:nvSpPr>
        <p:spPr>
          <a:xfrm>
            <a:off x="3250281" y="4056061"/>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3 KHÔNG</a:t>
            </a:r>
          </a:p>
        </p:txBody>
      </p:sp>
      <p:sp>
        <p:nvSpPr>
          <p:cNvPr id="13" name="Hexagon 12"/>
          <p:cNvSpPr/>
          <p:nvPr/>
        </p:nvSpPr>
        <p:spPr>
          <a:xfrm>
            <a:off x="3228012" y="2327775"/>
            <a:ext cx="1600200" cy="1414462"/>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Montserrat" panose="00000500000000000000" pitchFamily="2" charset="0"/>
              </a:rPr>
              <a:t>COMBO VI CHẤT</a:t>
            </a:r>
          </a:p>
        </p:txBody>
      </p:sp>
      <p:sp>
        <p:nvSpPr>
          <p:cNvPr id="14" name="TextBox 13">
            <a:extLst>
              <a:ext uri="{FF2B5EF4-FFF2-40B4-BE49-F238E27FC236}">
                <a16:creationId xmlns:a16="http://schemas.microsoft.com/office/drawing/2014/main" id="{659D2211-E864-3041-9075-79E8B4974D3D}"/>
              </a:ext>
            </a:extLst>
          </p:cNvPr>
          <p:cNvSpPr txBox="1"/>
          <p:nvPr/>
        </p:nvSpPr>
        <p:spPr>
          <a:xfrm>
            <a:off x="1840438" y="400889"/>
            <a:ext cx="5983754" cy="507831"/>
          </a:xfrm>
          <a:prstGeom prst="rect">
            <a:avLst/>
          </a:prstGeom>
          <a:noFill/>
        </p:spPr>
        <p:txBody>
          <a:bodyPr wrap="none" rtlCol="0">
            <a:spAutoFit/>
          </a:bodyPr>
          <a:lstStyle/>
          <a:p>
            <a:r>
              <a:rPr lang="en-US" sz="2700" b="1" dirty="0">
                <a:solidFill>
                  <a:srgbClr val="548235"/>
                </a:solidFill>
                <a:latin typeface="UTM Sharnay" panose="02040603050506020204" pitchFamily="18" charset="0"/>
              </a:rPr>
              <a:t>ĐẶC ĐIỂM CỦA OATTA – BỮA ĂN 1 PHÚT</a:t>
            </a:r>
          </a:p>
        </p:txBody>
      </p:sp>
      <p:sp>
        <p:nvSpPr>
          <p:cNvPr id="3" name="Rounded Rectangle 2"/>
          <p:cNvSpPr/>
          <p:nvPr/>
        </p:nvSpPr>
        <p:spPr>
          <a:xfrm>
            <a:off x="8200278" y="1678038"/>
            <a:ext cx="2143125" cy="701574"/>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latin typeface="Montserrat" panose="00000500000000000000" pitchFamily="2" charset="0"/>
              </a:rPr>
              <a:t>- </a:t>
            </a:r>
            <a:r>
              <a:rPr lang="en-US" sz="1400" dirty="0" err="1">
                <a:latin typeface="Montserrat" panose="00000500000000000000" pitchFamily="2" charset="0"/>
              </a:rPr>
              <a:t>Nhập</a:t>
            </a:r>
            <a:r>
              <a:rPr lang="en-US" sz="1400" dirty="0">
                <a:latin typeface="Montserrat" panose="00000500000000000000" pitchFamily="2" charset="0"/>
              </a:rPr>
              <a:t> </a:t>
            </a:r>
            <a:r>
              <a:rPr lang="en-US" sz="1400" dirty="0" err="1">
                <a:latin typeface="Montserrat" panose="00000500000000000000" pitchFamily="2" charset="0"/>
              </a:rPr>
              <a:t>từ</a:t>
            </a:r>
            <a:r>
              <a:rPr lang="en-US" sz="1400" dirty="0">
                <a:latin typeface="Montserrat" panose="00000500000000000000" pitchFamily="2" charset="0"/>
              </a:rPr>
              <a:t> </a:t>
            </a:r>
            <a:r>
              <a:rPr lang="en-US" sz="1400" dirty="0" err="1">
                <a:latin typeface="Montserrat" panose="00000500000000000000" pitchFamily="2" charset="0"/>
              </a:rPr>
              <a:t>Anh</a:t>
            </a:r>
            <a:endParaRPr lang="en-US" sz="1400" dirty="0">
              <a:latin typeface="Montserrat" panose="00000500000000000000" pitchFamily="2" charset="0"/>
            </a:endParaRPr>
          </a:p>
          <a:p>
            <a:r>
              <a:rPr lang="en-US" sz="1400" dirty="0">
                <a:latin typeface="Montserrat" panose="00000500000000000000" pitchFamily="2" charset="0"/>
              </a:rPr>
              <a:t>- </a:t>
            </a:r>
            <a:r>
              <a:rPr lang="en-US" sz="1400" dirty="0" err="1">
                <a:latin typeface="Montserrat" panose="00000500000000000000" pitchFamily="2" charset="0"/>
              </a:rPr>
              <a:t>Thứ</a:t>
            </a:r>
            <a:r>
              <a:rPr lang="en-US" sz="1400" dirty="0">
                <a:latin typeface="Montserrat" panose="00000500000000000000" pitchFamily="2" charset="0"/>
              </a:rPr>
              <a:t> 2 </a:t>
            </a:r>
            <a:r>
              <a:rPr lang="en-US" sz="1400" dirty="0" err="1">
                <a:latin typeface="Montserrat" panose="00000500000000000000" pitchFamily="2" charset="0"/>
              </a:rPr>
              <a:t>tại</a:t>
            </a:r>
            <a:r>
              <a:rPr lang="en-US" sz="1400" dirty="0">
                <a:latin typeface="Montserrat" panose="00000500000000000000" pitchFamily="2" charset="0"/>
              </a:rPr>
              <a:t> </a:t>
            </a:r>
            <a:r>
              <a:rPr lang="en-US" sz="1400" dirty="0" err="1">
                <a:latin typeface="Montserrat" panose="00000500000000000000" pitchFamily="2" charset="0"/>
              </a:rPr>
              <a:t>châu</a:t>
            </a:r>
            <a:r>
              <a:rPr lang="en-US" sz="1400" dirty="0">
                <a:latin typeface="Montserrat" panose="00000500000000000000" pitchFamily="2" charset="0"/>
              </a:rPr>
              <a:t> Á</a:t>
            </a:r>
          </a:p>
        </p:txBody>
      </p:sp>
      <p:sp>
        <p:nvSpPr>
          <p:cNvPr id="25" name="Rounded Rectangle 24"/>
          <p:cNvSpPr/>
          <p:nvPr/>
        </p:nvSpPr>
        <p:spPr>
          <a:xfrm>
            <a:off x="8193470" y="5504580"/>
            <a:ext cx="3024415" cy="1155649"/>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dirty="0">
                <a:latin typeface="Montserrat" panose="00000500000000000000" pitchFamily="2" charset="0"/>
              </a:rPr>
              <a:t>Oat (</a:t>
            </a:r>
            <a:r>
              <a:rPr lang="en-US" sz="1600" dirty="0" err="1">
                <a:latin typeface="Montserrat" panose="00000500000000000000" pitchFamily="2" charset="0"/>
              </a:rPr>
              <a:t>yến</a:t>
            </a:r>
            <a:r>
              <a:rPr lang="en-US" sz="1600" dirty="0">
                <a:latin typeface="Montserrat" panose="00000500000000000000" pitchFamily="2" charset="0"/>
              </a:rPr>
              <a:t> </a:t>
            </a:r>
            <a:r>
              <a:rPr lang="en-US" sz="1600" dirty="0" err="1">
                <a:latin typeface="Montserrat" panose="00000500000000000000" pitchFamily="2" charset="0"/>
              </a:rPr>
              <a:t>mạch</a:t>
            </a:r>
            <a:r>
              <a:rPr lang="en-US" sz="1600" dirty="0">
                <a:latin typeface="Montserrat" panose="00000500000000000000" pitchFamily="2" charset="0"/>
              </a:rPr>
              <a:t>): </a:t>
            </a:r>
            <a:r>
              <a:rPr lang="en-US" sz="1600" dirty="0" err="1">
                <a:latin typeface="Montserrat" panose="00000500000000000000" pitchFamily="2" charset="0"/>
              </a:rPr>
              <a:t>Úc</a:t>
            </a:r>
            <a:endParaRPr lang="en-US" sz="1600" dirty="0">
              <a:latin typeface="Montserrat" panose="00000500000000000000" pitchFamily="2" charset="0"/>
            </a:endParaRPr>
          </a:p>
          <a:p>
            <a:pPr marL="285750" indent="-285750">
              <a:buFontTx/>
              <a:buChar char="-"/>
            </a:pPr>
            <a:r>
              <a:rPr lang="en-US" sz="1600" dirty="0" err="1">
                <a:latin typeface="Montserrat" panose="00000500000000000000" pitchFamily="2" charset="0"/>
              </a:rPr>
              <a:t>Phô</a:t>
            </a:r>
            <a:r>
              <a:rPr lang="en-US" sz="1600" dirty="0">
                <a:latin typeface="Montserrat" panose="00000500000000000000" pitchFamily="2" charset="0"/>
              </a:rPr>
              <a:t> </a:t>
            </a:r>
            <a:r>
              <a:rPr lang="en-US" sz="1600" dirty="0" err="1">
                <a:latin typeface="Montserrat" panose="00000500000000000000" pitchFamily="2" charset="0"/>
              </a:rPr>
              <a:t>mai</a:t>
            </a:r>
            <a:r>
              <a:rPr lang="en-US" sz="1600" dirty="0">
                <a:latin typeface="Montserrat" panose="00000500000000000000" pitchFamily="2" charset="0"/>
              </a:rPr>
              <a:t> cheddar: </a:t>
            </a:r>
            <a:r>
              <a:rPr lang="en-US" sz="1600" dirty="0" err="1">
                <a:latin typeface="Montserrat" panose="00000500000000000000" pitchFamily="2" charset="0"/>
              </a:rPr>
              <a:t>Úc</a:t>
            </a:r>
            <a:endParaRPr lang="en-US" sz="1600" dirty="0">
              <a:latin typeface="Montserrat" panose="00000500000000000000" pitchFamily="2" charset="0"/>
            </a:endParaRPr>
          </a:p>
          <a:p>
            <a:pPr marL="285750" indent="-285750">
              <a:buFontTx/>
              <a:buChar char="-"/>
            </a:pPr>
            <a:r>
              <a:rPr lang="en-US" sz="1600" dirty="0" err="1">
                <a:latin typeface="Montserrat" panose="00000500000000000000" pitchFamily="2" charset="0"/>
              </a:rPr>
              <a:t>Trái</a:t>
            </a:r>
            <a:r>
              <a:rPr lang="en-US" sz="1600" dirty="0">
                <a:latin typeface="Montserrat" panose="00000500000000000000" pitchFamily="2" charset="0"/>
              </a:rPr>
              <a:t> </a:t>
            </a:r>
            <a:r>
              <a:rPr lang="en-US" sz="1600" dirty="0" err="1">
                <a:latin typeface="Montserrat" panose="00000500000000000000" pitchFamily="2" charset="0"/>
              </a:rPr>
              <a:t>cây</a:t>
            </a:r>
            <a:r>
              <a:rPr lang="en-US" sz="1600" dirty="0">
                <a:latin typeface="Montserrat" panose="00000500000000000000" pitchFamily="2" charset="0"/>
              </a:rPr>
              <a:t>: New Zealand</a:t>
            </a:r>
          </a:p>
        </p:txBody>
      </p:sp>
      <p:sp>
        <p:nvSpPr>
          <p:cNvPr id="27" name="Rounded Rectangle 26"/>
          <p:cNvSpPr/>
          <p:nvPr/>
        </p:nvSpPr>
        <p:spPr>
          <a:xfrm>
            <a:off x="1190694" y="1513077"/>
            <a:ext cx="1704837" cy="1155649"/>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dirty="0" err="1">
                <a:latin typeface="Montserrat" panose="00000500000000000000" pitchFamily="2" charset="0"/>
              </a:rPr>
              <a:t>ChấT</a:t>
            </a:r>
            <a:r>
              <a:rPr lang="en-US" sz="1600" dirty="0">
                <a:latin typeface="Montserrat" panose="00000500000000000000" pitchFamily="2" charset="0"/>
              </a:rPr>
              <a:t> </a:t>
            </a:r>
            <a:r>
              <a:rPr lang="en-US" sz="1600" dirty="0" err="1">
                <a:latin typeface="Montserrat" panose="00000500000000000000" pitchFamily="2" charset="0"/>
              </a:rPr>
              <a:t>Xơ</a:t>
            </a:r>
            <a:endParaRPr lang="en-US" sz="1600" dirty="0">
              <a:latin typeface="Montserrat" panose="00000500000000000000" pitchFamily="2" charset="0"/>
            </a:endParaRPr>
          </a:p>
          <a:p>
            <a:pPr marL="285750" indent="-285750">
              <a:buFontTx/>
              <a:buChar char="-"/>
            </a:pPr>
            <a:r>
              <a:rPr lang="en-US" sz="1600" dirty="0" err="1">
                <a:latin typeface="Montserrat" panose="00000500000000000000" pitchFamily="2" charset="0"/>
              </a:rPr>
              <a:t>Canxi</a:t>
            </a:r>
            <a:r>
              <a:rPr lang="en-US" sz="1600" dirty="0">
                <a:latin typeface="Montserrat" panose="00000500000000000000" pitchFamily="2" charset="0"/>
              </a:rPr>
              <a:t> +D3</a:t>
            </a:r>
          </a:p>
          <a:p>
            <a:pPr marL="285750" indent="-285750">
              <a:buFontTx/>
              <a:buChar char="-"/>
            </a:pPr>
            <a:r>
              <a:rPr lang="en-US" sz="1600" dirty="0">
                <a:latin typeface="Montserrat" panose="00000500000000000000" pitchFamily="2" charset="0"/>
              </a:rPr>
              <a:t>Vitamin E</a:t>
            </a:r>
          </a:p>
          <a:p>
            <a:pPr marL="285750" indent="-285750">
              <a:buFontTx/>
              <a:buChar char="-"/>
            </a:pPr>
            <a:r>
              <a:rPr lang="en-US" sz="1600" dirty="0" err="1">
                <a:latin typeface="Montserrat" panose="00000500000000000000" pitchFamily="2" charset="0"/>
              </a:rPr>
              <a:t>Sắt</a:t>
            </a:r>
            <a:endParaRPr lang="en-US" sz="1600" dirty="0">
              <a:latin typeface="Montserrat" panose="00000500000000000000" pitchFamily="2" charset="0"/>
            </a:endParaRPr>
          </a:p>
        </p:txBody>
      </p:sp>
      <p:sp>
        <p:nvSpPr>
          <p:cNvPr id="28" name="Rounded Rectangle 27"/>
          <p:cNvSpPr/>
          <p:nvPr/>
        </p:nvSpPr>
        <p:spPr>
          <a:xfrm>
            <a:off x="173871" y="5285704"/>
            <a:ext cx="2966080" cy="1155649"/>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dirty="0" err="1">
                <a:latin typeface="Montserrat" panose="00000500000000000000" pitchFamily="2" charset="0"/>
              </a:rPr>
              <a:t>Không</a:t>
            </a:r>
            <a:r>
              <a:rPr lang="en-US" sz="1600" dirty="0">
                <a:latin typeface="Montserrat" panose="00000500000000000000" pitchFamily="2" charset="0"/>
              </a:rPr>
              <a:t> </a:t>
            </a:r>
            <a:r>
              <a:rPr lang="en-US" sz="1600" dirty="0" err="1">
                <a:latin typeface="Montserrat" panose="00000500000000000000" pitchFamily="2" charset="0"/>
              </a:rPr>
              <a:t>chất</a:t>
            </a:r>
            <a:r>
              <a:rPr lang="en-US" sz="1600" dirty="0">
                <a:latin typeface="Montserrat" panose="00000500000000000000" pitchFamily="2" charset="0"/>
              </a:rPr>
              <a:t> </a:t>
            </a:r>
            <a:r>
              <a:rPr lang="en-US" sz="1600" dirty="0" err="1">
                <a:latin typeface="Montserrat" panose="00000500000000000000" pitchFamily="2" charset="0"/>
              </a:rPr>
              <a:t>bảo</a:t>
            </a:r>
            <a:r>
              <a:rPr lang="en-US" sz="1600" dirty="0">
                <a:latin typeface="Montserrat" panose="00000500000000000000" pitchFamily="2" charset="0"/>
              </a:rPr>
              <a:t> </a:t>
            </a:r>
            <a:r>
              <a:rPr lang="en-US" sz="1600" dirty="0" err="1">
                <a:latin typeface="Montserrat" panose="00000500000000000000" pitchFamily="2" charset="0"/>
              </a:rPr>
              <a:t>quản</a:t>
            </a:r>
            <a:endParaRPr lang="en-US" sz="1600" dirty="0">
              <a:latin typeface="Montserrat" panose="00000500000000000000" pitchFamily="2" charset="0"/>
            </a:endParaRPr>
          </a:p>
          <a:p>
            <a:pPr marL="285750" indent="-285750">
              <a:buFontTx/>
              <a:buChar char="-"/>
            </a:pPr>
            <a:r>
              <a:rPr lang="en-US" sz="1600" dirty="0" err="1">
                <a:latin typeface="Montserrat" panose="00000500000000000000" pitchFamily="2" charset="0"/>
              </a:rPr>
              <a:t>Không</a:t>
            </a:r>
            <a:r>
              <a:rPr lang="en-US" sz="1600" dirty="0">
                <a:latin typeface="Montserrat" panose="00000500000000000000" pitchFamily="2" charset="0"/>
              </a:rPr>
              <a:t> </a:t>
            </a:r>
            <a:r>
              <a:rPr lang="en-US" sz="1600" dirty="0" err="1">
                <a:latin typeface="Montserrat" panose="00000500000000000000" pitchFamily="2" charset="0"/>
              </a:rPr>
              <a:t>chất</a:t>
            </a:r>
            <a:r>
              <a:rPr lang="en-US" sz="1600" dirty="0">
                <a:latin typeface="Montserrat" panose="00000500000000000000" pitchFamily="2" charset="0"/>
              </a:rPr>
              <a:t> </a:t>
            </a:r>
            <a:r>
              <a:rPr lang="en-US" sz="1600" dirty="0" err="1">
                <a:latin typeface="Montserrat" panose="00000500000000000000" pitchFamily="2" charset="0"/>
              </a:rPr>
              <a:t>tạo</a:t>
            </a:r>
            <a:r>
              <a:rPr lang="en-US" sz="1600" dirty="0">
                <a:latin typeface="Montserrat" panose="00000500000000000000" pitchFamily="2" charset="0"/>
              </a:rPr>
              <a:t> </a:t>
            </a:r>
            <a:r>
              <a:rPr lang="en-US" sz="1600" dirty="0" err="1">
                <a:latin typeface="Montserrat" panose="00000500000000000000" pitchFamily="2" charset="0"/>
              </a:rPr>
              <a:t>màu</a:t>
            </a:r>
            <a:endParaRPr lang="en-US" sz="1600" dirty="0">
              <a:latin typeface="Montserrat" panose="00000500000000000000" pitchFamily="2" charset="0"/>
            </a:endParaRPr>
          </a:p>
          <a:p>
            <a:pPr marL="285750" indent="-285750">
              <a:buFontTx/>
              <a:buChar char="-"/>
            </a:pPr>
            <a:r>
              <a:rPr lang="en-US" sz="1600" dirty="0" err="1">
                <a:latin typeface="Montserrat" panose="00000500000000000000" pitchFamily="2" charset="0"/>
              </a:rPr>
              <a:t>Không</a:t>
            </a:r>
            <a:r>
              <a:rPr lang="en-US" sz="1600" dirty="0">
                <a:latin typeface="Montserrat" panose="00000500000000000000" pitchFamily="2" charset="0"/>
              </a:rPr>
              <a:t> </a:t>
            </a:r>
            <a:r>
              <a:rPr lang="en-US" sz="1600" dirty="0" err="1">
                <a:latin typeface="Montserrat" panose="00000500000000000000" pitchFamily="2" charset="0"/>
              </a:rPr>
              <a:t>chất</a:t>
            </a:r>
            <a:r>
              <a:rPr lang="en-US" sz="1600" dirty="0">
                <a:latin typeface="Montserrat" panose="00000500000000000000" pitchFamily="2" charset="0"/>
              </a:rPr>
              <a:t> </a:t>
            </a:r>
            <a:r>
              <a:rPr lang="en-US" sz="1600" dirty="0" err="1">
                <a:latin typeface="Montserrat" panose="00000500000000000000" pitchFamily="2" charset="0"/>
              </a:rPr>
              <a:t>tạo</a:t>
            </a:r>
            <a:r>
              <a:rPr lang="en-US" sz="1600" dirty="0">
                <a:latin typeface="Montserrat" panose="00000500000000000000" pitchFamily="2" charset="0"/>
              </a:rPr>
              <a:t> </a:t>
            </a:r>
            <a:r>
              <a:rPr lang="en-US" sz="1600" dirty="0" err="1">
                <a:latin typeface="Montserrat" panose="00000500000000000000" pitchFamily="2" charset="0"/>
              </a:rPr>
              <a:t>ngọt</a:t>
            </a:r>
            <a:endParaRPr lang="en-US" sz="1600" dirty="0">
              <a:latin typeface="Montserrat" panose="00000500000000000000" pitchFamily="2" charset="0"/>
            </a:endParaRPr>
          </a:p>
        </p:txBody>
      </p:sp>
      <p:cxnSp>
        <p:nvCxnSpPr>
          <p:cNvPr id="29" name="Straight Connector 28"/>
          <p:cNvCxnSpPr/>
          <p:nvPr/>
        </p:nvCxnSpPr>
        <p:spPr>
          <a:xfrm>
            <a:off x="7208005" y="2028825"/>
            <a:ext cx="0" cy="293216"/>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a:stCxn id="26" idx="3"/>
          </p:cNvCxnSpPr>
          <p:nvPr/>
        </p:nvCxnSpPr>
        <p:spPr>
          <a:xfrm flipH="1">
            <a:off x="1662945" y="4763292"/>
            <a:ext cx="1587336" cy="37308"/>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662945" y="4800600"/>
            <a:ext cx="0" cy="517098"/>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177628" y="5497951"/>
            <a:ext cx="0" cy="603308"/>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153731" y="6101259"/>
            <a:ext cx="975411" cy="0"/>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p:cNvCxnSpPr>
          <p:nvPr/>
        </p:nvCxnSpPr>
        <p:spPr>
          <a:xfrm flipH="1" flipV="1">
            <a:off x="2043113" y="2995423"/>
            <a:ext cx="1184899" cy="39741"/>
          </a:xfrm>
          <a:prstGeom prst="line">
            <a:avLst/>
          </a:prstGeom>
          <a:ln w="3810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2043113" y="2729001"/>
            <a:ext cx="0" cy="266422"/>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D000FDA-25F2-4343-8561-60E394A3BB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460" y="0"/>
            <a:ext cx="1732757" cy="1259714"/>
          </a:xfrm>
          <a:prstGeom prst="rect">
            <a:avLst/>
          </a:prstGeom>
        </p:spPr>
      </p:pic>
      <p:pic>
        <p:nvPicPr>
          <p:cNvPr id="37" name="Picture 36" descr="Logo&#10;&#10;Description automatically generated">
            <a:extLst>
              <a:ext uri="{FF2B5EF4-FFF2-40B4-BE49-F238E27FC236}">
                <a16:creationId xmlns:a16="http://schemas.microsoft.com/office/drawing/2014/main" id="{A8D8CAC4-149C-4950-9371-DCDD6CDDE15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663767" y="218369"/>
            <a:ext cx="1219200" cy="1232186"/>
          </a:xfrm>
          <a:prstGeom prst="rect">
            <a:avLst/>
          </a:prstGeom>
        </p:spPr>
      </p:pic>
      <p:cxnSp>
        <p:nvCxnSpPr>
          <p:cNvPr id="39" name="Straight Arrow Connector 38">
            <a:extLst>
              <a:ext uri="{FF2B5EF4-FFF2-40B4-BE49-F238E27FC236}">
                <a16:creationId xmlns:a16="http://schemas.microsoft.com/office/drawing/2014/main" id="{449A103B-5F4B-DF07-7CBC-F3C92753FEDE}"/>
              </a:ext>
            </a:extLst>
          </p:cNvPr>
          <p:cNvCxnSpPr>
            <a:cxnSpLocks/>
          </p:cNvCxnSpPr>
          <p:nvPr/>
        </p:nvCxnSpPr>
        <p:spPr>
          <a:xfrm>
            <a:off x="7191436" y="2028825"/>
            <a:ext cx="975411" cy="0"/>
          </a:xfrm>
          <a:prstGeom prst="straightConnector1">
            <a:avLst/>
          </a:prstGeom>
          <a:ln w="38100">
            <a:solidFill>
              <a:schemeClr val="accent6">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994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circle(in)">
                                      <p:cBhvr>
                                        <p:cTn id="20" dur="20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circle(in)">
                                      <p:cBhvr>
                                        <p:cTn id="36" dur="20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par>
                                <p:cTn id="42" presetID="10" presetClass="entr" presetSubtype="0" fill="hold"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circle(in)">
                                      <p:cBhvr>
                                        <p:cTn id="52" dur="2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500"/>
                                        <p:tgtEl>
                                          <p:spTgt spid="35"/>
                                        </p:tgtEl>
                                      </p:cBhvr>
                                    </p:animEffect>
                                  </p:childTnLst>
                                </p:cTn>
                              </p:par>
                              <p:par>
                                <p:cTn id="58" presetID="10" presetClass="entr" presetSubtype="0" fill="hold" nodeType="with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par>
                                <p:cTn id="64" presetID="10" presetClass="entr" presetSubtype="0" fill="hold"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fade">
                                      <p:cBhvr>
                                        <p:cTn id="6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P spid="26" grpId="0" animBg="1"/>
      <p:bldP spid="13" grpId="0" animBg="1"/>
      <p:bldP spid="3" grpId="0" animBg="1"/>
      <p:bldP spid="25" grpId="0" animBg="1"/>
      <p:bldP spid="27" grpId="0" animBg="1"/>
      <p:bldP spid="2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36B1442F-0124-4994-BDC6-DE86255B6A91}"/>
              </a:ext>
            </a:extLst>
          </p:cNvPr>
          <p:cNvSpPr txBox="1"/>
          <p:nvPr/>
        </p:nvSpPr>
        <p:spPr>
          <a:xfrm>
            <a:off x="1089088" y="390262"/>
            <a:ext cx="6111738" cy="923330"/>
          </a:xfrm>
          <a:prstGeom prst="rect">
            <a:avLst/>
          </a:prstGeom>
          <a:noFill/>
        </p:spPr>
        <p:txBody>
          <a:bodyPr wrap="none" rtlCol="0">
            <a:spAutoFit/>
          </a:bodyPr>
          <a:lstStyle/>
          <a:p>
            <a:r>
              <a:rPr lang="en-US" sz="2700" b="1" dirty="0">
                <a:solidFill>
                  <a:srgbClr val="00930B"/>
                </a:solidFill>
                <a:latin typeface="UTM Sharnay" panose="02040603050506020204" pitchFamily="18" charset="0"/>
              </a:rPr>
              <a:t>NHÓM KHÁCH HÀNG 80% NỮ/ 20% NAM</a:t>
            </a:r>
          </a:p>
          <a:p>
            <a:r>
              <a:rPr lang="en-US" sz="2700" b="1" dirty="0">
                <a:solidFill>
                  <a:srgbClr val="00930B"/>
                </a:solidFill>
                <a:latin typeface="UTM Sharnay" panose="02040603050506020204" pitchFamily="18" charset="0"/>
              </a:rPr>
              <a:t>TỪ 22 – 35 TUỔI</a:t>
            </a:r>
          </a:p>
        </p:txBody>
      </p:sp>
      <p:sp>
        <p:nvSpPr>
          <p:cNvPr id="23" name="Google Shape;827;p8">
            <a:extLst>
              <a:ext uri="{FF2B5EF4-FFF2-40B4-BE49-F238E27FC236}">
                <a16:creationId xmlns:a16="http://schemas.microsoft.com/office/drawing/2014/main" id="{EB7A497D-2962-4CE8-8A90-C205C58893D1}"/>
              </a:ext>
            </a:extLst>
          </p:cNvPr>
          <p:cNvSpPr/>
          <p:nvPr/>
        </p:nvSpPr>
        <p:spPr>
          <a:xfrm>
            <a:off x="1152083" y="765175"/>
            <a:ext cx="6272928" cy="4524275"/>
          </a:xfrm>
          <a:prstGeom prst="rect">
            <a:avLst/>
          </a:prstGeom>
          <a:noFill/>
          <a:ln>
            <a:noFill/>
          </a:ln>
        </p:spPr>
        <p:txBody>
          <a:bodyPr spcFirstLastPara="1" wrap="square" lIns="45700" tIns="45700" rIns="45700" bIns="45700" anchor="t" anchorCtr="0">
            <a:spAutoFit/>
          </a:bodyPr>
          <a:lstStyle/>
          <a:p>
            <a:pPr>
              <a:lnSpc>
                <a:spcPct val="200000"/>
              </a:lnSpc>
              <a:buClr>
                <a:srgbClr val="000000"/>
              </a:buClr>
              <a:buSzPts val="1400"/>
            </a:pPr>
            <a:endParaRPr dirty="0">
              <a:solidFill>
                <a:srgbClr val="000000"/>
              </a:solidFill>
              <a:latin typeface="Montserrat" panose="00000500000000000000" pitchFamily="2" charset="0"/>
              <a:ea typeface="Arial"/>
              <a:cs typeface="Arial"/>
              <a:sym typeface="Arial"/>
            </a:endParaRPr>
          </a:p>
          <a:p>
            <a:pPr>
              <a:lnSpc>
                <a:spcPct val="200000"/>
              </a:lnSpc>
              <a:buClr>
                <a:srgbClr val="000000"/>
              </a:buClr>
              <a:buSzPts val="1400"/>
            </a:pPr>
            <a:r>
              <a:rPr lang="en-US" b="1" dirty="0">
                <a:solidFill>
                  <a:srgbClr val="000000"/>
                </a:solidFill>
                <a:latin typeface="Montserrat" panose="00000500000000000000" pitchFamily="2" charset="0"/>
                <a:ea typeface="Arial"/>
                <a:cs typeface="Arial"/>
                <a:sym typeface="Arial"/>
              </a:rPr>
              <a:t>NHU CẦU:</a:t>
            </a:r>
            <a:endParaRPr b="1" dirty="0">
              <a:solidFill>
                <a:srgbClr val="000000"/>
              </a:solidFill>
              <a:latin typeface="Montserrat" panose="00000500000000000000" pitchFamily="2" charset="0"/>
              <a:ea typeface="Arial"/>
              <a:cs typeface="Arial"/>
              <a:sym typeface="Arial"/>
            </a:endParaRPr>
          </a:p>
          <a:p>
            <a:pPr marL="285739" indent="-285739">
              <a:lnSpc>
                <a:spcPct val="20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Tìm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kiếm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phụ</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tiện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lợi</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nhưng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vẫn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ngon</a:t>
            </a:r>
            <a:endParaRPr lang="en-US" dirty="0">
              <a:solidFill>
                <a:srgbClr val="000000"/>
              </a:solidFill>
              <a:latin typeface="Montserrat" panose="00000500000000000000" pitchFamily="2" charset="0"/>
              <a:ea typeface="Arial"/>
              <a:cs typeface="Arial"/>
              <a:sym typeface="Arial"/>
            </a:endParaRPr>
          </a:p>
          <a:p>
            <a:pPr marL="285739" indent="-285739">
              <a:lnSpc>
                <a:spcPct val="20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Tìm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kiếm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các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sản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phẩm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có</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nguồn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gốc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từ</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thực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vật</a:t>
            </a:r>
            <a:endParaRPr dirty="0">
              <a:solidFill>
                <a:srgbClr val="000000"/>
              </a:solidFill>
              <a:latin typeface="Montserrat" panose="00000500000000000000" pitchFamily="2" charset="0"/>
              <a:ea typeface="Arial"/>
              <a:cs typeface="Arial"/>
              <a:sym typeface="Arial"/>
            </a:endParaRPr>
          </a:p>
          <a:p>
            <a:pPr marL="285739" indent="-285739">
              <a:lnSpc>
                <a:spcPct val="20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Kì</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vọng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bữa</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ăn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có</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tác</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dụng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giúp</a:t>
            </a:r>
            <a:r>
              <a:rPr lang="en-US" dirty="0">
                <a:solidFill>
                  <a:srgbClr val="000000"/>
                </a:solidFill>
                <a:latin typeface="Montserrat" panose="00000500000000000000" pitchFamily="2" charset="0"/>
                <a:ea typeface="Arial"/>
                <a:cs typeface="Arial"/>
                <a:sym typeface="Arial"/>
              </a:rPr>
              <a:t> da </a:t>
            </a:r>
            <a:r>
              <a:rPr lang="en-US" dirty="0" err="1">
                <a:solidFill>
                  <a:srgbClr val="000000"/>
                </a:solidFill>
                <a:latin typeface="Montserrat" panose="00000500000000000000" pitchFamily="2" charset="0"/>
                <a:ea typeface="Arial"/>
                <a:cs typeface="Arial"/>
                <a:sym typeface="Arial"/>
              </a:rPr>
              <a:t>đẹp</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dáng</a:t>
            </a:r>
            <a:r>
              <a:rPr lang="en-US" dirty="0">
                <a:solidFill>
                  <a:srgbClr val="000000"/>
                </a:solidFill>
                <a:latin typeface="Montserrat" panose="00000500000000000000" pitchFamily="2" charset="0"/>
                <a:ea typeface="Arial"/>
                <a:cs typeface="Arial"/>
                <a:sym typeface="Arial"/>
              </a:rPr>
              <a:t> thon, </a:t>
            </a:r>
            <a:r>
              <a:rPr lang="en-US" dirty="0" err="1">
                <a:solidFill>
                  <a:srgbClr val="000000"/>
                </a:solidFill>
                <a:latin typeface="Montserrat" panose="00000500000000000000" pitchFamily="2" charset="0"/>
                <a:ea typeface="Arial"/>
                <a:cs typeface="Arial"/>
                <a:sym typeface="Arial"/>
              </a:rPr>
              <a:t>bổ</a:t>
            </a:r>
            <a:r>
              <a:rPr lang="en-US" dirty="0">
                <a:solidFill>
                  <a:srgbClr val="000000"/>
                </a:solidFill>
                <a:latin typeface="Montserrat" panose="00000500000000000000" pitchFamily="2" charset="0"/>
                <a:ea typeface="Arial"/>
                <a:cs typeface="Arial"/>
                <a:sym typeface="Arial"/>
              </a:rPr>
              <a:t> sung vitamin </a:t>
            </a:r>
            <a:r>
              <a:rPr lang="en-US" dirty="0" err="1">
                <a:solidFill>
                  <a:srgbClr val="000000"/>
                </a:solidFill>
                <a:latin typeface="Montserrat" panose="00000500000000000000" pitchFamily="2" charset="0"/>
                <a:ea typeface="Arial"/>
                <a:cs typeface="Arial"/>
                <a:sym typeface="Arial"/>
              </a:rPr>
              <a:t>và</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khoáng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chất</a:t>
            </a:r>
            <a:endParaRPr lang="en-US" dirty="0">
              <a:solidFill>
                <a:srgbClr val="000000"/>
              </a:solidFill>
              <a:latin typeface="Montserrat" panose="00000500000000000000" pitchFamily="2" charset="0"/>
              <a:ea typeface="Arial"/>
              <a:cs typeface="Arial"/>
              <a:sym typeface="Arial"/>
            </a:endParaRPr>
          </a:p>
          <a:p>
            <a:pPr marL="285739" indent="-285739">
              <a:lnSpc>
                <a:spcPct val="200000"/>
              </a:lnSpc>
              <a:buClr>
                <a:srgbClr val="000000"/>
              </a:buClr>
              <a:buSzPts val="1400"/>
              <a:buFont typeface="Arial"/>
              <a:buChar char="●"/>
            </a:pPr>
            <a:r>
              <a:rPr lang="en-US" dirty="0" err="1">
                <a:solidFill>
                  <a:srgbClr val="000000"/>
                </a:solidFill>
                <a:latin typeface="Montserrat" panose="00000500000000000000" pitchFamily="2" charset="0"/>
                <a:ea typeface="Arial"/>
                <a:cs typeface="Arial"/>
                <a:sym typeface="Arial"/>
              </a:rPr>
              <a:t>Tìm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kiếm</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một</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phong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cách</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sống</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thời</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thượng</a:t>
            </a:r>
            <a:r>
              <a:rPr lang="en-US" dirty="0">
                <a:solidFill>
                  <a:srgbClr val="000000"/>
                </a:solidFill>
                <a:latin typeface="Montserrat" panose="00000500000000000000" pitchFamily="2" charset="0"/>
                <a:ea typeface="Arial"/>
                <a:cs typeface="Arial"/>
                <a:sym typeface="Arial"/>
              </a:rPr>
              <a:t>, healthy </a:t>
            </a:r>
            <a:r>
              <a:rPr lang="en-US" dirty="0" err="1">
                <a:solidFill>
                  <a:srgbClr val="000000"/>
                </a:solidFill>
                <a:latin typeface="Montserrat" panose="00000500000000000000" pitchFamily="2" charset="0"/>
                <a:ea typeface="Arial"/>
                <a:cs typeface="Arial"/>
                <a:sym typeface="Arial"/>
              </a:rPr>
              <a:t>và</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hiện</a:t>
            </a:r>
            <a:r>
              <a:rPr lang="en-US" dirty="0">
                <a:solidFill>
                  <a:srgbClr val="000000"/>
                </a:solidFill>
                <a:latin typeface="Montserrat" panose="00000500000000000000" pitchFamily="2" charset="0"/>
                <a:ea typeface="Arial"/>
                <a:cs typeface="Arial"/>
                <a:sym typeface="Arial"/>
              </a:rPr>
              <a:t> </a:t>
            </a:r>
            <a:r>
              <a:rPr lang="en-US" dirty="0" err="1">
                <a:solidFill>
                  <a:srgbClr val="000000"/>
                </a:solidFill>
                <a:latin typeface="Montserrat" panose="00000500000000000000" pitchFamily="2" charset="0"/>
                <a:ea typeface="Arial"/>
                <a:cs typeface="Arial"/>
                <a:sym typeface="Arial"/>
              </a:rPr>
              <a:t>đại</a:t>
            </a:r>
            <a:endParaRPr dirty="0">
              <a:solidFill>
                <a:srgbClr val="000000"/>
              </a:solidFill>
              <a:latin typeface="Montserrat" panose="00000500000000000000" pitchFamily="2" charset="0"/>
              <a:ea typeface="Arial"/>
              <a:cs typeface="Arial"/>
              <a:sym typeface="Arial"/>
            </a:endParaRPr>
          </a:p>
        </p:txBody>
      </p:sp>
      <p:pic>
        <p:nvPicPr>
          <p:cNvPr id="2" name="Google Shape;521;g1ce96760098_0_98">
            <a:extLst>
              <a:ext uri="{FF2B5EF4-FFF2-40B4-BE49-F238E27FC236}">
                <a16:creationId xmlns:a16="http://schemas.microsoft.com/office/drawing/2014/main" id="{C0B38608-DD46-BC0E-BB1B-E246B111E964}"/>
              </a:ext>
            </a:extLst>
          </p:cNvPr>
          <p:cNvPicPr preferRelativeResize="0"/>
          <p:nvPr/>
        </p:nvPicPr>
        <p:blipFill>
          <a:blip r:embed="rId2" cstate="print">
            <a:extLst>
              <a:ext uri="{28A0092B-C50C-407E-A947-70E740481C1C}">
                <a14:useLocalDpi xmlns:a14="http://schemas.microsoft.com/office/drawing/2010/main"/>
              </a:ext>
            </a:extLst>
          </a:blip>
          <a:stretch>
            <a:fillRect/>
          </a:stretch>
        </p:blipFill>
        <p:spPr>
          <a:xfrm>
            <a:off x="8328248" y="1481620"/>
            <a:ext cx="3630960" cy="3630984"/>
          </a:xfrm>
          <a:prstGeom prst="rect">
            <a:avLst/>
          </a:prstGeom>
          <a:solidFill>
            <a:schemeClr val="accent2"/>
          </a:solidFill>
          <a:ln w="57150">
            <a:solidFill>
              <a:srgbClr val="ED7D31"/>
            </a:solidFill>
          </a:ln>
        </p:spPr>
      </p:pic>
      <p:pic>
        <p:nvPicPr>
          <p:cNvPr id="6" name="Picture 5">
            <a:extLst>
              <a:ext uri="{FF2B5EF4-FFF2-40B4-BE49-F238E27FC236}">
                <a16:creationId xmlns:a16="http://schemas.microsoft.com/office/drawing/2014/main" id="{5F648D9F-530A-C75A-F7CF-A995752610FB}"/>
              </a:ext>
            </a:extLst>
          </p:cNvPr>
          <p:cNvPicPr>
            <a:picLocks noChangeAspect="1"/>
          </p:cNvPicPr>
          <p:nvPr/>
        </p:nvPicPr>
        <p:blipFill>
          <a:blip r:embed="rId3"/>
          <a:stretch>
            <a:fillRect/>
          </a:stretch>
        </p:blipFill>
        <p:spPr>
          <a:xfrm>
            <a:off x="0" y="5664363"/>
            <a:ext cx="12192000" cy="1218168"/>
          </a:xfrm>
          <a:prstGeom prst="rect">
            <a:avLst/>
          </a:prstGeom>
        </p:spPr>
      </p:pic>
    </p:spTree>
    <p:extLst>
      <p:ext uri="{BB962C8B-B14F-4D97-AF65-F5344CB8AC3E}">
        <p14:creationId xmlns:p14="http://schemas.microsoft.com/office/powerpoint/2010/main" val="2482223205"/>
      </p:ext>
    </p:extLst>
  </p:cSld>
  <p:clrMapOvr>
    <a:masterClrMapping/>
  </p:clrMapOvr>
  <p:transition advClick="0">
    <p:randomBar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C47D1CB-10B7-49AB-8F93-19039E6D4853}"/>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22F8321-E9A8-BE41-8001-30306380C4E8}"/>
              </a:ext>
            </a:extLst>
          </p:cNvPr>
          <p:cNvSpPr/>
          <p:nvPr/>
        </p:nvSpPr>
        <p:spPr>
          <a:xfrm>
            <a:off x="157163" y="171451"/>
            <a:ext cx="11815763" cy="6486524"/>
          </a:xfrm>
          <a:prstGeom prst="rect">
            <a:avLst/>
          </a:prstGeom>
          <a:noFill/>
          <a:ln w="76200">
            <a:solidFill>
              <a:srgbClr val="E8B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4" name="TextBox 3">
            <a:extLst>
              <a:ext uri="{FF2B5EF4-FFF2-40B4-BE49-F238E27FC236}">
                <a16:creationId xmlns:a16="http://schemas.microsoft.com/office/drawing/2014/main" id="{41BA5E4B-363D-E949-8BB3-46E57498D125}"/>
              </a:ext>
            </a:extLst>
          </p:cNvPr>
          <p:cNvSpPr txBox="1"/>
          <p:nvPr/>
        </p:nvSpPr>
        <p:spPr>
          <a:xfrm>
            <a:off x="2387609" y="488799"/>
            <a:ext cx="184731" cy="707886"/>
          </a:xfrm>
          <a:prstGeom prst="rect">
            <a:avLst/>
          </a:prstGeom>
          <a:noFill/>
        </p:spPr>
        <p:txBody>
          <a:bodyPr wrap="none" rtlCol="0">
            <a:spAutoFit/>
          </a:bodyPr>
          <a:lstStyle/>
          <a:p>
            <a:endParaRPr lang="x-none" sz="4000" b="1" dirty="0">
              <a:solidFill>
                <a:srgbClr val="C00000"/>
              </a:solidFill>
              <a:latin typeface="Helvetica" pitchFamily="2" charset="0"/>
            </a:endParaRPr>
          </a:p>
        </p:txBody>
      </p:sp>
      <p:cxnSp>
        <p:nvCxnSpPr>
          <p:cNvPr id="13" name="Straight Connector 12">
            <a:extLst>
              <a:ext uri="{FF2B5EF4-FFF2-40B4-BE49-F238E27FC236}">
                <a16:creationId xmlns:a16="http://schemas.microsoft.com/office/drawing/2014/main" id="{3FAAEF47-1BA0-3C4F-8157-EF2252938BB6}"/>
              </a:ext>
            </a:extLst>
          </p:cNvPr>
          <p:cNvCxnSpPr>
            <a:cxnSpLocks/>
          </p:cNvCxnSpPr>
          <p:nvPr/>
        </p:nvCxnSpPr>
        <p:spPr>
          <a:xfrm>
            <a:off x="1820217" y="292505"/>
            <a:ext cx="0" cy="584775"/>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659D2211-E864-3041-9075-79E8B4974D3D}"/>
              </a:ext>
            </a:extLst>
          </p:cNvPr>
          <p:cNvSpPr txBox="1"/>
          <p:nvPr/>
        </p:nvSpPr>
        <p:spPr>
          <a:xfrm>
            <a:off x="1963264" y="215615"/>
            <a:ext cx="3751412" cy="923330"/>
          </a:xfrm>
          <a:prstGeom prst="rect">
            <a:avLst/>
          </a:prstGeom>
          <a:noFill/>
        </p:spPr>
        <p:txBody>
          <a:bodyPr wrap="none" rtlCol="0">
            <a:spAutoFit/>
          </a:bodyPr>
          <a:lstStyle/>
          <a:p>
            <a:r>
              <a:rPr lang="en-US" sz="2700" b="1" dirty="0">
                <a:solidFill>
                  <a:srgbClr val="00930B"/>
                </a:solidFill>
                <a:latin typeface="UTM Sharnay" panose="02040603050506020204" pitchFamily="18" charset="0"/>
              </a:rPr>
              <a:t>OATTA – BỮA ĂN 1 PHÚT</a:t>
            </a:r>
          </a:p>
          <a:p>
            <a:r>
              <a:rPr lang="en-US" sz="2700" b="1" dirty="0" err="1">
                <a:solidFill>
                  <a:srgbClr val="00930B"/>
                </a:solidFill>
                <a:latin typeface="UTM Sharnay" panose="02040603050506020204" pitchFamily="18" charset="0"/>
              </a:rPr>
              <a:t>Thật</a:t>
            </a:r>
            <a:r>
              <a:rPr lang="en-US" sz="2700" b="1" dirty="0">
                <a:solidFill>
                  <a:srgbClr val="00930B"/>
                </a:solidFill>
                <a:latin typeface="UTM Sharnay" panose="02040603050506020204" pitchFamily="18" charset="0"/>
              </a:rPr>
              <a:t> </a:t>
            </a:r>
            <a:r>
              <a:rPr lang="en-US" sz="2700" b="1" dirty="0" err="1">
                <a:solidFill>
                  <a:srgbClr val="00930B"/>
                </a:solidFill>
                <a:latin typeface="UTM Sharnay" panose="02040603050506020204" pitchFamily="18" charset="0"/>
              </a:rPr>
              <a:t>ngon</a:t>
            </a:r>
            <a:r>
              <a:rPr lang="en-US" sz="2700" b="1" dirty="0">
                <a:solidFill>
                  <a:srgbClr val="00930B"/>
                </a:solidFill>
                <a:latin typeface="UTM Sharnay" panose="02040603050506020204" pitchFamily="18" charset="0"/>
              </a:rPr>
              <a:t> </a:t>
            </a:r>
            <a:r>
              <a:rPr lang="en-US" sz="2700" b="1" dirty="0" err="1">
                <a:solidFill>
                  <a:srgbClr val="00930B"/>
                </a:solidFill>
                <a:latin typeface="UTM Sharnay" panose="02040603050506020204" pitchFamily="18" charset="0"/>
              </a:rPr>
              <a:t>và</a:t>
            </a:r>
            <a:r>
              <a:rPr lang="en-US" sz="2700" b="1" dirty="0">
                <a:solidFill>
                  <a:srgbClr val="00930B"/>
                </a:solidFill>
                <a:latin typeface="UTM Sharnay" panose="02040603050506020204" pitchFamily="18" charset="0"/>
              </a:rPr>
              <a:t> </a:t>
            </a:r>
            <a:r>
              <a:rPr lang="en-US" sz="2700" b="1" dirty="0" err="1">
                <a:solidFill>
                  <a:srgbClr val="00930B"/>
                </a:solidFill>
                <a:latin typeface="UTM Sharnay" panose="02040603050506020204" pitchFamily="18" charset="0"/>
              </a:rPr>
              <a:t>đơn</a:t>
            </a:r>
            <a:r>
              <a:rPr lang="en-US" sz="2700" b="1" dirty="0">
                <a:solidFill>
                  <a:srgbClr val="00930B"/>
                </a:solidFill>
                <a:latin typeface="UTM Sharnay" panose="02040603050506020204" pitchFamily="18" charset="0"/>
              </a:rPr>
              <a:t> </a:t>
            </a:r>
            <a:r>
              <a:rPr lang="en-US" sz="2700" b="1" dirty="0" err="1">
                <a:solidFill>
                  <a:srgbClr val="00930B"/>
                </a:solidFill>
                <a:latin typeface="UTM Sharnay" panose="02040603050506020204" pitchFamily="18" charset="0"/>
              </a:rPr>
              <a:t>giản</a:t>
            </a:r>
            <a:endParaRPr lang="en-US" sz="2700" b="1" dirty="0">
              <a:solidFill>
                <a:srgbClr val="00930B"/>
              </a:solidFill>
              <a:latin typeface="UTM Sharnay" panose="02040603050506020204" pitchFamily="18" charset="0"/>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7460" y="0"/>
            <a:ext cx="1732757" cy="1259714"/>
          </a:xfrm>
          <a:prstGeom prst="rect">
            <a:avLst/>
          </a:prstGeom>
        </p:spPr>
      </p:pic>
      <p:pic>
        <p:nvPicPr>
          <p:cNvPr id="18" name="Picture 17" descr="A picture containing company name&#10;&#10;Description automatically generated">
            <a:extLst>
              <a:ext uri="{FF2B5EF4-FFF2-40B4-BE49-F238E27FC236}">
                <a16:creationId xmlns:a16="http://schemas.microsoft.com/office/drawing/2014/main" id="{FEF26853-A601-408F-8709-D50B15BD0C80}"/>
              </a:ext>
            </a:extLst>
          </p:cNvPr>
          <p:cNvPicPr>
            <a:picLocks noChangeAspect="1"/>
          </p:cNvPicPr>
          <p:nvPr/>
        </p:nvPicPr>
        <p:blipFill rotWithShape="1">
          <a:blip r:embed="rId3">
            <a:extLst>
              <a:ext uri="{28A0092B-C50C-407E-A947-70E740481C1C}">
                <a14:useLocalDpi xmlns:a14="http://schemas.microsoft.com/office/drawing/2010/main"/>
              </a:ext>
            </a:extLst>
          </a:blip>
          <a:srcRect l="2326" t="43307" r="3214" b="2627"/>
          <a:stretch/>
        </p:blipFill>
        <p:spPr>
          <a:xfrm>
            <a:off x="3741715" y="1660872"/>
            <a:ext cx="8117306" cy="4743742"/>
          </a:xfrm>
          <a:prstGeom prst="rect">
            <a:avLst/>
          </a:prstGeom>
        </p:spPr>
      </p:pic>
      <p:pic>
        <p:nvPicPr>
          <p:cNvPr id="9" name="Picture 8">
            <a:extLst>
              <a:ext uri="{FF2B5EF4-FFF2-40B4-BE49-F238E27FC236}">
                <a16:creationId xmlns:a16="http://schemas.microsoft.com/office/drawing/2014/main" id="{05F77E49-7476-C94D-89AC-98674DEB3F0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4560" y="1484410"/>
            <a:ext cx="3307155" cy="4956496"/>
          </a:xfrm>
          <a:prstGeom prst="rect">
            <a:avLst/>
          </a:prstGeom>
        </p:spPr>
      </p:pic>
      <p:sp>
        <p:nvSpPr>
          <p:cNvPr id="17" name="TextBox 16"/>
          <p:cNvSpPr txBox="1"/>
          <p:nvPr/>
        </p:nvSpPr>
        <p:spPr>
          <a:xfrm>
            <a:off x="1061368" y="1697164"/>
            <a:ext cx="2070967" cy="369332"/>
          </a:xfrm>
          <a:prstGeom prst="rect">
            <a:avLst/>
          </a:prstGeom>
          <a:solidFill>
            <a:srgbClr val="C0000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US" b="1" dirty="0">
                <a:solidFill>
                  <a:schemeClr val="bg1"/>
                </a:solidFill>
              </a:rPr>
              <a:t>   </a:t>
            </a:r>
            <a:r>
              <a:rPr lang="en-US" b="1" dirty="0" err="1">
                <a:solidFill>
                  <a:schemeClr val="bg1"/>
                </a:solidFill>
              </a:rPr>
              <a:t>Ăn</a:t>
            </a:r>
            <a:r>
              <a:rPr lang="en-US" b="1" dirty="0">
                <a:solidFill>
                  <a:schemeClr val="bg1"/>
                </a:solidFill>
              </a:rPr>
              <a:t> </a:t>
            </a:r>
            <a:r>
              <a:rPr lang="en-US" b="1" dirty="0" err="1">
                <a:solidFill>
                  <a:schemeClr val="bg1"/>
                </a:solidFill>
              </a:rPr>
              <a:t>trực</a:t>
            </a:r>
            <a:r>
              <a:rPr lang="en-US" b="1" dirty="0">
                <a:solidFill>
                  <a:schemeClr val="bg1"/>
                </a:solidFill>
              </a:rPr>
              <a:t> </a:t>
            </a:r>
            <a:r>
              <a:rPr lang="en-US" b="1" dirty="0" err="1">
                <a:solidFill>
                  <a:schemeClr val="bg1"/>
                </a:solidFill>
              </a:rPr>
              <a:t>tiếp</a:t>
            </a:r>
            <a:endParaRPr lang="en-US" b="1" dirty="0">
              <a:solidFill>
                <a:schemeClr val="bg1"/>
              </a:solidFill>
            </a:endParaRPr>
          </a:p>
        </p:txBody>
      </p:sp>
    </p:spTree>
    <p:extLst>
      <p:ext uri="{BB962C8B-B14F-4D97-AF65-F5344CB8AC3E}">
        <p14:creationId xmlns:p14="http://schemas.microsoft.com/office/powerpoint/2010/main" val="3619541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9729A9A-162B-F220-315F-069A11ABEDDA}"/>
              </a:ext>
            </a:extLst>
          </p:cNvPr>
          <p:cNvSpPr/>
          <p:nvPr/>
        </p:nvSpPr>
        <p:spPr>
          <a:xfrm>
            <a:off x="9532189" y="0"/>
            <a:ext cx="2659811" cy="751471"/>
          </a:xfrm>
          <a:prstGeom prst="rect">
            <a:avLst/>
          </a:prstGeom>
          <a:solidFill>
            <a:srgbClr val="FFF5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42042BD-E67A-3A6C-FE65-BDC2947717F8}"/>
              </a:ext>
            </a:extLst>
          </p:cNvPr>
          <p:cNvSpPr/>
          <p:nvPr/>
        </p:nvSpPr>
        <p:spPr>
          <a:xfrm>
            <a:off x="-29570" y="1301979"/>
            <a:ext cx="12221570" cy="557360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8">
            <a:extLst>
              <a:ext uri="{FF2B5EF4-FFF2-40B4-BE49-F238E27FC236}">
                <a16:creationId xmlns:a16="http://schemas.microsoft.com/office/drawing/2014/main" id="{6F0B032A-7D7B-4761-9CF8-6D9BF3FF4AF9}"/>
              </a:ext>
            </a:extLst>
          </p:cNvPr>
          <p:cNvGraphicFramePr>
            <a:graphicFrameLocks noGrp="1"/>
          </p:cNvGraphicFramePr>
          <p:nvPr/>
        </p:nvGraphicFramePr>
        <p:xfrm>
          <a:off x="444405" y="1278020"/>
          <a:ext cx="11747595" cy="5756481"/>
        </p:xfrm>
        <a:graphic>
          <a:graphicData uri="http://schemas.openxmlformats.org/drawingml/2006/table">
            <a:tbl>
              <a:tblPr firstRow="1" bandRow="1">
                <a:tableStyleId>{F5AB1C69-6EDB-4FF4-983F-18BD219EF322}</a:tableStyleId>
              </a:tblPr>
              <a:tblGrid>
                <a:gridCol w="2550065">
                  <a:extLst>
                    <a:ext uri="{9D8B030D-6E8A-4147-A177-3AD203B41FA5}">
                      <a16:colId xmlns:a16="http://schemas.microsoft.com/office/drawing/2014/main" val="2371859364"/>
                    </a:ext>
                  </a:extLst>
                </a:gridCol>
                <a:gridCol w="2063347">
                  <a:extLst>
                    <a:ext uri="{9D8B030D-6E8A-4147-A177-3AD203B41FA5}">
                      <a16:colId xmlns:a16="http://schemas.microsoft.com/office/drawing/2014/main" val="419427143"/>
                    </a:ext>
                  </a:extLst>
                </a:gridCol>
                <a:gridCol w="2102838">
                  <a:extLst>
                    <a:ext uri="{9D8B030D-6E8A-4147-A177-3AD203B41FA5}">
                      <a16:colId xmlns:a16="http://schemas.microsoft.com/office/drawing/2014/main" val="1850048910"/>
                    </a:ext>
                  </a:extLst>
                </a:gridCol>
                <a:gridCol w="2337028">
                  <a:extLst>
                    <a:ext uri="{9D8B030D-6E8A-4147-A177-3AD203B41FA5}">
                      <a16:colId xmlns:a16="http://schemas.microsoft.com/office/drawing/2014/main" val="2955373069"/>
                    </a:ext>
                  </a:extLst>
                </a:gridCol>
                <a:gridCol w="2694317">
                  <a:extLst>
                    <a:ext uri="{9D8B030D-6E8A-4147-A177-3AD203B41FA5}">
                      <a16:colId xmlns:a16="http://schemas.microsoft.com/office/drawing/2014/main" val="3553809069"/>
                    </a:ext>
                  </a:extLst>
                </a:gridCol>
              </a:tblGrid>
              <a:tr h="608187">
                <a:tc>
                  <a:txBody>
                    <a:bodyPr/>
                    <a:lstStyle/>
                    <a:p>
                      <a:pPr algn="ctr"/>
                      <a:r>
                        <a:rPr lang="en-US" sz="1200" b="1" dirty="0">
                          <a:solidFill>
                            <a:schemeClr val="tx1"/>
                          </a:solidFill>
                          <a:latin typeface="Montserrat" panose="00000500000000000000" pitchFamily="2" charset="0"/>
                        </a:rPr>
                        <a:t>CÁC THÀNH PHẦN</a:t>
                      </a:r>
                    </a:p>
                  </a:txBody>
                  <a:tcPr/>
                </a:tc>
                <a:tc>
                  <a:txBody>
                    <a:bodyPr/>
                    <a:lstStyle/>
                    <a:p>
                      <a:endParaRPr lang="en-US" sz="1200" b="1" dirty="0">
                        <a:latin typeface="Montserrat" panose="00000500000000000000" pitchFamily="2" charset="0"/>
                      </a:endParaRPr>
                    </a:p>
                  </a:txBody>
                  <a:tcPr/>
                </a:tc>
                <a:tc>
                  <a:txBody>
                    <a:bodyPr/>
                    <a:lstStyle/>
                    <a:p>
                      <a:endParaRPr lang="en-US" sz="1200" b="1" dirty="0">
                        <a:latin typeface="Montserrat" panose="00000500000000000000" pitchFamily="2" charset="0"/>
                      </a:endParaRPr>
                    </a:p>
                  </a:txBody>
                  <a:tcPr/>
                </a:tc>
                <a:tc>
                  <a:txBody>
                    <a:bodyPr/>
                    <a:lstStyle/>
                    <a:p>
                      <a:endParaRPr lang="en-US" sz="1200" b="1" dirty="0">
                        <a:latin typeface="Montserrat" panose="00000500000000000000" pitchFamily="2" charset="0"/>
                      </a:endParaRPr>
                    </a:p>
                  </a:txBody>
                  <a:tcPr/>
                </a:tc>
                <a:tc>
                  <a:txBody>
                    <a:bodyPr/>
                    <a:lstStyle/>
                    <a:p>
                      <a:endParaRPr lang="en-US" sz="1200" b="1" dirty="0">
                        <a:latin typeface="Montserrat" panose="00000500000000000000" pitchFamily="2" charset="0"/>
                      </a:endParaRPr>
                    </a:p>
                  </a:txBody>
                  <a:tcPr/>
                </a:tc>
                <a:extLst>
                  <a:ext uri="{0D108BD9-81ED-4DB2-BD59-A6C34878D82A}">
                    <a16:rowId xmlns:a16="http://schemas.microsoft.com/office/drawing/2014/main" val="2695873565"/>
                  </a:ext>
                </a:extLst>
              </a:tr>
              <a:tr h="814687">
                <a:tc>
                  <a:txBody>
                    <a:bodyPr/>
                    <a:lstStyle/>
                    <a:p>
                      <a:r>
                        <a:rPr lang="en-US" sz="1200" b="1" dirty="0" err="1">
                          <a:latin typeface="Montserrat" panose="00000500000000000000" pitchFamily="2" charset="0"/>
                          <a:cs typeface="Mongolian Baiti" panose="03000500000000000000" pitchFamily="66" charset="0"/>
                        </a:rPr>
                        <a:t>Tên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sản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phẩm</a:t>
                      </a:r>
                      <a:endParaRPr lang="en-US" sz="1200" b="1" dirty="0">
                        <a:latin typeface="Montserrat" panose="00000500000000000000" pitchFamily="2" charset="0"/>
                        <a:cs typeface="Mongolian Baiti" panose="03000500000000000000" pitchFamily="66" charset="0"/>
                      </a:endParaRPr>
                    </a:p>
                  </a:txBody>
                  <a:tcPr/>
                </a:tc>
                <a:tc>
                  <a:txBody>
                    <a:bodyPr/>
                    <a:lstStyle/>
                    <a:p>
                      <a:pPr algn="ctr"/>
                      <a:r>
                        <a:rPr lang="en-US" sz="1200" b="1" dirty="0" err="1">
                          <a:latin typeface="Montserrat" panose="00000500000000000000" pitchFamily="2" charset="0"/>
                          <a:cs typeface="Mongolian Baiti" panose="03000500000000000000" pitchFamily="66" charset="0"/>
                        </a:rPr>
                        <a:t>Yến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mạch</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trái</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cây</a:t>
                      </a:r>
                      <a:r>
                        <a:rPr lang="en-US" sz="1200" b="1" dirty="0">
                          <a:latin typeface="Montserrat" panose="00000500000000000000" pitchFamily="2" charset="0"/>
                          <a:cs typeface="Mongolian Baiti" panose="03000500000000000000" pitchFamily="66" charset="0"/>
                        </a:rPr>
                        <a:t>:</a:t>
                      </a:r>
                    </a:p>
                    <a:p>
                      <a:pPr algn="ctr"/>
                      <a:r>
                        <a:rPr lang="en-US" sz="1200" b="1" dirty="0">
                          <a:latin typeface="Montserrat" panose="00000500000000000000" pitchFamily="2" charset="0"/>
                          <a:cs typeface="Mongolian Baiti" panose="03000500000000000000" pitchFamily="66" charset="0"/>
                        </a:rPr>
                        <a:t>800g, 600g, 300g, 45g</a:t>
                      </a:r>
                    </a:p>
                  </a:txBody>
                  <a:tcPr/>
                </a:tc>
                <a:tc>
                  <a:txBody>
                    <a:bodyPr/>
                    <a:lstStyle/>
                    <a:p>
                      <a:pPr algn="ctr"/>
                      <a:r>
                        <a:rPr lang="en-US" sz="1200" b="1" dirty="0" err="1">
                          <a:latin typeface="Montserrat" panose="00000500000000000000" pitchFamily="2" charset="0"/>
                          <a:cs typeface="Mongolian Baiti" panose="03000500000000000000" pitchFamily="66" charset="0"/>
                        </a:rPr>
                        <a:t>Yến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mạch</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trái</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cây</a:t>
                      </a:r>
                      <a:r>
                        <a:rPr lang="en-US" sz="1200" b="1" dirty="0">
                          <a:latin typeface="Montserrat" panose="00000500000000000000" pitchFamily="2" charset="0"/>
                          <a:cs typeface="Mongolian Baiti" panose="03000500000000000000" pitchFamily="66" charset="0"/>
                        </a:rPr>
                        <a:t>        </a:t>
                      </a:r>
                    </a:p>
                    <a:p>
                      <a:pPr algn="ctr"/>
                      <a:r>
                        <a:rPr lang="en-US" sz="1200" b="1" dirty="0" err="1">
                          <a:latin typeface="Montserrat" panose="00000500000000000000" pitchFamily="2" charset="0"/>
                          <a:cs typeface="Mongolian Baiti" panose="03000500000000000000" pitchFamily="66" charset="0"/>
                        </a:rPr>
                        <a:t>Nho</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và</a:t>
                      </a:r>
                      <a:r>
                        <a:rPr lang="en-US" sz="1200" b="1" dirty="0">
                          <a:latin typeface="Montserrat" panose="00000500000000000000" pitchFamily="2" charset="0"/>
                          <a:cs typeface="Mongolian Baiti" panose="03000500000000000000" pitchFamily="66" charset="0"/>
                        </a:rPr>
                        <a:t> Chuối:</a:t>
                      </a:r>
                    </a:p>
                    <a:p>
                      <a:pPr algn="ctr"/>
                      <a:r>
                        <a:rPr lang="en-US" sz="1200" b="1" dirty="0">
                          <a:latin typeface="Montserrat" panose="00000500000000000000" pitchFamily="2" charset="0"/>
                          <a:cs typeface="Mongolian Baiti" panose="03000500000000000000" pitchFamily="66" charset="0"/>
                        </a:rPr>
                        <a:t>600g </a:t>
                      </a:r>
                      <a:r>
                        <a:rPr lang="en-US" sz="1200" b="1" dirty="0" err="1">
                          <a:latin typeface="Montserrat" panose="00000500000000000000" pitchFamily="2" charset="0"/>
                          <a:cs typeface="Mongolian Baiti" panose="03000500000000000000" pitchFamily="66" charset="0"/>
                        </a:rPr>
                        <a:t>và</a:t>
                      </a:r>
                      <a:r>
                        <a:rPr lang="en-US" sz="1200" b="1" dirty="0">
                          <a:latin typeface="Montserrat" panose="00000500000000000000" pitchFamily="2" charset="0"/>
                          <a:cs typeface="Mongolian Baiti" panose="03000500000000000000" pitchFamily="66" charset="0"/>
                        </a:rPr>
                        <a:t> 300g </a:t>
                      </a:r>
                    </a:p>
                    <a:p>
                      <a:pPr algn="ctr"/>
                      <a:endParaRPr lang="en-US" sz="1200" b="1" dirty="0">
                        <a:latin typeface="Montserrat" panose="00000500000000000000" pitchFamily="2" charset="0"/>
                        <a:cs typeface="Mongolian Baiti" panose="03000500000000000000" pitchFamily="66" charset="0"/>
                      </a:endParaRPr>
                    </a:p>
                  </a:txBody>
                  <a:tcPr/>
                </a:tc>
                <a:tc>
                  <a:txBody>
                    <a:bodyPr/>
                    <a:lstStyle/>
                    <a:p>
                      <a:pPr algn="ctr"/>
                      <a:r>
                        <a:rPr lang="en-US" sz="1200" b="1" dirty="0" err="1">
                          <a:latin typeface="Montserrat" panose="00000500000000000000" pitchFamily="2" charset="0"/>
                          <a:cs typeface="Mongolian Baiti" panose="03000500000000000000" pitchFamily="66" charset="0"/>
                        </a:rPr>
                        <a:t>Yến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mạch</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trái</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cây</a:t>
                      </a:r>
                      <a:r>
                        <a:rPr lang="en-US" sz="1200" b="1" dirty="0">
                          <a:latin typeface="Montserrat" panose="00000500000000000000" pitchFamily="2" charset="0"/>
                          <a:cs typeface="Mongolian Baiti" panose="03000500000000000000" pitchFamily="66" charset="0"/>
                        </a:rPr>
                        <a:t> </a:t>
                      </a:r>
                    </a:p>
                    <a:p>
                      <a:pPr algn="ctr"/>
                      <a:r>
                        <a:rPr lang="en-US" sz="1200" b="1" dirty="0" err="1">
                          <a:latin typeface="Montserrat" panose="00000500000000000000" pitchFamily="2" charset="0"/>
                          <a:cs typeface="Mongolian Baiti" panose="03000500000000000000" pitchFamily="66" charset="0"/>
                        </a:rPr>
                        <a:t>Hạnh</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nhân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phô</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mai</a:t>
                      </a:r>
                      <a:r>
                        <a:rPr lang="en-US" sz="1200" b="1" dirty="0">
                          <a:latin typeface="Montserrat" panose="00000500000000000000" pitchFamily="2" charset="0"/>
                          <a:cs typeface="Mongolian Baiti" panose="03000500000000000000" pitchFamily="66" charset="0"/>
                        </a:rPr>
                        <a:t>:</a:t>
                      </a:r>
                    </a:p>
                    <a:p>
                      <a:pPr algn="ctr"/>
                      <a:r>
                        <a:rPr lang="en-US" sz="1200" b="1" dirty="0">
                          <a:latin typeface="Montserrat" panose="00000500000000000000" pitchFamily="2" charset="0"/>
                          <a:cs typeface="Mongolian Baiti" panose="03000500000000000000" pitchFamily="66" charset="0"/>
                        </a:rPr>
                        <a:t>800g, 600g, 300g, 45g</a:t>
                      </a:r>
                    </a:p>
                    <a:p>
                      <a:pPr algn="ctr"/>
                      <a:endParaRPr lang="en-US" sz="1200" b="1" dirty="0">
                        <a:latin typeface="Montserrat" panose="00000500000000000000" pitchFamily="2" charset="0"/>
                        <a:cs typeface="Mongolian Baiti" panose="03000500000000000000" pitchFamily="66" charset="0"/>
                      </a:endParaRPr>
                    </a:p>
                  </a:txBody>
                  <a:tcPr/>
                </a:tc>
                <a:tc>
                  <a:txBody>
                    <a:bodyPr/>
                    <a:lstStyle/>
                    <a:p>
                      <a:pPr algn="ctr"/>
                      <a:r>
                        <a:rPr lang="en-US" sz="1200" b="1" dirty="0">
                          <a:latin typeface="Montserrat" panose="00000500000000000000" pitchFamily="2" charset="0"/>
                          <a:cs typeface="Mongolian Baiti" panose="03000500000000000000" pitchFamily="66" charset="0"/>
                        </a:rPr>
                        <a:t>OATTA SLIM:</a:t>
                      </a:r>
                    </a:p>
                    <a:p>
                      <a:pPr algn="ctr"/>
                      <a:r>
                        <a:rPr lang="en-US" sz="1200" b="1" dirty="0">
                          <a:latin typeface="Montserrat" panose="00000500000000000000" pitchFamily="2" charset="0"/>
                          <a:cs typeface="Mongolian Baiti" panose="03000500000000000000" pitchFamily="66" charset="0"/>
                        </a:rPr>
                        <a:t>600g </a:t>
                      </a:r>
                      <a:r>
                        <a:rPr lang="en-US" sz="1200" b="1" dirty="0" err="1">
                          <a:latin typeface="Montserrat" panose="00000500000000000000" pitchFamily="2" charset="0"/>
                          <a:cs typeface="Mongolian Baiti" panose="03000500000000000000" pitchFamily="66" charset="0"/>
                        </a:rPr>
                        <a:t>và</a:t>
                      </a:r>
                      <a:r>
                        <a:rPr lang="en-US" sz="1200" b="1" dirty="0">
                          <a:latin typeface="Montserrat" panose="00000500000000000000" pitchFamily="2" charset="0"/>
                          <a:cs typeface="Mongolian Baiti" panose="03000500000000000000" pitchFamily="66" charset="0"/>
                        </a:rPr>
                        <a:t> 45g</a:t>
                      </a:r>
                    </a:p>
                    <a:p>
                      <a:pPr algn="ctr"/>
                      <a:endParaRPr lang="en-US" sz="1200" b="1" dirty="0">
                        <a:latin typeface="Montserrat" panose="00000500000000000000" pitchFamily="2" charset="0"/>
                        <a:cs typeface="Mongolian Baiti" panose="03000500000000000000" pitchFamily="66" charset="0"/>
                      </a:endParaRPr>
                    </a:p>
                  </a:txBody>
                  <a:tcPr/>
                </a:tc>
                <a:extLst>
                  <a:ext uri="{0D108BD9-81ED-4DB2-BD59-A6C34878D82A}">
                    <a16:rowId xmlns:a16="http://schemas.microsoft.com/office/drawing/2014/main" val="391943585"/>
                  </a:ext>
                </a:extLst>
              </a:tr>
              <a:tr h="633645">
                <a:tc>
                  <a:txBody>
                    <a:bodyPr/>
                    <a:lstStyle/>
                    <a:p>
                      <a:r>
                        <a:rPr lang="en-US" sz="1200" b="1" dirty="0" err="1">
                          <a:latin typeface="Montserrat" panose="00000500000000000000" pitchFamily="2" charset="0"/>
                          <a:cs typeface="Mongolian Baiti" panose="03000500000000000000" pitchFamily="66" charset="0"/>
                        </a:rPr>
                        <a:t>Trái</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cây</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sấy</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nhập</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khẩu</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từ</a:t>
                      </a:r>
                      <a:r>
                        <a:rPr lang="en-US" sz="1200" b="1" dirty="0">
                          <a:latin typeface="Montserrat" panose="00000500000000000000" pitchFamily="2" charset="0"/>
                          <a:cs typeface="Mongolian Baiti" panose="03000500000000000000" pitchFamily="66" charset="0"/>
                        </a:rPr>
                        <a:t> New Zealand (</a:t>
                      </a:r>
                      <a:r>
                        <a:rPr lang="en-US" sz="1200" b="1" dirty="0" err="1">
                          <a:latin typeface="Montserrat" panose="00000500000000000000" pitchFamily="2" charset="0"/>
                          <a:cs typeface="Mongolian Baiti" panose="03000500000000000000" pitchFamily="66" charset="0"/>
                        </a:rPr>
                        <a:t>Táo</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Dâu</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Tây</a:t>
                      </a:r>
                      <a:r>
                        <a:rPr lang="en-US" sz="1200" b="1" dirty="0">
                          <a:latin typeface="Montserrat" panose="00000500000000000000" pitchFamily="2" charset="0"/>
                          <a:cs typeface="Mongolian Baiti" panose="03000500000000000000" pitchFamily="66" charset="0"/>
                        </a:rPr>
                        <a:t>, Cherry) </a:t>
                      </a:r>
                      <a:r>
                        <a:rPr lang="en-US" sz="1200" b="1" dirty="0" err="1">
                          <a:latin typeface="Montserrat" panose="00000500000000000000" pitchFamily="2" charset="0"/>
                          <a:cs typeface="Mongolian Baiti" panose="03000500000000000000" pitchFamily="66" charset="0"/>
                        </a:rPr>
                        <a:t>và</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Châu</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Âu</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Nho</a:t>
                      </a:r>
                      <a:r>
                        <a:rPr lang="en-US" sz="1200" b="1" dirty="0">
                          <a:latin typeface="Montserrat" panose="00000500000000000000" pitchFamily="2" charset="0"/>
                          <a:cs typeface="Mongolian Baiti" panose="03000500000000000000" pitchFamily="66" charset="0"/>
                        </a:rPr>
                        <a:t>)</a:t>
                      </a: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latin typeface="Montserrat" panose="00000500000000000000" pitchFamily="2" charset="0"/>
                          <a:cs typeface="Mongolian Baiti" panose="03000500000000000000" pitchFamily="66" charset="0"/>
                        </a:rPr>
                        <a:t>Nho</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và</a:t>
                      </a:r>
                      <a:r>
                        <a:rPr lang="en-US" sz="1200" b="1" dirty="0">
                          <a:latin typeface="Montserrat" panose="00000500000000000000" pitchFamily="2" charset="0"/>
                          <a:cs typeface="Mongolian Baiti" panose="03000500000000000000" pitchFamily="66" charset="0"/>
                        </a:rPr>
                        <a:t> chuối</a:t>
                      </a:r>
                    </a:p>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extLst>
                  <a:ext uri="{0D108BD9-81ED-4DB2-BD59-A6C34878D82A}">
                    <a16:rowId xmlns:a16="http://schemas.microsoft.com/office/drawing/2014/main" val="3878082855"/>
                  </a:ext>
                </a:extLst>
              </a:tr>
              <a:tr h="633645">
                <a:tc>
                  <a:txBody>
                    <a:bodyPr/>
                    <a:lstStyle/>
                    <a:p>
                      <a:endParaRPr lang="en-US" sz="1200" b="1" dirty="0">
                        <a:latin typeface="Montserrat" panose="00000500000000000000" pitchFamily="2" charset="0"/>
                        <a:cs typeface="Mongolian Baiti" panose="03000500000000000000" pitchFamily="66" charset="0"/>
                      </a:endParaRPr>
                    </a:p>
                    <a:p>
                      <a:r>
                        <a:rPr lang="en-US" sz="1200" b="1" dirty="0" err="1">
                          <a:latin typeface="Montserrat" panose="00000500000000000000" pitchFamily="2" charset="0"/>
                          <a:cs typeface="Mongolian Baiti" panose="03000500000000000000" pitchFamily="66" charset="0"/>
                        </a:rPr>
                        <a:t>Yến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mạch</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nguyên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cám</a:t>
                      </a:r>
                      <a:r>
                        <a:rPr lang="en-US" sz="1200" b="1" dirty="0">
                          <a:latin typeface="Montserrat" panose="00000500000000000000" pitchFamily="2" charset="0"/>
                          <a:cs typeface="Mongolian Baiti" panose="03000500000000000000" pitchFamily="66" charset="0"/>
                        </a:rPr>
                        <a:t> </a:t>
                      </a:r>
                    </a:p>
                    <a:p>
                      <a:r>
                        <a:rPr lang="en-US" sz="1200" b="1" dirty="0" err="1">
                          <a:latin typeface="Montserrat" panose="00000500000000000000" pitchFamily="2" charset="0"/>
                          <a:cs typeface="Mongolian Baiti" panose="03000500000000000000" pitchFamily="66" charset="0"/>
                        </a:rPr>
                        <a:t>Nhập</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khẩu</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từ</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Úc</a:t>
                      </a:r>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extLst>
                  <a:ext uri="{0D108BD9-81ED-4DB2-BD59-A6C34878D82A}">
                    <a16:rowId xmlns:a16="http://schemas.microsoft.com/office/drawing/2014/main" val="4156297642"/>
                  </a:ext>
                </a:extLst>
              </a:tr>
              <a:tr h="608187">
                <a:tc>
                  <a:txBody>
                    <a:bodyPr/>
                    <a:lstStyle/>
                    <a:p>
                      <a:endParaRPr lang="en-US" sz="1200" b="1" dirty="0">
                        <a:latin typeface="Montserrat" panose="00000500000000000000" pitchFamily="2" charset="0"/>
                        <a:cs typeface="Mongolian Baiti" panose="03000500000000000000" pitchFamily="66" charset="0"/>
                      </a:endParaRPr>
                    </a:p>
                    <a:p>
                      <a:r>
                        <a:rPr lang="en-US" sz="1200" b="1" dirty="0" err="1">
                          <a:latin typeface="Montserrat" panose="00000500000000000000" pitchFamily="2" charset="0"/>
                          <a:cs typeface="Mongolian Baiti" panose="03000500000000000000" pitchFamily="66" charset="0"/>
                        </a:rPr>
                        <a:t>Hạnh</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nhân</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từ</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Úc</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Mỹ</a:t>
                      </a:r>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pPr algn="l"/>
                      <a:endParaRPr lang="en-US" sz="1200" b="1" dirty="0">
                        <a:latin typeface="Montserrat" panose="00000500000000000000" pitchFamily="2" charset="0"/>
                        <a:cs typeface="Mongolian Baiti" panose="03000500000000000000" pitchFamily="66" charset="0"/>
                      </a:endParaRPr>
                    </a:p>
                  </a:txBody>
                  <a:tcPr/>
                </a:tc>
                <a:tc>
                  <a:txBody>
                    <a:bodyPr/>
                    <a:lstStyle/>
                    <a:p>
                      <a:pPr algn="l"/>
                      <a:r>
                        <a:rPr lang="en-US" sz="1200" b="1" dirty="0" err="1">
                          <a:latin typeface="Montserrat" panose="00000500000000000000" pitchFamily="2" charset="0"/>
                          <a:cs typeface="Mongolian Baiti" panose="03000500000000000000" pitchFamily="66" charset="0"/>
                        </a:rPr>
                        <a:t>Tỉ</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lệ</a:t>
                      </a:r>
                      <a:r>
                        <a:rPr lang="en-US" sz="1200" b="1" dirty="0">
                          <a:latin typeface="Montserrat" panose="00000500000000000000" pitchFamily="2" charset="0"/>
                          <a:cs typeface="Mongolian Baiti" panose="03000500000000000000" pitchFamily="66" charset="0"/>
                        </a:rPr>
                        <a:t>: 11%</a:t>
                      </a:r>
                    </a:p>
                  </a:txBody>
                  <a:tcPr/>
                </a:tc>
                <a:tc>
                  <a:txBody>
                    <a:bodyPr/>
                    <a:lstStyle/>
                    <a:p>
                      <a:pPr algn="l"/>
                      <a:r>
                        <a:rPr lang="en-US" sz="1200" b="1" dirty="0" err="1">
                          <a:solidFill>
                            <a:schemeClr val="tx1"/>
                          </a:solidFill>
                          <a:latin typeface="Montserrat" panose="00000500000000000000" pitchFamily="2" charset="0"/>
                          <a:cs typeface="Mongolian Baiti" panose="03000500000000000000" pitchFamily="66" charset="0"/>
                        </a:rPr>
                        <a:t>Tỉ</a:t>
                      </a:r>
                      <a:r>
                        <a:rPr lang="en-US" sz="1200" b="1" dirty="0">
                          <a:solidFill>
                            <a:schemeClr val="tx1"/>
                          </a:solidFill>
                          <a:latin typeface="Montserrat" panose="00000500000000000000" pitchFamily="2" charset="0"/>
                          <a:cs typeface="Mongolian Baiti" panose="03000500000000000000" pitchFamily="66" charset="0"/>
                        </a:rPr>
                        <a:t> lệ:13% </a:t>
                      </a:r>
                    </a:p>
                  </a:txBody>
                  <a:tcPr/>
                </a:tc>
                <a:extLst>
                  <a:ext uri="{0D108BD9-81ED-4DB2-BD59-A6C34878D82A}">
                    <a16:rowId xmlns:a16="http://schemas.microsoft.com/office/drawing/2014/main" val="1386559511"/>
                  </a:ext>
                </a:extLst>
              </a:tr>
              <a:tr h="633645">
                <a:tc>
                  <a:txBody>
                    <a:bodyPr/>
                    <a:lstStyle/>
                    <a:p>
                      <a:endParaRPr lang="en-US" sz="1200" b="1" dirty="0">
                        <a:latin typeface="Montserrat" panose="00000500000000000000" pitchFamily="2" charset="0"/>
                        <a:cs typeface="Mongolian Baiti" panose="03000500000000000000" pitchFamily="66" charset="0"/>
                      </a:endParaRPr>
                    </a:p>
                    <a:p>
                      <a:r>
                        <a:rPr lang="en-US" sz="1200" b="1" dirty="0">
                          <a:latin typeface="Montserrat" panose="00000500000000000000" pitchFamily="2" charset="0"/>
                          <a:cs typeface="Mongolian Baiti" panose="03000500000000000000" pitchFamily="66" charset="0"/>
                        </a:rPr>
                        <a:t>Pho </a:t>
                      </a:r>
                      <a:r>
                        <a:rPr lang="en-US" sz="1200" b="1" dirty="0" err="1">
                          <a:latin typeface="Montserrat" panose="00000500000000000000" pitchFamily="2" charset="0"/>
                          <a:cs typeface="Mongolian Baiti" panose="03000500000000000000" pitchFamily="66" charset="0"/>
                        </a:rPr>
                        <a:t>mai</a:t>
                      </a:r>
                      <a:r>
                        <a:rPr lang="en-US" sz="1200" b="1" dirty="0">
                          <a:latin typeface="Montserrat" panose="00000500000000000000" pitchFamily="2" charset="0"/>
                          <a:cs typeface="Mongolian Baiti" panose="03000500000000000000" pitchFamily="66" charset="0"/>
                        </a:rPr>
                        <a:t> Cheddar </a:t>
                      </a:r>
                      <a:r>
                        <a:rPr lang="en-US" sz="1200" b="1" dirty="0" err="1">
                          <a:latin typeface="Montserrat" panose="00000500000000000000" pitchFamily="2" charset="0"/>
                          <a:cs typeface="Mongolian Baiti" panose="03000500000000000000" pitchFamily="66" charset="0"/>
                        </a:rPr>
                        <a:t>từ</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Úc</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Châu</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Âu</a:t>
                      </a:r>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extLst>
                  <a:ext uri="{0D108BD9-81ED-4DB2-BD59-A6C34878D82A}">
                    <a16:rowId xmlns:a16="http://schemas.microsoft.com/office/drawing/2014/main" val="2245605190"/>
                  </a:ext>
                </a:extLst>
              </a:tr>
              <a:tr h="608187">
                <a:tc>
                  <a:txBody>
                    <a:bodyPr/>
                    <a:lstStyle/>
                    <a:p>
                      <a:endParaRPr lang="en-US" sz="1200" b="1" dirty="0">
                        <a:latin typeface="Montserrat" panose="00000500000000000000" pitchFamily="2" charset="0"/>
                        <a:cs typeface="Mongolian Baiti" panose="03000500000000000000" pitchFamily="66" charset="0"/>
                      </a:endParaRPr>
                    </a:p>
                    <a:p>
                      <a:r>
                        <a:rPr lang="en-US" sz="1200" b="1" dirty="0" err="1">
                          <a:solidFill>
                            <a:schemeClr val="tx1"/>
                          </a:solidFill>
                          <a:latin typeface="Montserrat" panose="00000500000000000000" pitchFamily="2" charset="0"/>
                          <a:cs typeface="Mongolian Baiti" panose="03000500000000000000" pitchFamily="66" charset="0"/>
                        </a:rPr>
                        <a:t>Hạt</a:t>
                      </a:r>
                      <a:r>
                        <a:rPr lang="en-US" sz="1200" b="1" dirty="0">
                          <a:solidFill>
                            <a:schemeClr val="tx1"/>
                          </a:solidFill>
                          <a:latin typeface="Montserrat" panose="00000500000000000000" pitchFamily="2" charset="0"/>
                          <a:cs typeface="Mongolian Baiti" panose="03000500000000000000" pitchFamily="66" charset="0"/>
                        </a:rPr>
                        <a:t> chia </a:t>
                      </a:r>
                      <a:r>
                        <a:rPr lang="en-US" sz="1200" b="1" dirty="0" err="1">
                          <a:solidFill>
                            <a:schemeClr val="tx1"/>
                          </a:solidFill>
                          <a:latin typeface="Montserrat" panose="00000500000000000000" pitchFamily="2" charset="0"/>
                          <a:cs typeface="Mongolian Baiti" panose="03000500000000000000" pitchFamily="66" charset="0"/>
                        </a:rPr>
                        <a:t>từ</a:t>
                      </a:r>
                      <a:r>
                        <a:rPr lang="en-US" sz="1200" b="1" dirty="0">
                          <a:solidFill>
                            <a:schemeClr val="tx1"/>
                          </a:solidFill>
                          <a:latin typeface="Montserrat" panose="00000500000000000000" pitchFamily="2" charset="0"/>
                          <a:cs typeface="Mongolian Baiti" panose="03000500000000000000" pitchFamily="66" charset="0"/>
                        </a:rPr>
                        <a:t> </a:t>
                      </a:r>
                      <a:r>
                        <a:rPr lang="en-US" sz="1200" b="1" dirty="0" err="1">
                          <a:solidFill>
                            <a:schemeClr val="tx1"/>
                          </a:solidFill>
                          <a:latin typeface="Montserrat" panose="00000500000000000000" pitchFamily="2" charset="0"/>
                          <a:cs typeface="Mongolian Baiti" panose="03000500000000000000" pitchFamily="66" charset="0"/>
                        </a:rPr>
                        <a:t>Châu</a:t>
                      </a:r>
                      <a:r>
                        <a:rPr lang="en-US" sz="1200" b="1" dirty="0">
                          <a:solidFill>
                            <a:schemeClr val="tx1"/>
                          </a:solidFill>
                          <a:latin typeface="Montserrat" panose="00000500000000000000" pitchFamily="2" charset="0"/>
                          <a:cs typeface="Mongolian Baiti" panose="03000500000000000000" pitchFamily="66" charset="0"/>
                        </a:rPr>
                        <a:t> </a:t>
                      </a:r>
                      <a:r>
                        <a:rPr lang="en-US" sz="1200" b="1" dirty="0" err="1">
                          <a:solidFill>
                            <a:schemeClr val="tx1"/>
                          </a:solidFill>
                          <a:latin typeface="Montserrat" panose="00000500000000000000" pitchFamily="2" charset="0"/>
                          <a:cs typeface="Mongolian Baiti" panose="03000500000000000000" pitchFamily="66" charset="0"/>
                        </a:rPr>
                        <a:t>Mỹ</a:t>
                      </a:r>
                      <a:endParaRPr lang="en-US" sz="1200" b="1" dirty="0">
                        <a:solidFill>
                          <a:schemeClr val="tx1"/>
                        </a:solidFill>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tc>
                  <a:txBody>
                    <a:bodyPr/>
                    <a:lstStyle/>
                    <a:p>
                      <a:endParaRPr lang="en-US" sz="1200" b="1" dirty="0">
                        <a:latin typeface="Montserrat" panose="00000500000000000000" pitchFamily="2" charset="0"/>
                        <a:cs typeface="Mongolian Baiti" panose="03000500000000000000" pitchFamily="66" charset="0"/>
                      </a:endParaRPr>
                    </a:p>
                  </a:txBody>
                  <a:tcPr/>
                </a:tc>
                <a:extLst>
                  <a:ext uri="{0D108BD9-81ED-4DB2-BD59-A6C34878D82A}">
                    <a16:rowId xmlns:a16="http://schemas.microsoft.com/office/drawing/2014/main" val="2494297714"/>
                  </a:ext>
                </a:extLst>
              </a:tr>
              <a:tr h="995728">
                <a:tc>
                  <a:txBody>
                    <a:bodyPr/>
                    <a:lstStyle/>
                    <a:p>
                      <a:endParaRPr lang="en-US" sz="1200" b="1" dirty="0">
                        <a:latin typeface="Montserrat" panose="00000500000000000000" pitchFamily="2" charset="0"/>
                        <a:cs typeface="Mongolian Baiti" panose="03000500000000000000" pitchFamily="66" charset="0"/>
                      </a:endParaRPr>
                    </a:p>
                    <a:p>
                      <a:r>
                        <a:rPr lang="en-US" sz="1200" b="1" dirty="0">
                          <a:latin typeface="Montserrat" panose="00000500000000000000" pitchFamily="2" charset="0"/>
                          <a:cs typeface="Mongolian Baiti" panose="03000500000000000000" pitchFamily="66" charset="0"/>
                        </a:rPr>
                        <a:t>Combo vi </a:t>
                      </a:r>
                      <a:r>
                        <a:rPr lang="en-US" sz="1200" b="1" dirty="0" err="1">
                          <a:latin typeface="Montserrat" panose="00000500000000000000" pitchFamily="2" charset="0"/>
                          <a:cs typeface="Mongolian Baiti" panose="03000500000000000000" pitchFamily="66" charset="0"/>
                        </a:rPr>
                        <a:t>chất</a:t>
                      </a:r>
                      <a:endParaRPr lang="en-US" sz="1200" b="1" dirty="0">
                        <a:latin typeface="Montserrat" panose="00000500000000000000" pitchFamily="2" charset="0"/>
                        <a:cs typeface="Mongolian Baiti" panose="03000500000000000000" pitchFamily="66" charset="0"/>
                      </a:endParaRPr>
                    </a:p>
                  </a:txBody>
                  <a:tcPr/>
                </a:tc>
                <a:tc>
                  <a:txBody>
                    <a:bodyPr/>
                    <a:lstStyle/>
                    <a:p>
                      <a:r>
                        <a:rPr lang="en-US" sz="1200" b="1" dirty="0" err="1">
                          <a:latin typeface="Montserrat" panose="00000500000000000000" pitchFamily="2" charset="0"/>
                          <a:cs typeface="Mongolian Baiti" panose="03000500000000000000" pitchFamily="66" charset="0"/>
                        </a:rPr>
                        <a:t>Chất</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xơ</a:t>
                      </a:r>
                      <a:endParaRPr lang="en-US" sz="1200" b="1" dirty="0">
                        <a:latin typeface="Montserrat" panose="00000500000000000000" pitchFamily="2" charset="0"/>
                        <a:cs typeface="Mongolian Baiti" panose="03000500000000000000" pitchFamily="66" charset="0"/>
                      </a:endParaRPr>
                    </a:p>
                    <a:p>
                      <a:r>
                        <a:rPr lang="en-US" sz="1200" b="1" dirty="0" err="1">
                          <a:latin typeface="Montserrat" panose="00000500000000000000" pitchFamily="2" charset="0"/>
                          <a:cs typeface="Mongolian Baiti" panose="03000500000000000000" pitchFamily="66" charset="0"/>
                        </a:rPr>
                        <a:t>Canxi</a:t>
                      </a:r>
                      <a:r>
                        <a:rPr lang="en-US" sz="1200" b="1" dirty="0">
                          <a:latin typeface="Montserrat" panose="00000500000000000000" pitchFamily="2" charset="0"/>
                          <a:cs typeface="Mongolian Baiti" panose="03000500000000000000" pitchFamily="66" charset="0"/>
                        </a:rPr>
                        <a:t>  - </a:t>
                      </a:r>
                      <a:r>
                        <a:rPr lang="en-US" sz="1200" b="1" dirty="0" err="1">
                          <a:latin typeface="Montserrat" panose="00000500000000000000" pitchFamily="2" charset="0"/>
                          <a:cs typeface="Mongolian Baiti" panose="03000500000000000000" pitchFamily="66" charset="0"/>
                        </a:rPr>
                        <a:t>Sắt</a:t>
                      </a:r>
                      <a:endParaRPr lang="en-US" sz="1200" b="1" dirty="0">
                        <a:latin typeface="Montserrat" panose="00000500000000000000" pitchFamily="2" charset="0"/>
                        <a:cs typeface="Mongolian Baiti" panose="03000500000000000000" pitchFamily="66" charset="0"/>
                      </a:endParaRPr>
                    </a:p>
                    <a:p>
                      <a:r>
                        <a:rPr lang="en-US" sz="1200" b="1" dirty="0">
                          <a:latin typeface="Montserrat" panose="00000500000000000000" pitchFamily="2" charset="0"/>
                          <a:cs typeface="Mongolian Baiti" panose="03000500000000000000" pitchFamily="66" charset="0"/>
                        </a:rPr>
                        <a:t>Vitamin D3, Vitamin E</a:t>
                      </a:r>
                    </a:p>
                  </a:txBody>
                  <a:tcPr/>
                </a:tc>
                <a:tc>
                  <a:txBody>
                    <a:bodyPr/>
                    <a:lstStyle/>
                    <a:p>
                      <a:r>
                        <a:rPr lang="en-US" sz="1200" b="1" dirty="0" err="1">
                          <a:latin typeface="Montserrat" panose="00000500000000000000" pitchFamily="2" charset="0"/>
                          <a:cs typeface="Mongolian Baiti" panose="03000500000000000000" pitchFamily="66" charset="0"/>
                        </a:rPr>
                        <a:t>Chất</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xơ</a:t>
                      </a:r>
                      <a:endParaRPr lang="en-US" sz="1200" b="1" dirty="0">
                        <a:latin typeface="Montserrat" panose="00000500000000000000" pitchFamily="2" charset="0"/>
                        <a:cs typeface="Mongolian Baiti" panose="03000500000000000000" pitchFamily="66" charset="0"/>
                      </a:endParaRPr>
                    </a:p>
                    <a:p>
                      <a:r>
                        <a:rPr lang="en-US" sz="1200" b="1" dirty="0" err="1">
                          <a:latin typeface="Montserrat" panose="00000500000000000000" pitchFamily="2" charset="0"/>
                          <a:cs typeface="Mongolian Baiti" panose="03000500000000000000" pitchFamily="66" charset="0"/>
                        </a:rPr>
                        <a:t>Canxi</a:t>
                      </a:r>
                      <a:r>
                        <a:rPr lang="en-US" sz="1200" b="1" dirty="0">
                          <a:latin typeface="Montserrat" panose="00000500000000000000" pitchFamily="2" charset="0"/>
                          <a:cs typeface="Mongolian Baiti" panose="03000500000000000000" pitchFamily="66" charset="0"/>
                        </a:rPr>
                        <a:t>  - </a:t>
                      </a:r>
                      <a:r>
                        <a:rPr lang="en-US" sz="1200" b="1" dirty="0" err="1">
                          <a:latin typeface="Montserrat" panose="00000500000000000000" pitchFamily="2" charset="0"/>
                          <a:cs typeface="Mongolian Baiti" panose="03000500000000000000" pitchFamily="66" charset="0"/>
                        </a:rPr>
                        <a:t>Sắt</a:t>
                      </a:r>
                      <a:endParaRPr lang="en-US" sz="1200" b="1" dirty="0">
                        <a:latin typeface="Montserrat" panose="00000500000000000000" pitchFamily="2" charset="0"/>
                        <a:cs typeface="Mongolian Baiti" panose="03000500000000000000" pitchFamily="66" charset="0"/>
                      </a:endParaRPr>
                    </a:p>
                    <a:p>
                      <a:r>
                        <a:rPr lang="en-US" sz="1200" b="1" dirty="0">
                          <a:latin typeface="Montserrat" panose="00000500000000000000" pitchFamily="2" charset="0"/>
                          <a:cs typeface="Mongolian Baiti" panose="03000500000000000000" pitchFamily="66" charset="0"/>
                        </a:rPr>
                        <a:t>Vitamin D3, Vitamin E</a:t>
                      </a:r>
                    </a:p>
                    <a:p>
                      <a:endParaRPr lang="en-US" sz="1200" b="1" dirty="0">
                        <a:latin typeface="Montserrat" panose="00000500000000000000" pitchFamily="2" charset="0"/>
                        <a:cs typeface="Mongolian Baiti" panose="03000500000000000000" pitchFamily="66" charset="0"/>
                      </a:endParaRPr>
                    </a:p>
                  </a:txBody>
                  <a:tcPr/>
                </a:tc>
                <a:tc>
                  <a:txBody>
                    <a:bodyPr/>
                    <a:lstStyle/>
                    <a:p>
                      <a:r>
                        <a:rPr lang="en-US" sz="1200" b="1" dirty="0" err="1">
                          <a:latin typeface="Montserrat" panose="00000500000000000000" pitchFamily="2" charset="0"/>
                          <a:cs typeface="Mongolian Baiti" panose="03000500000000000000" pitchFamily="66" charset="0"/>
                        </a:rPr>
                        <a:t>Chất</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xơ</a:t>
                      </a:r>
                      <a:endParaRPr lang="en-US" sz="1200" b="1" dirty="0">
                        <a:latin typeface="Montserrat" panose="00000500000000000000" pitchFamily="2" charset="0"/>
                        <a:cs typeface="Mongolian Baiti" panose="03000500000000000000" pitchFamily="66" charset="0"/>
                      </a:endParaRPr>
                    </a:p>
                    <a:p>
                      <a:r>
                        <a:rPr lang="en-US" sz="1200" b="1" dirty="0" err="1">
                          <a:latin typeface="Montserrat" panose="00000500000000000000" pitchFamily="2" charset="0"/>
                          <a:cs typeface="Mongolian Baiti" panose="03000500000000000000" pitchFamily="66" charset="0"/>
                        </a:rPr>
                        <a:t>Canxi</a:t>
                      </a:r>
                      <a:r>
                        <a:rPr lang="en-US" sz="1200" b="1" dirty="0">
                          <a:latin typeface="Montserrat" panose="00000500000000000000" pitchFamily="2" charset="0"/>
                          <a:cs typeface="Mongolian Baiti" panose="03000500000000000000" pitchFamily="66" charset="0"/>
                        </a:rPr>
                        <a:t>  - </a:t>
                      </a:r>
                      <a:r>
                        <a:rPr lang="en-US" sz="1200" b="1" dirty="0" err="1">
                          <a:latin typeface="Montserrat" panose="00000500000000000000" pitchFamily="2" charset="0"/>
                          <a:cs typeface="Mongolian Baiti" panose="03000500000000000000" pitchFamily="66" charset="0"/>
                        </a:rPr>
                        <a:t>Sắt</a:t>
                      </a:r>
                      <a:endParaRPr lang="en-US" sz="1200" b="1" dirty="0">
                        <a:latin typeface="Montserrat" panose="00000500000000000000" pitchFamily="2" charset="0"/>
                        <a:cs typeface="Mongolian Baiti" panose="03000500000000000000" pitchFamily="66" charset="0"/>
                      </a:endParaRPr>
                    </a:p>
                    <a:p>
                      <a:r>
                        <a:rPr lang="en-US" sz="1200" b="1" dirty="0">
                          <a:latin typeface="Montserrat" panose="00000500000000000000" pitchFamily="2" charset="0"/>
                          <a:cs typeface="Mongolian Baiti" panose="03000500000000000000" pitchFamily="66" charset="0"/>
                        </a:rPr>
                        <a:t>Vitamin D3, Vitamin E</a:t>
                      </a:r>
                    </a:p>
                    <a:p>
                      <a:endParaRPr lang="en-US" sz="1200" b="1" dirty="0">
                        <a:solidFill>
                          <a:schemeClr val="tx1"/>
                        </a:solidFill>
                        <a:latin typeface="Montserrat" panose="00000500000000000000" pitchFamily="2" charset="0"/>
                        <a:cs typeface="Mongolian Baiti" panose="03000500000000000000" pitchFamily="66" charset="0"/>
                      </a:endParaRPr>
                    </a:p>
                  </a:txBody>
                  <a:tcPr/>
                </a:tc>
                <a:tc>
                  <a:txBody>
                    <a:bodyPr/>
                    <a:lstStyle/>
                    <a:p>
                      <a:r>
                        <a:rPr lang="en-US" sz="1200" b="1" dirty="0" err="1">
                          <a:latin typeface="Montserrat" panose="00000500000000000000" pitchFamily="2" charset="0"/>
                          <a:cs typeface="Mongolian Baiti" panose="03000500000000000000" pitchFamily="66" charset="0"/>
                        </a:rPr>
                        <a:t>Chất</a:t>
                      </a:r>
                      <a:r>
                        <a:rPr lang="en-US" sz="1200" b="1" dirty="0">
                          <a:latin typeface="Montserrat" panose="00000500000000000000" pitchFamily="2" charset="0"/>
                          <a:cs typeface="Mongolian Baiti" panose="03000500000000000000" pitchFamily="66" charset="0"/>
                        </a:rPr>
                        <a:t> </a:t>
                      </a:r>
                      <a:r>
                        <a:rPr lang="en-US" sz="1200" b="1" dirty="0" err="1">
                          <a:latin typeface="Montserrat" panose="00000500000000000000" pitchFamily="2" charset="0"/>
                          <a:cs typeface="Mongolian Baiti" panose="03000500000000000000" pitchFamily="66" charset="0"/>
                        </a:rPr>
                        <a:t>xơ</a:t>
                      </a:r>
                      <a:endParaRPr lang="en-US" sz="1200" b="1" dirty="0">
                        <a:latin typeface="Montserrat" panose="00000500000000000000" pitchFamily="2" charset="0"/>
                        <a:cs typeface="Mongolian Baiti" panose="03000500000000000000" pitchFamily="66" charset="0"/>
                      </a:endParaRPr>
                    </a:p>
                    <a:p>
                      <a:r>
                        <a:rPr lang="en-US" sz="1200" b="1" dirty="0" err="1">
                          <a:latin typeface="Montserrat" panose="00000500000000000000" pitchFamily="2" charset="0"/>
                          <a:cs typeface="Mongolian Baiti" panose="03000500000000000000" pitchFamily="66" charset="0"/>
                        </a:rPr>
                        <a:t>Canxi</a:t>
                      </a:r>
                      <a:r>
                        <a:rPr lang="en-US" sz="1200" b="1" dirty="0">
                          <a:latin typeface="Montserrat" panose="00000500000000000000" pitchFamily="2" charset="0"/>
                          <a:cs typeface="Mongolian Baiti" panose="03000500000000000000" pitchFamily="66" charset="0"/>
                        </a:rPr>
                        <a:t>  - </a:t>
                      </a:r>
                      <a:r>
                        <a:rPr lang="en-US" sz="1200" b="1" dirty="0" err="1">
                          <a:latin typeface="Montserrat" panose="00000500000000000000" pitchFamily="2" charset="0"/>
                          <a:cs typeface="Mongolian Baiti" panose="03000500000000000000" pitchFamily="66" charset="0"/>
                        </a:rPr>
                        <a:t>Sắt</a:t>
                      </a:r>
                      <a:endParaRPr lang="en-US" sz="1200" b="1" dirty="0">
                        <a:latin typeface="Montserrat" panose="00000500000000000000" pitchFamily="2" charset="0"/>
                        <a:cs typeface="Mongolian Baiti" panose="03000500000000000000" pitchFamily="66" charset="0"/>
                      </a:endParaRPr>
                    </a:p>
                    <a:p>
                      <a:r>
                        <a:rPr lang="en-US" sz="1200" b="1" dirty="0">
                          <a:latin typeface="Montserrat" panose="00000500000000000000" pitchFamily="2" charset="0"/>
                          <a:cs typeface="Mongolian Baiti" panose="03000500000000000000" pitchFamily="66" charset="0"/>
                        </a:rPr>
                        <a:t>Vitamin D3, Vitamin E</a:t>
                      </a:r>
                    </a:p>
                    <a:p>
                      <a:r>
                        <a:rPr lang="en-US" sz="1200" b="1" dirty="0">
                          <a:solidFill>
                            <a:schemeClr val="tx1"/>
                          </a:solidFill>
                          <a:latin typeface="Montserrat" panose="00000500000000000000" pitchFamily="2" charset="0"/>
                          <a:cs typeface="Mongolian Baiti" panose="03000500000000000000" pitchFamily="66" charset="0"/>
                        </a:rPr>
                        <a:t>Omega 3, Omega 6 </a:t>
                      </a:r>
                      <a:r>
                        <a:rPr lang="en-US" sz="1200" b="1" dirty="0" err="1">
                          <a:solidFill>
                            <a:schemeClr val="tx1"/>
                          </a:solidFill>
                          <a:latin typeface="Montserrat" panose="00000500000000000000" pitchFamily="2" charset="0"/>
                          <a:cs typeface="Mongolian Baiti" panose="03000500000000000000" pitchFamily="66" charset="0"/>
                        </a:rPr>
                        <a:t>tự</a:t>
                      </a:r>
                      <a:r>
                        <a:rPr lang="en-US" sz="1200" b="1" dirty="0">
                          <a:solidFill>
                            <a:schemeClr val="tx1"/>
                          </a:solidFill>
                          <a:latin typeface="Montserrat" panose="00000500000000000000" pitchFamily="2" charset="0"/>
                          <a:cs typeface="Mongolian Baiti" panose="03000500000000000000" pitchFamily="66" charset="0"/>
                        </a:rPr>
                        <a:t> </a:t>
                      </a:r>
                      <a:r>
                        <a:rPr lang="en-US" sz="1200" b="1" dirty="0" err="1">
                          <a:solidFill>
                            <a:schemeClr val="tx1"/>
                          </a:solidFill>
                          <a:latin typeface="Montserrat" panose="00000500000000000000" pitchFamily="2" charset="0"/>
                          <a:cs typeface="Mongolian Baiti" panose="03000500000000000000" pitchFamily="66" charset="0"/>
                        </a:rPr>
                        <a:t>nhiên</a:t>
                      </a:r>
                      <a:endParaRPr lang="en-US" sz="1200" b="1" dirty="0">
                        <a:solidFill>
                          <a:schemeClr val="tx1"/>
                        </a:solidFill>
                        <a:latin typeface="Montserrat" panose="00000500000000000000" pitchFamily="2" charset="0"/>
                        <a:cs typeface="Mongolian Baiti" panose="03000500000000000000" pitchFamily="66" charset="0"/>
                      </a:endParaRPr>
                    </a:p>
                    <a:p>
                      <a:endParaRPr lang="en-US" sz="1200" b="1" dirty="0">
                        <a:solidFill>
                          <a:schemeClr val="tx1"/>
                        </a:solidFill>
                        <a:latin typeface="Montserrat" panose="00000500000000000000" pitchFamily="2" charset="0"/>
                        <a:cs typeface="Mongolian Baiti" panose="03000500000000000000" pitchFamily="66" charset="0"/>
                      </a:endParaRPr>
                    </a:p>
                  </a:txBody>
                  <a:tcPr/>
                </a:tc>
                <a:extLst>
                  <a:ext uri="{0D108BD9-81ED-4DB2-BD59-A6C34878D82A}">
                    <a16:rowId xmlns:a16="http://schemas.microsoft.com/office/drawing/2014/main" val="3475446071"/>
                  </a:ext>
                </a:extLst>
              </a:tr>
            </a:tbl>
          </a:graphicData>
        </a:graphic>
      </p:graphicFrame>
      <p:pic>
        <p:nvPicPr>
          <p:cNvPr id="4" name="Picture 3" descr="A bag of food&#10;&#10;Description automatically generated with low confidence">
            <a:extLst>
              <a:ext uri="{FF2B5EF4-FFF2-40B4-BE49-F238E27FC236}">
                <a16:creationId xmlns:a16="http://schemas.microsoft.com/office/drawing/2014/main" id="{1DBE7695-4CEF-4B79-B840-16BBB1FB5DB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86366" y="-84137"/>
            <a:ext cx="1697357" cy="2139813"/>
          </a:xfrm>
          <a:prstGeom prst="rect">
            <a:avLst/>
          </a:prstGeom>
        </p:spPr>
      </p:pic>
      <p:pic>
        <p:nvPicPr>
          <p:cNvPr id="5" name="Picture 4" descr="A red bag of food&#10;&#10;Description automatically generated with low confidence">
            <a:extLst>
              <a:ext uri="{FF2B5EF4-FFF2-40B4-BE49-F238E27FC236}">
                <a16:creationId xmlns:a16="http://schemas.microsoft.com/office/drawing/2014/main" id="{0B91E4E8-8E67-4FE0-ADFD-D5D8DDC7A41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81608" y="-47665"/>
            <a:ext cx="1680706" cy="2118822"/>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B067A44A-FDFF-4DF3-AF60-3DB1F2CABD6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2338" y="53507"/>
            <a:ext cx="1134801" cy="1839065"/>
          </a:xfrm>
          <a:prstGeom prst="rect">
            <a:avLst/>
          </a:prstGeom>
        </p:spPr>
      </p:pic>
      <p:pic>
        <p:nvPicPr>
          <p:cNvPr id="12" name="Graphic 11" descr="Checkmark with solid fill">
            <a:extLst>
              <a:ext uri="{FF2B5EF4-FFF2-40B4-BE49-F238E27FC236}">
                <a16:creationId xmlns:a16="http://schemas.microsoft.com/office/drawing/2014/main" id="{5F212E30-E1F2-4D52-97E1-9DD52B86711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3708898" y="2819697"/>
            <a:ext cx="504824" cy="504824"/>
          </a:xfrm>
          <a:prstGeom prst="rect">
            <a:avLst/>
          </a:prstGeom>
        </p:spPr>
      </p:pic>
      <p:pic>
        <p:nvPicPr>
          <p:cNvPr id="13" name="Graphic 12" descr="Checkmark with solid fill">
            <a:extLst>
              <a:ext uri="{FF2B5EF4-FFF2-40B4-BE49-F238E27FC236}">
                <a16:creationId xmlns:a16="http://schemas.microsoft.com/office/drawing/2014/main" id="{E5A0352E-C425-48EB-8C73-0035B769686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6273070" y="2932292"/>
            <a:ext cx="504824" cy="504824"/>
          </a:xfrm>
          <a:prstGeom prst="rect">
            <a:avLst/>
          </a:prstGeom>
        </p:spPr>
      </p:pic>
      <p:pic>
        <p:nvPicPr>
          <p:cNvPr id="14" name="Graphic 13" descr="Checkmark with solid fill">
            <a:extLst>
              <a:ext uri="{FF2B5EF4-FFF2-40B4-BE49-F238E27FC236}">
                <a16:creationId xmlns:a16="http://schemas.microsoft.com/office/drawing/2014/main" id="{750F2066-836E-4F70-AC4F-D0BCC6D33D7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8354095" y="2775128"/>
            <a:ext cx="504824" cy="504824"/>
          </a:xfrm>
          <a:prstGeom prst="rect">
            <a:avLst/>
          </a:prstGeom>
        </p:spPr>
      </p:pic>
      <p:pic>
        <p:nvPicPr>
          <p:cNvPr id="15" name="Graphic 14" descr="Checkmark with solid fill">
            <a:extLst>
              <a:ext uri="{FF2B5EF4-FFF2-40B4-BE49-F238E27FC236}">
                <a16:creationId xmlns:a16="http://schemas.microsoft.com/office/drawing/2014/main" id="{207DFA96-70B3-4E1F-8F10-F6278D53CF6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3718423" y="3448347"/>
            <a:ext cx="504824" cy="504824"/>
          </a:xfrm>
          <a:prstGeom prst="rect">
            <a:avLst/>
          </a:prstGeom>
        </p:spPr>
      </p:pic>
      <p:pic>
        <p:nvPicPr>
          <p:cNvPr id="16" name="Graphic 15" descr="Checkmark with solid fill">
            <a:extLst>
              <a:ext uri="{FF2B5EF4-FFF2-40B4-BE49-F238E27FC236}">
                <a16:creationId xmlns:a16="http://schemas.microsoft.com/office/drawing/2014/main" id="{5D86771D-7274-474D-91B5-40C0CEF09C77}"/>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6234541" y="3516640"/>
            <a:ext cx="504824" cy="504824"/>
          </a:xfrm>
          <a:prstGeom prst="rect">
            <a:avLst/>
          </a:prstGeom>
        </p:spPr>
      </p:pic>
      <p:pic>
        <p:nvPicPr>
          <p:cNvPr id="17" name="Graphic 16" descr="Checkmark with solid fill">
            <a:extLst>
              <a:ext uri="{FF2B5EF4-FFF2-40B4-BE49-F238E27FC236}">
                <a16:creationId xmlns:a16="http://schemas.microsoft.com/office/drawing/2014/main" id="{ACF1D993-8032-46BE-AB12-ABD1702B9F0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8335045" y="3394253"/>
            <a:ext cx="504824" cy="504824"/>
          </a:xfrm>
          <a:prstGeom prst="rect">
            <a:avLst/>
          </a:prstGeom>
        </p:spPr>
      </p:pic>
      <p:pic>
        <p:nvPicPr>
          <p:cNvPr id="19" name="Graphic 18" descr="Checkmark with solid fill">
            <a:extLst>
              <a:ext uri="{FF2B5EF4-FFF2-40B4-BE49-F238E27FC236}">
                <a16:creationId xmlns:a16="http://schemas.microsoft.com/office/drawing/2014/main" id="{B287A61B-887D-47FB-B07E-D4B48B5208B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8373145" y="4041953"/>
            <a:ext cx="504824" cy="504824"/>
          </a:xfrm>
          <a:prstGeom prst="rect">
            <a:avLst/>
          </a:prstGeom>
        </p:spPr>
      </p:pic>
      <p:pic>
        <p:nvPicPr>
          <p:cNvPr id="21" name="Graphic 20" descr="Checkmark with solid fill">
            <a:extLst>
              <a:ext uri="{FF2B5EF4-FFF2-40B4-BE49-F238E27FC236}">
                <a16:creationId xmlns:a16="http://schemas.microsoft.com/office/drawing/2014/main" id="{52E1D2E9-B80D-4261-B043-CA9E22510D3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8392195" y="4727753"/>
            <a:ext cx="504824" cy="504824"/>
          </a:xfrm>
          <a:prstGeom prst="rect">
            <a:avLst/>
          </a:prstGeom>
        </p:spPr>
      </p:pic>
      <p:pic>
        <p:nvPicPr>
          <p:cNvPr id="22" name="Graphic 21" descr="Checkmark with solid fill">
            <a:extLst>
              <a:ext uri="{FF2B5EF4-FFF2-40B4-BE49-F238E27FC236}">
                <a16:creationId xmlns:a16="http://schemas.microsoft.com/office/drawing/2014/main" id="{87FE4BFF-5DCD-4E4B-AFD7-42D2471E861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10930848" y="5303609"/>
            <a:ext cx="504824" cy="504824"/>
          </a:xfrm>
          <a:prstGeom prst="rect">
            <a:avLst/>
          </a:prstGeom>
        </p:spPr>
      </p:pic>
      <p:pic>
        <p:nvPicPr>
          <p:cNvPr id="6" name="Picture 5" descr="Calendar&#10;&#10;Description automatically generated">
            <a:extLst>
              <a:ext uri="{FF2B5EF4-FFF2-40B4-BE49-F238E27FC236}">
                <a16:creationId xmlns:a16="http://schemas.microsoft.com/office/drawing/2014/main" id="{2573C079-CB8E-4D6A-83C1-8F978F747CE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223304" y="-85242"/>
            <a:ext cx="1680705" cy="2117688"/>
          </a:xfrm>
          <a:prstGeom prst="rect">
            <a:avLst/>
          </a:prstGeom>
        </p:spPr>
      </p:pic>
      <p:pic>
        <p:nvPicPr>
          <p:cNvPr id="24" name="Graphic 23" descr="Checkmark with solid fill">
            <a:extLst>
              <a:ext uri="{FF2B5EF4-FFF2-40B4-BE49-F238E27FC236}">
                <a16:creationId xmlns:a16="http://schemas.microsoft.com/office/drawing/2014/main" id="{451C3CFA-A23B-4B30-8045-CA9307E5DC1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10930848" y="3394253"/>
            <a:ext cx="504824" cy="504824"/>
          </a:xfrm>
          <a:prstGeom prst="rect">
            <a:avLst/>
          </a:prstGeom>
        </p:spPr>
      </p:pic>
      <p:pic>
        <p:nvPicPr>
          <p:cNvPr id="25" name="Graphic 24" descr="Checkmark with solid fill">
            <a:extLst>
              <a:ext uri="{FF2B5EF4-FFF2-40B4-BE49-F238E27FC236}">
                <a16:creationId xmlns:a16="http://schemas.microsoft.com/office/drawing/2014/main" id="{12511C9F-F364-49C8-A042-C636404FF275}"/>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10899937" y="2775128"/>
            <a:ext cx="504824" cy="504824"/>
          </a:xfrm>
          <a:prstGeom prst="rect">
            <a:avLst/>
          </a:prstGeom>
        </p:spPr>
      </p:pic>
      <p:pic>
        <p:nvPicPr>
          <p:cNvPr id="9" name="Picture 8" descr="Logo&#10;&#10;Description automatically generated">
            <a:extLst>
              <a:ext uri="{FF2B5EF4-FFF2-40B4-BE49-F238E27FC236}">
                <a16:creationId xmlns:a16="http://schemas.microsoft.com/office/drawing/2014/main" id="{97B7A065-6D92-4FEA-A493-AF1B10C3C1E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05327" y="3412872"/>
            <a:ext cx="901209" cy="675907"/>
          </a:xfrm>
          <a:prstGeom prst="rect">
            <a:avLst/>
          </a:prstGeom>
        </p:spPr>
      </p:pic>
      <p:pic>
        <p:nvPicPr>
          <p:cNvPr id="26" name="Picture 25" descr="Logo&#10;&#10;Description automatically generated">
            <a:extLst>
              <a:ext uri="{FF2B5EF4-FFF2-40B4-BE49-F238E27FC236}">
                <a16:creationId xmlns:a16="http://schemas.microsoft.com/office/drawing/2014/main" id="{9B6ABDBC-CCA8-4C74-BD79-87081FE152A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58329" y="2760813"/>
            <a:ext cx="807215" cy="605411"/>
          </a:xfrm>
          <a:prstGeom prst="rect">
            <a:avLst/>
          </a:prstGeom>
        </p:spPr>
      </p:pic>
      <p:pic>
        <p:nvPicPr>
          <p:cNvPr id="28" name="Picture 27" descr="A red white and blue flag&#10;&#10;Description automatically generated">
            <a:extLst>
              <a:ext uri="{FF2B5EF4-FFF2-40B4-BE49-F238E27FC236}">
                <a16:creationId xmlns:a16="http://schemas.microsoft.com/office/drawing/2014/main" id="{D5385DF1-3D99-44F5-B7A1-313E8E4E524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573" y="4052784"/>
            <a:ext cx="549699" cy="549699"/>
          </a:xfrm>
          <a:prstGeom prst="rect">
            <a:avLst/>
          </a:prstGeom>
        </p:spPr>
      </p:pic>
      <p:pic>
        <p:nvPicPr>
          <p:cNvPr id="31" name="Picture 30" descr="Icon&#10;&#10;Description automatically generated with medium confidence">
            <a:extLst>
              <a:ext uri="{FF2B5EF4-FFF2-40B4-BE49-F238E27FC236}">
                <a16:creationId xmlns:a16="http://schemas.microsoft.com/office/drawing/2014/main" id="{CEB57E8C-9994-8735-8FDB-88FD1C1E2744}"/>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8056" b="92500" l="6667" r="93333">
                        <a14:foregroundMark x1="85833" y1="76111" x2="85833" y2="76111"/>
                        <a14:foregroundMark x1="85833" y1="76111" x2="88333" y2="71667"/>
                        <a14:foregroundMark x1="88889" y1="70278" x2="89722" y2="68333"/>
                        <a14:foregroundMark x1="90000" y1="66389" x2="90833" y2="47222"/>
                        <a14:foregroundMark x1="90833" y1="47222" x2="87500" y2="41667"/>
                        <a14:foregroundMark x1="72778" y1="15278" x2="72778" y2="15278"/>
                        <a14:foregroundMark x1="72222" y1="15000" x2="33611" y2="12222"/>
                        <a14:foregroundMark x1="57500" y1="8611" x2="57500" y2="8611"/>
                        <a14:foregroundMark x1="52500" y1="8056" x2="43056" y2="8889"/>
                        <a14:foregroundMark x1="42778" y1="8889" x2="42778" y2="8889"/>
                        <a14:foregroundMark x1="8333" y1="40556" x2="8333" y2="40556"/>
                        <a14:foregroundMark x1="8333" y1="40556" x2="7222" y2="55278"/>
                        <a14:foregroundMark x1="7222" y1="55278" x2="8056" y2="57500"/>
                        <a14:foregroundMark x1="61111" y1="92500" x2="38333" y2="91111"/>
                        <a14:foregroundMark x1="45278" y1="40833" x2="73056" y2="40000"/>
                        <a14:foregroundMark x1="73056" y1="40000" x2="49167" y2="47778"/>
                        <a14:foregroundMark x1="49167" y1="47778" x2="40833" y2="39167"/>
                        <a14:foregroundMark x1="57778" y1="56667" x2="50556" y2="43056"/>
                        <a14:foregroundMark x1="50556" y1="43056" x2="50556" y2="42500"/>
                        <a14:foregroundMark x1="51667" y1="48056" x2="61944" y2="58333"/>
                        <a14:foregroundMark x1="61944" y1="58333" x2="64722" y2="42778"/>
                        <a14:foregroundMark x1="51667" y1="48056" x2="58889" y2="61111"/>
                        <a14:foregroundMark x1="58889" y1="61111" x2="60000" y2="58611"/>
                        <a14:foregroundMark x1="58611" y1="60833" x2="49444" y2="49444"/>
                        <a14:foregroundMark x1="49444" y1="49444" x2="49444" y2="48889"/>
                        <a14:foregroundMark x1="49167" y1="48611" x2="49167" y2="48611"/>
                        <a14:foregroundMark x1="45556" y1="41944" x2="36389" y2="58333"/>
                        <a14:foregroundMark x1="36389" y1="58333" x2="53611" y2="61111"/>
                        <a14:foregroundMark x1="53611" y1="61111" x2="52500" y2="61111"/>
                        <a14:foregroundMark x1="45278" y1="51111" x2="37500" y2="57778"/>
                        <a14:foregroundMark x1="38333" y1="54444" x2="38611" y2="46944"/>
                        <a14:foregroundMark x1="36667" y1="41667" x2="37222" y2="57222"/>
                        <a14:foregroundMark x1="37222" y1="57222" x2="37222" y2="57222"/>
                        <a14:foregroundMark x1="92778" y1="49444" x2="93333" y2="50556"/>
                        <a14:foregroundMark x1="93333" y1="51389" x2="93333" y2="51389"/>
                        <a14:foregroundMark x1="93333" y1="52500" x2="93333" y2="52500"/>
                        <a14:foregroundMark x1="93056" y1="53056" x2="93056" y2="53056"/>
                      </a14:backgroundRemoval>
                    </a14:imgEffect>
                  </a14:imgLayer>
                </a14:imgProps>
              </a:ext>
              <a:ext uri="{28A0092B-C50C-407E-A947-70E740481C1C}">
                <a14:useLocalDpi xmlns:a14="http://schemas.microsoft.com/office/drawing/2010/main"/>
              </a:ext>
            </a:extLst>
          </a:blip>
          <a:srcRect l="1" t="4546" r="4546" b="1"/>
          <a:stretch/>
        </p:blipFill>
        <p:spPr>
          <a:xfrm>
            <a:off x="-97421" y="4685817"/>
            <a:ext cx="588696" cy="588696"/>
          </a:xfrm>
          <a:prstGeom prst="rect">
            <a:avLst/>
          </a:prstGeom>
        </p:spPr>
      </p:pic>
      <p:pic>
        <p:nvPicPr>
          <p:cNvPr id="2" name="Graphic 1" descr="Checkmark with solid fill">
            <a:extLst>
              <a:ext uri="{FF2B5EF4-FFF2-40B4-BE49-F238E27FC236}">
                <a16:creationId xmlns:a16="http://schemas.microsoft.com/office/drawing/2014/main" id="{3434D3DA-2871-3769-C3A4-131B6A37914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10930439" y="3961721"/>
            <a:ext cx="504824" cy="504824"/>
          </a:xfrm>
          <a:prstGeom prst="rect">
            <a:avLst/>
          </a:prstGeom>
        </p:spPr>
      </p:pic>
      <p:pic>
        <p:nvPicPr>
          <p:cNvPr id="7" name="Graphic 6" descr="Checkmark with solid fill">
            <a:extLst>
              <a:ext uri="{FF2B5EF4-FFF2-40B4-BE49-F238E27FC236}">
                <a16:creationId xmlns:a16="http://schemas.microsoft.com/office/drawing/2014/main" id="{3C416055-6747-2B9F-2A25-AAE5317499F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10949489" y="4647521"/>
            <a:ext cx="504824" cy="504824"/>
          </a:xfrm>
          <a:prstGeom prst="rect">
            <a:avLst/>
          </a:prstGeom>
        </p:spPr>
      </p:pic>
    </p:spTree>
    <p:extLst>
      <p:ext uri="{BB962C8B-B14F-4D97-AF65-F5344CB8AC3E}">
        <p14:creationId xmlns:p14="http://schemas.microsoft.com/office/powerpoint/2010/main" val="2772257483"/>
      </p:ext>
    </p:extLst>
  </p:cSld>
  <p:clrMapOvr>
    <a:masterClrMapping/>
  </p:clrMapOvr>
  <p:transition advClick="0">
    <p:randomBar dir="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7">
            <a:extLst>
              <a:ext uri="{FF2B5EF4-FFF2-40B4-BE49-F238E27FC236}">
                <a16:creationId xmlns:a16="http://schemas.microsoft.com/office/drawing/2014/main" id="{7C099CEE-593F-68E5-3012-63F54F4A9B51}"/>
              </a:ext>
            </a:extLst>
          </p:cNvPr>
          <p:cNvGraphicFramePr>
            <a:graphicFrameLocks noGrp="1"/>
          </p:cNvGraphicFramePr>
          <p:nvPr>
            <p:extLst/>
          </p:nvPr>
        </p:nvGraphicFramePr>
        <p:xfrm>
          <a:off x="2" y="1119148"/>
          <a:ext cx="12191998" cy="5104995"/>
        </p:xfrm>
        <a:graphic>
          <a:graphicData uri="http://schemas.openxmlformats.org/drawingml/2006/table">
            <a:tbl>
              <a:tblPr firstRow="1" bandRow="1">
                <a:tableStyleId>{E8B1032C-EA38-4F05-BA0D-38AFFFC7BED3}</a:tableStyleId>
              </a:tblPr>
              <a:tblGrid>
                <a:gridCol w="1343608">
                  <a:extLst>
                    <a:ext uri="{9D8B030D-6E8A-4147-A177-3AD203B41FA5}">
                      <a16:colId xmlns:a16="http://schemas.microsoft.com/office/drawing/2014/main" val="995651642"/>
                    </a:ext>
                  </a:extLst>
                </a:gridCol>
                <a:gridCol w="2169678">
                  <a:extLst>
                    <a:ext uri="{9D8B030D-6E8A-4147-A177-3AD203B41FA5}">
                      <a16:colId xmlns:a16="http://schemas.microsoft.com/office/drawing/2014/main" val="1675328311"/>
                    </a:ext>
                  </a:extLst>
                </a:gridCol>
                <a:gridCol w="2169678">
                  <a:extLst>
                    <a:ext uri="{9D8B030D-6E8A-4147-A177-3AD203B41FA5}">
                      <a16:colId xmlns:a16="http://schemas.microsoft.com/office/drawing/2014/main" val="599660792"/>
                    </a:ext>
                  </a:extLst>
                </a:gridCol>
                <a:gridCol w="2169678">
                  <a:extLst>
                    <a:ext uri="{9D8B030D-6E8A-4147-A177-3AD203B41FA5}">
                      <a16:colId xmlns:a16="http://schemas.microsoft.com/office/drawing/2014/main" val="4172575455"/>
                    </a:ext>
                  </a:extLst>
                </a:gridCol>
                <a:gridCol w="2169678">
                  <a:extLst>
                    <a:ext uri="{9D8B030D-6E8A-4147-A177-3AD203B41FA5}">
                      <a16:colId xmlns:a16="http://schemas.microsoft.com/office/drawing/2014/main" val="2573693410"/>
                    </a:ext>
                  </a:extLst>
                </a:gridCol>
                <a:gridCol w="2169678">
                  <a:extLst>
                    <a:ext uri="{9D8B030D-6E8A-4147-A177-3AD203B41FA5}">
                      <a16:colId xmlns:a16="http://schemas.microsoft.com/office/drawing/2014/main" val="1498082666"/>
                    </a:ext>
                  </a:extLst>
                </a:gridCol>
              </a:tblGrid>
              <a:tr h="1630232">
                <a:tc>
                  <a:txBody>
                    <a:bodyPr/>
                    <a:lstStyle/>
                    <a:p>
                      <a:r>
                        <a:rPr lang="en-US" dirty="0"/>
                        <a:t> </a:t>
                      </a:r>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val="1003795823"/>
                  </a:ext>
                </a:extLst>
              </a:tr>
              <a:tr h="11601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Quy cách gói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sản phẩm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100g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Giá/ 1 lần sd</a:t>
                      </a:r>
                    </a:p>
                  </a:txBody>
                  <a:tcPr anchor="ctr"/>
                </a:tc>
                <a:tc>
                  <a:txBody>
                    <a:bodyPr/>
                    <a:lstStyle/>
                    <a:p>
                      <a:pPr algn="ctr"/>
                      <a:r>
                        <a:rPr lang="en-US" sz="1400" b="0">
                          <a:latin typeface="Segoe UI" panose="020B0502040204020203" pitchFamily="34" charset="0"/>
                          <a:cs typeface="Segoe UI" panose="020B0502040204020203" pitchFamily="34" charset="0"/>
                        </a:rPr>
                        <a:t>600g</a:t>
                      </a:r>
                    </a:p>
                    <a:p>
                      <a:pPr algn="ctr"/>
                      <a:r>
                        <a:rPr lang="en-US" sz="1400" b="1">
                          <a:solidFill>
                            <a:srgbClr val="D62027"/>
                          </a:solidFill>
                          <a:latin typeface="Segoe UI" panose="020B0502040204020203" pitchFamily="34" charset="0"/>
                          <a:cs typeface="Segoe UI" panose="020B0502040204020203" pitchFamily="34" charset="0"/>
                        </a:rPr>
                        <a:t>140,000đ - 150,000đ</a:t>
                      </a:r>
                    </a:p>
                    <a:p>
                      <a:pPr algn="ctr"/>
                      <a:r>
                        <a:rPr lang="en-US" sz="1400" b="1">
                          <a:latin typeface="Segoe UI" panose="020B0502040204020203" pitchFamily="34" charset="0"/>
                          <a:cs typeface="Segoe UI" panose="020B0502040204020203" pitchFamily="34" charset="0"/>
                        </a:rPr>
                        <a:t>23,000đ - 25,000đ</a:t>
                      </a:r>
                    </a:p>
                    <a:p>
                      <a:pPr algn="ctr"/>
                      <a:r>
                        <a:rPr lang="en-US" sz="1400" b="0">
                          <a:latin typeface="Segoe UI" panose="020B0502040204020203" pitchFamily="34" charset="0"/>
                          <a:cs typeface="Segoe UI" panose="020B0502040204020203" pitchFamily="34" charset="0"/>
                        </a:rPr>
                        <a:t>10,000đ - 11,000đ</a:t>
                      </a:r>
                      <a:endParaRPr lang="en-US" sz="1400" b="0" dirty="0">
                        <a:latin typeface="Segoe UI" panose="020B0502040204020203" pitchFamily="34" charset="0"/>
                        <a:cs typeface="Segoe UI" panose="020B050204020402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750g - 800g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a:solidFill>
                            <a:srgbClr val="D62027"/>
                          </a:solidFill>
                          <a:latin typeface="Segoe UI" panose="020B0502040204020203" pitchFamily="34" charset="0"/>
                          <a:ea typeface="+mn-ea"/>
                          <a:cs typeface="Segoe UI" panose="020B0502040204020203" pitchFamily="34" charset="0"/>
                        </a:rPr>
                        <a:t>125,000đ - 160,000đ</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16,000đ - 20,000đ</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8,000đ - 10,000đ</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600g - 650g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a:solidFill>
                            <a:srgbClr val="D62027"/>
                          </a:solidFill>
                          <a:latin typeface="Segoe UI" panose="020B0502040204020203" pitchFamily="34" charset="0"/>
                          <a:ea typeface="+mn-ea"/>
                          <a:cs typeface="Segoe UI" panose="020B0502040204020203" pitchFamily="34" charset="0"/>
                        </a:rPr>
                        <a:t>125,000đ - 165,000đ</a:t>
                      </a:r>
                    </a:p>
                    <a:p>
                      <a:pPr algn="ctr"/>
                      <a:r>
                        <a:rPr lang="en-US" sz="1400" b="1">
                          <a:latin typeface="Segoe UI" panose="020B0502040204020203" pitchFamily="34" charset="0"/>
                          <a:cs typeface="Segoe UI" panose="020B0502040204020203" pitchFamily="34" charset="0"/>
                        </a:rPr>
                        <a:t>20,000đ - 25,000đ</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10,000đ - 12,000đ</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482g - 750g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a:solidFill>
                            <a:srgbClr val="D62027"/>
                          </a:solidFill>
                          <a:latin typeface="Segoe UI" panose="020B0502040204020203" pitchFamily="34" charset="0"/>
                          <a:ea typeface="+mn-ea"/>
                          <a:cs typeface="Segoe UI" panose="020B0502040204020203" pitchFamily="34" charset="0"/>
                        </a:rPr>
                        <a:t>180,000đ - 200,000đ</a:t>
                      </a:r>
                    </a:p>
                    <a:p>
                      <a:pPr algn="ctr"/>
                      <a:r>
                        <a:rPr lang="en-US" sz="1400" b="1">
                          <a:latin typeface="Segoe UI" panose="020B0502040204020203" pitchFamily="34" charset="0"/>
                          <a:cs typeface="Segoe UI" panose="020B0502040204020203" pitchFamily="34" charset="0"/>
                        </a:rPr>
                        <a:t>26,000đ - 37,000đ</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13,000đ - 19,000đ</a:t>
                      </a:r>
                      <a:endParaRPr lang="en-US" sz="1400" kern="1200" dirty="0">
                        <a:solidFill>
                          <a:schemeClr val="tx1"/>
                        </a:solidFill>
                        <a:latin typeface="Segoe UI" panose="020B0502040204020203" pitchFamily="34" charset="0"/>
                        <a:ea typeface="+mn-ea"/>
                        <a:cs typeface="Segoe UI" panose="020B050204020402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600g - 650g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a:solidFill>
                            <a:srgbClr val="D62027"/>
                          </a:solidFill>
                          <a:latin typeface="Segoe UI" panose="020B0502040204020203" pitchFamily="34" charset="0"/>
                          <a:ea typeface="+mn-ea"/>
                          <a:cs typeface="Segoe UI" panose="020B0502040204020203" pitchFamily="34" charset="0"/>
                        </a:rPr>
                        <a:t>230,000đ - 280,000đ</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38,000đ - 42,000đ</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19,000đ - 21,000đ</a:t>
                      </a:r>
                      <a:endParaRPr lang="en-US" sz="1400" kern="1200">
                        <a:solidFill>
                          <a:schemeClr val="tx1"/>
                        </a:solidFill>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1672386149"/>
                  </a:ext>
                </a:extLst>
              </a:tr>
              <a:tr h="577256">
                <a:tc>
                  <a:txBody>
                    <a:bodyPr/>
                    <a:lstStyle/>
                    <a:p>
                      <a:r>
                        <a:rPr lang="en-US" sz="1400" b="1">
                          <a:latin typeface="Segoe UI" panose="020B0502040204020203" pitchFamily="34" charset="0"/>
                          <a:cs typeface="Segoe UI" panose="020B0502040204020203" pitchFamily="34" charset="0"/>
                        </a:rPr>
                        <a:t>ĐỊNH VỊ</a:t>
                      </a:r>
                      <a:endParaRPr lang="en-US" sz="1400" b="1" dirty="0">
                        <a:latin typeface="Segoe UI" panose="020B0502040204020203" pitchFamily="34" charset="0"/>
                        <a:cs typeface="Segoe UI" panose="020B0502040204020203" pitchFamily="34" charset="0"/>
                      </a:endParaRPr>
                    </a:p>
                  </a:txBody>
                  <a:tcPr anchor="ctr"/>
                </a:tc>
                <a:tc>
                  <a:txBody>
                    <a:bodyPr/>
                    <a:lstStyle/>
                    <a:p>
                      <a:pPr algn="ctr"/>
                      <a:r>
                        <a:rPr lang="en-US" sz="1200">
                          <a:latin typeface="Segoe UI" panose="020B0502040204020203" pitchFamily="34" charset="0"/>
                          <a:cs typeface="Segoe UI" panose="020B0502040204020203" pitchFamily="34" charset="0"/>
                        </a:rPr>
                        <a:t>BỮA ĂN </a:t>
                      </a:r>
                      <a:r>
                        <a:rPr lang="en-US" sz="1200" b="1">
                          <a:latin typeface="Segoe UI" panose="020B0502040204020203" pitchFamily="34" charset="0"/>
                          <a:cs typeface="Segoe UI" panose="020B0502040204020203" pitchFamily="34" charset="0"/>
                        </a:rPr>
                        <a:t>1 PHÚT</a:t>
                      </a:r>
                    </a:p>
                    <a:p>
                      <a:pPr algn="ctr"/>
                      <a:r>
                        <a:rPr lang="en-US" sz="1200">
                          <a:latin typeface="Segoe UI" panose="020B0502040204020203" pitchFamily="34" charset="0"/>
                          <a:cs typeface="Segoe UI" panose="020B0502040204020203" pitchFamily="34" charset="0"/>
                        </a:rPr>
                        <a:t>ĐỦ ĐẦY </a:t>
                      </a:r>
                      <a:r>
                        <a:rPr lang="en-US" sz="1200" b="1">
                          <a:latin typeface="Segoe UI" panose="020B0502040204020203" pitchFamily="34" charset="0"/>
                          <a:cs typeface="Segoe UI" panose="020B0502040204020203" pitchFamily="34" charset="0"/>
                        </a:rPr>
                        <a:t>DINH DƯỠNG</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a:latin typeface="Segoe UI" panose="020B0502040204020203" pitchFamily="34" charset="0"/>
                          <a:cs typeface="Segoe UI" panose="020B0502040204020203" pitchFamily="34" charset="0"/>
                        </a:rPr>
                        <a:t>NGŨ CỐC HẠT  </a:t>
                      </a:r>
                      <a:r>
                        <a:rPr lang="en-US" sz="1200" b="1">
                          <a:latin typeface="Segoe UI" panose="020B0502040204020203" pitchFamily="34" charset="0"/>
                          <a:cs typeface="Segoe UI" panose="020B0502040204020203" pitchFamily="34" charset="0"/>
                        </a:rPr>
                        <a:t>NHẬT BẢN</a:t>
                      </a:r>
                    </a:p>
                    <a:p>
                      <a:pPr algn="ctr"/>
                      <a:r>
                        <a:rPr lang="en-US" sz="1200" b="1">
                          <a:latin typeface="Segoe UI" panose="020B0502040204020203" pitchFamily="34" charset="0"/>
                          <a:cs typeface="Segoe UI" panose="020B0502040204020203" pitchFamily="34" charset="0"/>
                        </a:rPr>
                        <a:t>ĂN KIÊNG - GIẢM CÂN</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a:latin typeface="Segoe UI" panose="020B0502040204020203" pitchFamily="34" charset="0"/>
                          <a:cs typeface="Segoe UI" panose="020B0502040204020203" pitchFamily="34" charset="0"/>
                        </a:rPr>
                        <a:t>NGŨ CỐC HẠT </a:t>
                      </a:r>
                      <a:r>
                        <a:rPr lang="en-US" sz="1200" b="1">
                          <a:latin typeface="Segoe UI" panose="020B0502040204020203" pitchFamily="34" charset="0"/>
                          <a:cs typeface="Segoe UI" panose="020B0502040204020203" pitchFamily="34" charset="0"/>
                        </a:rPr>
                        <a:t>NHẬT BẢN</a:t>
                      </a:r>
                    </a:p>
                    <a:p>
                      <a:pPr algn="ctr"/>
                      <a:r>
                        <a:rPr lang="en-US" sz="1200" b="1">
                          <a:latin typeface="Segoe UI" panose="020B0502040204020203" pitchFamily="34" charset="0"/>
                          <a:cs typeface="Segoe UI" panose="020B0502040204020203" pitchFamily="34" charset="0"/>
                        </a:rPr>
                        <a:t>GIẢM CÂN - ÍT ĐƯỜNG</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a:latin typeface="Segoe UI" panose="020B0502040204020203" pitchFamily="34" charset="0"/>
                          <a:cs typeface="Segoe UI" panose="020B0502040204020203" pitchFamily="34" charset="0"/>
                        </a:rPr>
                        <a:t>NGŨ CỐC HẠT  </a:t>
                      </a:r>
                      <a:r>
                        <a:rPr lang="en-US" sz="1200" b="1">
                          <a:latin typeface="Segoe UI" panose="020B0502040204020203" pitchFamily="34" charset="0"/>
                          <a:cs typeface="Segoe UI" panose="020B0502040204020203" pitchFamily="34" charset="0"/>
                        </a:rPr>
                        <a:t>NHẬT BẢN</a:t>
                      </a:r>
                    </a:p>
                    <a:p>
                      <a:pPr algn="ctr"/>
                      <a:r>
                        <a:rPr lang="en-US" sz="1200" b="1">
                          <a:latin typeface="Segoe UI" panose="020B0502040204020203" pitchFamily="34" charset="0"/>
                          <a:cs typeface="Segoe UI" panose="020B0502040204020203" pitchFamily="34" charset="0"/>
                        </a:rPr>
                        <a:t>ĂN KIÊNG - GIẢM CÂN</a:t>
                      </a:r>
                      <a:endParaRPr lang="en-US" sz="1200" b="1" dirty="0">
                        <a:latin typeface="Segoe UI" panose="020B0502040204020203" pitchFamily="34" charset="0"/>
                        <a:cs typeface="Segoe UI" panose="020B0502040204020203" pitchFamily="34" charset="0"/>
                      </a:endParaRPr>
                    </a:p>
                  </a:txBody>
                  <a:tcPr anchor="ctr"/>
                </a:tc>
                <a:tc>
                  <a:txBody>
                    <a:bodyPr/>
                    <a:lstStyle/>
                    <a:p>
                      <a:pPr algn="ctr"/>
                      <a:r>
                        <a:rPr lang="en-US" sz="1200">
                          <a:latin typeface="Segoe UI" panose="020B0502040204020203" pitchFamily="34" charset="0"/>
                          <a:cs typeface="Segoe UI" panose="020B0502040204020203" pitchFamily="34" charset="0"/>
                        </a:rPr>
                        <a:t>NGŨ CỐC HẠT </a:t>
                      </a:r>
                      <a:r>
                        <a:rPr lang="en-US" sz="1200" b="1">
                          <a:latin typeface="Segoe UI" panose="020B0502040204020203" pitchFamily="34" charset="0"/>
                          <a:cs typeface="Segoe UI" panose="020B0502040204020203" pitchFamily="34" charset="0"/>
                        </a:rPr>
                        <a:t>NHẬT BẢN</a:t>
                      </a:r>
                    </a:p>
                    <a:p>
                      <a:pPr algn="ctr"/>
                      <a:r>
                        <a:rPr lang="en-US" sz="1200" b="1">
                          <a:latin typeface="Segoe UI" panose="020B0502040204020203" pitchFamily="34" charset="0"/>
                          <a:cs typeface="Segoe UI" panose="020B0502040204020203" pitchFamily="34" charset="0"/>
                        </a:rPr>
                        <a:t>GIẢM CÂN - ÍT ĐƯỜNG</a:t>
                      </a:r>
                      <a:endParaRPr lang="en-US" sz="1200" b="1" dirty="0">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1884682421"/>
                  </a:ext>
                </a:extLst>
              </a:tr>
              <a:tr h="1135077">
                <a:tc>
                  <a:txBody>
                    <a:bodyPr/>
                    <a:lstStyle/>
                    <a:p>
                      <a:r>
                        <a:rPr lang="en-US" sz="1400" b="1">
                          <a:latin typeface="Segoe UI" panose="020B0502040204020203" pitchFamily="34" charset="0"/>
                          <a:cs typeface="Segoe UI" panose="020B0502040204020203" pitchFamily="34" charset="0"/>
                        </a:rPr>
                        <a:t>Điểm </a:t>
                      </a:r>
                      <a:r>
                        <a:rPr lang="en-US" sz="1400" b="1" dirty="0" err="1">
                          <a:latin typeface="Segoe UI" panose="020B0502040204020203" pitchFamily="34" charset="0"/>
                          <a:cs typeface="Segoe UI" panose="020B0502040204020203" pitchFamily="34" charset="0"/>
                        </a:rPr>
                        <a:t>khác</a:t>
                      </a:r>
                      <a:r>
                        <a:rPr lang="en-US" sz="1400" b="1" dirty="0">
                          <a:latin typeface="Segoe UI" panose="020B0502040204020203" pitchFamily="34" charset="0"/>
                          <a:cs typeface="Segoe UI" panose="020B0502040204020203" pitchFamily="34" charset="0"/>
                        </a:rPr>
                        <a:t> </a:t>
                      </a:r>
                      <a:r>
                        <a:rPr lang="en-US" sz="1400" b="1" dirty="0" err="1">
                          <a:latin typeface="Segoe UI" panose="020B0502040204020203" pitchFamily="34" charset="0"/>
                          <a:cs typeface="Segoe UI" panose="020B0502040204020203" pitchFamily="34" charset="0"/>
                        </a:rPr>
                        <a:t>biệt</a:t>
                      </a:r>
                      <a:endParaRPr lang="en-US" sz="1400" b="1" dirty="0">
                        <a:latin typeface="Segoe UI" panose="020B0502040204020203" pitchFamily="34" charset="0"/>
                        <a:cs typeface="Segoe UI" panose="020B0502040204020203" pitchFamily="34" charset="0"/>
                      </a:endParaRPr>
                    </a:p>
                    <a:p>
                      <a:endParaRPr lang="en-US" sz="1400" dirty="0">
                        <a:latin typeface="Segoe UI" panose="020B0502040204020203" pitchFamily="34" charset="0"/>
                        <a:cs typeface="Segoe UI" panose="020B0502040204020203" pitchFamily="34" charset="0"/>
                      </a:endParaRPr>
                    </a:p>
                  </a:txBody>
                  <a:tcPr anchor="ctr"/>
                </a:tc>
                <a:tc>
                  <a:txBody>
                    <a:bodyPr/>
                    <a:lstStyle/>
                    <a:p>
                      <a:r>
                        <a:rPr lang="en-US" sz="1200">
                          <a:latin typeface="Segoe UI" panose="020B0502040204020203" pitchFamily="34" charset="0"/>
                          <a:cs typeface="Segoe UI" panose="020B0502040204020203" pitchFamily="34" charset="0"/>
                        </a:rPr>
                        <a:t>- Công nghệ nướng không chiên </a:t>
                      </a:r>
                      <a:r>
                        <a:rPr lang="en-US" sz="1200" b="1">
                          <a:latin typeface="Segoe UI" panose="020B0502040204020203" pitchFamily="34" charset="0"/>
                          <a:cs typeface="Segoe UI" panose="020B0502040204020203" pitchFamily="34" charset="0"/>
                        </a:rPr>
                        <a:t>Anh Quốc</a:t>
                      </a:r>
                      <a:endParaRPr lang="vi-VN" sz="1200" b="1" dirty="0">
                        <a:latin typeface="Segoe UI" panose="020B0502040204020203" pitchFamily="34" charset="0"/>
                        <a:cs typeface="Segoe UI" panose="020B0502040204020203" pitchFamily="34" charset="0"/>
                      </a:endParaRPr>
                    </a:p>
                    <a:p>
                      <a:r>
                        <a:rPr lang="en-US" sz="1200" b="1">
                          <a:latin typeface="Segoe UI" panose="020B0502040204020203" pitchFamily="34" charset="0"/>
                          <a:cs typeface="Segoe UI" panose="020B0502040204020203" pitchFamily="34" charset="0"/>
                        </a:rPr>
                        <a:t>- </a:t>
                      </a:r>
                      <a:r>
                        <a:rPr lang="vi-VN" sz="1200" b="1">
                          <a:latin typeface="Segoe UI" panose="020B0502040204020203" pitchFamily="34" charset="0"/>
                          <a:cs typeface="Segoe UI" panose="020B0502040204020203" pitchFamily="34" charset="0"/>
                        </a:rPr>
                        <a:t>Combo </a:t>
                      </a:r>
                      <a:r>
                        <a:rPr lang="vi-VN" sz="1200" b="1" dirty="0">
                          <a:latin typeface="Segoe UI" panose="020B0502040204020203" pitchFamily="34" charset="0"/>
                          <a:cs typeface="Segoe UI" panose="020B0502040204020203" pitchFamily="34" charset="0"/>
                        </a:rPr>
                        <a:t>vi chất</a:t>
                      </a:r>
                      <a:r>
                        <a:rPr lang="en-US" sz="1200" dirty="0">
                          <a:latin typeface="Segoe UI" panose="020B0502040204020203" pitchFamily="34" charset="0"/>
                          <a:cs typeface="Segoe UI" panose="020B0502040204020203" pitchFamily="34" charset="0"/>
                        </a:rPr>
                        <a:t>: </a:t>
                      </a:r>
                      <a:r>
                        <a:rPr lang="it-IT" sz="1200" dirty="0">
                          <a:latin typeface="Segoe UI" panose="020B0502040204020203" pitchFamily="34" charset="0"/>
                          <a:cs typeface="Segoe UI" panose="020B0502040204020203" pitchFamily="34" charset="0"/>
                        </a:rPr>
                        <a:t>Chất Xơ, Canxi +D3, Vitamin E, Sắt</a:t>
                      </a:r>
                      <a:endParaRPr lang="en-US" sz="1200" dirty="0">
                        <a:latin typeface="Segoe UI" panose="020B0502040204020203" pitchFamily="34" charset="0"/>
                        <a:cs typeface="Segoe UI" panose="020B0502040204020203" pitchFamily="34" charset="0"/>
                      </a:endParaRPr>
                    </a:p>
                  </a:txBody>
                  <a:tcPr anchor="ctr"/>
                </a:tc>
                <a:tc>
                  <a:txBody>
                    <a:bodyPr/>
                    <a:lstStyle/>
                    <a:p>
                      <a:r>
                        <a:rPr lang="en-US" sz="1200">
                          <a:latin typeface="Segoe UI" panose="020B0502040204020203" pitchFamily="34" charset="0"/>
                          <a:cs typeface="Segoe UI" panose="020B0502040204020203" pitchFamily="34" charset="0"/>
                        </a:rPr>
                        <a:t>- Thương hiệu &amp; Bao bì </a:t>
                      </a:r>
                      <a:r>
                        <a:rPr lang="en-US" sz="1200" b="1">
                          <a:latin typeface="Segoe UI" panose="020B0502040204020203" pitchFamily="34" charset="0"/>
                          <a:cs typeface="Segoe UI" panose="020B0502040204020203" pitchFamily="34" charset="0"/>
                        </a:rPr>
                        <a:t>Nhật</a:t>
                      </a:r>
                    </a:p>
                    <a:p>
                      <a:r>
                        <a:rPr lang="en-US" sz="120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Nhiều hạt hơn </a:t>
                      </a:r>
                      <a:r>
                        <a:rPr lang="en-US" sz="1200">
                          <a:latin typeface="Segoe UI" panose="020B0502040204020203" pitchFamily="34" charset="0"/>
                          <a:cs typeface="Segoe UI" panose="020B0502040204020203" pitchFamily="34" charset="0"/>
                        </a:rPr>
                        <a:t>(hạnh nhân, hạt dưa) &amp; mứt hoa quả hơn (dâu, nho, táo)</a:t>
                      </a:r>
                    </a:p>
                    <a:p>
                      <a:r>
                        <a:rPr lang="en-US" sz="1200" b="1">
                          <a:solidFill>
                            <a:srgbClr val="D62027"/>
                          </a:solidFill>
                          <a:latin typeface="Segoe UI" panose="020B0502040204020203" pitchFamily="34" charset="0"/>
                          <a:cs typeface="Segoe UI" panose="020B0502040204020203" pitchFamily="34" charset="0"/>
                        </a:rPr>
                        <a:t>- Không có nhãn mác &amp; tem nhập khẩu chính hãng</a:t>
                      </a:r>
                    </a:p>
                    <a:p>
                      <a:r>
                        <a:rPr lang="en-US" sz="1200" b="1">
                          <a:solidFill>
                            <a:srgbClr val="D62027"/>
                          </a:solidFill>
                          <a:latin typeface="Segoe UI" panose="020B0502040204020203" pitchFamily="34" charset="0"/>
                          <a:cs typeface="Segoe UI" panose="020B0502040204020203" pitchFamily="34" charset="0"/>
                        </a:rPr>
                        <a:t>- Bao bì hoàn toàn khác so với hàng chính hãng</a:t>
                      </a:r>
                      <a:endParaRPr lang="en-US" sz="1200" b="1" dirty="0">
                        <a:solidFill>
                          <a:srgbClr val="D62027"/>
                        </a:solidFill>
                        <a:latin typeface="Segoe UI" panose="020B0502040204020203" pitchFamily="34" charset="0"/>
                        <a:cs typeface="Segoe UI" panose="020B0502040204020203" pitchFamily="34" charset="0"/>
                      </a:endParaRPr>
                    </a:p>
                  </a:txBody>
                  <a:tcPr anchor="ctr"/>
                </a:tc>
                <a:tc>
                  <a:txBody>
                    <a:bodyPr/>
                    <a:lstStyle/>
                    <a:p>
                      <a:r>
                        <a:rPr lang="en-US" sz="1200">
                          <a:latin typeface="Segoe UI" panose="020B0502040204020203" pitchFamily="34" charset="0"/>
                          <a:cs typeface="Segoe UI" panose="020B0502040204020203" pitchFamily="34" charset="0"/>
                        </a:rPr>
                        <a:t>- Thương hiệu &amp; Bao bì </a:t>
                      </a:r>
                      <a:r>
                        <a:rPr lang="en-US" sz="1200" b="1">
                          <a:latin typeface="Segoe UI" panose="020B0502040204020203" pitchFamily="34" charset="0"/>
                          <a:cs typeface="Segoe UI" panose="020B0502040204020203" pitchFamily="34" charset="0"/>
                        </a:rPr>
                        <a:t>Nhật</a:t>
                      </a:r>
                    </a:p>
                    <a:p>
                      <a:r>
                        <a:rPr lang="en-US" sz="120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Nhiều hạt hơn </a:t>
                      </a:r>
                      <a:r>
                        <a:rPr lang="en-US" sz="1200">
                          <a:latin typeface="Segoe UI" panose="020B0502040204020203" pitchFamily="34" charset="0"/>
                          <a:cs typeface="Segoe UI" panose="020B0502040204020203" pitchFamily="34" charset="0"/>
                        </a:rPr>
                        <a:t>(hạnh nhân, hạt dưa) &amp; mứt hoa quả hơn (dâu, nho, táo)</a:t>
                      </a:r>
                    </a:p>
                    <a:p>
                      <a:r>
                        <a:rPr lang="en-US" sz="120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Ít đường/ Ít ngọt hơn</a:t>
                      </a:r>
                    </a:p>
                    <a:p>
                      <a:r>
                        <a:rPr lang="en-US" sz="1200" b="1">
                          <a:solidFill>
                            <a:srgbClr val="D62027"/>
                          </a:solidFill>
                          <a:latin typeface="Segoe UI" panose="020B0502040204020203" pitchFamily="34" charset="0"/>
                          <a:cs typeface="Segoe UI" panose="020B0502040204020203" pitchFamily="34" charset="0"/>
                        </a:rPr>
                        <a:t>- Không có nhãn mác &amp; tem nhập khẩu chính hãng</a:t>
                      </a:r>
                    </a:p>
                    <a:p>
                      <a:r>
                        <a:rPr lang="en-US" sz="1200" b="1">
                          <a:solidFill>
                            <a:srgbClr val="D62027"/>
                          </a:solidFill>
                          <a:latin typeface="Segoe UI" panose="020B0502040204020203" pitchFamily="34" charset="0"/>
                          <a:cs typeface="Segoe UI" panose="020B0502040204020203" pitchFamily="34" charset="0"/>
                        </a:rPr>
                        <a:t>- Bao bì hoàn toàn khác so với hàng chính hãng</a:t>
                      </a:r>
                    </a:p>
                  </a:txBody>
                  <a:tcPr anchor="ctr"/>
                </a:tc>
                <a:tc>
                  <a:txBody>
                    <a:bodyPr/>
                    <a:lstStyle/>
                    <a:p>
                      <a:r>
                        <a:rPr lang="en-US" sz="1200">
                          <a:latin typeface="Segoe UI" panose="020B0502040204020203" pitchFamily="34" charset="0"/>
                          <a:cs typeface="Segoe UI" panose="020B0502040204020203" pitchFamily="34" charset="0"/>
                        </a:rPr>
                        <a:t>- Thương hiệu &amp; Bao bì </a:t>
                      </a:r>
                      <a:r>
                        <a:rPr lang="en-US" sz="1200" b="1">
                          <a:latin typeface="Segoe UI" panose="020B0502040204020203" pitchFamily="34" charset="0"/>
                          <a:cs typeface="Segoe UI" panose="020B0502040204020203" pitchFamily="34" charset="0"/>
                        </a:rPr>
                        <a:t>Nhật</a:t>
                      </a:r>
                    </a:p>
                    <a:p>
                      <a:r>
                        <a:rPr lang="en-US" sz="120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Nhiều hạt hơn </a:t>
                      </a:r>
                      <a:r>
                        <a:rPr lang="en-US" sz="1200">
                          <a:latin typeface="Segoe UI" panose="020B0502040204020203" pitchFamily="34" charset="0"/>
                          <a:cs typeface="Segoe UI" panose="020B0502040204020203" pitchFamily="34" charset="0"/>
                        </a:rPr>
                        <a:t>(hạnh nhân, hạt dưa) &amp; mứt hoa quả hơn (dâu, nho, táo)</a:t>
                      </a:r>
                    </a:p>
                    <a:p>
                      <a:r>
                        <a:rPr lang="en-US" sz="1200" b="1">
                          <a:solidFill>
                            <a:srgbClr val="D62027"/>
                          </a:solidFill>
                          <a:latin typeface="Segoe UI" panose="020B0502040204020203" pitchFamily="34" charset="0"/>
                          <a:cs typeface="Segoe UI" panose="020B0502040204020203" pitchFamily="34" charset="0"/>
                        </a:rPr>
                        <a:t>- Có nhãn mác &amp; tem nhập khẩu chính hãng</a:t>
                      </a:r>
                      <a:endParaRPr lang="en-US" sz="1200" b="1" dirty="0">
                        <a:solidFill>
                          <a:srgbClr val="D62027"/>
                        </a:solidFill>
                        <a:latin typeface="Segoe UI" panose="020B0502040204020203" pitchFamily="34" charset="0"/>
                        <a:cs typeface="Segoe UI" panose="020B0502040204020203" pitchFamily="34" charset="0"/>
                      </a:endParaRPr>
                    </a:p>
                  </a:txBody>
                  <a:tcPr anchor="ctr"/>
                </a:tc>
                <a:tc>
                  <a:txBody>
                    <a:bodyPr/>
                    <a:lstStyle/>
                    <a:p>
                      <a:r>
                        <a:rPr lang="en-US" sz="1200">
                          <a:latin typeface="Segoe UI" panose="020B0502040204020203" pitchFamily="34" charset="0"/>
                          <a:cs typeface="Segoe UI" panose="020B0502040204020203" pitchFamily="34" charset="0"/>
                        </a:rPr>
                        <a:t>- Thương hiệu &amp; Bao bì </a:t>
                      </a:r>
                      <a:r>
                        <a:rPr lang="en-US" sz="1200" b="1">
                          <a:latin typeface="Segoe UI" panose="020B0502040204020203" pitchFamily="34" charset="0"/>
                          <a:cs typeface="Segoe UI" panose="020B0502040204020203" pitchFamily="34" charset="0"/>
                        </a:rPr>
                        <a:t>Nhật</a:t>
                      </a:r>
                    </a:p>
                    <a:p>
                      <a:r>
                        <a:rPr lang="en-US" sz="120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Nhiều hạt hơn </a:t>
                      </a:r>
                      <a:r>
                        <a:rPr lang="en-US" sz="1200">
                          <a:latin typeface="Segoe UI" panose="020B0502040204020203" pitchFamily="34" charset="0"/>
                          <a:cs typeface="Segoe UI" panose="020B0502040204020203" pitchFamily="34" charset="0"/>
                        </a:rPr>
                        <a:t>(hạnh nhân, hạt dưa) &amp; mứt hoa quả hơn (dâu, nho, táo)</a:t>
                      </a:r>
                    </a:p>
                    <a:p>
                      <a:r>
                        <a:rPr lang="en-US" sz="1200">
                          <a:latin typeface="Segoe UI" panose="020B0502040204020203" pitchFamily="34" charset="0"/>
                          <a:cs typeface="Segoe UI" panose="020B0502040204020203" pitchFamily="34" charset="0"/>
                        </a:rPr>
                        <a:t>- </a:t>
                      </a:r>
                      <a:r>
                        <a:rPr lang="en-US" sz="1200" b="1">
                          <a:latin typeface="Segoe UI" panose="020B0502040204020203" pitchFamily="34" charset="0"/>
                          <a:cs typeface="Segoe UI" panose="020B0502040204020203" pitchFamily="34" charset="0"/>
                        </a:rPr>
                        <a:t>Ít đường/ Ít ngọt hơn</a:t>
                      </a:r>
                    </a:p>
                    <a:p>
                      <a:r>
                        <a:rPr lang="en-US" sz="1200" b="1">
                          <a:solidFill>
                            <a:srgbClr val="D62027"/>
                          </a:solidFill>
                          <a:latin typeface="Segoe UI" panose="020B0502040204020203" pitchFamily="34" charset="0"/>
                          <a:cs typeface="Segoe UI" panose="020B0502040204020203" pitchFamily="34" charset="0"/>
                        </a:rPr>
                        <a:t>- Có nhãn mác &amp; tem nhập khẩu chính hãng</a:t>
                      </a:r>
                      <a:endParaRPr lang="en-US" sz="1200" b="1" dirty="0">
                        <a:solidFill>
                          <a:srgbClr val="D62027"/>
                        </a:solidFill>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1883909130"/>
                  </a:ext>
                </a:extLst>
              </a:tr>
            </a:tbl>
          </a:graphicData>
        </a:graphic>
      </p:graphicFrame>
      <p:sp>
        <p:nvSpPr>
          <p:cNvPr id="18" name="TextBox 17">
            <a:extLst>
              <a:ext uri="{FF2B5EF4-FFF2-40B4-BE49-F238E27FC236}">
                <a16:creationId xmlns:a16="http://schemas.microsoft.com/office/drawing/2014/main" id="{E3853330-E758-BDD0-4F1D-1CA17EF045DD}"/>
              </a:ext>
            </a:extLst>
          </p:cNvPr>
          <p:cNvSpPr txBox="1"/>
          <p:nvPr/>
        </p:nvSpPr>
        <p:spPr>
          <a:xfrm>
            <a:off x="1918754" y="547453"/>
            <a:ext cx="1172309" cy="46166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2400">
                <a:latin typeface="Segoe UI" panose="020B0502040204020203" pitchFamily="34" charset="0"/>
                <a:cs typeface="Segoe UI" panose="020B0502040204020203" pitchFamily="34" charset="0"/>
              </a:rPr>
              <a:t>OATTA</a:t>
            </a:r>
            <a:endParaRPr lang="en-US" sz="2400" dirty="0">
              <a:latin typeface="Segoe UI" panose="020B0502040204020203" pitchFamily="34" charset="0"/>
              <a:cs typeface="Segoe UI" panose="020B0502040204020203" pitchFamily="34" charset="0"/>
            </a:endParaRPr>
          </a:p>
        </p:txBody>
      </p:sp>
      <p:sp>
        <p:nvSpPr>
          <p:cNvPr id="27" name="TextBox 26">
            <a:extLst>
              <a:ext uri="{FF2B5EF4-FFF2-40B4-BE49-F238E27FC236}">
                <a16:creationId xmlns:a16="http://schemas.microsoft.com/office/drawing/2014/main" id="{0B24CE6A-DEC0-76FC-FFC5-9CF171B61140}"/>
              </a:ext>
            </a:extLst>
          </p:cNvPr>
          <p:cNvSpPr txBox="1"/>
          <p:nvPr/>
        </p:nvSpPr>
        <p:spPr>
          <a:xfrm>
            <a:off x="8395885" y="1154604"/>
            <a:ext cx="1224887" cy="307777"/>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1400">
                <a:latin typeface="Segoe UI" panose="020B0502040204020203" pitchFamily="34" charset="0"/>
                <a:cs typeface="Segoe UI" panose="020B0502040204020203" pitchFamily="34" charset="0"/>
              </a:rPr>
              <a:t>(bán tại MT)</a:t>
            </a:r>
            <a:endParaRPr lang="en-US" sz="1400" dirty="0">
              <a:latin typeface="Segoe UI" panose="020B0502040204020203" pitchFamily="34" charset="0"/>
              <a:cs typeface="Segoe UI" panose="020B0502040204020203" pitchFamily="34" charset="0"/>
            </a:endParaRPr>
          </a:p>
        </p:txBody>
      </p:sp>
      <p:pic>
        <p:nvPicPr>
          <p:cNvPr id="28" name="Picture 27" descr="A box of cereal&#10;&#10;Description automatically generated with medium confidence">
            <a:extLst>
              <a:ext uri="{FF2B5EF4-FFF2-40B4-BE49-F238E27FC236}">
                <a16:creationId xmlns:a16="http://schemas.microsoft.com/office/drawing/2014/main" id="{A361115F-62AF-9DC3-C779-7E3D60F983A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70454" y="1550817"/>
            <a:ext cx="704125" cy="1013187"/>
          </a:xfrm>
          <a:prstGeom prst="rect">
            <a:avLst/>
          </a:prstGeom>
        </p:spPr>
      </p:pic>
      <p:pic>
        <p:nvPicPr>
          <p:cNvPr id="29" name="Picture 28" descr="A bag of chips&#10;&#10;Description automatically generated with low confidence">
            <a:extLst>
              <a:ext uri="{FF2B5EF4-FFF2-40B4-BE49-F238E27FC236}">
                <a16:creationId xmlns:a16="http://schemas.microsoft.com/office/drawing/2014/main" id="{965872CC-A193-FB98-170D-E804EB04B87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27391" y="1719746"/>
            <a:ext cx="533424" cy="816824"/>
          </a:xfrm>
          <a:prstGeom prst="rect">
            <a:avLst/>
          </a:prstGeom>
        </p:spPr>
      </p:pic>
      <p:pic>
        <p:nvPicPr>
          <p:cNvPr id="30" name="Picture 29">
            <a:extLst>
              <a:ext uri="{FF2B5EF4-FFF2-40B4-BE49-F238E27FC236}">
                <a16:creationId xmlns:a16="http://schemas.microsoft.com/office/drawing/2014/main" id="{628B5F28-96BB-BDAC-ECAA-B4CB193B34D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232273" y="1505158"/>
            <a:ext cx="854083" cy="1116036"/>
          </a:xfrm>
          <a:prstGeom prst="rect">
            <a:avLst/>
          </a:prstGeom>
        </p:spPr>
      </p:pic>
      <p:pic>
        <p:nvPicPr>
          <p:cNvPr id="31" name="Picture 30">
            <a:extLst>
              <a:ext uri="{FF2B5EF4-FFF2-40B4-BE49-F238E27FC236}">
                <a16:creationId xmlns:a16="http://schemas.microsoft.com/office/drawing/2014/main" id="{B2AC86B2-5655-D720-6B3E-32CBC6911C4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18199" y="1530368"/>
            <a:ext cx="854083" cy="1116036"/>
          </a:xfrm>
          <a:prstGeom prst="rect">
            <a:avLst/>
          </a:prstGeom>
        </p:spPr>
      </p:pic>
      <p:pic>
        <p:nvPicPr>
          <p:cNvPr id="6" name="Picture 5" descr="Calendar&#10;&#10;Description automatically generated">
            <a:extLst>
              <a:ext uri="{FF2B5EF4-FFF2-40B4-BE49-F238E27FC236}">
                <a16:creationId xmlns:a16="http://schemas.microsoft.com/office/drawing/2014/main" id="{69A8A8BE-B2D2-AFAF-EA45-92FEC6E835CF}"/>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8669" b="89988" l="10000" r="90000">
                        <a14:foregroundMark x1="77938" y1="9206" x2="27354" y2="8181"/>
                        <a14:foregroundMark x1="27354" y1="8181" x2="67138" y2="10769"/>
                        <a14:foregroundMark x1="67138" y1="10769" x2="77138" y2="9353"/>
                        <a14:foregroundMark x1="77138" y1="9353" x2="71692" y2="8669"/>
                        <a14:foregroundMark x1="70492" y1="36850" x2="60400" y2="26789"/>
                        <a14:foregroundMark x1="60400" y1="26789" x2="41877" y2="28254"/>
                        <a14:foregroundMark x1="41877" y1="28254" x2="39877" y2="37558"/>
                        <a14:foregroundMark x1="39877" y1="37558" x2="66277" y2="37094"/>
                        <a14:foregroundMark x1="66277" y1="37094" x2="63477" y2="30256"/>
                        <a14:foregroundMark x1="63477" y1="30256" x2="42892" y2="33309"/>
                        <a14:foregroundMark x1="42892" y1="33309" x2="55846" y2="27546"/>
                        <a14:foregroundMark x1="55846" y1="27546" x2="46769" y2="31477"/>
                        <a14:foregroundMark x1="46769" y1="31477" x2="57754" y2="32137"/>
                        <a14:foregroundMark x1="57754" y1="32137" x2="49662" y2="35067"/>
                        <a14:foregroundMark x1="49662" y1="35067" x2="64000" y2="30379"/>
                        <a14:foregroundMark x1="64000" y1="30379" x2="61138" y2="28034"/>
                      </a14:backgroundRemoval>
                    </a14:imgEffect>
                  </a14:imgLayer>
                </a14:imgProps>
              </a:ext>
              <a:ext uri="{28A0092B-C50C-407E-A947-70E740481C1C}">
                <a14:useLocalDpi xmlns:a14="http://schemas.microsoft.com/office/drawing/2010/main"/>
              </a:ext>
            </a:extLst>
          </a:blip>
          <a:stretch>
            <a:fillRect/>
          </a:stretch>
        </p:blipFill>
        <p:spPr>
          <a:xfrm>
            <a:off x="2070708" y="1509835"/>
            <a:ext cx="845354" cy="1130403"/>
          </a:xfrm>
          <a:prstGeom prst="rect">
            <a:avLst/>
          </a:prstGeom>
        </p:spPr>
      </p:pic>
      <p:pic>
        <p:nvPicPr>
          <p:cNvPr id="16" name="Picture 15">
            <a:extLst>
              <a:ext uri="{FF2B5EF4-FFF2-40B4-BE49-F238E27FC236}">
                <a16:creationId xmlns:a16="http://schemas.microsoft.com/office/drawing/2014/main" id="{28E1866E-FC64-492B-B582-C5078B0B41A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81286" y="1505158"/>
            <a:ext cx="854083" cy="1116036"/>
          </a:xfrm>
          <a:prstGeom prst="rect">
            <a:avLst/>
          </a:prstGeom>
        </p:spPr>
      </p:pic>
      <p:sp>
        <p:nvSpPr>
          <p:cNvPr id="20" name="TextBox 19">
            <a:extLst>
              <a:ext uri="{FF2B5EF4-FFF2-40B4-BE49-F238E27FC236}">
                <a16:creationId xmlns:a16="http://schemas.microsoft.com/office/drawing/2014/main" id="{B2EC4960-2361-FEE4-DD65-B80F148D8462}"/>
              </a:ext>
            </a:extLst>
          </p:cNvPr>
          <p:cNvSpPr txBox="1"/>
          <p:nvPr/>
        </p:nvSpPr>
        <p:spPr>
          <a:xfrm>
            <a:off x="3797438" y="348240"/>
            <a:ext cx="1770035" cy="646331"/>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sz="2400" err="1">
                <a:solidFill>
                  <a:srgbClr val="D62027"/>
                </a:solidFill>
              </a:rPr>
              <a:t>Calbee</a:t>
            </a:r>
            <a:r>
              <a:rPr lang="en-US" sz="2400">
                <a:solidFill>
                  <a:srgbClr val="D62027"/>
                </a:solidFill>
              </a:rPr>
              <a:t> </a:t>
            </a:r>
          </a:p>
          <a:p>
            <a:pPr algn="ctr"/>
            <a:r>
              <a:rPr lang="en-US" sz="1200">
                <a:solidFill>
                  <a:srgbClr val="D62027"/>
                </a:solidFill>
              </a:rPr>
              <a:t>(không chính hãng)</a:t>
            </a:r>
            <a:endParaRPr lang="en-US" sz="1200" dirty="0">
              <a:solidFill>
                <a:srgbClr val="D62027"/>
              </a:solidFill>
            </a:endParaRPr>
          </a:p>
        </p:txBody>
      </p:sp>
      <p:sp>
        <p:nvSpPr>
          <p:cNvPr id="13" name="TextBox 12">
            <a:extLst>
              <a:ext uri="{FF2B5EF4-FFF2-40B4-BE49-F238E27FC236}">
                <a16:creationId xmlns:a16="http://schemas.microsoft.com/office/drawing/2014/main" id="{4991D29D-42D8-4FFA-A314-1E952090CD13}"/>
              </a:ext>
            </a:extLst>
          </p:cNvPr>
          <p:cNvSpPr txBox="1"/>
          <p:nvPr/>
        </p:nvSpPr>
        <p:spPr>
          <a:xfrm>
            <a:off x="5960222" y="348240"/>
            <a:ext cx="1770035" cy="646331"/>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sz="2400" err="1">
                <a:solidFill>
                  <a:srgbClr val="D62027"/>
                </a:solidFill>
              </a:rPr>
              <a:t>Calbee</a:t>
            </a:r>
            <a:r>
              <a:rPr lang="en-US" sz="2400">
                <a:solidFill>
                  <a:srgbClr val="D62027"/>
                </a:solidFill>
              </a:rPr>
              <a:t> </a:t>
            </a:r>
          </a:p>
          <a:p>
            <a:pPr algn="ctr"/>
            <a:r>
              <a:rPr lang="en-US" sz="1200">
                <a:solidFill>
                  <a:srgbClr val="D62027"/>
                </a:solidFill>
              </a:rPr>
              <a:t>(không chính hãng)</a:t>
            </a:r>
            <a:endParaRPr lang="en-US" sz="1200" dirty="0">
              <a:solidFill>
                <a:srgbClr val="D62027"/>
              </a:solidFill>
            </a:endParaRPr>
          </a:p>
        </p:txBody>
      </p:sp>
      <p:sp>
        <p:nvSpPr>
          <p:cNvPr id="14" name="TextBox 13">
            <a:extLst>
              <a:ext uri="{FF2B5EF4-FFF2-40B4-BE49-F238E27FC236}">
                <a16:creationId xmlns:a16="http://schemas.microsoft.com/office/drawing/2014/main" id="{73D7DE44-526A-41F2-B0D0-99371C2A397E}"/>
              </a:ext>
            </a:extLst>
          </p:cNvPr>
          <p:cNvSpPr txBox="1"/>
          <p:nvPr/>
        </p:nvSpPr>
        <p:spPr>
          <a:xfrm>
            <a:off x="8355810" y="348240"/>
            <a:ext cx="1378904" cy="646331"/>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sz="2400" err="1">
                <a:solidFill>
                  <a:schemeClr val="accent1">
                    <a:lumMod val="75000"/>
                  </a:schemeClr>
                </a:solidFill>
              </a:rPr>
              <a:t>Calbee</a:t>
            </a:r>
            <a:r>
              <a:rPr lang="en-US" sz="2400">
                <a:solidFill>
                  <a:schemeClr val="accent1">
                    <a:lumMod val="75000"/>
                  </a:schemeClr>
                </a:solidFill>
              </a:rPr>
              <a:t> </a:t>
            </a:r>
          </a:p>
          <a:p>
            <a:pPr algn="ctr"/>
            <a:r>
              <a:rPr lang="en-US" sz="1200">
                <a:solidFill>
                  <a:schemeClr val="accent1">
                    <a:lumMod val="75000"/>
                  </a:schemeClr>
                </a:solidFill>
              </a:rPr>
              <a:t>(chính hãng)</a:t>
            </a:r>
            <a:endParaRPr lang="en-US" sz="1200" dirty="0">
              <a:solidFill>
                <a:schemeClr val="accent1">
                  <a:lumMod val="75000"/>
                </a:schemeClr>
              </a:solidFill>
            </a:endParaRPr>
          </a:p>
        </p:txBody>
      </p:sp>
      <p:sp>
        <p:nvSpPr>
          <p:cNvPr id="15" name="TextBox 14">
            <a:extLst>
              <a:ext uri="{FF2B5EF4-FFF2-40B4-BE49-F238E27FC236}">
                <a16:creationId xmlns:a16="http://schemas.microsoft.com/office/drawing/2014/main" id="{EBD8B79C-E1F7-4228-861B-6187B97A01D4}"/>
              </a:ext>
            </a:extLst>
          </p:cNvPr>
          <p:cNvSpPr txBox="1"/>
          <p:nvPr/>
        </p:nvSpPr>
        <p:spPr>
          <a:xfrm>
            <a:off x="6195862" y="1154604"/>
            <a:ext cx="1178015" cy="307777"/>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1400">
                <a:latin typeface="Segoe UI" panose="020B0502040204020203" pitchFamily="34" charset="0"/>
                <a:cs typeface="Segoe UI" panose="020B0502040204020203" pitchFamily="34" charset="0"/>
              </a:rPr>
              <a:t>(bán tại GT)</a:t>
            </a:r>
            <a:endParaRPr lang="en-US" sz="1400" dirty="0">
              <a:latin typeface="Segoe UI" panose="020B0502040204020203" pitchFamily="34" charset="0"/>
              <a:cs typeface="Segoe UI" panose="020B0502040204020203" pitchFamily="34" charset="0"/>
            </a:endParaRPr>
          </a:p>
        </p:txBody>
      </p:sp>
      <p:sp>
        <p:nvSpPr>
          <p:cNvPr id="17" name="TextBox 16">
            <a:extLst>
              <a:ext uri="{FF2B5EF4-FFF2-40B4-BE49-F238E27FC236}">
                <a16:creationId xmlns:a16="http://schemas.microsoft.com/office/drawing/2014/main" id="{687F8380-C61A-4FE5-86C2-7B1E7615FB01}"/>
              </a:ext>
            </a:extLst>
          </p:cNvPr>
          <p:cNvSpPr txBox="1"/>
          <p:nvPr/>
        </p:nvSpPr>
        <p:spPr>
          <a:xfrm>
            <a:off x="4033078" y="1154604"/>
            <a:ext cx="1178015" cy="307777"/>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1400">
                <a:latin typeface="Segoe UI" panose="020B0502040204020203" pitchFamily="34" charset="0"/>
                <a:cs typeface="Segoe UI" panose="020B0502040204020203" pitchFamily="34" charset="0"/>
              </a:rPr>
              <a:t>(bán tại GT)</a:t>
            </a:r>
            <a:endParaRPr lang="en-US" sz="1400" dirty="0">
              <a:latin typeface="Segoe UI" panose="020B0502040204020203" pitchFamily="34" charset="0"/>
              <a:cs typeface="Segoe UI" panose="020B0502040204020203" pitchFamily="34" charset="0"/>
            </a:endParaRPr>
          </a:p>
        </p:txBody>
      </p:sp>
      <p:sp>
        <p:nvSpPr>
          <p:cNvPr id="19" name="TextBox 18">
            <a:extLst>
              <a:ext uri="{FF2B5EF4-FFF2-40B4-BE49-F238E27FC236}">
                <a16:creationId xmlns:a16="http://schemas.microsoft.com/office/drawing/2014/main" id="{96C2DBFB-0848-4759-BE0D-EB0E299EBA54}"/>
              </a:ext>
            </a:extLst>
          </p:cNvPr>
          <p:cNvSpPr txBox="1"/>
          <p:nvPr/>
        </p:nvSpPr>
        <p:spPr>
          <a:xfrm>
            <a:off x="10448491" y="348240"/>
            <a:ext cx="1378904" cy="646331"/>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sz="2400" err="1">
                <a:solidFill>
                  <a:schemeClr val="accent1">
                    <a:lumMod val="75000"/>
                  </a:schemeClr>
                </a:solidFill>
              </a:rPr>
              <a:t>Calbee</a:t>
            </a:r>
            <a:r>
              <a:rPr lang="en-US" sz="2400">
                <a:solidFill>
                  <a:schemeClr val="accent1">
                    <a:lumMod val="75000"/>
                  </a:schemeClr>
                </a:solidFill>
              </a:rPr>
              <a:t> </a:t>
            </a:r>
          </a:p>
          <a:p>
            <a:pPr algn="ctr"/>
            <a:r>
              <a:rPr lang="en-US" sz="1200">
                <a:solidFill>
                  <a:schemeClr val="accent1">
                    <a:lumMod val="75000"/>
                  </a:schemeClr>
                </a:solidFill>
              </a:rPr>
              <a:t>(chính hãng)</a:t>
            </a:r>
            <a:endParaRPr lang="en-US" sz="1200" dirty="0">
              <a:solidFill>
                <a:schemeClr val="accent1">
                  <a:lumMod val="75000"/>
                </a:schemeClr>
              </a:solidFill>
            </a:endParaRPr>
          </a:p>
        </p:txBody>
      </p:sp>
      <p:pic>
        <p:nvPicPr>
          <p:cNvPr id="21" name="Picture 4" descr="Thực Phẩm Bổ Sung Ngũ Cốc Trái Cây Calbee Ít Đường 600g">
            <a:extLst>
              <a:ext uri="{FF2B5EF4-FFF2-40B4-BE49-F238E27FC236}">
                <a16:creationId xmlns:a16="http://schemas.microsoft.com/office/drawing/2014/main" id="{79DCE6E7-33A4-4002-9477-A38F0E658922}"/>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b="7541"/>
          <a:stretch/>
        </p:blipFill>
        <p:spPr bwMode="auto">
          <a:xfrm>
            <a:off x="10713510" y="1449933"/>
            <a:ext cx="848865" cy="1143977"/>
          </a:xfrm>
          <a:prstGeom prst="rect">
            <a:avLst/>
          </a:prstGeom>
          <a:noFill/>
          <a:ln w="57150">
            <a:noFill/>
          </a:ln>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DE40DDB6-572F-4696-B22B-B6788B801ABD}"/>
              </a:ext>
            </a:extLst>
          </p:cNvPr>
          <p:cNvSpPr txBox="1"/>
          <p:nvPr/>
        </p:nvSpPr>
        <p:spPr>
          <a:xfrm>
            <a:off x="10525498" y="1154604"/>
            <a:ext cx="1224887" cy="307777"/>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r>
              <a:rPr lang="en-US" sz="1400">
                <a:latin typeface="Segoe UI" panose="020B0502040204020203" pitchFamily="34" charset="0"/>
                <a:cs typeface="Segoe UI" panose="020B0502040204020203" pitchFamily="34" charset="0"/>
              </a:rPr>
              <a:t>(bán tại MT)</a:t>
            </a:r>
            <a:endParaRPr lang="en-US" sz="1400" dirty="0">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2886FD7D-7E91-D6E9-C1D3-CBDA80EC5D5D}"/>
              </a:ext>
            </a:extLst>
          </p:cNvPr>
          <p:cNvSpPr txBox="1"/>
          <p:nvPr/>
        </p:nvSpPr>
        <p:spPr>
          <a:xfrm>
            <a:off x="369803" y="-58918"/>
            <a:ext cx="5756704" cy="461665"/>
          </a:xfrm>
          <a:prstGeom prst="rect">
            <a:avLst/>
          </a:prstGeom>
          <a:noFill/>
        </p:spPr>
        <p:txBody>
          <a:bodyPr wrap="none" rtlCol="0">
            <a:spAutoFit/>
          </a:bodyPr>
          <a:lstStyle/>
          <a:p>
            <a:r>
              <a:rPr lang="en-US" sz="2400" b="1" dirty="0">
                <a:solidFill>
                  <a:srgbClr val="00930B"/>
                </a:solidFill>
                <a:latin typeface="UTM Sharnay" panose="02040603050506020204" pitchFamily="18" charset="0"/>
              </a:rPr>
              <a:t>SO VỚI CÁC ĐỐI THỦ CẠNH TRANH </a:t>
            </a:r>
          </a:p>
        </p:txBody>
      </p:sp>
    </p:spTree>
    <p:extLst>
      <p:ext uri="{BB962C8B-B14F-4D97-AF65-F5344CB8AC3E}">
        <p14:creationId xmlns:p14="http://schemas.microsoft.com/office/powerpoint/2010/main" val="248817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FEED0026-247B-498D-8161-C81D3BE0BA9D}"/>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3489" t="36551" r="46382"/>
          <a:stretch/>
        </p:blipFill>
        <p:spPr bwMode="auto">
          <a:xfrm>
            <a:off x="359587" y="906988"/>
            <a:ext cx="2602400" cy="3900259"/>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DB0D3E5-E159-4DF4-BC03-C84A48255481}"/>
              </a:ext>
            </a:extLst>
          </p:cNvPr>
          <p:cNvSpPr txBox="1"/>
          <p:nvPr/>
        </p:nvSpPr>
        <p:spPr>
          <a:xfrm>
            <a:off x="3696429" y="236191"/>
            <a:ext cx="1428596"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chemeClr val="accent1">
                    <a:lumMod val="50000"/>
                  </a:schemeClr>
                </a:solidFill>
                <a:latin typeface="Segoe UI" panose="020B0502040204020203" pitchFamily="34" charset="0"/>
                <a:cs typeface="Segoe UI" panose="020B0502040204020203" pitchFamily="34" charset="0"/>
              </a:rPr>
              <a:t>Calbee đỏ </a:t>
            </a:r>
          </a:p>
          <a:p>
            <a:pPr algn="ctr"/>
            <a:r>
              <a:rPr lang="en-US" sz="1050">
                <a:solidFill>
                  <a:schemeClr val="accent1">
                    <a:lumMod val="50000"/>
                  </a:schemeClr>
                </a:solidFill>
                <a:latin typeface="Segoe UI" panose="020B0502040204020203" pitchFamily="34" charset="0"/>
                <a:cs typeface="Segoe UI" panose="020B0502040204020203" pitchFamily="34" charset="0"/>
              </a:rPr>
              <a:t>(không chính hãng)</a:t>
            </a:r>
            <a:endParaRPr lang="en-US" sz="1050" dirty="0">
              <a:solidFill>
                <a:schemeClr val="accent1">
                  <a:lumMod val="50000"/>
                </a:schemeClr>
              </a:solidFill>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589EBE91-8DA4-4325-8CA2-72C8F9A17BA0}"/>
              </a:ext>
            </a:extLst>
          </p:cNvPr>
          <p:cNvSpPr txBox="1"/>
          <p:nvPr/>
        </p:nvSpPr>
        <p:spPr>
          <a:xfrm>
            <a:off x="949210" y="241259"/>
            <a:ext cx="1326004"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rgbClr val="C00000"/>
                </a:solidFill>
                <a:latin typeface="Segoe UI" panose="020B0502040204020203" pitchFamily="34" charset="0"/>
                <a:cs typeface="Segoe UI" panose="020B0502040204020203" pitchFamily="34" charset="0"/>
              </a:rPr>
              <a:t>Calbee đỏ </a:t>
            </a:r>
          </a:p>
          <a:p>
            <a:pPr algn="ctr"/>
            <a:r>
              <a:rPr lang="en-US" sz="1050">
                <a:solidFill>
                  <a:srgbClr val="C00000"/>
                </a:solidFill>
                <a:latin typeface="Segoe UI" panose="020B0502040204020203" pitchFamily="34" charset="0"/>
                <a:cs typeface="Segoe UI" panose="020B0502040204020203" pitchFamily="34" charset="0"/>
              </a:rPr>
              <a:t>(chính hãng)</a:t>
            </a:r>
            <a:endParaRPr lang="en-US" sz="1050" dirty="0">
              <a:solidFill>
                <a:srgbClr val="C00000"/>
              </a:solidFill>
              <a:latin typeface="Segoe UI" panose="020B0502040204020203" pitchFamily="34" charset="0"/>
              <a:cs typeface="Segoe UI" panose="020B0502040204020203" pitchFamily="34" charset="0"/>
            </a:endParaRPr>
          </a:p>
        </p:txBody>
      </p:sp>
      <p:sp>
        <p:nvSpPr>
          <p:cNvPr id="24" name="Frame 23">
            <a:extLst>
              <a:ext uri="{FF2B5EF4-FFF2-40B4-BE49-F238E27FC236}">
                <a16:creationId xmlns:a16="http://schemas.microsoft.com/office/drawing/2014/main" id="{E34E097E-A1FB-42C0-8028-C0580B0F377F}"/>
              </a:ext>
            </a:extLst>
          </p:cNvPr>
          <p:cNvSpPr/>
          <p:nvPr/>
        </p:nvSpPr>
        <p:spPr>
          <a:xfrm>
            <a:off x="2184400" y="1170940"/>
            <a:ext cx="762000" cy="3618884"/>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40" name="Picture 16">
            <a:extLst>
              <a:ext uri="{FF2B5EF4-FFF2-40B4-BE49-F238E27FC236}">
                <a16:creationId xmlns:a16="http://schemas.microsoft.com/office/drawing/2014/main" id="{09C4A69F-8195-4321-A2EC-242C76FDC5F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7992" r="6288"/>
          <a:stretch/>
        </p:blipFill>
        <p:spPr bwMode="auto">
          <a:xfrm>
            <a:off x="3149086" y="906988"/>
            <a:ext cx="2523282" cy="3900259"/>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3486B1C6-0E29-4D90-A974-CEE4DEBBE5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45" r="16367"/>
          <a:stretch/>
        </p:blipFill>
        <p:spPr bwMode="auto">
          <a:xfrm>
            <a:off x="9390304" y="906988"/>
            <a:ext cx="2291787" cy="3900260"/>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F1EA492A-81EE-4F25-8355-A96089EBA8D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142" r="44891"/>
          <a:stretch/>
        </p:blipFill>
        <p:spPr bwMode="auto">
          <a:xfrm>
            <a:off x="6901748" y="906988"/>
            <a:ext cx="2280306" cy="3900259"/>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23F711F-5222-40E1-A911-F79759B18FF2}"/>
              </a:ext>
            </a:extLst>
          </p:cNvPr>
          <p:cNvSpPr txBox="1"/>
          <p:nvPr/>
        </p:nvSpPr>
        <p:spPr>
          <a:xfrm>
            <a:off x="9821899" y="236191"/>
            <a:ext cx="1428596"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chemeClr val="accent1">
                    <a:lumMod val="50000"/>
                  </a:schemeClr>
                </a:solidFill>
                <a:latin typeface="Segoe UI" panose="020B0502040204020203" pitchFamily="34" charset="0"/>
                <a:cs typeface="Segoe UI" panose="020B0502040204020203" pitchFamily="34" charset="0"/>
              </a:rPr>
              <a:t>Calbee đỏ </a:t>
            </a:r>
          </a:p>
          <a:p>
            <a:pPr algn="ctr"/>
            <a:r>
              <a:rPr lang="en-US" sz="1050">
                <a:solidFill>
                  <a:schemeClr val="accent1">
                    <a:lumMod val="50000"/>
                  </a:schemeClr>
                </a:solidFill>
                <a:latin typeface="Segoe UI" panose="020B0502040204020203" pitchFamily="34" charset="0"/>
                <a:cs typeface="Segoe UI" panose="020B0502040204020203" pitchFamily="34" charset="0"/>
              </a:rPr>
              <a:t>(không chính hãng)</a:t>
            </a:r>
            <a:endParaRPr lang="en-US" sz="1050" dirty="0">
              <a:solidFill>
                <a:schemeClr val="accent1">
                  <a:lumMod val="50000"/>
                </a:schemeClr>
              </a:solidFill>
              <a:latin typeface="Segoe UI" panose="020B0502040204020203" pitchFamily="34" charset="0"/>
              <a:cs typeface="Segoe UI" panose="020B0502040204020203" pitchFamily="34" charset="0"/>
            </a:endParaRPr>
          </a:p>
        </p:txBody>
      </p:sp>
      <p:sp>
        <p:nvSpPr>
          <p:cNvPr id="30" name="TextBox 29">
            <a:extLst>
              <a:ext uri="{FF2B5EF4-FFF2-40B4-BE49-F238E27FC236}">
                <a16:creationId xmlns:a16="http://schemas.microsoft.com/office/drawing/2014/main" id="{3CE00E10-D8A9-493A-8B29-D92E39FBE985}"/>
              </a:ext>
            </a:extLst>
          </p:cNvPr>
          <p:cNvSpPr txBox="1"/>
          <p:nvPr/>
        </p:nvSpPr>
        <p:spPr>
          <a:xfrm>
            <a:off x="7296770" y="241259"/>
            <a:ext cx="1326004"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rgbClr val="C00000"/>
                </a:solidFill>
                <a:latin typeface="Segoe UI" panose="020B0502040204020203" pitchFamily="34" charset="0"/>
                <a:cs typeface="Segoe UI" panose="020B0502040204020203" pitchFamily="34" charset="0"/>
              </a:rPr>
              <a:t>Calbee đỏ </a:t>
            </a:r>
          </a:p>
          <a:p>
            <a:pPr algn="ctr"/>
            <a:r>
              <a:rPr lang="en-US" sz="1050">
                <a:solidFill>
                  <a:srgbClr val="C00000"/>
                </a:solidFill>
                <a:latin typeface="Segoe UI" panose="020B0502040204020203" pitchFamily="34" charset="0"/>
                <a:cs typeface="Segoe UI" panose="020B0502040204020203" pitchFamily="34" charset="0"/>
              </a:rPr>
              <a:t>(chính hãng)</a:t>
            </a:r>
            <a:endParaRPr lang="en-US" sz="1050" dirty="0">
              <a:solidFill>
                <a:srgbClr val="C00000"/>
              </a:solidFill>
              <a:latin typeface="Segoe UI" panose="020B0502040204020203" pitchFamily="34" charset="0"/>
              <a:cs typeface="Segoe UI" panose="020B0502040204020203" pitchFamily="34" charset="0"/>
            </a:endParaRPr>
          </a:p>
        </p:txBody>
      </p:sp>
      <p:sp>
        <p:nvSpPr>
          <p:cNvPr id="31" name="Frame 30">
            <a:extLst>
              <a:ext uri="{FF2B5EF4-FFF2-40B4-BE49-F238E27FC236}">
                <a16:creationId xmlns:a16="http://schemas.microsoft.com/office/drawing/2014/main" id="{56091B88-360D-4955-BCC0-8D7D77180C29}"/>
              </a:ext>
            </a:extLst>
          </p:cNvPr>
          <p:cNvSpPr/>
          <p:nvPr/>
        </p:nvSpPr>
        <p:spPr>
          <a:xfrm>
            <a:off x="502537" y="1648714"/>
            <a:ext cx="762000" cy="472440"/>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Frame 31">
            <a:extLst>
              <a:ext uri="{FF2B5EF4-FFF2-40B4-BE49-F238E27FC236}">
                <a16:creationId xmlns:a16="http://schemas.microsoft.com/office/drawing/2014/main" id="{D1266B1A-D99A-4B0E-A2B1-3E4E09CF6F98}"/>
              </a:ext>
            </a:extLst>
          </p:cNvPr>
          <p:cNvSpPr/>
          <p:nvPr/>
        </p:nvSpPr>
        <p:spPr>
          <a:xfrm>
            <a:off x="4724399" y="1744824"/>
            <a:ext cx="671093" cy="414430"/>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Frame 32">
            <a:extLst>
              <a:ext uri="{FF2B5EF4-FFF2-40B4-BE49-F238E27FC236}">
                <a16:creationId xmlns:a16="http://schemas.microsoft.com/office/drawing/2014/main" id="{43E71C23-B657-4E8F-BEE8-AA6E3D59C8DC}"/>
              </a:ext>
            </a:extLst>
          </p:cNvPr>
          <p:cNvSpPr/>
          <p:nvPr/>
        </p:nvSpPr>
        <p:spPr>
          <a:xfrm>
            <a:off x="3385624" y="1671574"/>
            <a:ext cx="671093" cy="390491"/>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Frame 33">
            <a:extLst>
              <a:ext uri="{FF2B5EF4-FFF2-40B4-BE49-F238E27FC236}">
                <a16:creationId xmlns:a16="http://schemas.microsoft.com/office/drawing/2014/main" id="{03CEFA5C-8EA2-42E0-B915-60F1FFE15017}"/>
              </a:ext>
            </a:extLst>
          </p:cNvPr>
          <p:cNvSpPr/>
          <p:nvPr/>
        </p:nvSpPr>
        <p:spPr>
          <a:xfrm>
            <a:off x="491535" y="2106676"/>
            <a:ext cx="762000" cy="236220"/>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Frame 34">
            <a:extLst>
              <a:ext uri="{FF2B5EF4-FFF2-40B4-BE49-F238E27FC236}">
                <a16:creationId xmlns:a16="http://schemas.microsoft.com/office/drawing/2014/main" id="{B98A465D-1C85-42AB-8319-4D97FB8818E3}"/>
              </a:ext>
            </a:extLst>
          </p:cNvPr>
          <p:cNvSpPr/>
          <p:nvPr/>
        </p:nvSpPr>
        <p:spPr>
          <a:xfrm>
            <a:off x="7624225" y="2340222"/>
            <a:ext cx="812639" cy="478536"/>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Frame 37">
            <a:extLst>
              <a:ext uri="{FF2B5EF4-FFF2-40B4-BE49-F238E27FC236}">
                <a16:creationId xmlns:a16="http://schemas.microsoft.com/office/drawing/2014/main" id="{05C31D79-D4C1-4E65-9939-FC03B5B59AF1}"/>
              </a:ext>
            </a:extLst>
          </p:cNvPr>
          <p:cNvSpPr/>
          <p:nvPr/>
        </p:nvSpPr>
        <p:spPr>
          <a:xfrm>
            <a:off x="9612630" y="2159254"/>
            <a:ext cx="1794510" cy="469646"/>
          </a:xfrm>
          <a:prstGeom prst="frame">
            <a:avLst>
              <a:gd name="adj1" fmla="val 325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XX</a:t>
            </a:r>
          </a:p>
        </p:txBody>
      </p:sp>
      <p:sp>
        <p:nvSpPr>
          <p:cNvPr id="39" name="Frame 38">
            <a:extLst>
              <a:ext uri="{FF2B5EF4-FFF2-40B4-BE49-F238E27FC236}">
                <a16:creationId xmlns:a16="http://schemas.microsoft.com/office/drawing/2014/main" id="{AC1DD6C7-7C36-4BBD-876B-EC12F955F5B9}"/>
              </a:ext>
            </a:extLst>
          </p:cNvPr>
          <p:cNvSpPr/>
          <p:nvPr/>
        </p:nvSpPr>
        <p:spPr>
          <a:xfrm>
            <a:off x="7162799" y="2267832"/>
            <a:ext cx="1805941" cy="643008"/>
          </a:xfrm>
          <a:prstGeom prst="frame">
            <a:avLst>
              <a:gd name="adj1" fmla="val 3551"/>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Frame 41">
            <a:extLst>
              <a:ext uri="{FF2B5EF4-FFF2-40B4-BE49-F238E27FC236}">
                <a16:creationId xmlns:a16="http://schemas.microsoft.com/office/drawing/2014/main" id="{E43F34CC-7DDA-449F-A4DA-0EBF314756C1}"/>
              </a:ext>
            </a:extLst>
          </p:cNvPr>
          <p:cNvSpPr/>
          <p:nvPr/>
        </p:nvSpPr>
        <p:spPr>
          <a:xfrm>
            <a:off x="9681210" y="1784350"/>
            <a:ext cx="1671662" cy="331470"/>
          </a:xfrm>
          <a:prstGeom prst="frame">
            <a:avLst>
              <a:gd name="adj1" fmla="val 3551"/>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Frame 42">
            <a:extLst>
              <a:ext uri="{FF2B5EF4-FFF2-40B4-BE49-F238E27FC236}">
                <a16:creationId xmlns:a16="http://schemas.microsoft.com/office/drawing/2014/main" id="{36190C81-8521-4BCD-AA43-5AB7C5EC4390}"/>
              </a:ext>
            </a:extLst>
          </p:cNvPr>
          <p:cNvSpPr/>
          <p:nvPr/>
        </p:nvSpPr>
        <p:spPr>
          <a:xfrm>
            <a:off x="9906000" y="3398520"/>
            <a:ext cx="769619" cy="594360"/>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8BEB03C8-E3DD-4757-A3EB-7F20B4A4CB6D}"/>
              </a:ext>
            </a:extLst>
          </p:cNvPr>
          <p:cNvSpPr/>
          <p:nvPr/>
        </p:nvSpPr>
        <p:spPr>
          <a:xfrm>
            <a:off x="359587" y="4979016"/>
            <a:ext cx="5312781" cy="1770673"/>
          </a:xfrm>
          <a:prstGeom prst="rect">
            <a:avLst/>
          </a:prstGeom>
          <a:solidFill>
            <a:schemeClr val="tx2">
              <a:lumMod val="75000"/>
            </a:schemeClr>
          </a:solidFill>
          <a:ln w="57150">
            <a:solidFill>
              <a:srgbClr val="2932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Hàng chính hãng sẽ có </a:t>
            </a:r>
            <a:r>
              <a:rPr lang="en-US" sz="1200" b="1">
                <a:solidFill>
                  <a:schemeClr val="bg1"/>
                </a:solidFill>
                <a:latin typeface="Segoe UI" panose="020B0502040204020203" pitchFamily="34" charset="0"/>
                <a:cs typeface="Segoe UI" panose="020B0502040204020203" pitchFamily="34" charset="0"/>
              </a:rPr>
              <a:t>line vàng </a:t>
            </a:r>
            <a:r>
              <a:rPr lang="en-US" sz="1200">
                <a:solidFill>
                  <a:schemeClr val="bg1"/>
                </a:solidFill>
                <a:latin typeface="Segoe UI" panose="020B0502040204020203" pitchFamily="34" charset="0"/>
                <a:cs typeface="Segoe UI" panose="020B0502040204020203" pitchFamily="34" charset="0"/>
              </a:rPr>
              <a:t>bên </a:t>
            </a:r>
            <a:r>
              <a:rPr lang="en-US" sz="1200" b="1">
                <a:solidFill>
                  <a:schemeClr val="bg1"/>
                </a:solidFill>
                <a:latin typeface="Segoe UI" panose="020B0502040204020203" pitchFamily="34" charset="0"/>
                <a:cs typeface="Segoe UI" panose="020B0502040204020203" pitchFamily="34" charset="0"/>
              </a:rPr>
              <a:t>tay phải </a:t>
            </a:r>
            <a:r>
              <a:rPr lang="en-US" sz="1200">
                <a:solidFill>
                  <a:schemeClr val="bg1"/>
                </a:solidFill>
                <a:latin typeface="Segoe UI" panose="020B0502040204020203" pitchFamily="34" charset="0"/>
                <a:cs typeface="Segoe UI" panose="020B0502040204020203" pitchFamily="34" charset="0"/>
              </a:rPr>
              <a:t>(số 2,000 và hướng dẫn sử dụng)</a:t>
            </a:r>
          </a:p>
          <a:p>
            <a:pPr marL="285750" indent="-285750" algn="just">
              <a:buFont typeface="Wingdings" panose="05000000000000000000" pitchFamily="2" charset="2"/>
              <a:buChar char="§"/>
            </a:pPr>
            <a:r>
              <a:rPr lang="en-US" sz="1200" b="1">
                <a:solidFill>
                  <a:schemeClr val="bg1"/>
                </a:solidFill>
                <a:latin typeface="Segoe UI" panose="020B0502040204020203" pitchFamily="34" charset="0"/>
                <a:cs typeface="Segoe UI" panose="020B0502040204020203" pitchFamily="34" charset="0"/>
              </a:rPr>
              <a:t>Logo "No.1" </a:t>
            </a:r>
            <a:r>
              <a:rPr lang="en-US" sz="1200">
                <a:solidFill>
                  <a:schemeClr val="bg1"/>
                </a:solidFill>
                <a:latin typeface="Segoe UI" panose="020B0502040204020203" pitchFamily="34" charset="0"/>
                <a:cs typeface="Segoe UI" panose="020B0502040204020203" pitchFamily="34" charset="0"/>
              </a:rPr>
              <a:t>hàng chính hãng nằm ở </a:t>
            </a:r>
            <a:r>
              <a:rPr lang="en-US" sz="1200" b="1">
                <a:solidFill>
                  <a:schemeClr val="bg1"/>
                </a:solidFill>
                <a:latin typeface="Segoe UI" panose="020B0502040204020203" pitchFamily="34" charset="0"/>
                <a:cs typeface="Segoe UI" panose="020B0502040204020203" pitchFamily="34" charset="0"/>
              </a:rPr>
              <a:t>góc trái</a:t>
            </a:r>
            <a:r>
              <a:rPr lang="en-US" sz="1200">
                <a:solidFill>
                  <a:schemeClr val="bg1"/>
                </a:solidFill>
                <a:latin typeface="Segoe UI" panose="020B0502040204020203" pitchFamily="34" charset="0"/>
                <a:cs typeface="Segoe UI" panose="020B0502040204020203" pitchFamily="34" charset="0"/>
              </a:rPr>
              <a:t>, trong khi đó hàng không chính hãng nằm ở </a:t>
            </a:r>
            <a:r>
              <a:rPr lang="en-US" sz="1200" b="1">
                <a:solidFill>
                  <a:schemeClr val="bg1"/>
                </a:solidFill>
                <a:latin typeface="Segoe UI" panose="020B0502040204020203" pitchFamily="34" charset="0"/>
                <a:cs typeface="Segoe UI" panose="020B0502040204020203" pitchFamily="34" charset="0"/>
              </a:rPr>
              <a:t>góc phải</a:t>
            </a:r>
          </a:p>
          <a:p>
            <a:pPr marL="285750" indent="-285750" algn="just">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Hàng chính hãng có </a:t>
            </a:r>
            <a:r>
              <a:rPr lang="en-US" sz="1200" b="1">
                <a:solidFill>
                  <a:schemeClr val="bg1"/>
                </a:solidFill>
                <a:latin typeface="Segoe UI" panose="020B0502040204020203" pitchFamily="34" charset="0"/>
                <a:cs typeface="Segoe UI" panose="020B0502040204020203" pitchFamily="34" charset="0"/>
              </a:rPr>
              <a:t>cụm chữ tiếng Nhật nằm dưới Logo "No.1"</a:t>
            </a:r>
            <a:r>
              <a:rPr lang="en-US" sz="1200">
                <a:solidFill>
                  <a:schemeClr val="bg1"/>
                </a:solidFill>
                <a:latin typeface="Segoe UI" panose="020B0502040204020203" pitchFamily="34" charset="0"/>
                <a:cs typeface="Segoe UI" panose="020B0502040204020203" pitchFamily="34" charset="0"/>
              </a:rPr>
              <a:t>, trong khi đó hàng không chính hãng </a:t>
            </a:r>
            <a:r>
              <a:rPr lang="en-US" sz="1200" b="1">
                <a:solidFill>
                  <a:schemeClr val="bg1"/>
                </a:solidFill>
                <a:latin typeface="Segoe UI" panose="020B0502040204020203" pitchFamily="34" charset="0"/>
                <a:cs typeface="Segoe UI" panose="020B0502040204020203" pitchFamily="34" charset="0"/>
              </a:rPr>
              <a:t>cụm chữ nằm bên tay trái</a:t>
            </a:r>
          </a:p>
          <a:p>
            <a:pPr marL="285750" indent="-285750" algn="just">
              <a:buFont typeface="Wingdings" panose="05000000000000000000" pitchFamily="2" charset="2"/>
              <a:buChar char="Ø"/>
            </a:pPr>
            <a:r>
              <a:rPr lang="en-US" sz="1200" b="1">
                <a:solidFill>
                  <a:schemeClr val="bg1"/>
                </a:solidFill>
                <a:latin typeface="Segoe UI" panose="020B0502040204020203" pitchFamily="34" charset="0"/>
                <a:cs typeface="Segoe UI" panose="020B0502040204020203" pitchFamily="34" charset="0"/>
              </a:rPr>
              <a:t>Giá thị trường</a:t>
            </a:r>
            <a:r>
              <a:rPr lang="en-US" sz="1200">
                <a:solidFill>
                  <a:schemeClr val="bg1"/>
                </a:solidFill>
                <a:latin typeface="Segoe UI" panose="020B0502040204020203" pitchFamily="34" charset="0"/>
                <a:cs typeface="Segoe UI" panose="020B0502040204020203" pitchFamily="34" charset="0"/>
              </a:rPr>
              <a:t>: hàng chính hãng </a:t>
            </a:r>
            <a:r>
              <a:rPr lang="en-US" sz="1200" b="1">
                <a:solidFill>
                  <a:schemeClr val="bg1"/>
                </a:solidFill>
                <a:latin typeface="Segoe UI" panose="020B0502040204020203" pitchFamily="34" charset="0"/>
                <a:cs typeface="Segoe UI" panose="020B0502040204020203" pitchFamily="34" charset="0"/>
              </a:rPr>
              <a:t>(180k-200k</a:t>
            </a:r>
            <a:r>
              <a:rPr lang="en-US" sz="1200">
                <a:solidFill>
                  <a:schemeClr val="bg1"/>
                </a:solidFill>
                <a:latin typeface="Segoe UI" panose="020B0502040204020203" pitchFamily="34" charset="0"/>
                <a:cs typeface="Segoe UI" panose="020B0502040204020203" pitchFamily="34" charset="0"/>
              </a:rPr>
              <a:t>) &amp; hàng không chính hãng </a:t>
            </a:r>
            <a:r>
              <a:rPr lang="en-US" sz="1200" b="1">
                <a:solidFill>
                  <a:schemeClr val="bg1"/>
                </a:solidFill>
                <a:latin typeface="Segoe UI" panose="020B0502040204020203" pitchFamily="34" charset="0"/>
                <a:cs typeface="Segoe UI" panose="020B0502040204020203" pitchFamily="34" charset="0"/>
              </a:rPr>
              <a:t>(125k-160k)</a:t>
            </a:r>
          </a:p>
        </p:txBody>
      </p:sp>
      <p:sp>
        <p:nvSpPr>
          <p:cNvPr id="46" name="Rectangle 45">
            <a:extLst>
              <a:ext uri="{FF2B5EF4-FFF2-40B4-BE49-F238E27FC236}">
                <a16:creationId xmlns:a16="http://schemas.microsoft.com/office/drawing/2014/main" id="{8A776924-F677-4FB2-8F05-FF8A3E5C2494}"/>
              </a:ext>
            </a:extLst>
          </p:cNvPr>
          <p:cNvSpPr/>
          <p:nvPr/>
        </p:nvSpPr>
        <p:spPr>
          <a:xfrm>
            <a:off x="6638467" y="4979016"/>
            <a:ext cx="5312781" cy="1770673"/>
          </a:xfrm>
          <a:prstGeom prst="rect">
            <a:avLst/>
          </a:prstGeom>
          <a:solidFill>
            <a:schemeClr val="tx2">
              <a:lumMod val="75000"/>
            </a:schemeClr>
          </a:solidFill>
          <a:ln w="57150">
            <a:solidFill>
              <a:srgbClr val="2932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Hàng chính hãng sẽ có </a:t>
            </a:r>
            <a:r>
              <a:rPr lang="en-US" sz="1200" b="1">
                <a:solidFill>
                  <a:schemeClr val="bg1"/>
                </a:solidFill>
                <a:latin typeface="Segoe UI" panose="020B0502040204020203" pitchFamily="34" charset="0"/>
                <a:cs typeface="Segoe UI" panose="020B0502040204020203" pitchFamily="34" charset="0"/>
              </a:rPr>
              <a:t>TEM PHỤ - NHẬP KHẨU CHÍNH HÃNG</a:t>
            </a:r>
            <a:r>
              <a:rPr lang="en-US" sz="1200">
                <a:solidFill>
                  <a:schemeClr val="bg1"/>
                </a:solidFill>
                <a:latin typeface="Segoe UI" panose="020B0502040204020203" pitchFamily="34" charset="0"/>
                <a:cs typeface="Segoe UI" panose="020B0502040204020203" pitchFamily="34" charset="0"/>
              </a:rPr>
              <a:t>, trong khi đó hàng không chính hãng không hề có tem</a:t>
            </a:r>
          </a:p>
          <a:p>
            <a:pPr marL="285750" indent="-285750">
              <a:buFont typeface="Wingdings" panose="05000000000000000000" pitchFamily="2" charset="2"/>
              <a:buChar char="§"/>
            </a:pPr>
            <a:r>
              <a:rPr lang="en-US" sz="1200" b="1">
                <a:solidFill>
                  <a:schemeClr val="bg1"/>
                </a:solidFill>
                <a:latin typeface="Segoe UI" panose="020B0502040204020203" pitchFamily="34" charset="0"/>
                <a:cs typeface="Segoe UI" panose="020B0502040204020203" pitchFamily="34" charset="0"/>
              </a:rPr>
              <a:t>Khối hình chữ nhật </a:t>
            </a:r>
            <a:r>
              <a:rPr lang="en-US" sz="1200">
                <a:solidFill>
                  <a:schemeClr val="bg1"/>
                </a:solidFill>
                <a:latin typeface="Segoe UI" panose="020B0502040204020203" pitchFamily="34" charset="0"/>
                <a:cs typeface="Segoe UI" panose="020B0502040204020203" pitchFamily="34" charset="0"/>
              </a:rPr>
              <a:t>nằm giữa hàng chính hãng là </a:t>
            </a:r>
            <a:r>
              <a:rPr lang="en-US" sz="1200" b="1">
                <a:solidFill>
                  <a:schemeClr val="bg1"/>
                </a:solidFill>
                <a:latin typeface="Segoe UI" panose="020B0502040204020203" pitchFamily="34" charset="0"/>
                <a:cs typeface="Segoe UI" panose="020B0502040204020203" pitchFamily="34" charset="0"/>
              </a:rPr>
              <a:t>cụm chữ tiếng Nhật</a:t>
            </a:r>
            <a:r>
              <a:rPr lang="en-US" sz="1200">
                <a:solidFill>
                  <a:schemeClr val="bg1"/>
                </a:solidFill>
                <a:latin typeface="Segoe UI" panose="020B0502040204020203" pitchFamily="34" charset="0"/>
                <a:cs typeface="Segoe UI" panose="020B0502040204020203" pitchFamily="34" charset="0"/>
              </a:rPr>
              <a:t>, còn hàng không chính hãng là </a:t>
            </a:r>
            <a:r>
              <a:rPr lang="en-US" sz="1200" b="1">
                <a:solidFill>
                  <a:schemeClr val="bg1"/>
                </a:solidFill>
                <a:latin typeface="Segoe UI" panose="020B0502040204020203" pitchFamily="34" charset="0"/>
                <a:cs typeface="Segoe UI" panose="020B0502040204020203" pitchFamily="34" charset="0"/>
              </a:rPr>
              <a:t>liệt kê thông tin nguyên liệu </a:t>
            </a:r>
          </a:p>
          <a:p>
            <a:pPr marL="285750" indent="-285750">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Hàng không chính hãng sẽ có thêm </a:t>
            </a:r>
            <a:r>
              <a:rPr lang="en-US" sz="1200" b="1">
                <a:solidFill>
                  <a:schemeClr val="bg1"/>
                </a:solidFill>
                <a:latin typeface="Segoe UI" panose="020B0502040204020203" pitchFamily="34" charset="0"/>
                <a:cs typeface="Segoe UI" panose="020B0502040204020203" pitchFamily="34" charset="0"/>
              </a:rPr>
              <a:t>logo Calbee mặt sau </a:t>
            </a:r>
            <a:r>
              <a:rPr lang="en-US" sz="1200">
                <a:solidFill>
                  <a:schemeClr val="bg1"/>
                </a:solidFill>
                <a:latin typeface="Segoe UI" panose="020B0502040204020203" pitchFamily="34" charset="0"/>
                <a:cs typeface="Segoe UI" panose="020B0502040204020203" pitchFamily="34" charset="0"/>
              </a:rPr>
              <a:t>(góc trái phía trên), thêm các </a:t>
            </a:r>
            <a:r>
              <a:rPr lang="en-US" sz="1200" b="1">
                <a:solidFill>
                  <a:schemeClr val="bg1"/>
                </a:solidFill>
                <a:latin typeface="Segoe UI" panose="020B0502040204020203" pitchFamily="34" charset="0"/>
                <a:cs typeface="Segoe UI" panose="020B0502040204020203" pitchFamily="34" charset="0"/>
              </a:rPr>
              <a:t>nhân vật phụ như con thỏ</a:t>
            </a:r>
          </a:p>
          <a:p>
            <a:pPr marL="285750" indent="-285750">
              <a:buFont typeface="Wingdings" panose="05000000000000000000" pitchFamily="2" charset="2"/>
              <a:buChar char="§"/>
            </a:pPr>
            <a:r>
              <a:rPr lang="en-US" sz="1200" b="1">
                <a:solidFill>
                  <a:schemeClr val="bg1"/>
                </a:solidFill>
                <a:latin typeface="Segoe UI" panose="020B0502040204020203" pitchFamily="34" charset="0"/>
                <a:cs typeface="Segoe UI" panose="020B0502040204020203" pitchFamily="34" charset="0"/>
              </a:rPr>
              <a:t>Tem cạnh mã vạch </a:t>
            </a:r>
            <a:r>
              <a:rPr lang="en-US" sz="1200">
                <a:solidFill>
                  <a:schemeClr val="bg1"/>
                </a:solidFill>
                <a:latin typeface="Segoe UI" panose="020B0502040204020203" pitchFamily="34" charset="0"/>
                <a:cs typeface="Segoe UI" panose="020B0502040204020203" pitchFamily="34" charset="0"/>
              </a:rPr>
              <a:t>của hàng chính hãng </a:t>
            </a:r>
            <a:r>
              <a:rPr lang="en-US" sz="1200" b="1">
                <a:solidFill>
                  <a:schemeClr val="bg1"/>
                </a:solidFill>
                <a:latin typeface="Segoe UI" panose="020B0502040204020203" pitchFamily="34" charset="0"/>
                <a:cs typeface="Segoe UI" panose="020B0502040204020203" pitchFamily="34" charset="0"/>
              </a:rPr>
              <a:t>không có nhiều chữ </a:t>
            </a:r>
            <a:r>
              <a:rPr lang="en-US" sz="1200">
                <a:solidFill>
                  <a:schemeClr val="bg1"/>
                </a:solidFill>
                <a:latin typeface="Segoe UI" panose="020B0502040204020203" pitchFamily="34" charset="0"/>
                <a:cs typeface="Segoe UI" panose="020B0502040204020203" pitchFamily="34" charset="0"/>
              </a:rPr>
              <a:t>như hàng không chính hãng</a:t>
            </a:r>
          </a:p>
        </p:txBody>
      </p:sp>
      <p:sp>
        <p:nvSpPr>
          <p:cNvPr id="47" name="Frame 46">
            <a:extLst>
              <a:ext uri="{FF2B5EF4-FFF2-40B4-BE49-F238E27FC236}">
                <a16:creationId xmlns:a16="http://schemas.microsoft.com/office/drawing/2014/main" id="{44208742-B10A-4B86-8823-6CC710F28251}"/>
              </a:ext>
            </a:extLst>
          </p:cNvPr>
          <p:cNvSpPr/>
          <p:nvPr/>
        </p:nvSpPr>
        <p:spPr>
          <a:xfrm>
            <a:off x="7474254" y="3732193"/>
            <a:ext cx="769619" cy="570619"/>
          </a:xfrm>
          <a:prstGeom prst="frame">
            <a:avLst>
              <a:gd name="adj1" fmla="val 789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2666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6AD98A81-0DDB-4D89-BFAA-C49B1A8547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81" r="14706"/>
          <a:stretch/>
        </p:blipFill>
        <p:spPr bwMode="auto">
          <a:xfrm>
            <a:off x="9299543" y="873710"/>
            <a:ext cx="2684129" cy="4088108"/>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DBAE56F-CEA1-4662-9379-DA1374D0F90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148291" y="922210"/>
            <a:ext cx="2918284" cy="4051929"/>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DB0D3E5-E159-4DF4-BC03-C84A48255481}"/>
              </a:ext>
            </a:extLst>
          </p:cNvPr>
          <p:cNvSpPr txBox="1"/>
          <p:nvPr/>
        </p:nvSpPr>
        <p:spPr>
          <a:xfrm>
            <a:off x="3794987" y="210281"/>
            <a:ext cx="1653273"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chemeClr val="accent1">
                    <a:lumMod val="50000"/>
                  </a:schemeClr>
                </a:solidFill>
                <a:latin typeface="Segoe UI" panose="020B0502040204020203" pitchFamily="34" charset="0"/>
                <a:cs typeface="Segoe UI" panose="020B0502040204020203" pitchFamily="34" charset="0"/>
              </a:rPr>
              <a:t>Calbee Trắng </a:t>
            </a:r>
          </a:p>
          <a:p>
            <a:pPr algn="ctr"/>
            <a:r>
              <a:rPr lang="en-US" sz="1050">
                <a:solidFill>
                  <a:schemeClr val="accent1">
                    <a:lumMod val="50000"/>
                  </a:schemeClr>
                </a:solidFill>
                <a:latin typeface="Segoe UI" panose="020B0502040204020203" pitchFamily="34" charset="0"/>
                <a:cs typeface="Segoe UI" panose="020B0502040204020203" pitchFamily="34" charset="0"/>
              </a:rPr>
              <a:t>(không chính hãng)</a:t>
            </a:r>
            <a:endParaRPr lang="en-US" sz="1050" dirty="0">
              <a:solidFill>
                <a:schemeClr val="accent1">
                  <a:lumMod val="50000"/>
                </a:schemeClr>
              </a:solidFill>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589EBE91-8DA4-4325-8CA2-72C8F9A17BA0}"/>
              </a:ext>
            </a:extLst>
          </p:cNvPr>
          <p:cNvSpPr txBox="1"/>
          <p:nvPr/>
        </p:nvSpPr>
        <p:spPr>
          <a:xfrm>
            <a:off x="771648" y="215349"/>
            <a:ext cx="1653273"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rgbClr val="C00000"/>
                </a:solidFill>
                <a:latin typeface="Segoe UI" panose="020B0502040204020203" pitchFamily="34" charset="0"/>
                <a:cs typeface="Segoe UI" panose="020B0502040204020203" pitchFamily="34" charset="0"/>
              </a:rPr>
              <a:t>Calbee Trắng </a:t>
            </a:r>
          </a:p>
          <a:p>
            <a:pPr algn="ctr"/>
            <a:r>
              <a:rPr lang="en-US" sz="1050">
                <a:solidFill>
                  <a:srgbClr val="C00000"/>
                </a:solidFill>
                <a:latin typeface="Segoe UI" panose="020B0502040204020203" pitchFamily="34" charset="0"/>
                <a:cs typeface="Segoe UI" panose="020B0502040204020203" pitchFamily="34" charset="0"/>
              </a:rPr>
              <a:t>(chính hãng)</a:t>
            </a:r>
            <a:endParaRPr lang="en-US" sz="1050" dirty="0">
              <a:solidFill>
                <a:srgbClr val="C00000"/>
              </a:solidFill>
              <a:latin typeface="Segoe UI" panose="020B0502040204020203" pitchFamily="34" charset="0"/>
              <a:cs typeface="Segoe UI" panose="020B0502040204020203" pitchFamily="34" charset="0"/>
            </a:endParaRPr>
          </a:p>
        </p:txBody>
      </p:sp>
      <p:sp>
        <p:nvSpPr>
          <p:cNvPr id="3" name="Rectangle 2">
            <a:extLst>
              <a:ext uri="{FF2B5EF4-FFF2-40B4-BE49-F238E27FC236}">
                <a16:creationId xmlns:a16="http://schemas.microsoft.com/office/drawing/2014/main" id="{8BEB03C8-E3DD-4757-A3EB-7F20B4A4CB6D}"/>
              </a:ext>
            </a:extLst>
          </p:cNvPr>
          <p:cNvSpPr/>
          <p:nvPr/>
        </p:nvSpPr>
        <p:spPr>
          <a:xfrm>
            <a:off x="359587" y="5118975"/>
            <a:ext cx="5614493" cy="1403123"/>
          </a:xfrm>
          <a:prstGeom prst="rect">
            <a:avLst/>
          </a:prstGeom>
          <a:solidFill>
            <a:schemeClr val="tx2">
              <a:lumMod val="75000"/>
            </a:schemeClr>
          </a:solidFill>
          <a:ln w="57150">
            <a:solidFill>
              <a:srgbClr val="2932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Hàng chính hãng sẽ có </a:t>
            </a:r>
            <a:r>
              <a:rPr lang="en-US" sz="1200" b="1">
                <a:solidFill>
                  <a:schemeClr val="bg1"/>
                </a:solidFill>
                <a:latin typeface="Segoe UI" panose="020B0502040204020203" pitchFamily="34" charset="0"/>
                <a:cs typeface="Segoe UI" panose="020B0502040204020203" pitchFamily="34" charset="0"/>
              </a:rPr>
              <a:t>dấu stamp tiếng Nhật bên góc trái,</a:t>
            </a:r>
            <a:r>
              <a:rPr lang="en-US" sz="1200">
                <a:solidFill>
                  <a:schemeClr val="bg1"/>
                </a:solidFill>
                <a:latin typeface="Segoe UI" panose="020B0502040204020203" pitchFamily="34" charset="0"/>
                <a:cs typeface="Segoe UI" panose="020B0502040204020203" pitchFamily="34" charset="0"/>
              </a:rPr>
              <a:t> trong khi đó hàng không chính hãng </a:t>
            </a:r>
            <a:r>
              <a:rPr lang="en-US" sz="1200" b="1">
                <a:solidFill>
                  <a:schemeClr val="bg1"/>
                </a:solidFill>
                <a:latin typeface="Segoe UI" panose="020B0502040204020203" pitchFamily="34" charset="0"/>
                <a:cs typeface="Segoe UI" panose="020B0502040204020203" pitchFamily="34" charset="0"/>
              </a:rPr>
              <a:t>không có dấu </a:t>
            </a:r>
            <a:r>
              <a:rPr lang="en-US" sz="1200">
                <a:solidFill>
                  <a:schemeClr val="bg1"/>
                </a:solidFill>
                <a:latin typeface="Segoe UI" panose="020B0502040204020203" pitchFamily="34" charset="0"/>
                <a:cs typeface="Segoe UI" panose="020B0502040204020203" pitchFamily="34" charset="0"/>
              </a:rPr>
              <a:t>&amp; là </a:t>
            </a:r>
            <a:r>
              <a:rPr lang="en-US" sz="1200" b="1">
                <a:solidFill>
                  <a:schemeClr val="bg1"/>
                </a:solidFill>
                <a:latin typeface="Segoe UI" panose="020B0502040204020203" pitchFamily="34" charset="0"/>
                <a:cs typeface="Segoe UI" panose="020B0502040204020203" pitchFamily="34" charset="0"/>
              </a:rPr>
              <a:t>cụm chữ tiếng Nhật</a:t>
            </a:r>
          </a:p>
          <a:p>
            <a:pPr marL="285750" indent="-285750" algn="just">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Thông số trong bảng bên góc trái của bao bì của hàng chính hãng là </a:t>
            </a:r>
            <a:r>
              <a:rPr lang="en-US" sz="1200" b="1">
                <a:solidFill>
                  <a:schemeClr val="bg1"/>
                </a:solidFill>
                <a:latin typeface="Segoe UI" panose="020B0502040204020203" pitchFamily="34" charset="0"/>
                <a:cs typeface="Segoe UI" panose="020B0502040204020203" pitchFamily="34" charset="0"/>
              </a:rPr>
              <a:t>25%, </a:t>
            </a:r>
            <a:r>
              <a:rPr lang="en-US" sz="1200">
                <a:solidFill>
                  <a:schemeClr val="bg1"/>
                </a:solidFill>
                <a:latin typeface="Segoe UI" panose="020B0502040204020203" pitchFamily="34" charset="0"/>
                <a:cs typeface="Segoe UI" panose="020B0502040204020203" pitchFamily="34" charset="0"/>
              </a:rPr>
              <a:t>trong khi đó hàng không chính hãng là </a:t>
            </a:r>
            <a:r>
              <a:rPr lang="en-US" sz="1200" b="1">
                <a:solidFill>
                  <a:schemeClr val="bg1"/>
                </a:solidFill>
                <a:latin typeface="Segoe UI" panose="020B0502040204020203" pitchFamily="34" charset="0"/>
                <a:cs typeface="Segoe UI" panose="020B0502040204020203" pitchFamily="34" charset="0"/>
              </a:rPr>
              <a:t>30%</a:t>
            </a:r>
          </a:p>
          <a:p>
            <a:pPr marL="285750" indent="-285750" algn="just">
              <a:buFont typeface="Wingdings" panose="05000000000000000000" pitchFamily="2" charset="2"/>
              <a:buChar char="Ø"/>
            </a:pPr>
            <a:r>
              <a:rPr lang="en-US" sz="1200" b="1">
                <a:solidFill>
                  <a:schemeClr val="bg1"/>
                </a:solidFill>
                <a:latin typeface="Segoe UI" panose="020B0502040204020203" pitchFamily="34" charset="0"/>
                <a:cs typeface="Segoe UI" panose="020B0502040204020203" pitchFamily="34" charset="0"/>
              </a:rPr>
              <a:t>Giá thị trường</a:t>
            </a:r>
            <a:r>
              <a:rPr lang="en-US" sz="1200">
                <a:solidFill>
                  <a:schemeClr val="bg1"/>
                </a:solidFill>
                <a:latin typeface="Segoe UI" panose="020B0502040204020203" pitchFamily="34" charset="0"/>
                <a:cs typeface="Segoe UI" panose="020B0502040204020203" pitchFamily="34" charset="0"/>
              </a:rPr>
              <a:t>: hàng chính hãng </a:t>
            </a:r>
            <a:r>
              <a:rPr lang="en-US" sz="1200" b="1">
                <a:solidFill>
                  <a:schemeClr val="bg1"/>
                </a:solidFill>
                <a:latin typeface="Segoe UI" panose="020B0502040204020203" pitchFamily="34" charset="0"/>
                <a:cs typeface="Segoe UI" panose="020B0502040204020203" pitchFamily="34" charset="0"/>
              </a:rPr>
              <a:t>(130k-160k</a:t>
            </a:r>
            <a:r>
              <a:rPr lang="en-US" sz="1200">
                <a:solidFill>
                  <a:schemeClr val="bg1"/>
                </a:solidFill>
                <a:latin typeface="Segoe UI" panose="020B0502040204020203" pitchFamily="34" charset="0"/>
                <a:cs typeface="Segoe UI" panose="020B0502040204020203" pitchFamily="34" charset="0"/>
              </a:rPr>
              <a:t>) &amp; hàng không chính hãng </a:t>
            </a:r>
            <a:r>
              <a:rPr lang="en-US" sz="1200" b="1">
                <a:solidFill>
                  <a:schemeClr val="bg1"/>
                </a:solidFill>
                <a:latin typeface="Segoe UI" panose="020B0502040204020203" pitchFamily="34" charset="0"/>
                <a:cs typeface="Segoe UI" panose="020B0502040204020203" pitchFamily="34" charset="0"/>
              </a:rPr>
              <a:t>(230k-260k)</a:t>
            </a:r>
          </a:p>
        </p:txBody>
      </p:sp>
      <p:sp>
        <p:nvSpPr>
          <p:cNvPr id="46" name="Rectangle 45">
            <a:extLst>
              <a:ext uri="{FF2B5EF4-FFF2-40B4-BE49-F238E27FC236}">
                <a16:creationId xmlns:a16="http://schemas.microsoft.com/office/drawing/2014/main" id="{8A776924-F677-4FB2-8F05-FF8A3E5C2494}"/>
              </a:ext>
            </a:extLst>
          </p:cNvPr>
          <p:cNvSpPr/>
          <p:nvPr/>
        </p:nvSpPr>
        <p:spPr>
          <a:xfrm>
            <a:off x="6692040" y="5118975"/>
            <a:ext cx="5312781" cy="1403123"/>
          </a:xfrm>
          <a:prstGeom prst="rect">
            <a:avLst/>
          </a:prstGeom>
          <a:solidFill>
            <a:schemeClr val="tx2">
              <a:lumMod val="75000"/>
            </a:schemeClr>
          </a:solidFill>
          <a:ln w="57150">
            <a:solidFill>
              <a:srgbClr val="2932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Hàng chính hãng sẽ có </a:t>
            </a:r>
            <a:r>
              <a:rPr lang="en-US" sz="1200" b="1">
                <a:solidFill>
                  <a:schemeClr val="bg1"/>
                </a:solidFill>
                <a:latin typeface="Segoe UI" panose="020B0502040204020203" pitchFamily="34" charset="0"/>
                <a:cs typeface="Segoe UI" panose="020B0502040204020203" pitchFamily="34" charset="0"/>
              </a:rPr>
              <a:t>TEM PHỤ - NHẬP KHẨU CHÍNH HÃNG</a:t>
            </a:r>
            <a:r>
              <a:rPr lang="en-US" sz="1200">
                <a:solidFill>
                  <a:schemeClr val="bg1"/>
                </a:solidFill>
                <a:latin typeface="Segoe UI" panose="020B0502040204020203" pitchFamily="34" charset="0"/>
                <a:cs typeface="Segoe UI" panose="020B0502040204020203" pitchFamily="34" charset="0"/>
              </a:rPr>
              <a:t>, trong khi đó hàng không chính hãng không hề có tem</a:t>
            </a:r>
          </a:p>
          <a:p>
            <a:pPr marL="285750" indent="-285750">
              <a:buFont typeface="Wingdings" panose="05000000000000000000" pitchFamily="2" charset="2"/>
              <a:buChar char="§"/>
            </a:pPr>
            <a:r>
              <a:rPr lang="en-US" sz="1200">
                <a:solidFill>
                  <a:schemeClr val="bg1"/>
                </a:solidFill>
                <a:latin typeface="Segoe UI" panose="020B0502040204020203" pitchFamily="34" charset="0"/>
                <a:cs typeface="Segoe UI" panose="020B0502040204020203" pitchFamily="34" charset="0"/>
              </a:rPr>
              <a:t>Trong </a:t>
            </a:r>
            <a:r>
              <a:rPr lang="en-US" sz="1200" b="1">
                <a:solidFill>
                  <a:schemeClr val="bg1"/>
                </a:solidFill>
                <a:latin typeface="Segoe UI" panose="020B0502040204020203" pitchFamily="34" charset="0"/>
                <a:cs typeface="Segoe UI" panose="020B0502040204020203" pitchFamily="34" charset="0"/>
              </a:rPr>
              <a:t>thành phần </a:t>
            </a:r>
            <a:r>
              <a:rPr lang="en-US" sz="1200">
                <a:solidFill>
                  <a:schemeClr val="bg1"/>
                </a:solidFill>
                <a:latin typeface="Segoe UI" panose="020B0502040204020203" pitchFamily="34" charset="0"/>
                <a:cs typeface="Segoe UI" panose="020B0502040204020203" pitchFamily="34" charset="0"/>
              </a:rPr>
              <a:t>hàng chính hãng có </a:t>
            </a:r>
            <a:r>
              <a:rPr lang="en-US" sz="1200" b="1">
                <a:solidFill>
                  <a:schemeClr val="bg1"/>
                </a:solidFill>
                <a:latin typeface="Segoe UI" panose="020B0502040204020203" pitchFamily="34" charset="0"/>
                <a:cs typeface="Segoe UI" panose="020B0502040204020203" pitchFamily="34" charset="0"/>
              </a:rPr>
              <a:t>Sữa</a:t>
            </a:r>
            <a:r>
              <a:rPr lang="en-US" sz="1200">
                <a:solidFill>
                  <a:schemeClr val="bg1"/>
                </a:solidFill>
                <a:latin typeface="Segoe UI" panose="020B0502040204020203" pitchFamily="34" charset="0"/>
                <a:cs typeface="Segoe UI" panose="020B0502040204020203" pitchFamily="34" charset="0"/>
              </a:rPr>
              <a:t> (icon)</a:t>
            </a:r>
          </a:p>
        </p:txBody>
      </p:sp>
      <p:pic>
        <p:nvPicPr>
          <p:cNvPr id="1028" name="Picture 4" descr="Thực Phẩm Bổ Sung Ngũ Cốc Trái Cây Calbee Ít Đường 600g">
            <a:extLst>
              <a:ext uri="{FF2B5EF4-FFF2-40B4-BE49-F238E27FC236}">
                <a16:creationId xmlns:a16="http://schemas.microsoft.com/office/drawing/2014/main" id="{DF9383E2-6A36-4C7F-8220-3FDA92BFA44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08327" y="922211"/>
            <a:ext cx="2779912" cy="4051929"/>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205BB6CD-EEBC-4B90-A3DC-099B41842F5C}"/>
              </a:ext>
            </a:extLst>
          </p:cNvPr>
          <p:cNvSpPr txBox="1"/>
          <p:nvPr/>
        </p:nvSpPr>
        <p:spPr>
          <a:xfrm>
            <a:off x="9818391" y="210281"/>
            <a:ext cx="1653273"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chemeClr val="accent1">
                    <a:lumMod val="50000"/>
                  </a:schemeClr>
                </a:solidFill>
                <a:latin typeface="Segoe UI" panose="020B0502040204020203" pitchFamily="34" charset="0"/>
                <a:cs typeface="Segoe UI" panose="020B0502040204020203" pitchFamily="34" charset="0"/>
              </a:rPr>
              <a:t>Calbee Trắng </a:t>
            </a:r>
          </a:p>
          <a:p>
            <a:pPr algn="ctr"/>
            <a:r>
              <a:rPr lang="en-US" sz="1050">
                <a:solidFill>
                  <a:schemeClr val="accent1">
                    <a:lumMod val="50000"/>
                  </a:schemeClr>
                </a:solidFill>
                <a:latin typeface="Segoe UI" panose="020B0502040204020203" pitchFamily="34" charset="0"/>
                <a:cs typeface="Segoe UI" panose="020B0502040204020203" pitchFamily="34" charset="0"/>
              </a:rPr>
              <a:t>(không chính hãng)</a:t>
            </a:r>
            <a:endParaRPr lang="en-US" sz="1050" dirty="0">
              <a:solidFill>
                <a:schemeClr val="accent1">
                  <a:lumMod val="50000"/>
                </a:schemeClr>
              </a:solidFill>
              <a:latin typeface="Segoe UI" panose="020B0502040204020203" pitchFamily="34" charset="0"/>
              <a:cs typeface="Segoe UI" panose="020B0502040204020203" pitchFamily="34" charset="0"/>
            </a:endParaRPr>
          </a:p>
        </p:txBody>
      </p:sp>
      <p:sp>
        <p:nvSpPr>
          <p:cNvPr id="28" name="TextBox 27">
            <a:extLst>
              <a:ext uri="{FF2B5EF4-FFF2-40B4-BE49-F238E27FC236}">
                <a16:creationId xmlns:a16="http://schemas.microsoft.com/office/drawing/2014/main" id="{2E31C36E-D912-4BC3-BCE5-2895327CAF7E}"/>
              </a:ext>
            </a:extLst>
          </p:cNvPr>
          <p:cNvSpPr txBox="1"/>
          <p:nvPr/>
        </p:nvSpPr>
        <p:spPr>
          <a:xfrm>
            <a:off x="7106699" y="215349"/>
            <a:ext cx="1653273" cy="530915"/>
          </a:xfrm>
          <a:prstGeom prst="rect">
            <a:avLst/>
          </a:prstGeom>
          <a:noFill/>
        </p:spPr>
        <p:txBody>
          <a:bodyPr wrap="none" rtlCol="0">
            <a:spAutoFit/>
          </a:bodyPr>
          <a:lstStyle>
            <a:defPPr>
              <a:defRPr lang="en-VN"/>
            </a:defPPr>
            <a:lvl1pPr>
              <a:defRPr b="1">
                <a:solidFill>
                  <a:schemeClr val="tx1">
                    <a:lumMod val="75000"/>
                    <a:lumOff val="25000"/>
                  </a:schemeClr>
                </a:solidFill>
                <a:latin typeface="Montserrat" panose="00000500000000000000" pitchFamily="2" charset="0"/>
              </a:defRPr>
            </a:lvl1pPr>
          </a:lstStyle>
          <a:p>
            <a:pPr algn="ctr"/>
            <a:r>
              <a:rPr lang="en-US">
                <a:solidFill>
                  <a:srgbClr val="C00000"/>
                </a:solidFill>
                <a:latin typeface="Segoe UI" panose="020B0502040204020203" pitchFamily="34" charset="0"/>
                <a:cs typeface="Segoe UI" panose="020B0502040204020203" pitchFamily="34" charset="0"/>
              </a:rPr>
              <a:t>Calbee Trắng </a:t>
            </a:r>
          </a:p>
          <a:p>
            <a:pPr algn="ctr"/>
            <a:r>
              <a:rPr lang="en-US" sz="1050">
                <a:solidFill>
                  <a:srgbClr val="C00000"/>
                </a:solidFill>
                <a:latin typeface="Segoe UI" panose="020B0502040204020203" pitchFamily="34" charset="0"/>
                <a:cs typeface="Segoe UI" panose="020B0502040204020203" pitchFamily="34" charset="0"/>
              </a:rPr>
              <a:t>(chính hãng)</a:t>
            </a:r>
            <a:endParaRPr lang="en-US" sz="1050" dirty="0">
              <a:solidFill>
                <a:srgbClr val="C00000"/>
              </a:solidFill>
              <a:latin typeface="Segoe UI" panose="020B0502040204020203" pitchFamily="34" charset="0"/>
              <a:cs typeface="Segoe UI" panose="020B0502040204020203" pitchFamily="34" charset="0"/>
            </a:endParaRPr>
          </a:p>
        </p:txBody>
      </p:sp>
      <p:pic>
        <p:nvPicPr>
          <p:cNvPr id="1030" name="Picture 6" descr="Thực Phẩm Bổ Sung Ngũ Cốc Trái Cây Calbee Ít Đường 600g">
            <a:extLst>
              <a:ext uri="{FF2B5EF4-FFF2-40B4-BE49-F238E27FC236}">
                <a16:creationId xmlns:a16="http://schemas.microsoft.com/office/drawing/2014/main" id="{7057907F-4A2B-4726-8C63-92DD24A742F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787443" y="886032"/>
            <a:ext cx="2291787" cy="4088108"/>
          </a:xfrm>
          <a:prstGeom prst="rect">
            <a:avLst/>
          </a:prstGeom>
          <a:noFill/>
          <a:ln w="5715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6" name="Frame 35">
            <a:extLst>
              <a:ext uri="{FF2B5EF4-FFF2-40B4-BE49-F238E27FC236}">
                <a16:creationId xmlns:a16="http://schemas.microsoft.com/office/drawing/2014/main" id="{62D2EBB6-0678-4AB3-9412-31F044ED4F3E}"/>
              </a:ext>
            </a:extLst>
          </p:cNvPr>
          <p:cNvSpPr/>
          <p:nvPr/>
        </p:nvSpPr>
        <p:spPr>
          <a:xfrm>
            <a:off x="363220" y="1344437"/>
            <a:ext cx="868421" cy="961053"/>
          </a:xfrm>
          <a:prstGeom prst="frame">
            <a:avLst>
              <a:gd name="adj1" fmla="val 789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Frame 43">
            <a:extLst>
              <a:ext uri="{FF2B5EF4-FFF2-40B4-BE49-F238E27FC236}">
                <a16:creationId xmlns:a16="http://schemas.microsoft.com/office/drawing/2014/main" id="{A54435F2-027A-4FC7-8EB2-1D87E80AA399}"/>
              </a:ext>
            </a:extLst>
          </p:cNvPr>
          <p:cNvSpPr/>
          <p:nvPr/>
        </p:nvSpPr>
        <p:spPr>
          <a:xfrm>
            <a:off x="3441421" y="1277879"/>
            <a:ext cx="907059" cy="589280"/>
          </a:xfrm>
          <a:prstGeom prst="frame">
            <a:avLst>
              <a:gd name="adj1" fmla="val 789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Frame 44">
            <a:extLst>
              <a:ext uri="{FF2B5EF4-FFF2-40B4-BE49-F238E27FC236}">
                <a16:creationId xmlns:a16="http://schemas.microsoft.com/office/drawing/2014/main" id="{5A90709B-1722-4AD4-A0BB-37B5D4E2D015}"/>
              </a:ext>
            </a:extLst>
          </p:cNvPr>
          <p:cNvSpPr/>
          <p:nvPr/>
        </p:nvSpPr>
        <p:spPr>
          <a:xfrm>
            <a:off x="2043404" y="3742405"/>
            <a:ext cx="899635" cy="699796"/>
          </a:xfrm>
          <a:prstGeom prst="frame">
            <a:avLst>
              <a:gd name="adj1" fmla="val 789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Frame 47">
            <a:extLst>
              <a:ext uri="{FF2B5EF4-FFF2-40B4-BE49-F238E27FC236}">
                <a16:creationId xmlns:a16="http://schemas.microsoft.com/office/drawing/2014/main" id="{4C66B05B-3CE1-4C7C-8B8D-35C5FC24593C}"/>
              </a:ext>
            </a:extLst>
          </p:cNvPr>
          <p:cNvSpPr/>
          <p:nvPr/>
        </p:nvSpPr>
        <p:spPr>
          <a:xfrm>
            <a:off x="5150253" y="3711925"/>
            <a:ext cx="899635" cy="699796"/>
          </a:xfrm>
          <a:prstGeom prst="frame">
            <a:avLst>
              <a:gd name="adj1" fmla="val 789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Frame 48">
            <a:extLst>
              <a:ext uri="{FF2B5EF4-FFF2-40B4-BE49-F238E27FC236}">
                <a16:creationId xmlns:a16="http://schemas.microsoft.com/office/drawing/2014/main" id="{9AF44597-09BF-4664-BBD2-4B75E264CDFF}"/>
              </a:ext>
            </a:extLst>
          </p:cNvPr>
          <p:cNvSpPr/>
          <p:nvPr/>
        </p:nvSpPr>
        <p:spPr>
          <a:xfrm>
            <a:off x="3202294" y="3436361"/>
            <a:ext cx="899635" cy="1017035"/>
          </a:xfrm>
          <a:prstGeom prst="frame">
            <a:avLst>
              <a:gd name="adj1" fmla="val 789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Frame 49">
            <a:extLst>
              <a:ext uri="{FF2B5EF4-FFF2-40B4-BE49-F238E27FC236}">
                <a16:creationId xmlns:a16="http://schemas.microsoft.com/office/drawing/2014/main" id="{549657BD-8BAE-420F-91B4-DB728C6CD26F}"/>
              </a:ext>
            </a:extLst>
          </p:cNvPr>
          <p:cNvSpPr/>
          <p:nvPr/>
        </p:nvSpPr>
        <p:spPr>
          <a:xfrm>
            <a:off x="261230" y="3527801"/>
            <a:ext cx="899635" cy="1017035"/>
          </a:xfrm>
          <a:prstGeom prst="frame">
            <a:avLst>
              <a:gd name="adj1" fmla="val 789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 name="Frame 50">
            <a:extLst>
              <a:ext uri="{FF2B5EF4-FFF2-40B4-BE49-F238E27FC236}">
                <a16:creationId xmlns:a16="http://schemas.microsoft.com/office/drawing/2014/main" id="{9748DE1D-C603-4CF0-89DA-CCDBC4CFD1AC}"/>
              </a:ext>
            </a:extLst>
          </p:cNvPr>
          <p:cNvSpPr/>
          <p:nvPr/>
        </p:nvSpPr>
        <p:spPr>
          <a:xfrm>
            <a:off x="7821930" y="1854838"/>
            <a:ext cx="891540" cy="853440"/>
          </a:xfrm>
          <a:prstGeom prst="frame">
            <a:avLst>
              <a:gd name="adj1" fmla="val 419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Frame 53">
            <a:extLst>
              <a:ext uri="{FF2B5EF4-FFF2-40B4-BE49-F238E27FC236}">
                <a16:creationId xmlns:a16="http://schemas.microsoft.com/office/drawing/2014/main" id="{AE7A4529-71D0-47E7-8A38-3E2B379F91F9}"/>
              </a:ext>
            </a:extLst>
          </p:cNvPr>
          <p:cNvSpPr/>
          <p:nvPr/>
        </p:nvSpPr>
        <p:spPr>
          <a:xfrm>
            <a:off x="7581899" y="2479678"/>
            <a:ext cx="274321" cy="335280"/>
          </a:xfrm>
          <a:prstGeom prst="frame">
            <a:avLst>
              <a:gd name="adj1" fmla="val 419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Frame 58">
            <a:extLst>
              <a:ext uri="{FF2B5EF4-FFF2-40B4-BE49-F238E27FC236}">
                <a16:creationId xmlns:a16="http://schemas.microsoft.com/office/drawing/2014/main" id="{1057D999-117A-4B7D-AE4A-8618D8059382}"/>
              </a:ext>
            </a:extLst>
          </p:cNvPr>
          <p:cNvSpPr/>
          <p:nvPr/>
        </p:nvSpPr>
        <p:spPr>
          <a:xfrm>
            <a:off x="9417755" y="2024241"/>
            <a:ext cx="1647521" cy="886407"/>
          </a:xfrm>
          <a:prstGeom prst="frame">
            <a:avLst>
              <a:gd name="adj1" fmla="val 419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8137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AE85E4-A1E2-4FE6-B0DA-92B4DF6C8DCD}"/>
              </a:ext>
            </a:extLst>
          </p:cNvPr>
          <p:cNvSpPr txBox="1"/>
          <p:nvPr/>
        </p:nvSpPr>
        <p:spPr>
          <a:xfrm>
            <a:off x="1024994" y="2713668"/>
            <a:ext cx="9982985" cy="1015663"/>
          </a:xfrm>
          <a:prstGeom prst="rect">
            <a:avLst/>
          </a:prstGeom>
          <a:noFill/>
        </p:spPr>
        <p:txBody>
          <a:bodyPr wrap="square" rtlCol="0">
            <a:spAutoFit/>
          </a:bodyPr>
          <a:lstStyle/>
          <a:p>
            <a:pPr algn="ctr"/>
            <a:r>
              <a:rPr lang="en-US" sz="6000" b="1" dirty="0">
                <a:solidFill>
                  <a:srgbClr val="14874B"/>
                </a:solidFill>
                <a:latin typeface="Montserrat" panose="00000500000000000000" pitchFamily="2" charset="0"/>
                <a:cs typeface="Times New Roman" pitchFamily="18" charset="0"/>
              </a:rPr>
              <a:t>XIN CẢM ƠN</a:t>
            </a:r>
          </a:p>
        </p:txBody>
      </p:sp>
      <p:pic>
        <p:nvPicPr>
          <p:cNvPr id="5" name="Picture 4" descr="Calendar&#10;&#10;Description automatically generated">
            <a:extLst>
              <a:ext uri="{FF2B5EF4-FFF2-40B4-BE49-F238E27FC236}">
                <a16:creationId xmlns:a16="http://schemas.microsoft.com/office/drawing/2014/main" id="{5BCBB9E2-9C92-C905-0A39-B2D4FF65939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537824" y="4869950"/>
            <a:ext cx="1536383" cy="1988050"/>
          </a:xfrm>
          <a:prstGeom prst="rect">
            <a:avLst/>
          </a:prstGeom>
        </p:spPr>
      </p:pic>
      <p:grpSp>
        <p:nvGrpSpPr>
          <p:cNvPr id="9" name="Group 8">
            <a:extLst>
              <a:ext uri="{FF2B5EF4-FFF2-40B4-BE49-F238E27FC236}">
                <a16:creationId xmlns:a16="http://schemas.microsoft.com/office/drawing/2014/main" id="{41CA678A-8048-8C33-4BF3-7A3C984FF457}"/>
              </a:ext>
            </a:extLst>
          </p:cNvPr>
          <p:cNvGrpSpPr/>
          <p:nvPr/>
        </p:nvGrpSpPr>
        <p:grpSpPr>
          <a:xfrm>
            <a:off x="11314" y="10449"/>
            <a:ext cx="12192000" cy="6856286"/>
            <a:chOff x="11314" y="10449"/>
            <a:chExt cx="12192000" cy="6856286"/>
          </a:xfrm>
        </p:grpSpPr>
        <p:pic>
          <p:nvPicPr>
            <p:cNvPr id="6" name="Picture 5" descr="A family posing for a picture&#10;&#10;Description automatically generated with medium confidence">
              <a:extLst>
                <a:ext uri="{FF2B5EF4-FFF2-40B4-BE49-F238E27FC236}">
                  <a16:creationId xmlns:a16="http://schemas.microsoft.com/office/drawing/2014/main" id="{839C1486-075E-1EA5-4D75-38EB5ABCABF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14" y="10449"/>
              <a:ext cx="12192000" cy="6856286"/>
            </a:xfrm>
            <a:prstGeom prst="rect">
              <a:avLst/>
            </a:prstGeom>
          </p:spPr>
        </p:pic>
        <p:pic>
          <p:nvPicPr>
            <p:cNvPr id="2" name="Picture 1" descr="Calendar&#10;&#10;Description automatically generated">
              <a:extLst>
                <a:ext uri="{FF2B5EF4-FFF2-40B4-BE49-F238E27FC236}">
                  <a16:creationId xmlns:a16="http://schemas.microsoft.com/office/drawing/2014/main" id="{ABD23650-5581-B506-1062-A4BCB3B3571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l="37245" t="9567" r="27706" b="18001"/>
            <a:stretch/>
          </p:blipFill>
          <p:spPr>
            <a:xfrm>
              <a:off x="2279576" y="4815582"/>
              <a:ext cx="1085662" cy="1695168"/>
            </a:xfrm>
            <a:prstGeom prst="rect">
              <a:avLst/>
            </a:prstGeom>
          </p:spPr>
        </p:pic>
        <p:pic>
          <p:nvPicPr>
            <p:cNvPr id="8" name="Picture 7">
              <a:extLst>
                <a:ext uri="{FF2B5EF4-FFF2-40B4-BE49-F238E27FC236}">
                  <a16:creationId xmlns:a16="http://schemas.microsoft.com/office/drawing/2014/main" id="{A38FF800-EA77-1196-7BA9-48758A9C36C0}"/>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tretch>
              <a:fillRect/>
            </a:stretch>
          </p:blipFill>
          <p:spPr>
            <a:xfrm>
              <a:off x="2898535" y="5424140"/>
              <a:ext cx="619452" cy="1140405"/>
            </a:xfrm>
            <a:prstGeom prst="rect">
              <a:avLst/>
            </a:prstGeom>
          </p:spPr>
        </p:pic>
      </p:grpSp>
    </p:spTree>
    <p:extLst>
      <p:ext uri="{BB962C8B-B14F-4D97-AF65-F5344CB8AC3E}">
        <p14:creationId xmlns:p14="http://schemas.microsoft.com/office/powerpoint/2010/main" val="39805834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err="1">
                <a:solidFill>
                  <a:srgbClr val="FF0000"/>
                </a:solidFill>
                <a:latin typeface="Tahoma" pitchFamily="34" charset="0"/>
                <a:cs typeface="Tahoma" pitchFamily="34" charset="0"/>
              </a:rPr>
              <a:t>Hỏi</a:t>
            </a:r>
            <a:r>
              <a:rPr lang="en-US" dirty="0">
                <a:solidFill>
                  <a:srgbClr val="FF0000"/>
                </a:solidFill>
                <a:latin typeface="Tahoma" pitchFamily="34" charset="0"/>
                <a:cs typeface="Tahoma" pitchFamily="34" charset="0"/>
              </a:rPr>
              <a:t> </a:t>
            </a:r>
            <a:r>
              <a:rPr lang="en-US" dirty="0" err="1">
                <a:solidFill>
                  <a:srgbClr val="FF0000"/>
                </a:solidFill>
                <a:latin typeface="Tahoma" pitchFamily="34" charset="0"/>
                <a:cs typeface="Tahoma" pitchFamily="34" charset="0"/>
              </a:rPr>
              <a:t>và</a:t>
            </a:r>
            <a:r>
              <a:rPr lang="en-US" dirty="0">
                <a:solidFill>
                  <a:srgbClr val="FF0000"/>
                </a:solidFill>
                <a:latin typeface="Tahoma" pitchFamily="34" charset="0"/>
                <a:cs typeface="Tahoma" pitchFamily="34" charset="0"/>
              </a:rPr>
              <a:t> </a:t>
            </a:r>
            <a:r>
              <a:rPr lang="en-US" dirty="0" err="1">
                <a:solidFill>
                  <a:srgbClr val="FF0000"/>
                </a:solidFill>
                <a:latin typeface="Tahoma" pitchFamily="34" charset="0"/>
                <a:cs typeface="Tahoma" pitchFamily="34" charset="0"/>
              </a:rPr>
              <a:t>Đáp</a:t>
            </a:r>
            <a:endParaRPr lang="en-US" dirty="0">
              <a:solidFill>
                <a:srgbClr val="FF0000"/>
              </a:solidFill>
              <a:latin typeface="Tahoma" pitchFamily="34" charset="0"/>
              <a:cs typeface="Tahoma" pitchFamily="34" charset="0"/>
            </a:endParaRPr>
          </a:p>
        </p:txBody>
      </p:sp>
      <p:sp>
        <p:nvSpPr>
          <p:cNvPr id="2" name="Content Placeholder 1"/>
          <p:cNvSpPr>
            <a:spLocks noGrp="1"/>
          </p:cNvSpPr>
          <p:nvPr>
            <p:ph idx="1"/>
          </p:nvPr>
        </p:nvSpPr>
        <p:spPr/>
        <p:txBody>
          <a:bodyPr/>
          <a:lstStyle/>
          <a:p>
            <a:pPr>
              <a:buNone/>
            </a:pPr>
            <a:r>
              <a:rPr lang="en-US" b="1" dirty="0">
                <a:solidFill>
                  <a:schemeClr val="bg2">
                    <a:lumMod val="25000"/>
                  </a:schemeClr>
                </a:solidFill>
                <a:latin typeface="Tahoma" pitchFamily="34" charset="0"/>
                <a:cs typeface="Tahoma" pitchFamily="34" charset="0"/>
              </a:rPr>
              <a:t>1. </a:t>
            </a:r>
            <a:r>
              <a:rPr lang="en-US" b="1" dirty="0" err="1">
                <a:solidFill>
                  <a:schemeClr val="bg2">
                    <a:lumMod val="25000"/>
                  </a:schemeClr>
                </a:solidFill>
                <a:latin typeface="Tahoma" pitchFamily="34" charset="0"/>
                <a:cs typeface="Tahoma" pitchFamily="34" charset="0"/>
              </a:rPr>
              <a:t>Quy</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trình</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sản</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xuất</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ngũ</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cốc</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uống</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liền</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nói</a:t>
            </a:r>
            <a:r>
              <a:rPr lang="en-US" b="1" dirty="0">
                <a:solidFill>
                  <a:schemeClr val="bg2">
                    <a:lumMod val="25000"/>
                  </a:schemeClr>
                </a:solidFill>
                <a:latin typeface="Tahoma" pitchFamily="34" charset="0"/>
                <a:cs typeface="Tahoma" pitchFamily="34" charset="0"/>
              </a:rPr>
              <a:t> </a:t>
            </a:r>
            <a:r>
              <a:rPr lang="en-US" b="1" dirty="0" err="1">
                <a:solidFill>
                  <a:schemeClr val="bg2">
                    <a:lumMod val="25000"/>
                  </a:schemeClr>
                </a:solidFill>
                <a:latin typeface="Tahoma" pitchFamily="34" charset="0"/>
                <a:cs typeface="Tahoma" pitchFamily="34" charset="0"/>
              </a:rPr>
              <a:t>chung</a:t>
            </a:r>
            <a:r>
              <a:rPr lang="en-US" b="1" dirty="0">
                <a:solidFill>
                  <a:schemeClr val="bg2">
                    <a:lumMod val="25000"/>
                  </a:schemeClr>
                </a:solidFill>
                <a:latin typeface="Tahoma" pitchFamily="34" charset="0"/>
                <a:cs typeface="Tahoma" pitchFamily="34" charset="0"/>
              </a:rPr>
              <a:t>.</a:t>
            </a:r>
          </a:p>
        </p:txBody>
      </p:sp>
    </p:spTree>
    <p:extLst>
      <p:ext uri="{BB962C8B-B14F-4D97-AF65-F5344CB8AC3E}">
        <p14:creationId xmlns:p14="http://schemas.microsoft.com/office/powerpoint/2010/main" val="3944973342"/>
      </p:ext>
    </p:extLst>
  </p:cSld>
  <p:clrMapOvr>
    <a:masterClrMapping/>
  </p:clrMapOvr>
  <p:transition spd="slow">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919" t="25593" r="7577" b="9439"/>
          <a:stretch/>
        </p:blipFill>
        <p:spPr>
          <a:xfrm>
            <a:off x="263352" y="1052736"/>
            <a:ext cx="11809312" cy="5472607"/>
          </a:xfrm>
          <a:prstGeom prst="rect">
            <a:avLst/>
          </a:prstGeom>
        </p:spPr>
      </p:pic>
      <p:sp>
        <p:nvSpPr>
          <p:cNvPr id="6" name="TextBox 5"/>
          <p:cNvSpPr txBox="1"/>
          <p:nvPr/>
        </p:nvSpPr>
        <p:spPr>
          <a:xfrm>
            <a:off x="263352" y="3948229"/>
            <a:ext cx="1167935" cy="523220"/>
          </a:xfrm>
          <a:prstGeom prst="rect">
            <a:avLst/>
          </a:prstGeom>
          <a:noFill/>
        </p:spPr>
        <p:txBody>
          <a:bodyPr wrap="square" rtlCol="0">
            <a:spAutoFit/>
          </a:bodyPr>
          <a:lstStyle/>
          <a:p>
            <a:pPr algn="ctr"/>
            <a:r>
              <a:rPr lang="en-US" sz="1400" b="1" dirty="0">
                <a:solidFill>
                  <a:srgbClr val="0070C0"/>
                </a:solidFill>
              </a:rPr>
              <a:t>Cereals powder</a:t>
            </a:r>
          </a:p>
        </p:txBody>
      </p:sp>
      <p:cxnSp>
        <p:nvCxnSpPr>
          <p:cNvPr id="8" name="Straight Connector 7"/>
          <p:cNvCxnSpPr/>
          <p:nvPr/>
        </p:nvCxnSpPr>
        <p:spPr>
          <a:xfrm flipV="1">
            <a:off x="911424" y="3573016"/>
            <a:ext cx="432048" cy="375214"/>
          </a:xfrm>
          <a:prstGeom prst="line">
            <a:avLst/>
          </a:prstGeom>
          <a:ln w="28575" cap="rnd">
            <a:solidFill>
              <a:srgbClr val="529949"/>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78824" y="1863660"/>
            <a:ext cx="1052463" cy="523220"/>
          </a:xfrm>
          <a:prstGeom prst="rect">
            <a:avLst/>
          </a:prstGeom>
          <a:solidFill>
            <a:srgbClr val="FFF8E3"/>
          </a:solidFill>
        </p:spPr>
        <p:txBody>
          <a:bodyPr wrap="square" rtlCol="0">
            <a:spAutoFit/>
          </a:bodyPr>
          <a:lstStyle/>
          <a:p>
            <a:pPr algn="ctr"/>
            <a:r>
              <a:rPr lang="en-US" sz="1400" b="1" dirty="0" smtClean="0">
                <a:solidFill>
                  <a:srgbClr val="0070C0"/>
                </a:solidFill>
              </a:rPr>
              <a:t>Creamer powder</a:t>
            </a:r>
            <a:endParaRPr lang="en-US" sz="1400" b="1" dirty="0">
              <a:solidFill>
                <a:srgbClr val="0070C0"/>
              </a:solidFill>
            </a:endParaRPr>
          </a:p>
        </p:txBody>
      </p:sp>
      <p:sp>
        <p:nvSpPr>
          <p:cNvPr id="7" name="TextBox 6"/>
          <p:cNvSpPr txBox="1"/>
          <p:nvPr/>
        </p:nvSpPr>
        <p:spPr>
          <a:xfrm>
            <a:off x="1583687" y="1817493"/>
            <a:ext cx="1052463" cy="307777"/>
          </a:xfrm>
          <a:prstGeom prst="rect">
            <a:avLst/>
          </a:prstGeom>
          <a:solidFill>
            <a:srgbClr val="FFF8E3"/>
          </a:solidFill>
        </p:spPr>
        <p:txBody>
          <a:bodyPr wrap="square" rtlCol="0">
            <a:spAutoFit/>
          </a:bodyPr>
          <a:lstStyle/>
          <a:p>
            <a:pPr algn="ctr"/>
            <a:r>
              <a:rPr lang="en-US" sz="1400" b="1" dirty="0" smtClean="0">
                <a:solidFill>
                  <a:srgbClr val="0070C0"/>
                </a:solidFill>
              </a:rPr>
              <a:t>Sugar</a:t>
            </a:r>
            <a:endParaRPr lang="en-US" sz="1400" b="1" dirty="0">
              <a:solidFill>
                <a:srgbClr val="0070C0"/>
              </a:solidFill>
            </a:endParaRPr>
          </a:p>
        </p:txBody>
      </p:sp>
      <p:sp>
        <p:nvSpPr>
          <p:cNvPr id="2" name="TextBox 1"/>
          <p:cNvSpPr txBox="1"/>
          <p:nvPr/>
        </p:nvSpPr>
        <p:spPr>
          <a:xfrm>
            <a:off x="1972491" y="365760"/>
            <a:ext cx="8007532" cy="461665"/>
          </a:xfrm>
          <a:prstGeom prst="rect">
            <a:avLst/>
          </a:prstGeom>
          <a:noFill/>
        </p:spPr>
        <p:txBody>
          <a:bodyPr wrap="square" rtlCol="0">
            <a:spAutoFit/>
          </a:bodyPr>
          <a:lstStyle/>
          <a:p>
            <a:r>
              <a:rPr lang="en-US" sz="2400" b="1" dirty="0" err="1" smtClean="0">
                <a:solidFill>
                  <a:srgbClr val="0070C0"/>
                </a:solidFill>
              </a:rPr>
              <a:t>Quy</a:t>
            </a:r>
            <a:r>
              <a:rPr lang="en-US" sz="2400" b="1" dirty="0" smtClean="0">
                <a:solidFill>
                  <a:srgbClr val="0070C0"/>
                </a:solidFill>
              </a:rPr>
              <a:t> </a:t>
            </a:r>
            <a:r>
              <a:rPr lang="en-US" sz="2400" b="1" dirty="0" err="1" smtClean="0">
                <a:solidFill>
                  <a:srgbClr val="0070C0"/>
                </a:solidFill>
              </a:rPr>
              <a:t>trình</a:t>
            </a:r>
            <a:r>
              <a:rPr lang="en-US" sz="2400" b="1" dirty="0" smtClean="0">
                <a:solidFill>
                  <a:srgbClr val="0070C0"/>
                </a:solidFill>
              </a:rPr>
              <a:t> </a:t>
            </a:r>
            <a:r>
              <a:rPr lang="en-US" sz="2400" b="1" dirty="0" err="1" smtClean="0">
                <a:solidFill>
                  <a:srgbClr val="0070C0"/>
                </a:solidFill>
              </a:rPr>
              <a:t>sản</a:t>
            </a:r>
            <a:r>
              <a:rPr lang="en-US" sz="2400" b="1" dirty="0" smtClean="0">
                <a:solidFill>
                  <a:srgbClr val="0070C0"/>
                </a:solidFill>
              </a:rPr>
              <a:t> </a:t>
            </a:r>
            <a:r>
              <a:rPr lang="en-US" sz="2400" b="1" dirty="0" err="1" smtClean="0">
                <a:solidFill>
                  <a:srgbClr val="0070C0"/>
                </a:solidFill>
              </a:rPr>
              <a:t>xuất</a:t>
            </a:r>
            <a:r>
              <a:rPr lang="en-US" sz="2400" b="1" dirty="0" smtClean="0">
                <a:solidFill>
                  <a:srgbClr val="0070C0"/>
                </a:solidFill>
              </a:rPr>
              <a:t> </a:t>
            </a:r>
            <a:r>
              <a:rPr lang="en-US" sz="2400" b="1" dirty="0" err="1" smtClean="0">
                <a:solidFill>
                  <a:srgbClr val="0070C0"/>
                </a:solidFill>
              </a:rPr>
              <a:t>sữa</a:t>
            </a:r>
            <a:r>
              <a:rPr lang="en-US" sz="2400" b="1" dirty="0" smtClean="0">
                <a:solidFill>
                  <a:srgbClr val="0070C0"/>
                </a:solidFill>
              </a:rPr>
              <a:t> </a:t>
            </a:r>
            <a:r>
              <a:rPr lang="en-US" sz="2400" b="1" dirty="0" err="1" smtClean="0">
                <a:solidFill>
                  <a:srgbClr val="0070C0"/>
                </a:solidFill>
              </a:rPr>
              <a:t>ngũ</a:t>
            </a:r>
            <a:r>
              <a:rPr lang="en-US" sz="2400" b="1" dirty="0" smtClean="0">
                <a:solidFill>
                  <a:srgbClr val="0070C0"/>
                </a:solidFill>
              </a:rPr>
              <a:t> </a:t>
            </a:r>
            <a:r>
              <a:rPr lang="en-US" sz="2400" b="1" dirty="0" err="1" smtClean="0">
                <a:solidFill>
                  <a:srgbClr val="0070C0"/>
                </a:solidFill>
              </a:rPr>
              <a:t>cốc</a:t>
            </a:r>
            <a:r>
              <a:rPr lang="en-US" sz="2400" b="1" dirty="0" smtClean="0">
                <a:solidFill>
                  <a:srgbClr val="0070C0"/>
                </a:solidFill>
              </a:rPr>
              <a:t> </a:t>
            </a:r>
            <a:r>
              <a:rPr lang="en-US" sz="2400" b="1" dirty="0" err="1" smtClean="0">
                <a:solidFill>
                  <a:srgbClr val="0070C0"/>
                </a:solidFill>
              </a:rPr>
              <a:t>trên</a:t>
            </a:r>
            <a:r>
              <a:rPr lang="en-US" sz="2400" b="1" dirty="0" smtClean="0">
                <a:solidFill>
                  <a:srgbClr val="0070C0"/>
                </a:solidFill>
              </a:rPr>
              <a:t> </a:t>
            </a:r>
            <a:r>
              <a:rPr lang="en-US" sz="2400" b="1" dirty="0" err="1" smtClean="0">
                <a:solidFill>
                  <a:srgbClr val="0070C0"/>
                </a:solidFill>
              </a:rPr>
              <a:t>dây</a:t>
            </a:r>
            <a:r>
              <a:rPr lang="en-US" sz="2400" b="1" dirty="0" smtClean="0">
                <a:solidFill>
                  <a:srgbClr val="0070C0"/>
                </a:solidFill>
              </a:rPr>
              <a:t> </a:t>
            </a:r>
            <a:r>
              <a:rPr lang="en-US" sz="2400" b="1" dirty="0" err="1" smtClean="0">
                <a:solidFill>
                  <a:srgbClr val="0070C0"/>
                </a:solidFill>
              </a:rPr>
              <a:t>truyền</a:t>
            </a:r>
            <a:r>
              <a:rPr lang="en-US" sz="2400" b="1" dirty="0" smtClean="0">
                <a:solidFill>
                  <a:srgbClr val="0070C0"/>
                </a:solidFill>
              </a:rPr>
              <a:t> </a:t>
            </a:r>
            <a:r>
              <a:rPr lang="en-US" sz="2400" b="1" dirty="0" err="1" smtClean="0">
                <a:solidFill>
                  <a:srgbClr val="0070C0"/>
                </a:solidFill>
              </a:rPr>
              <a:t>của</a:t>
            </a:r>
            <a:r>
              <a:rPr lang="en-US" sz="2400" b="1" dirty="0" smtClean="0">
                <a:solidFill>
                  <a:srgbClr val="0070C0"/>
                </a:solidFill>
              </a:rPr>
              <a:t> Tetra Pak</a:t>
            </a:r>
            <a:endParaRPr lang="en-US" sz="2400" b="1" dirty="0">
              <a:solidFill>
                <a:srgbClr val="0070C0"/>
              </a:solidFill>
            </a:endParaRPr>
          </a:p>
        </p:txBody>
      </p:sp>
    </p:spTree>
    <p:extLst>
      <p:ext uri="{BB962C8B-B14F-4D97-AF65-F5344CB8AC3E}">
        <p14:creationId xmlns:p14="http://schemas.microsoft.com/office/powerpoint/2010/main" val="2499567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descr="G:\IMG_1320 copy.jpg">
            <a:extLst>
              <a:ext uri="{FF2B5EF4-FFF2-40B4-BE49-F238E27FC236}">
                <a16:creationId xmlns:a16="http://schemas.microsoft.com/office/drawing/2014/main" id="{D510B5BA-8894-5E49-9E1F-73988EA64B8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369" y="1676400"/>
            <a:ext cx="12169631" cy="5181600"/>
          </a:xfrm>
          <a:prstGeom prst="rect">
            <a:avLst/>
          </a:prstGeom>
          <a:noFill/>
          <a:ln w="9525">
            <a:noFill/>
            <a:miter lim="800000"/>
            <a:headEnd/>
            <a:tailEnd/>
          </a:ln>
        </p:spPr>
      </p:pic>
      <p:sp>
        <p:nvSpPr>
          <p:cNvPr id="8" name="Rectangle 7">
            <a:extLst>
              <a:ext uri="{FF2B5EF4-FFF2-40B4-BE49-F238E27FC236}">
                <a16:creationId xmlns:a16="http://schemas.microsoft.com/office/drawing/2014/main" id="{2438D20D-A8E3-754B-B356-0C8C5BF2A615}"/>
              </a:ext>
            </a:extLst>
          </p:cNvPr>
          <p:cNvSpPr/>
          <p:nvPr/>
        </p:nvSpPr>
        <p:spPr>
          <a:xfrm>
            <a:off x="0" y="0"/>
            <a:ext cx="12192000" cy="6858000"/>
          </a:xfrm>
          <a:prstGeom prst="rect">
            <a:avLst/>
          </a:prstGeom>
          <a:gradFill>
            <a:gsLst>
              <a:gs pos="34000">
                <a:schemeClr val="bg1">
                  <a:alpha val="96000"/>
                </a:schemeClr>
              </a:gs>
              <a:gs pos="77000">
                <a:schemeClr val="accent1">
                  <a:lumMod val="5000"/>
                  <a:lumOff val="95000"/>
                  <a:alpha val="0"/>
                </a:schemeClr>
              </a:gs>
              <a:gs pos="0">
                <a:srgbClr val="F6E3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039C0068-835B-E54E-B4DC-0585DCFB4A4C}"/>
              </a:ext>
            </a:extLst>
          </p:cNvPr>
          <p:cNvCxnSpPr>
            <a:cxnSpLocks/>
          </p:cNvCxnSpPr>
          <p:nvPr/>
        </p:nvCxnSpPr>
        <p:spPr>
          <a:xfrm>
            <a:off x="1909011" y="231193"/>
            <a:ext cx="0" cy="969967"/>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D0677706-2007-4C4F-B332-3F3017219CE8}"/>
              </a:ext>
            </a:extLst>
          </p:cNvPr>
          <p:cNvSpPr txBox="1"/>
          <p:nvPr/>
        </p:nvSpPr>
        <p:spPr>
          <a:xfrm>
            <a:off x="1909011" y="247303"/>
            <a:ext cx="416812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930B"/>
                </a:solidFill>
                <a:effectLst/>
                <a:uLnTx/>
                <a:uFillTx/>
                <a:latin typeface="UTM Sharnay" panose="02040603050506020204" pitchFamily="18" charset="0"/>
                <a:ea typeface="+mn-ea"/>
                <a:cs typeface="+mn-cs"/>
              </a:rPr>
              <a:t>OUR FACTORY</a:t>
            </a:r>
          </a:p>
        </p:txBody>
      </p:sp>
      <p:sp>
        <p:nvSpPr>
          <p:cNvPr id="9" name="TextBox 8">
            <a:extLst>
              <a:ext uri="{FF2B5EF4-FFF2-40B4-BE49-F238E27FC236}">
                <a16:creationId xmlns:a16="http://schemas.microsoft.com/office/drawing/2014/main" id="{49A40B8C-5FB2-874A-8F94-87F0CE074C98}"/>
              </a:ext>
            </a:extLst>
          </p:cNvPr>
          <p:cNvSpPr txBox="1"/>
          <p:nvPr/>
        </p:nvSpPr>
        <p:spPr>
          <a:xfrm>
            <a:off x="2025949" y="831828"/>
            <a:ext cx="15610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MÁY 01</a:t>
            </a:r>
          </a:p>
        </p:txBody>
      </p:sp>
      <p:sp>
        <p:nvSpPr>
          <p:cNvPr id="13" name="TextBox 12">
            <a:extLst>
              <a:ext uri="{FF2B5EF4-FFF2-40B4-BE49-F238E27FC236}">
                <a16:creationId xmlns:a16="http://schemas.microsoft.com/office/drawing/2014/main" id="{FE6068A8-28D7-8945-AD18-447CF1546444}"/>
              </a:ext>
            </a:extLst>
          </p:cNvPr>
          <p:cNvSpPr txBox="1"/>
          <p:nvPr/>
        </p:nvSpPr>
        <p:spPr>
          <a:xfrm>
            <a:off x="6490961" y="376952"/>
            <a:ext cx="3792027"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máy đầu tiên rộng 5000m2 được xây dựng tại KCN Ninh Hiệp, Gia Lâm, Hà Nội.</a:t>
            </a:r>
          </a:p>
        </p:txBody>
      </p:sp>
      <p:pic>
        <p:nvPicPr>
          <p:cNvPr id="2" name="Picture 1"/>
          <p:cNvPicPr>
            <a:picLocks noChangeAspect="1"/>
          </p:cNvPicPr>
          <p:nvPr/>
        </p:nvPicPr>
        <p:blipFill>
          <a:blip r:embed="rId3"/>
          <a:stretch>
            <a:fillRect/>
          </a:stretch>
        </p:blipFill>
        <p:spPr>
          <a:xfrm>
            <a:off x="-60168" y="-103989"/>
            <a:ext cx="1969179" cy="1871634"/>
          </a:xfrm>
          <a:prstGeom prst="rect">
            <a:avLst/>
          </a:prstGeom>
        </p:spPr>
      </p:pic>
    </p:spTree>
    <p:extLst>
      <p:ext uri="{BB962C8B-B14F-4D97-AF65-F5344CB8AC3E}">
        <p14:creationId xmlns:p14="http://schemas.microsoft.com/office/powerpoint/2010/main" val="27451101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2834" y="22100"/>
            <a:ext cx="8270966" cy="614331"/>
          </a:xfrm>
        </p:spPr>
        <p:txBody>
          <a:bodyPr>
            <a:normAutofit/>
          </a:bodyPr>
          <a:lstStyle/>
          <a:p>
            <a:pPr marL="0" indent="0" algn="ctr">
              <a:buNone/>
            </a:pPr>
            <a:r>
              <a:rPr lang="en-US" sz="2400" b="1" dirty="0" err="1">
                <a:latin typeface="Times New Roman" pitchFamily="18" charset="0"/>
                <a:cs typeface="Times New Roman" pitchFamily="18" charset="0"/>
              </a:rPr>
              <a:t>Quy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dịch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vụ</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chung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mọi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hợp</a:t>
            </a:r>
            <a:endParaRPr lang="en-US" sz="2400" b="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0894C5EA-B01C-4C0B-ABF9-4BDDEDB55E43}" type="slidenum">
              <a:rPr lang="en-US" smtClean="0"/>
              <a:t>50</a:t>
            </a:fld>
            <a:endParaRPr lang="en-US"/>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157" y="-3649"/>
            <a:ext cx="1023289" cy="62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005" y="418011"/>
            <a:ext cx="8712926" cy="643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72566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0894C5EA-B01C-4C0B-ABF9-4BDDEDB55E43}" type="slidenum">
              <a:rPr lang="en-US" smtClean="0"/>
              <a:t>51</a:t>
            </a:fld>
            <a:endParaRPr lang="en-US"/>
          </a:p>
        </p:txBody>
      </p:sp>
      <p:sp>
        <p:nvSpPr>
          <p:cNvPr id="2" name="Title 1"/>
          <p:cNvSpPr>
            <a:spLocks noGrp="1"/>
          </p:cNvSpPr>
          <p:nvPr>
            <p:ph type="ctrTitle" idx="4294967295"/>
          </p:nvPr>
        </p:nvSpPr>
        <p:spPr>
          <a:xfrm>
            <a:off x="1865239" y="263337"/>
            <a:ext cx="10174361" cy="503146"/>
          </a:xfrm>
          <a:prstGeom prst="rect">
            <a:avLst/>
          </a:prstGeom>
        </p:spPr>
        <p:txBody>
          <a:bodyPr>
            <a:normAutofit/>
          </a:bodyPr>
          <a:lstStyle/>
          <a:p>
            <a:pPr algn="ctr"/>
            <a:r>
              <a:rPr lang="en-US" sz="2800" b="1" dirty="0">
                <a:latin typeface="Times New Roman" pitchFamily="18" charset="0"/>
                <a:cs typeface="Times New Roman" pitchFamily="18" charset="0"/>
              </a:rPr>
              <a:t>CÁC LỖI THƯỜNG GĂP, NGUYÊN NHÂN VÀ CÁCH XỬ LÝ</a:t>
            </a:r>
            <a:endParaRPr lang="en-US" sz="2800" dirty="0"/>
          </a:p>
        </p:txBody>
      </p:sp>
      <p:sp>
        <p:nvSpPr>
          <p:cNvPr id="3" name="AutoShape 2" descr="https://mail.google.com/mail/u/0?ui=2&amp;ik=5968180eae&amp;attid=0.1&amp;permmsgid=msg-f:1726363725338876496&amp;th=17f546a959f19a50&amp;view=fimg&amp;fur=ip&amp;sz=s0-l75-ft&amp;attbid=ANGjdJ8V6xcluOvF8vT_zMc4UEQeH3-xOVY4-BXP49Tvw5ISTyu24pzzYnwogGdeDLqki6DiG-wKBndoUHPYtFT_xrYswUK6VyN1GcOuCgJwxOSYmxU_RII8PpxhtUk&amp;disp=emb"/>
          <p:cNvSpPr>
            <a:spLocks noChangeAspect="1" noChangeArrowheads="1"/>
          </p:cNvSpPr>
          <p:nvPr/>
        </p:nvSpPr>
        <p:spPr bwMode="auto">
          <a:xfrm>
            <a:off x="1712839" y="-2164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686" y="82459"/>
            <a:ext cx="1023289" cy="62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nvGraphicFramePr>
        <p:xfrm>
          <a:off x="551385" y="1042968"/>
          <a:ext cx="11305257" cy="5635978"/>
        </p:xfrm>
        <a:graphic>
          <a:graphicData uri="http://schemas.openxmlformats.org/drawingml/2006/table">
            <a:tbl>
              <a:tblPr firstRow="1" bandRow="1">
                <a:tableStyleId>{5C22544A-7EE6-4342-B048-85BDC9FD1C3A}</a:tableStyleId>
              </a:tblPr>
              <a:tblGrid>
                <a:gridCol w="1449350">
                  <a:extLst>
                    <a:ext uri="{9D8B030D-6E8A-4147-A177-3AD203B41FA5}">
                      <a16:colId xmlns:a16="http://schemas.microsoft.com/office/drawing/2014/main" val="20000"/>
                    </a:ext>
                  </a:extLst>
                </a:gridCol>
                <a:gridCol w="3267512">
                  <a:extLst>
                    <a:ext uri="{9D8B030D-6E8A-4147-A177-3AD203B41FA5}">
                      <a16:colId xmlns:a16="http://schemas.microsoft.com/office/drawing/2014/main" val="20001"/>
                    </a:ext>
                  </a:extLst>
                </a:gridCol>
                <a:gridCol w="2376372">
                  <a:extLst>
                    <a:ext uri="{9D8B030D-6E8A-4147-A177-3AD203B41FA5}">
                      <a16:colId xmlns:a16="http://schemas.microsoft.com/office/drawing/2014/main" val="20002"/>
                    </a:ext>
                  </a:extLst>
                </a:gridCol>
                <a:gridCol w="2117646">
                  <a:extLst>
                    <a:ext uri="{9D8B030D-6E8A-4147-A177-3AD203B41FA5}">
                      <a16:colId xmlns:a16="http://schemas.microsoft.com/office/drawing/2014/main" val="20003"/>
                    </a:ext>
                  </a:extLst>
                </a:gridCol>
                <a:gridCol w="414383">
                  <a:extLst>
                    <a:ext uri="{9D8B030D-6E8A-4147-A177-3AD203B41FA5}">
                      <a16:colId xmlns:a16="http://schemas.microsoft.com/office/drawing/2014/main" val="20004"/>
                    </a:ext>
                  </a:extLst>
                </a:gridCol>
                <a:gridCol w="1679994">
                  <a:extLst>
                    <a:ext uri="{9D8B030D-6E8A-4147-A177-3AD203B41FA5}">
                      <a16:colId xmlns:a16="http://schemas.microsoft.com/office/drawing/2014/main" val="20005"/>
                    </a:ext>
                  </a:extLst>
                </a:gridCol>
              </a:tblGrid>
              <a:tr h="333391">
                <a:tc>
                  <a:txBody>
                    <a:bodyPr/>
                    <a:lstStyle/>
                    <a:p>
                      <a:pPr marL="0" indent="0" algn="ctr">
                        <a:buFontTx/>
                        <a:buNone/>
                      </a:pPr>
                      <a:r>
                        <a:rPr lang="en-US" sz="1400" b="1" dirty="0" err="1">
                          <a:solidFill>
                            <a:schemeClr val="tx1"/>
                          </a:solidFill>
                          <a:latin typeface="Times New Roman" pitchFamily="18" charset="0"/>
                          <a:cs typeface="Times New Roman" pitchFamily="18" charset="0"/>
                        </a:rPr>
                        <a:t>Lỗi</a:t>
                      </a:r>
                      <a:r>
                        <a:rPr lang="en-US" sz="1400" b="1" baseline="0" dirty="0">
                          <a:solidFill>
                            <a:schemeClr val="tx1"/>
                          </a:solidFill>
                          <a:latin typeface="Times New Roman" pitchFamily="18" charset="0"/>
                          <a:cs typeface="Times New Roman" pitchFamily="18" charset="0"/>
                        </a:rPr>
                        <a:t> hay </a:t>
                      </a:r>
                      <a:r>
                        <a:rPr lang="en-US" sz="1400" b="1" baseline="0" dirty="0" err="1">
                          <a:solidFill>
                            <a:schemeClr val="tx1"/>
                          </a:solidFill>
                          <a:latin typeface="Times New Roman" pitchFamily="18" charset="0"/>
                          <a:cs typeface="Times New Roman" pitchFamily="18" charset="0"/>
                        </a:rPr>
                        <a:t>gặp</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Nguyên</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nhân</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Hình</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ảnh</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2">
                  <a:txBody>
                    <a:bodyPr/>
                    <a:lstStyle/>
                    <a:p>
                      <a:pPr marL="0" indent="0" algn="ctr">
                        <a:buFontTx/>
                        <a:buNone/>
                      </a:pPr>
                      <a:r>
                        <a:rPr lang="en-US" sz="1400" b="1" dirty="0" err="1">
                          <a:solidFill>
                            <a:schemeClr val="tx1"/>
                          </a:solidFill>
                          <a:latin typeface="Times New Roman" pitchFamily="18" charset="0"/>
                          <a:cs typeface="Times New Roman" pitchFamily="18" charset="0"/>
                        </a:rPr>
                        <a:t>Xử</a:t>
                      </a:r>
                      <a:r>
                        <a:rPr lang="en-US" sz="1400" b="1" dirty="0">
                          <a:solidFill>
                            <a:schemeClr val="tx1"/>
                          </a:solidFill>
                          <a:latin typeface="Times New Roman" pitchFamily="18" charset="0"/>
                          <a:cs typeface="Times New Roman" pitchFamily="18" charset="0"/>
                        </a:rPr>
                        <a:t> </a:t>
                      </a:r>
                      <a:r>
                        <a:rPr lang="en-US" sz="1400" b="1" dirty="0" err="1">
                          <a:solidFill>
                            <a:schemeClr val="tx1"/>
                          </a:solidFill>
                          <a:latin typeface="Times New Roman" pitchFamily="18" charset="0"/>
                          <a:cs typeface="Times New Roman" pitchFamily="18" charset="0"/>
                        </a:rPr>
                        <a:t>lý</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của</a:t>
                      </a:r>
                      <a:r>
                        <a:rPr lang="en-US" sz="1400" b="1" baseline="0" dirty="0">
                          <a:solidFill>
                            <a:schemeClr val="tx1"/>
                          </a:solidFill>
                          <a:latin typeface="Times New Roman" pitchFamily="18" charset="0"/>
                          <a:cs typeface="Times New Roman" pitchFamily="18" charset="0"/>
                        </a:rPr>
                        <a:t> sale</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Xử</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lý</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của</a:t>
                      </a:r>
                      <a:r>
                        <a:rPr lang="en-US" sz="1400" b="1" baseline="0" dirty="0">
                          <a:solidFill>
                            <a:schemeClr val="tx1"/>
                          </a:solidFill>
                          <a:latin typeface="Times New Roman" pitchFamily="18" charset="0"/>
                          <a:cs typeface="Times New Roman" pitchFamily="18" charset="0"/>
                        </a:rPr>
                        <a:t> QA</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1645997">
                <a:tc>
                  <a:txBody>
                    <a:bodyPr/>
                    <a:lstStyle/>
                    <a:p>
                      <a:pPr marL="0" indent="0">
                        <a:buFontTx/>
                        <a:buNone/>
                      </a:pPr>
                      <a:r>
                        <a:rPr lang="en-US" sz="1400" b="0" dirty="0" err="1">
                          <a:solidFill>
                            <a:schemeClr val="tx1"/>
                          </a:solidFill>
                          <a:latin typeface="Times New Roman" pitchFamily="18" charset="0"/>
                          <a:cs typeface="Times New Roman" pitchFamily="18" charset="0"/>
                        </a:rPr>
                        <a:t>Thiếu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khối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lượng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của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to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ổn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định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bộ</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nhưng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đóng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bốc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tập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trung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bốc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thiếu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định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còn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vẹn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tiến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trạng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thái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mối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a:t>
                      </a:r>
                      <a:endParaRPr lang="en-US" sz="1400"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a:solidFill>
                            <a:schemeClr val="tx1"/>
                          </a:solidFill>
                          <a:latin typeface="Times New Roman" pitchFamily="18" charset="0"/>
                          <a:cs typeface="Times New Roman" pitchFamily="18" charset="0"/>
                        </a:rPr>
                        <a:t>- QC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khắc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phục</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218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ở </a:t>
                      </a:r>
                      <a:r>
                        <a:rPr lang="en-US" sz="1400" b="0" baseline="0" dirty="0" err="1">
                          <a:solidFill>
                            <a:schemeClr val="tx1"/>
                          </a:solidFill>
                          <a:latin typeface="Times New Roman" pitchFamily="18" charset="0"/>
                          <a:cs typeface="Times New Roman" pitchFamily="18" charset="0"/>
                        </a:rPr>
                        <a:t>trạng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thái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xấu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xí</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vẹn</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ổn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định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cắt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ngang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ngắn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dài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bốc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lựa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ra.</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còn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vẹn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tiến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a:t>
                      </a:r>
                    </a:p>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phẩm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chém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ngang</a:t>
                      </a:r>
                      <a:endParaRPr lang="en-US" sz="1400"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a:solidFill>
                            <a:schemeClr val="tx1"/>
                          </a:solidFill>
                          <a:latin typeface="Times New Roman" pitchFamily="18" charset="0"/>
                          <a:cs typeface="Times New Roman" pitchFamily="18" charset="0"/>
                        </a:rPr>
                        <a:t>- QC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khắc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phục</a:t>
                      </a:r>
                      <a:endParaRPr lang="en-US" sz="1400" b="0" dirty="0">
                        <a:solidFill>
                          <a:schemeClr val="tx1"/>
                        </a:solidFill>
                        <a:latin typeface="Times New Roman" pitchFamily="18" charset="0"/>
                        <a:cs typeface="Times New Roman" pitchFamily="18" charset="0"/>
                      </a:endParaRPr>
                    </a:p>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115804">
                <a:tc>
                  <a:txBody>
                    <a:bodyPr/>
                    <a:lstStyle/>
                    <a:p>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Thiếu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1 </a:t>
                      </a:r>
                      <a:r>
                        <a:rPr lang="en-US" sz="1400" b="0" baseline="0" dirty="0" err="1">
                          <a:solidFill>
                            <a:schemeClr val="tx1"/>
                          </a:solidFill>
                          <a:latin typeface="Times New Roman" pitchFamily="18" charset="0"/>
                          <a:cs typeface="Times New Roman" pitchFamily="18" charset="0"/>
                        </a:rPr>
                        <a:t>thùng</a:t>
                      </a:r>
                      <a:endParaRPr lang="en-US" sz="1400"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Đóng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nhầm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phẩm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đóng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a:t>
                      </a:r>
                      <a:endParaRPr lang="en-US" sz="1400" b="0" dirty="0">
                        <a:solidFill>
                          <a:schemeClr val="tx1"/>
                        </a:solidFill>
                        <a:latin typeface="Times New Roman" pitchFamily="18" charset="0"/>
                        <a:cs typeface="Times New Roman" pitchFamily="18" charset="0"/>
                      </a:endParaRPr>
                    </a:p>
                    <a:p>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Do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lúc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đóng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xếp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thiếu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số</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định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trên</a:t>
                      </a:r>
                      <a:r>
                        <a:rPr lang="en-US" sz="1400" b="0" baseline="0" dirty="0">
                          <a:solidFill>
                            <a:schemeClr val="tx1"/>
                          </a:solidFill>
                          <a:latin typeface="Times New Roman" pitchFamily="18" charset="0"/>
                          <a:cs typeface="Times New Roman" pitchFamily="18" charset="0"/>
                        </a:rPr>
                        <a:t> 1 </a:t>
                      </a:r>
                      <a:r>
                        <a:rPr lang="en-US" sz="1400" b="0" baseline="0" dirty="0" err="1">
                          <a:solidFill>
                            <a:schemeClr val="tx1"/>
                          </a:solidFill>
                          <a:latin typeface="Times New Roman" pitchFamily="18" charset="0"/>
                          <a:cs typeface="Times New Roman" pitchFamily="18" charset="0"/>
                        </a:rPr>
                        <a:t>thùng</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Do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quá</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chuyển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lưu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nhầm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lẫn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gây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nhầm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lẻ</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Do </a:t>
                      </a:r>
                      <a:r>
                        <a:rPr lang="en-US" sz="1400" b="0" baseline="0" dirty="0" err="1">
                          <a:solidFill>
                            <a:schemeClr val="tx1"/>
                          </a:solidFill>
                          <a:latin typeface="Times New Roman" pitchFamily="18" charset="0"/>
                          <a:cs typeface="Times New Roman" pitchFamily="18" charset="0"/>
                        </a:rPr>
                        <a:t>sử</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dụng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nhầm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loại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lúc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đóng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ra</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code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phẩm</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a:t>
                      </a:r>
                      <a:r>
                        <a:rPr lang="en-US" sz="1400" b="0" baseline="0" dirty="0" err="1">
                          <a:solidFill>
                            <a:schemeClr val="tx1"/>
                          </a:solidFill>
                          <a:latin typeface="Times New Roman" pitchFamily="18" charset="0"/>
                          <a:cs typeface="Times New Roman" pitchFamily="18" charset="0"/>
                        </a:rPr>
                        <a:t>hộp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băng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dính</a:t>
                      </a:r>
                      <a:r>
                        <a:rPr lang="en-US" sz="1400" b="0" baseline="0" dirty="0">
                          <a:solidFill>
                            <a:schemeClr val="tx1"/>
                          </a:solidFill>
                          <a:latin typeface="Times New Roman" pitchFamily="18" charset="0"/>
                          <a:cs typeface="Times New Roman" pitchFamily="18" charset="0"/>
                        </a:rPr>
                        <a:t> 2 </a:t>
                      </a:r>
                      <a:r>
                        <a:rPr lang="en-US" sz="1400" b="0" baseline="0" dirty="0" err="1">
                          <a:solidFill>
                            <a:schemeClr val="tx1"/>
                          </a:solidFill>
                          <a:latin typeface="Times New Roman" pitchFamily="18" charset="0"/>
                          <a:cs typeface="Times New Roman" pitchFamily="18" charset="0"/>
                        </a:rPr>
                        <a:t>mặt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thiếu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đóng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lộn</a:t>
                      </a:r>
                      <a:r>
                        <a:rPr lang="en-US" sz="1400" b="0" baseline="0" dirty="0">
                          <a:solidFill>
                            <a:schemeClr val="tx1"/>
                          </a:solidFill>
                          <a:latin typeface="Times New Roman" pitchFamily="18" charset="0"/>
                          <a:cs typeface="Times New Roman" pitchFamily="18" charset="0"/>
                        </a:rPr>
                        <a:t>.</a:t>
                      </a:r>
                      <a:endParaRPr lang="en-US" sz="1400" b="0" dirty="0">
                        <a:solidFill>
                          <a:schemeClr val="tx1"/>
                        </a:solidFill>
                        <a:latin typeface="Times New Roman" pitchFamily="18" charset="0"/>
                        <a:cs typeface="Times New Roman" pitchFamily="18" charset="0"/>
                      </a:endParaRPr>
                    </a:p>
                    <a:p>
                      <a:pPr marL="0" indent="0">
                        <a:buFontTx/>
                        <a:buNone/>
                      </a:pPr>
                      <a:r>
                        <a:rPr lang="en-US" sz="1400" b="0" dirty="0">
                          <a:solidFill>
                            <a:schemeClr val="tx1"/>
                          </a:solidFill>
                          <a:latin typeface="Times New Roman" pitchFamily="18" charset="0"/>
                          <a:cs typeface="Times New Roman" pitchFamily="18" charset="0"/>
                        </a:rPr>
                        <a: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Chờ</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giục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thông</a:t>
                      </a:r>
                      <a:r>
                        <a:rPr lang="en-US" sz="1400" b="0" baseline="0" dirty="0">
                          <a:solidFill>
                            <a:schemeClr val="tx1"/>
                          </a:solidFill>
                          <a:latin typeface="Times New Roman" pitchFamily="18" charset="0"/>
                          <a:cs typeface="Times New Roman" pitchFamily="18" charset="0"/>
                        </a:rPr>
                        <a:t> tin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từ</a:t>
                      </a:r>
                      <a:r>
                        <a:rPr lang="en-US" sz="1400" b="0" baseline="0" dirty="0">
                          <a:solidFill>
                            <a:schemeClr val="tx1"/>
                          </a:solidFill>
                          <a:latin typeface="Times New Roman" pitchFamily="18" charset="0"/>
                          <a:cs typeface="Times New Roman" pitchFamily="18" charset="0"/>
                        </a:rPr>
                        <a:t> QA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indent="0">
                        <a:buFontTx/>
                        <a:buNone/>
                      </a:pPr>
                      <a:r>
                        <a:rPr lang="en-US" sz="1400" b="0" dirty="0" err="1">
                          <a:solidFill>
                            <a:schemeClr val="tx1"/>
                          </a:solidFill>
                          <a:latin typeface="Times New Roman" pitchFamily="18" charset="0"/>
                          <a:cs typeface="Times New Roman" pitchFamily="18" charset="0"/>
                        </a:rPr>
                        <a:t>Dựa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thông</a:t>
                      </a:r>
                      <a:r>
                        <a:rPr lang="en-US" sz="1400" b="0" baseline="0" dirty="0">
                          <a:solidFill>
                            <a:schemeClr val="tx1"/>
                          </a:solidFill>
                          <a:latin typeface="Times New Roman" pitchFamily="18" charset="0"/>
                          <a:cs typeface="Times New Roman" pitchFamily="18" charset="0"/>
                        </a:rPr>
                        <a:t> tin sale </a:t>
                      </a:r>
                      <a:r>
                        <a:rPr lang="en-US" sz="1400" b="0" baseline="0" dirty="0" err="1">
                          <a:solidFill>
                            <a:schemeClr val="tx1"/>
                          </a:solidFill>
                          <a:latin typeface="Times New Roman" pitchFamily="18" charset="0"/>
                          <a:cs typeface="Times New Roman" pitchFamily="18" charset="0"/>
                        </a:rPr>
                        <a:t>cung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cấp</a:t>
                      </a:r>
                      <a:r>
                        <a:rPr lang="en-US" sz="1400" b="0" baseline="0" dirty="0">
                          <a:solidFill>
                            <a:schemeClr val="tx1"/>
                          </a:solidFill>
                          <a:latin typeface="Times New Roman" pitchFamily="18" charset="0"/>
                          <a:cs typeface="Times New Roman" pitchFamily="18" charset="0"/>
                        </a:rPr>
                        <a:t>, QC </a:t>
                      </a:r>
                      <a:r>
                        <a:rPr lang="en-US" sz="1400" b="0" baseline="0" dirty="0" err="1">
                          <a:solidFill>
                            <a:schemeClr val="tx1"/>
                          </a:solidFill>
                          <a:latin typeface="Times New Roman" pitchFamily="18" charset="0"/>
                          <a:cs typeface="Times New Roman" pitchFamily="18" charset="0"/>
                        </a:rPr>
                        <a:t>sẽ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tiến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điều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thuộc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thì</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đánh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quan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thì</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937" y="1412777"/>
            <a:ext cx="1584325"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5664025" y="2898790"/>
            <a:ext cx="1296149" cy="149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4900" y="4653136"/>
            <a:ext cx="158432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69424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0894C5EA-B01C-4C0B-ABF9-4BDDEDB55E43}" type="slidenum">
              <a:rPr lang="en-US" smtClean="0"/>
              <a:t>52</a:t>
            </a:fld>
            <a:endParaRPr lang="en-US"/>
          </a:p>
        </p:txBody>
      </p:sp>
      <p:sp>
        <p:nvSpPr>
          <p:cNvPr id="3" name="AutoShape 2" descr="https://mail.google.com/mail/u/0?ui=2&amp;ik=5968180eae&amp;attid=0.1&amp;permmsgid=msg-f:1726363725338876496&amp;th=17f546a959f19a50&amp;view=fimg&amp;fur=ip&amp;sz=s0-l75-ft&amp;attbid=ANGjdJ8V6xcluOvF8vT_zMc4UEQeH3-xOVY4-BXP49Tvw5ISTyu24pzzYnwogGdeDLqki6DiG-wKBndoUHPYtFT_xrYswUK6VyN1GcOuCgJwxOSYmxU_RII8PpxhtUk&amp;disp=emb"/>
          <p:cNvSpPr>
            <a:spLocks noChangeAspect="1" noChangeArrowheads="1"/>
          </p:cNvSpPr>
          <p:nvPr/>
        </p:nvSpPr>
        <p:spPr bwMode="auto">
          <a:xfrm>
            <a:off x="1712839" y="-2164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68" y="107458"/>
            <a:ext cx="1023289" cy="62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nvGraphicFramePr>
        <p:xfrm>
          <a:off x="407368" y="1042969"/>
          <a:ext cx="11305256" cy="5674559"/>
        </p:xfrm>
        <a:graphic>
          <a:graphicData uri="http://schemas.openxmlformats.org/drawingml/2006/table">
            <a:tbl>
              <a:tblPr firstRow="1" bandRow="1">
                <a:tableStyleId>{5C22544A-7EE6-4342-B048-85BDC9FD1C3A}</a:tableStyleId>
              </a:tblPr>
              <a:tblGrid>
                <a:gridCol w="1425345">
                  <a:extLst>
                    <a:ext uri="{9D8B030D-6E8A-4147-A177-3AD203B41FA5}">
                      <a16:colId xmlns:a16="http://schemas.microsoft.com/office/drawing/2014/main" val="20000"/>
                    </a:ext>
                  </a:extLst>
                </a:gridCol>
                <a:gridCol w="3213394">
                  <a:extLst>
                    <a:ext uri="{9D8B030D-6E8A-4147-A177-3AD203B41FA5}">
                      <a16:colId xmlns:a16="http://schemas.microsoft.com/office/drawing/2014/main" val="20001"/>
                    </a:ext>
                  </a:extLst>
                </a:gridCol>
                <a:gridCol w="2079031">
                  <a:extLst>
                    <a:ext uri="{9D8B030D-6E8A-4147-A177-3AD203B41FA5}">
                      <a16:colId xmlns:a16="http://schemas.microsoft.com/office/drawing/2014/main" val="20002"/>
                    </a:ext>
                  </a:extLst>
                </a:gridCol>
                <a:gridCol w="1872443">
                  <a:extLst>
                    <a:ext uri="{9D8B030D-6E8A-4147-A177-3AD203B41FA5}">
                      <a16:colId xmlns:a16="http://schemas.microsoft.com/office/drawing/2014/main" val="20003"/>
                    </a:ext>
                  </a:extLst>
                </a:gridCol>
                <a:gridCol w="2715043">
                  <a:extLst>
                    <a:ext uri="{9D8B030D-6E8A-4147-A177-3AD203B41FA5}">
                      <a16:colId xmlns:a16="http://schemas.microsoft.com/office/drawing/2014/main" val="20004"/>
                    </a:ext>
                  </a:extLst>
                </a:gridCol>
              </a:tblGrid>
              <a:tr h="356919">
                <a:tc>
                  <a:txBody>
                    <a:bodyPr/>
                    <a:lstStyle/>
                    <a:p>
                      <a:pPr marL="0" indent="0" algn="ctr">
                        <a:buFontTx/>
                        <a:buNone/>
                      </a:pPr>
                      <a:r>
                        <a:rPr lang="en-US" sz="1400" b="1" dirty="0" err="1">
                          <a:solidFill>
                            <a:schemeClr val="tx1"/>
                          </a:solidFill>
                          <a:latin typeface="Times New Roman" pitchFamily="18" charset="0"/>
                          <a:cs typeface="Times New Roman" pitchFamily="18" charset="0"/>
                        </a:rPr>
                        <a:t>Lỗi</a:t>
                      </a:r>
                      <a:r>
                        <a:rPr lang="en-US" sz="1400" b="1" baseline="0" dirty="0">
                          <a:solidFill>
                            <a:schemeClr val="tx1"/>
                          </a:solidFill>
                          <a:latin typeface="Times New Roman" pitchFamily="18" charset="0"/>
                          <a:cs typeface="Times New Roman" pitchFamily="18" charset="0"/>
                        </a:rPr>
                        <a:t> hay </a:t>
                      </a:r>
                      <a:r>
                        <a:rPr lang="en-US" sz="1400" b="1" baseline="0" dirty="0" err="1">
                          <a:solidFill>
                            <a:schemeClr val="tx1"/>
                          </a:solidFill>
                          <a:latin typeface="Times New Roman" pitchFamily="18" charset="0"/>
                          <a:cs typeface="Times New Roman" pitchFamily="18" charset="0"/>
                        </a:rPr>
                        <a:t>gặp</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Nguyên</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nhân</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Hình</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ảnh</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Xử</a:t>
                      </a:r>
                      <a:r>
                        <a:rPr lang="en-US" sz="1400" b="1" dirty="0">
                          <a:solidFill>
                            <a:schemeClr val="tx1"/>
                          </a:solidFill>
                          <a:latin typeface="Times New Roman" pitchFamily="18" charset="0"/>
                          <a:cs typeface="Times New Roman" pitchFamily="18" charset="0"/>
                        </a:rPr>
                        <a:t> </a:t>
                      </a:r>
                      <a:r>
                        <a:rPr lang="en-US" sz="1400" b="1" dirty="0" err="1">
                          <a:solidFill>
                            <a:schemeClr val="tx1"/>
                          </a:solidFill>
                          <a:latin typeface="Times New Roman" pitchFamily="18" charset="0"/>
                          <a:cs typeface="Times New Roman" pitchFamily="18" charset="0"/>
                        </a:rPr>
                        <a:t>lý</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của</a:t>
                      </a:r>
                      <a:r>
                        <a:rPr lang="en-US" sz="1400" b="1" baseline="0" dirty="0">
                          <a:solidFill>
                            <a:schemeClr val="tx1"/>
                          </a:solidFill>
                          <a:latin typeface="Times New Roman" pitchFamily="18" charset="0"/>
                          <a:cs typeface="Times New Roman" pitchFamily="18" charset="0"/>
                        </a:rPr>
                        <a:t> sale</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Xử</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lý</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của</a:t>
                      </a:r>
                      <a:r>
                        <a:rPr lang="en-US" sz="1400" b="1" baseline="0" dirty="0">
                          <a:solidFill>
                            <a:schemeClr val="tx1"/>
                          </a:solidFill>
                          <a:latin typeface="Times New Roman" pitchFamily="18" charset="0"/>
                          <a:cs typeface="Times New Roman" pitchFamily="18" charset="0"/>
                        </a:rPr>
                        <a:t> QA</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1606135">
                <a:tc>
                  <a:txBody>
                    <a:bodyPr/>
                    <a:lstStyle/>
                    <a:p>
                      <a:r>
                        <a:rPr lang="en-US" sz="1400" b="0" dirty="0" err="1">
                          <a:solidFill>
                            <a:schemeClr val="tx1"/>
                          </a:solidFill>
                          <a:latin typeface="Times New Roman" pitchFamily="18" charset="0"/>
                          <a:cs typeface="Times New Roman" pitchFamily="18" charset="0"/>
                        </a:rPr>
                        <a:t>Mất</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l</a:t>
                      </a:r>
                      <a:r>
                        <a:rPr lang="en-US" sz="1400" b="0" dirty="0" err="1">
                          <a:solidFill>
                            <a:schemeClr val="tx1"/>
                          </a:solidFill>
                          <a:latin typeface="Times New Roman" pitchFamily="18" charset="0"/>
                          <a:cs typeface="Times New Roman" pitchFamily="18" charset="0"/>
                        </a:rPr>
                        <a:t>ệch</a:t>
                      </a:r>
                      <a:r>
                        <a:rPr lang="en-US" sz="1400" b="0" dirty="0">
                          <a:solidFill>
                            <a:schemeClr val="tx1"/>
                          </a:solidFill>
                          <a:latin typeface="Times New Roman" pitchFamily="18" charset="0"/>
                          <a:cs typeface="Times New Roman" pitchFamily="18" charset="0"/>
                        </a:rPr>
                        <a:t> date </a:t>
                      </a:r>
                      <a:r>
                        <a:rPr lang="en-US" sz="1400" b="0" dirty="0" err="1">
                          <a:solidFill>
                            <a:schemeClr val="tx1"/>
                          </a:solidFill>
                          <a:latin typeface="Times New Roman" pitchFamily="18" charset="0"/>
                          <a:cs typeface="Times New Roman" pitchFamily="18" charset="0"/>
                        </a:rPr>
                        <a:t>giữa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túi</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bỏ</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với</a:t>
                      </a:r>
                      <a:r>
                        <a:rPr lang="en-US" sz="1400" b="0" baseline="0" dirty="0">
                          <a:solidFill>
                            <a:schemeClr val="tx1"/>
                          </a:solidFill>
                          <a:latin typeface="Times New Roman" pitchFamily="18" charset="0"/>
                          <a:cs typeface="Times New Roman" pitchFamily="18" charset="0"/>
                        </a:rPr>
                        <a:t> 1 </a:t>
                      </a:r>
                      <a:r>
                        <a:rPr lang="en-US" sz="1400" b="0" baseline="0" dirty="0" err="1">
                          <a:solidFill>
                            <a:schemeClr val="tx1"/>
                          </a:solidFill>
                          <a:latin typeface="Times New Roman" pitchFamily="18" charset="0"/>
                          <a:cs typeface="Times New Roman" pitchFamily="18" charset="0"/>
                        </a:rPr>
                        <a:t>tỷ</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lệ</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in date </a:t>
                      </a:r>
                      <a:r>
                        <a:rPr lang="en-US" sz="1400" b="0" baseline="0" dirty="0" err="1">
                          <a:solidFill>
                            <a:schemeClr val="tx1"/>
                          </a:solidFill>
                          <a:latin typeface="Times New Roman" pitchFamily="18" charset="0"/>
                          <a:cs typeface="Times New Roman" pitchFamily="18" charset="0"/>
                        </a:rPr>
                        <a:t>túi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kẹp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zíp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nên</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gửi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về</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Chờ</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giục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thông</a:t>
                      </a:r>
                      <a:r>
                        <a:rPr lang="en-US" sz="1400" b="0" baseline="0" dirty="0">
                          <a:solidFill>
                            <a:schemeClr val="tx1"/>
                          </a:solidFill>
                          <a:latin typeface="Times New Roman" pitchFamily="18" charset="0"/>
                          <a:cs typeface="Times New Roman" pitchFamily="18" charset="0"/>
                        </a:rPr>
                        <a:t> tin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từ</a:t>
                      </a:r>
                      <a:r>
                        <a:rPr lang="en-US" sz="1400" b="0" baseline="0" dirty="0">
                          <a:solidFill>
                            <a:schemeClr val="tx1"/>
                          </a:solidFill>
                          <a:latin typeface="Times New Roman" pitchFamily="18" charset="0"/>
                          <a:cs typeface="Times New Roman" pitchFamily="18" charset="0"/>
                        </a:rPr>
                        <a:t> QA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a:t>
                      </a:r>
                      <a:endParaRPr lang="en-US" sz="1400" b="0" dirty="0">
                        <a:solidFill>
                          <a:schemeClr val="tx1"/>
                        </a:solidFill>
                        <a:latin typeface="Times New Roman" pitchFamily="18" charset="0"/>
                        <a:cs typeface="Times New Roman" pitchFamily="18" charset="0"/>
                      </a:endParaRPr>
                    </a:p>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0" dirty="0" err="1">
                          <a:solidFill>
                            <a:schemeClr val="tx1"/>
                          </a:solidFill>
                          <a:latin typeface="Times New Roman" pitchFamily="18" charset="0"/>
                          <a:cs typeface="Times New Roman" pitchFamily="18" charset="0"/>
                        </a:rPr>
                        <a:t>Dựa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nhận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thuộc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đánh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quan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trả</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746566">
                <a:tc>
                  <a:txBody>
                    <a:bodyPr/>
                    <a:lstStyle/>
                    <a:p>
                      <a:r>
                        <a:rPr lang="en-US" sz="1400" b="0" dirty="0" err="1">
                          <a:solidFill>
                            <a:schemeClr val="tx1"/>
                          </a:solidFill>
                          <a:latin typeface="Times New Roman" pitchFamily="18" charset="0"/>
                          <a:cs typeface="Times New Roman" pitchFamily="18" charset="0"/>
                        </a:rPr>
                        <a:t>Dị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lạ</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nhiễm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chéo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quá</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nhiễm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chéo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phối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lưu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gửi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về</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Chờ</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giục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thông</a:t>
                      </a:r>
                      <a:r>
                        <a:rPr lang="en-US" sz="1400" b="0" baseline="0" dirty="0">
                          <a:solidFill>
                            <a:schemeClr val="tx1"/>
                          </a:solidFill>
                          <a:latin typeface="Times New Roman" pitchFamily="18" charset="0"/>
                          <a:cs typeface="Times New Roman" pitchFamily="18" charset="0"/>
                        </a:rPr>
                        <a:t> tin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từ</a:t>
                      </a:r>
                      <a:r>
                        <a:rPr lang="en-US" sz="1400" b="0" baseline="0" dirty="0">
                          <a:solidFill>
                            <a:schemeClr val="tx1"/>
                          </a:solidFill>
                          <a:latin typeface="Times New Roman" pitchFamily="18" charset="0"/>
                          <a:cs typeface="Times New Roman" pitchFamily="18" charset="0"/>
                        </a:rPr>
                        <a:t> QA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0" baseline="0" dirty="0" err="1">
                          <a:solidFill>
                            <a:schemeClr val="tx1"/>
                          </a:solidFill>
                          <a:latin typeface="Times New Roman" pitchFamily="18" charset="0"/>
                          <a:cs typeface="Times New Roman" pitchFamily="18" charset="0"/>
                        </a:rPr>
                        <a:t>Đối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với</a:t>
                      </a:r>
                      <a:r>
                        <a:rPr lang="en-US" sz="1400" b="0" baseline="0" dirty="0">
                          <a:solidFill>
                            <a:schemeClr val="tx1"/>
                          </a:solidFill>
                          <a:latin typeface="Times New Roman" pitchFamily="18" charset="0"/>
                          <a:cs typeface="Times New Roman" pitchFamily="18" charset="0"/>
                        </a:rPr>
                        <a:t> 1 </a:t>
                      </a:r>
                      <a:r>
                        <a:rPr lang="en-US" sz="1400" b="0" baseline="0" dirty="0" err="1">
                          <a:solidFill>
                            <a:schemeClr val="tx1"/>
                          </a:solidFill>
                          <a:latin typeface="Times New Roman" pitchFamily="18" charset="0"/>
                          <a:cs typeface="Times New Roman" pitchFamily="18" charset="0"/>
                        </a:rPr>
                        <a:t>số</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trường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hợp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phức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tạp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gặp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trực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tiếp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xử</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lấy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về</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khắc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phòng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ngừa</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7727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Times New Roman" pitchFamily="18" charset="0"/>
                          <a:cs typeface="Times New Roman" pitchFamily="18" charset="0"/>
                        </a:rPr>
                        <a:t>Rách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nhôm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hộp</a:t>
                      </a:r>
                      <a:r>
                        <a:rPr lang="en-US" sz="1400" b="0" baseline="0" dirty="0">
                          <a:solidFill>
                            <a:schemeClr val="tx1"/>
                          </a:solidFill>
                          <a:latin typeface="Times New Roman" pitchFamily="18" charset="0"/>
                          <a:cs typeface="Times New Roman" pitchFamily="18" charset="0"/>
                        </a:rPr>
                        <a:t> 400g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800g</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baseline="0" dirty="0">
                          <a:solidFill>
                            <a:schemeClr val="tx1"/>
                          </a:solidFill>
                          <a:latin typeface="Times New Roman" pitchFamily="18" charset="0"/>
                          <a:cs typeface="Times New Roman" pitchFamily="18" charset="0"/>
                        </a:rPr>
                        <a:t>- Do </a:t>
                      </a:r>
                      <a:r>
                        <a:rPr lang="en-US" sz="1400" b="0" baseline="0" dirty="0" err="1">
                          <a:solidFill>
                            <a:schemeClr val="tx1"/>
                          </a:solidFill>
                          <a:latin typeface="Times New Roman" pitchFamily="18" charset="0"/>
                          <a:cs typeface="Times New Roman" pitchFamily="18" charset="0"/>
                        </a:rPr>
                        <a:t>quá</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nhiệt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cháy</a:t>
                      </a:r>
                      <a:r>
                        <a:rPr lang="en-US" sz="1400" b="0" baseline="0" dirty="0">
                          <a:solidFill>
                            <a:schemeClr val="tx1"/>
                          </a:solidFill>
                          <a:latin typeface="Times New Roman" pitchFamily="18" charset="0"/>
                          <a:cs typeface="Times New Roman" pitchFamily="18" charset="0"/>
                        </a:rPr>
                        <a:t> =&gt; </a:t>
                      </a:r>
                      <a:r>
                        <a:rPr lang="en-US" sz="1400" b="0" baseline="0" dirty="0" err="1">
                          <a:solidFill>
                            <a:schemeClr val="tx1"/>
                          </a:solidFill>
                          <a:latin typeface="Times New Roman" pitchFamily="18" charset="0"/>
                          <a:cs typeface="Times New Roman" pitchFamily="18" charset="0"/>
                        </a:rPr>
                        <a:t>giòn</a:t>
                      </a:r>
                      <a:r>
                        <a:rPr lang="en-US" sz="1400" b="0" baseline="0" dirty="0">
                          <a:solidFill>
                            <a:schemeClr val="tx1"/>
                          </a:solidFill>
                          <a:latin typeface="Times New Roman" pitchFamily="18" charset="0"/>
                          <a:cs typeface="Times New Roman" pitchFamily="18" charset="0"/>
                        </a:rPr>
                        <a:t> =&gt; </a:t>
                      </a:r>
                      <a:r>
                        <a:rPr lang="en-US" sz="1400" b="0" baseline="0" dirty="0" err="1">
                          <a:solidFill>
                            <a:schemeClr val="tx1"/>
                          </a:solidFill>
                          <a:latin typeface="Times New Roman" pitchFamily="18" charset="0"/>
                          <a:cs typeface="Times New Roman" pitchFamily="18" charset="0"/>
                        </a:rPr>
                        <a:t>vỡ</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chuyển</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tác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1 </a:t>
                      </a:r>
                      <a:r>
                        <a:rPr lang="en-US" sz="1400" b="0" baseline="0" dirty="0" err="1">
                          <a:solidFill>
                            <a:schemeClr val="tx1"/>
                          </a:solidFill>
                          <a:latin typeface="Times New Roman" pitchFamily="18" charset="0"/>
                          <a:cs typeface="Times New Roman" pitchFamily="18" charset="0"/>
                        </a:rPr>
                        <a:t>lực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mạnh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chuyển</a:t>
                      </a:r>
                      <a:r>
                        <a:rPr lang="en-US" sz="1400" b="0" baseline="0" dirty="0">
                          <a:solidFill>
                            <a:schemeClr val="tx1"/>
                          </a:solidFill>
                          <a:latin typeface="Times New Roman" pitchFamily="18" charset="0"/>
                          <a:cs typeface="Times New Roman" pitchFamily="18" charset="0"/>
                        </a:rPr>
                        <a:t> =&gt; </a:t>
                      </a:r>
                      <a:r>
                        <a:rPr lang="en-US" sz="1400" b="0" baseline="0" dirty="0" err="1">
                          <a:solidFill>
                            <a:schemeClr val="tx1"/>
                          </a:solidFill>
                          <a:latin typeface="Times New Roman" pitchFamily="18" charset="0"/>
                          <a:cs typeface="Times New Roman" pitchFamily="18" charset="0"/>
                        </a:rPr>
                        <a:t>méo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hộp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màng</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gửi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về</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dirty="0">
                          <a:solidFill>
                            <a:schemeClr val="tx1"/>
                          </a:solidFill>
                          <a:latin typeface="Times New Roman" pitchFamily="18" charset="0"/>
                          <a:cs typeface="Times New Roman" pitchFamily="18" charset="0"/>
                        </a:rPr>
                        <a: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Chờ</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giục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thông</a:t>
                      </a:r>
                      <a:r>
                        <a:rPr lang="en-US" sz="1400" b="0" baseline="0" dirty="0">
                          <a:solidFill>
                            <a:schemeClr val="tx1"/>
                          </a:solidFill>
                          <a:latin typeface="Times New Roman" pitchFamily="18" charset="0"/>
                          <a:cs typeface="Times New Roman" pitchFamily="18" charset="0"/>
                        </a:rPr>
                        <a:t> tin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từ</a:t>
                      </a:r>
                      <a:r>
                        <a:rPr lang="en-US" sz="1400" b="0" baseline="0" dirty="0">
                          <a:solidFill>
                            <a:schemeClr val="tx1"/>
                          </a:solidFill>
                          <a:latin typeface="Times New Roman" pitchFamily="18" charset="0"/>
                          <a:cs typeface="Times New Roman" pitchFamily="18" charset="0"/>
                        </a:rPr>
                        <a:t> QA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Times New Roman" pitchFamily="18" charset="0"/>
                          <a:cs typeface="Times New Roman" pitchFamily="18" charset="0"/>
                        </a:rPr>
                        <a:t>Dựa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nhận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được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thuộc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đánh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quan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trả</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endParaRPr lang="en-US" sz="1400" b="0" dirty="0">
                        <a:solidFill>
                          <a:schemeClr val="tx1"/>
                        </a:solidFill>
                        <a:latin typeface="Times New Roman" pitchFamily="18" charset="0"/>
                        <a:cs typeface="Times New Roman" pitchFamily="18" charset="0"/>
                      </a:endParaRPr>
                    </a:p>
                    <a:p>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5274419" y="1429253"/>
            <a:ext cx="1453177" cy="1538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1906" y="3112202"/>
            <a:ext cx="1628889" cy="1477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2557" y="4980839"/>
            <a:ext cx="1514877"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1712839" y="329230"/>
            <a:ext cx="9999785" cy="49496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Times New Roman" pitchFamily="18" charset="0"/>
                <a:cs typeface="Times New Roman" pitchFamily="18" charset="0"/>
              </a:rPr>
              <a:t>CÁC LỖI THƯỜNG GĂP, NGUYÊN NHÂN VÀ CÁCH XỬ LÝ</a:t>
            </a:r>
            <a:endParaRPr lang="en-US" sz="2800" dirty="0"/>
          </a:p>
        </p:txBody>
      </p:sp>
    </p:spTree>
    <p:extLst>
      <p:ext uri="{BB962C8B-B14F-4D97-AF65-F5344CB8AC3E}">
        <p14:creationId xmlns:p14="http://schemas.microsoft.com/office/powerpoint/2010/main" val="28298349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0894C5EA-B01C-4C0B-ABF9-4BDDEDB55E43}" type="slidenum">
              <a:rPr lang="en-US" smtClean="0"/>
              <a:t>53</a:t>
            </a:fld>
            <a:endParaRPr lang="en-US"/>
          </a:p>
        </p:txBody>
      </p:sp>
      <p:sp>
        <p:nvSpPr>
          <p:cNvPr id="3" name="AutoShape 2" descr="https://mail.google.com/mail/u/0?ui=2&amp;ik=5968180eae&amp;attid=0.1&amp;permmsgid=msg-f:1726363725338876496&amp;th=17f546a959f19a50&amp;view=fimg&amp;fur=ip&amp;sz=s0-l75-ft&amp;attbid=ANGjdJ8V6xcluOvF8vT_zMc4UEQeH3-xOVY4-BXP49Tvw5ISTyu24pzzYnwogGdeDLqki6DiG-wKBndoUHPYtFT_xrYswUK6VyN1GcOuCgJwxOSYmxU_RII8PpxhtUk&amp;disp=emb"/>
          <p:cNvSpPr>
            <a:spLocks noChangeAspect="1" noChangeArrowheads="1"/>
          </p:cNvSpPr>
          <p:nvPr/>
        </p:nvSpPr>
        <p:spPr bwMode="auto">
          <a:xfrm>
            <a:off x="1712839" y="-2164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09" y="54069"/>
            <a:ext cx="1023289" cy="62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nvGraphicFramePr>
        <p:xfrm>
          <a:off x="623391" y="1042967"/>
          <a:ext cx="10513169" cy="5769404"/>
        </p:xfrm>
        <a:graphic>
          <a:graphicData uri="http://schemas.openxmlformats.org/drawingml/2006/table">
            <a:tbl>
              <a:tblPr firstRow="1" bandRow="1">
                <a:tableStyleId>{5C22544A-7EE6-4342-B048-85BDC9FD1C3A}</a:tableStyleId>
              </a:tblPr>
              <a:tblGrid>
                <a:gridCol w="1325480">
                  <a:extLst>
                    <a:ext uri="{9D8B030D-6E8A-4147-A177-3AD203B41FA5}">
                      <a16:colId xmlns:a16="http://schemas.microsoft.com/office/drawing/2014/main" val="20000"/>
                    </a:ext>
                  </a:extLst>
                </a:gridCol>
                <a:gridCol w="2988252">
                  <a:extLst>
                    <a:ext uri="{9D8B030D-6E8A-4147-A177-3AD203B41FA5}">
                      <a16:colId xmlns:a16="http://schemas.microsoft.com/office/drawing/2014/main" val="20001"/>
                    </a:ext>
                  </a:extLst>
                </a:gridCol>
                <a:gridCol w="1933366">
                  <a:extLst>
                    <a:ext uri="{9D8B030D-6E8A-4147-A177-3AD203B41FA5}">
                      <a16:colId xmlns:a16="http://schemas.microsoft.com/office/drawing/2014/main" val="20002"/>
                    </a:ext>
                  </a:extLst>
                </a:gridCol>
                <a:gridCol w="2089504">
                  <a:extLst>
                    <a:ext uri="{9D8B030D-6E8A-4147-A177-3AD203B41FA5}">
                      <a16:colId xmlns:a16="http://schemas.microsoft.com/office/drawing/2014/main" val="20003"/>
                    </a:ext>
                  </a:extLst>
                </a:gridCol>
                <a:gridCol w="2176567">
                  <a:extLst>
                    <a:ext uri="{9D8B030D-6E8A-4147-A177-3AD203B41FA5}">
                      <a16:colId xmlns:a16="http://schemas.microsoft.com/office/drawing/2014/main" val="20004"/>
                    </a:ext>
                  </a:extLst>
                </a:gridCol>
              </a:tblGrid>
              <a:tr h="268869">
                <a:tc>
                  <a:txBody>
                    <a:bodyPr/>
                    <a:lstStyle/>
                    <a:p>
                      <a:pPr marL="0" indent="0" algn="ctr">
                        <a:buFontTx/>
                        <a:buNone/>
                      </a:pPr>
                      <a:r>
                        <a:rPr lang="en-US" sz="1400" b="1" dirty="0" err="1">
                          <a:solidFill>
                            <a:schemeClr val="tx1"/>
                          </a:solidFill>
                          <a:latin typeface="Times New Roman" pitchFamily="18" charset="0"/>
                          <a:cs typeface="Times New Roman" pitchFamily="18" charset="0"/>
                        </a:rPr>
                        <a:t>Lỗi</a:t>
                      </a:r>
                      <a:r>
                        <a:rPr lang="en-US" sz="1400" b="1" baseline="0" dirty="0">
                          <a:solidFill>
                            <a:schemeClr val="tx1"/>
                          </a:solidFill>
                          <a:latin typeface="Times New Roman" pitchFamily="18" charset="0"/>
                          <a:cs typeface="Times New Roman" pitchFamily="18" charset="0"/>
                        </a:rPr>
                        <a:t> hay </a:t>
                      </a:r>
                      <a:r>
                        <a:rPr lang="en-US" sz="1400" b="1" baseline="0" dirty="0" err="1">
                          <a:solidFill>
                            <a:schemeClr val="tx1"/>
                          </a:solidFill>
                          <a:latin typeface="Times New Roman" pitchFamily="18" charset="0"/>
                          <a:cs typeface="Times New Roman" pitchFamily="18" charset="0"/>
                        </a:rPr>
                        <a:t>gặp</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Nguyên</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nhân</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Hình</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ảnh</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Xử</a:t>
                      </a:r>
                      <a:r>
                        <a:rPr lang="en-US" sz="1400" b="1" dirty="0">
                          <a:solidFill>
                            <a:schemeClr val="tx1"/>
                          </a:solidFill>
                          <a:latin typeface="Times New Roman" pitchFamily="18" charset="0"/>
                          <a:cs typeface="Times New Roman" pitchFamily="18" charset="0"/>
                        </a:rPr>
                        <a:t> </a:t>
                      </a:r>
                      <a:r>
                        <a:rPr lang="en-US" sz="1400" b="1" dirty="0" err="1">
                          <a:solidFill>
                            <a:schemeClr val="tx1"/>
                          </a:solidFill>
                          <a:latin typeface="Times New Roman" pitchFamily="18" charset="0"/>
                          <a:cs typeface="Times New Roman" pitchFamily="18" charset="0"/>
                        </a:rPr>
                        <a:t>lý</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của</a:t>
                      </a:r>
                      <a:r>
                        <a:rPr lang="en-US" sz="1400" b="1" baseline="0" dirty="0">
                          <a:solidFill>
                            <a:schemeClr val="tx1"/>
                          </a:solidFill>
                          <a:latin typeface="Times New Roman" pitchFamily="18" charset="0"/>
                          <a:cs typeface="Times New Roman" pitchFamily="18" charset="0"/>
                        </a:rPr>
                        <a:t> sale</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indent="0" algn="ctr">
                        <a:buFontTx/>
                        <a:buNone/>
                      </a:pPr>
                      <a:r>
                        <a:rPr lang="en-US" sz="1400" b="1" dirty="0" err="1">
                          <a:solidFill>
                            <a:schemeClr val="tx1"/>
                          </a:solidFill>
                          <a:latin typeface="Times New Roman" pitchFamily="18" charset="0"/>
                          <a:cs typeface="Times New Roman" pitchFamily="18" charset="0"/>
                        </a:rPr>
                        <a:t>Xử</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lý</a:t>
                      </a:r>
                      <a:r>
                        <a:rPr lang="en-US" sz="1400" b="1" baseline="0" dirty="0">
                          <a:solidFill>
                            <a:schemeClr val="tx1"/>
                          </a:solidFill>
                          <a:latin typeface="Times New Roman" pitchFamily="18" charset="0"/>
                          <a:cs typeface="Times New Roman" pitchFamily="18" charset="0"/>
                        </a:rPr>
                        <a:t> </a:t>
                      </a:r>
                      <a:r>
                        <a:rPr lang="en-US" sz="1400" b="1" baseline="0" dirty="0" err="1">
                          <a:solidFill>
                            <a:schemeClr val="tx1"/>
                          </a:solidFill>
                          <a:latin typeface="Times New Roman" pitchFamily="18" charset="0"/>
                          <a:cs typeface="Times New Roman" pitchFamily="18" charset="0"/>
                        </a:rPr>
                        <a:t>của</a:t>
                      </a:r>
                      <a:r>
                        <a:rPr lang="en-US" sz="1400" b="1" baseline="0" dirty="0">
                          <a:solidFill>
                            <a:schemeClr val="tx1"/>
                          </a:solidFill>
                          <a:latin typeface="Times New Roman" pitchFamily="18" charset="0"/>
                          <a:cs typeface="Times New Roman" pitchFamily="18" charset="0"/>
                        </a:rPr>
                        <a:t> QA</a:t>
                      </a:r>
                      <a:endParaRPr lang="en-US" sz="1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10145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Times New Roman" pitchFamily="18" charset="0"/>
                          <a:cs typeface="Times New Roman" pitchFamily="18" charset="0"/>
                        </a:rPr>
                        <a:t>Nhãn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đúng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trí</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yêu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cầu</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Times New Roman" pitchFamily="18" charset="0"/>
                          <a:cs typeface="Times New Roman" pitchFamily="18" charset="0"/>
                        </a:rPr>
                        <a:t>Trong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quá</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thao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tác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đúng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trí</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định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sai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loại</a:t>
                      </a:r>
                      <a:r>
                        <a:rPr lang="en-US" sz="1400" b="0" baseline="0" dirty="0">
                          <a:solidFill>
                            <a:schemeClr val="tx1"/>
                          </a:solidFill>
                          <a:latin typeface="Times New Roman" pitchFamily="18" charset="0"/>
                          <a:cs typeface="Times New Roman" pitchFamily="18" charset="0"/>
                        </a:rPr>
                        <a:t> tem </a:t>
                      </a:r>
                      <a:r>
                        <a:rPr lang="en-US" sz="1400" b="0" baseline="0" dirty="0" err="1">
                          <a:solidFill>
                            <a:schemeClr val="tx1"/>
                          </a:solidFill>
                          <a:latin typeface="Times New Roman" pitchFamily="18" charset="0"/>
                          <a:cs typeface="Times New Roman" pitchFamily="18" charset="0"/>
                        </a:rPr>
                        <a:t>quy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định</a:t>
                      </a:r>
                      <a:endParaRPr lang="en-US" sz="1400" b="0" dirty="0">
                        <a:solidFill>
                          <a:schemeClr val="tx1"/>
                        </a:solidFill>
                        <a:latin typeface="Times New Roman" pitchFamily="18" charset="0"/>
                        <a:cs typeface="Times New Roman" pitchFamily="18" charset="0"/>
                      </a:endParaRPr>
                    </a:p>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dirty="0">
                          <a:solidFill>
                            <a:schemeClr val="tx1"/>
                          </a:solidFill>
                          <a:latin typeface="Times New Roman" pitchFamily="18" charset="0"/>
                          <a:cs typeface="Times New Roman" pitchFamily="18" charset="0"/>
                        </a:rPr>
                        <a:t>- </a:t>
                      </a: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hình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phẩm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endParaRPr lang="en-US" sz="1400"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a:solidFill>
                            <a:schemeClr val="tx1"/>
                          </a:solidFill>
                          <a:latin typeface="Times New Roman" pitchFamily="18" charset="0"/>
                          <a:cs typeface="Times New Roman" pitchFamily="18" charset="0"/>
                        </a:rPr>
                        <a:t>- QC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khắc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phục</a:t>
                      </a:r>
                      <a:endParaRPr lang="en-US" sz="1400" b="0" baseline="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1"/>
                  </a:ext>
                </a:extLst>
              </a:tr>
              <a:tr h="29037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err="1">
                          <a:solidFill>
                            <a:schemeClr val="tx1"/>
                          </a:solidFill>
                          <a:latin typeface="Times New Roman" pitchFamily="18" charset="0"/>
                          <a:cs typeface="Times New Roman" pitchFamily="18" charset="0"/>
                        </a:rPr>
                        <a:t>Phồng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nổ</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phẩm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lẻ</a:t>
                      </a:r>
                      <a:r>
                        <a:rPr lang="en-US" sz="1400" b="0" baseline="0" dirty="0">
                          <a:solidFill>
                            <a:schemeClr val="tx1"/>
                          </a:solidFill>
                          <a:latin typeface="Times New Roman" pitchFamily="18" charset="0"/>
                          <a:cs typeface="Times New Roman" pitchFamily="18" charset="0"/>
                        </a:rPr>
                        <a:t> .</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r>
                        <a:rPr lang="en-US" sz="1400" b="0" dirty="0">
                          <a:solidFill>
                            <a:schemeClr val="tx1"/>
                          </a:solidFill>
                          <a:latin typeface="Times New Roman" pitchFamily="18" charset="0"/>
                          <a:cs typeface="Times New Roman" pitchFamily="18" charset="0"/>
                        </a:rPr>
                        <a:t>- Do </a:t>
                      </a:r>
                      <a:r>
                        <a:rPr lang="en-US" sz="1400" b="0" dirty="0" err="1">
                          <a:solidFill>
                            <a:schemeClr val="tx1"/>
                          </a:solidFill>
                          <a:latin typeface="Times New Roman" pitchFamily="18" charset="0"/>
                          <a:cs typeface="Times New Roman" pitchFamily="18" charset="0"/>
                        </a:rPr>
                        <a:t>tại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sản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nhiễm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chéo</a:t>
                      </a:r>
                      <a:r>
                        <a:rPr lang="en-US" sz="1400" b="0" baseline="0" dirty="0">
                          <a:solidFill>
                            <a:schemeClr val="tx1"/>
                          </a:solidFill>
                          <a:latin typeface="Times New Roman" pitchFamily="18" charset="0"/>
                          <a:cs typeface="Times New Roman" pitchFamily="18" charset="0"/>
                        </a:rPr>
                        <a:t> vi </a:t>
                      </a:r>
                      <a:r>
                        <a:rPr lang="en-US" sz="1400" b="0" baseline="0" dirty="0" err="1">
                          <a:solidFill>
                            <a:schemeClr val="tx1"/>
                          </a:solidFill>
                          <a:latin typeface="Times New Roman" pitchFamily="18" charset="0"/>
                          <a:cs typeface="Times New Roman" pitchFamily="18" charset="0"/>
                        </a:rPr>
                        <a:t>sinh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băng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tải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dẫn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tới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dập</a:t>
                      </a:r>
                      <a:r>
                        <a:rPr lang="en-US" sz="1400" b="0" baseline="0" dirty="0">
                          <a:solidFill>
                            <a:schemeClr val="tx1"/>
                          </a:solidFill>
                          <a:latin typeface="Times New Roman" pitchFamily="18" charset="0"/>
                          <a:cs typeface="Times New Roman" pitchFamily="18" charset="0"/>
                        </a:rPr>
                        <a:t>/</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mòn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giấy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r>
                        <a:rPr lang="en-US" sz="1400" b="0" baseline="0" dirty="0">
                          <a:solidFill>
                            <a:schemeClr val="tx1"/>
                          </a:solidFill>
                          <a:latin typeface="Times New Roman" pitchFamily="18" charset="0"/>
                          <a:cs typeface="Times New Roman" pitchFamily="18" charset="0"/>
                        </a:rPr>
                        <a:t> =&gt; vi </a:t>
                      </a:r>
                      <a:r>
                        <a:rPr lang="en-US" sz="1400" b="0" baseline="0" dirty="0" err="1">
                          <a:solidFill>
                            <a:schemeClr val="tx1"/>
                          </a:solidFill>
                          <a:latin typeface="Times New Roman" pitchFamily="18" charset="0"/>
                          <a:cs typeface="Times New Roman" pitchFamily="18" charset="0"/>
                        </a:rPr>
                        <a:t>sinh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tiếp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tục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triển</a:t>
                      </a:r>
                      <a:r>
                        <a:rPr lang="en-US" sz="1400" b="0" baseline="0" dirty="0">
                          <a:solidFill>
                            <a:schemeClr val="tx1"/>
                          </a:solidFill>
                          <a:latin typeface="Times New Roman" pitchFamily="18" charset="0"/>
                          <a:cs typeface="Times New Roman" pitchFamily="18" charset="0"/>
                        </a:rPr>
                        <a:t> =&gt; </a:t>
                      </a:r>
                      <a:r>
                        <a:rPr lang="en-US" sz="1400" b="0" baseline="0" dirty="0" err="1">
                          <a:solidFill>
                            <a:schemeClr val="tx1"/>
                          </a:solidFill>
                          <a:latin typeface="Times New Roman" pitchFamily="18" charset="0"/>
                          <a:cs typeface="Times New Roman" pitchFamily="18" charset="0"/>
                        </a:rPr>
                        <a:t>phồng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nổ</a:t>
                      </a:r>
                      <a:endParaRPr lang="en-US" sz="1400" b="0" baseline="0" dirty="0">
                        <a:solidFill>
                          <a:schemeClr val="tx1"/>
                        </a:solidFill>
                        <a:latin typeface="Times New Roman" pitchFamily="18" charset="0"/>
                        <a:cs typeface="Times New Roman" pitchFamily="18" charset="0"/>
                      </a:endParaRPr>
                    </a:p>
                    <a:p>
                      <a:pPr marL="0" indent="0">
                        <a:buFontTx/>
                        <a:buNone/>
                      </a:pPr>
                      <a:r>
                        <a:rPr lang="en-US" sz="1400" b="0" baseline="0" dirty="0">
                          <a:solidFill>
                            <a:schemeClr val="tx1"/>
                          </a:solidFill>
                          <a:latin typeface="Times New Roman" pitchFamily="18" charset="0"/>
                          <a:cs typeface="Times New Roman" pitchFamily="18" charset="0"/>
                        </a:rPr>
                        <a:t>- Do </a:t>
                      </a:r>
                      <a:r>
                        <a:rPr lang="en-US" sz="1400" b="0" baseline="0" dirty="0" err="1">
                          <a:solidFill>
                            <a:schemeClr val="tx1"/>
                          </a:solidFill>
                          <a:latin typeface="Times New Roman" pitchFamily="18" charset="0"/>
                          <a:cs typeface="Times New Roman" pitchFamily="18" charset="0"/>
                        </a:rPr>
                        <a:t>khi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chuyển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lực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mạnh</a:t>
                      </a:r>
                      <a:r>
                        <a:rPr lang="en-US" sz="1400" b="0" baseline="0" dirty="0">
                          <a:solidFill>
                            <a:schemeClr val="tx1"/>
                          </a:solidFill>
                          <a:latin typeface="Times New Roman" pitchFamily="18" charset="0"/>
                          <a:cs typeface="Times New Roman" pitchFamily="18" charset="0"/>
                        </a:rPr>
                        <a:t> =&gt;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méo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móp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dập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màng</a:t>
                      </a:r>
                      <a:r>
                        <a:rPr lang="en-US" sz="1400" b="0" baseline="0" dirty="0">
                          <a:solidFill>
                            <a:schemeClr val="tx1"/>
                          </a:solidFill>
                          <a:latin typeface="Times New Roman" pitchFamily="18" charset="0"/>
                          <a:cs typeface="Times New Roman" pitchFamily="18" charset="0"/>
                        </a:rPr>
                        <a:t> =&gt; vi </a:t>
                      </a:r>
                      <a:r>
                        <a:rPr lang="en-US" sz="1400" b="0" baseline="0" dirty="0" err="1">
                          <a:solidFill>
                            <a:schemeClr val="tx1"/>
                          </a:solidFill>
                          <a:latin typeface="Times New Roman" pitchFamily="18" charset="0"/>
                          <a:cs typeface="Times New Roman" pitchFamily="18" charset="0"/>
                        </a:rPr>
                        <a:t>sinh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triển</a:t>
                      </a:r>
                      <a:r>
                        <a:rPr lang="en-US" sz="1400" b="0" baseline="0" dirty="0">
                          <a:solidFill>
                            <a:schemeClr val="tx1"/>
                          </a:solidFill>
                          <a:latin typeface="Times New Roman" pitchFamily="18" charset="0"/>
                          <a:cs typeface="Times New Roman" pitchFamily="18" charset="0"/>
                        </a:rPr>
                        <a:t>=&gt; </a:t>
                      </a:r>
                      <a:r>
                        <a:rPr lang="en-US" sz="1400" b="0" baseline="0" dirty="0" err="1">
                          <a:solidFill>
                            <a:schemeClr val="tx1"/>
                          </a:solidFill>
                          <a:latin typeface="Times New Roman" pitchFamily="18" charset="0"/>
                          <a:cs typeface="Times New Roman" pitchFamily="18" charset="0"/>
                        </a:rPr>
                        <a:t>phồng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nổ</a:t>
                      </a:r>
                      <a:r>
                        <a:rPr lang="en-US" sz="1400" b="0" baseline="0" dirty="0">
                          <a:solidFill>
                            <a:schemeClr val="tx1"/>
                          </a:solidFill>
                          <a:latin typeface="Times New Roman" pitchFamily="18" charset="0"/>
                          <a:cs typeface="Times New Roman" pitchFamily="18" charset="0"/>
                        </a:rPr>
                        <a:t>.</a:t>
                      </a:r>
                    </a:p>
                    <a:p>
                      <a:pPr marL="0" indent="0">
                        <a:buFontTx/>
                        <a:buNone/>
                      </a:pPr>
                      <a:r>
                        <a:rPr lang="en-US" sz="1400" b="0" baseline="0" dirty="0">
                          <a:solidFill>
                            <a:schemeClr val="tx1"/>
                          </a:solidFill>
                          <a:latin typeface="Times New Roman" pitchFamily="18" charset="0"/>
                          <a:cs typeface="Times New Roman" pitchFamily="18" charset="0"/>
                        </a:rPr>
                        <a:t>- Do </a:t>
                      </a:r>
                      <a:r>
                        <a:rPr lang="en-US" sz="1400" b="0" baseline="0" dirty="0" err="1">
                          <a:solidFill>
                            <a:schemeClr val="tx1"/>
                          </a:solidFill>
                          <a:latin typeface="Times New Roman" pitchFamily="18" charset="0"/>
                          <a:cs typeface="Times New Roman" pitchFamily="18" charset="0"/>
                        </a:rPr>
                        <a:t>lưu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trữ</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nhọn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đâm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thủng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vật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gây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hại</a:t>
                      </a: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Times New Roman" pitchFamily="18" charset="0"/>
                          <a:cs typeface="Times New Roman" pitchFamily="18" charset="0"/>
                        </a:rPr>
                        <a:t>- Quan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nếu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quanh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thùng</a:t>
                      </a:r>
                      <a:r>
                        <a:rPr lang="en-US" sz="1400" b="0" baseline="0" dirty="0">
                          <a:solidFill>
                            <a:schemeClr val="tx1"/>
                          </a:solidFill>
                          <a:latin typeface="Times New Roman" pitchFamily="18" charset="0"/>
                          <a:cs typeface="Times New Roman" pitchFamily="18" charset="0"/>
                        </a:rPr>
                        <a:t>/</a:t>
                      </a:r>
                      <a:r>
                        <a:rPr lang="en-US" sz="1400" b="0" baseline="0" dirty="0" err="1">
                          <a:solidFill>
                            <a:schemeClr val="tx1"/>
                          </a:solidFill>
                          <a:latin typeface="Times New Roman" pitchFamily="18" charset="0"/>
                          <a:cs typeface="Times New Roman" pitchFamily="18" charset="0"/>
                        </a:rPr>
                        <a:t>hộp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móp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mép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thủng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thì</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date, </a:t>
                      </a:r>
                      <a:r>
                        <a:rPr lang="en-US" sz="1400" b="0" baseline="0" dirty="0" err="1">
                          <a:solidFill>
                            <a:schemeClr val="tx1"/>
                          </a:solidFill>
                          <a:latin typeface="Times New Roman" pitchFamily="18" charset="0"/>
                          <a:cs typeface="Times New Roman" pitchFamily="18" charset="0"/>
                        </a:rPr>
                        <a:t>gửi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mẫu</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vỏ</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hộp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phồng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về</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rõ</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số</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lượng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tương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phồng</a:t>
                      </a:r>
                      <a:endParaRPr lang="en-US" sz="1400"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a:solidFill>
                            <a:schemeClr val="tx1"/>
                          </a:solidFill>
                          <a:latin typeface="Times New Roman" pitchFamily="18" charset="0"/>
                          <a:cs typeface="Times New Roman" pitchFamily="18" charset="0"/>
                        </a:rPr>
                        <a:t>- Thu </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trực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tiếp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khách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báo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lại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phòng</a:t>
                      </a:r>
                      <a:r>
                        <a:rPr lang="en-US" sz="1400" b="0" baseline="0" dirty="0">
                          <a:solidFill>
                            <a:schemeClr val="tx1"/>
                          </a:solidFill>
                          <a:latin typeface="Times New Roman" pitchFamily="18" charset="0"/>
                          <a:cs typeface="Times New Roman" pitchFamily="18" charset="0"/>
                        </a:rPr>
                        <a:t> QA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có</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phương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án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trả</a:t>
                      </a:r>
                      <a:r>
                        <a:rPr lang="en-US" sz="1400" b="0" baseline="0" dirty="0">
                          <a:solidFill>
                            <a:schemeClr val="tx1"/>
                          </a:solidFill>
                          <a:latin typeface="Times New Roman" pitchFamily="18" charset="0"/>
                          <a:cs typeface="Times New Roman"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Làm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theo</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hướng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dẫn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của</a:t>
                      </a:r>
                      <a:r>
                        <a:rPr lang="en-US" sz="1400" b="0" baseline="0" dirty="0">
                          <a:solidFill>
                            <a:schemeClr val="tx1"/>
                          </a:solidFill>
                          <a:latin typeface="Times New Roman" pitchFamily="18" charset="0"/>
                          <a:cs typeface="Times New Roman" pitchFamily="18" charset="0"/>
                        </a:rPr>
                        <a:t> QA, </a:t>
                      </a:r>
                      <a:r>
                        <a:rPr lang="en-US" sz="1400" b="0" baseline="0" dirty="0" err="1">
                          <a:solidFill>
                            <a:schemeClr val="tx1"/>
                          </a:solidFill>
                          <a:latin typeface="Times New Roman" pitchFamily="18" charset="0"/>
                          <a:cs typeface="Times New Roman" pitchFamily="18" charset="0"/>
                        </a:rPr>
                        <a:t>gửi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hộp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phồng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về</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nhà</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để</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endParaRPr lang="en-US" sz="1400" b="0" baseline="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err="1">
                          <a:latin typeface="Times New Roman" pitchFamily="18" charset="0"/>
                          <a:cs typeface="Times New Roman" pitchFamily="18" charset="0"/>
                        </a:rPr>
                        <a:t>Dựa</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vào</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hình</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ảnh</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và</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mẫu</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phân</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tích</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tìm</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nguyên</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nhân</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và</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hành</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động</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phòng</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ngừa</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nếu</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lỗi</a:t>
                      </a:r>
                      <a:r>
                        <a:rPr lang="en-US" sz="1400" baseline="0" dirty="0">
                          <a:latin typeface="Times New Roman" pitchFamily="18" charset="0"/>
                          <a:cs typeface="Times New Roman" pitchFamily="18" charset="0"/>
                        </a:rPr>
                        <a:t> do </a:t>
                      </a:r>
                      <a:r>
                        <a:rPr lang="en-US" sz="1400" baseline="0" dirty="0" err="1">
                          <a:latin typeface="Times New Roman" pitchFamily="18" charset="0"/>
                          <a:cs typeface="Times New Roman" pitchFamily="18" charset="0"/>
                        </a:rPr>
                        <a:t>nhà</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máy</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tiến</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hành</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đổi</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trả</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lỗi</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khách</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quan</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không</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đổi</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trả</a:t>
                      </a:r>
                      <a:r>
                        <a:rPr lang="en-US" sz="1400" baseline="0" dirty="0">
                          <a:latin typeface="Times New Roman" pitchFamily="18" charset="0"/>
                          <a:cs typeface="Times New Roman" pitchFamily="18" charset="0"/>
                        </a:rPr>
                        <a:t> </a:t>
                      </a:r>
                      <a:r>
                        <a:rPr lang="en-US" sz="1400" baseline="0" dirty="0" err="1">
                          <a:latin typeface="Times New Roman" pitchFamily="18" charset="0"/>
                          <a:cs typeface="Times New Roman" pitchFamily="18" charset="0"/>
                        </a:rPr>
                        <a:t>hàng</a:t>
                      </a:r>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1262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latin typeface="Times New Roman" pitchFamily="18" charset="0"/>
                          <a:cs typeface="Times New Roman" pitchFamily="18" charset="0"/>
                        </a:rPr>
                        <a:t>Lỗi</a:t>
                      </a:r>
                      <a:r>
                        <a:rPr lang="en-US" sz="1400" baseline="0" dirty="0">
                          <a:solidFill>
                            <a:schemeClr val="tx1"/>
                          </a:solidFill>
                          <a:latin typeface="Times New Roman" pitchFamily="18" charset="0"/>
                          <a:cs typeface="Times New Roman" pitchFamily="18" charset="0"/>
                        </a:rPr>
                        <a:t> </a:t>
                      </a:r>
                      <a:r>
                        <a:rPr lang="en-US" sz="1400" baseline="0" dirty="0" err="1">
                          <a:solidFill>
                            <a:schemeClr val="tx1"/>
                          </a:solidFill>
                          <a:latin typeface="Times New Roman" pitchFamily="18" charset="0"/>
                          <a:cs typeface="Times New Roman" pitchFamily="18" charset="0"/>
                        </a:rPr>
                        <a:t>ngoại</a:t>
                      </a:r>
                      <a:r>
                        <a:rPr lang="en-US" sz="1400" baseline="0" dirty="0">
                          <a:solidFill>
                            <a:schemeClr val="tx1"/>
                          </a:solidFill>
                          <a:latin typeface="Times New Roman" pitchFamily="18" charset="0"/>
                          <a:cs typeface="Times New Roman" pitchFamily="18" charset="0"/>
                        </a:rPr>
                        <a:t> </a:t>
                      </a:r>
                      <a:r>
                        <a:rPr lang="en-US" sz="1400" baseline="0" dirty="0" err="1">
                          <a:solidFill>
                            <a:schemeClr val="tx1"/>
                          </a:solidFill>
                          <a:latin typeface="Times New Roman" pitchFamily="18" charset="0"/>
                          <a:cs typeface="Times New Roman" pitchFamily="18" charset="0"/>
                        </a:rPr>
                        <a:t>quan</a:t>
                      </a:r>
                      <a:r>
                        <a:rPr lang="en-US" sz="1400" baseline="0" dirty="0">
                          <a:solidFill>
                            <a:schemeClr val="tx1"/>
                          </a:solidFill>
                          <a:latin typeface="Times New Roman" pitchFamily="18" charset="0"/>
                          <a:cs typeface="Times New Roman" pitchFamily="18" charset="0"/>
                        </a:rPr>
                        <a:t> (</a:t>
                      </a:r>
                      <a:r>
                        <a:rPr lang="en-US" sz="1400" baseline="0" dirty="0" err="1">
                          <a:solidFill>
                            <a:schemeClr val="tx1"/>
                          </a:solidFill>
                          <a:latin typeface="Times New Roman" pitchFamily="18" charset="0"/>
                          <a:cs typeface="Times New Roman" pitchFamily="18" charset="0"/>
                        </a:rPr>
                        <a:t>không</a:t>
                      </a:r>
                      <a:r>
                        <a:rPr lang="en-US" sz="1400" baseline="0" dirty="0">
                          <a:solidFill>
                            <a:schemeClr val="tx1"/>
                          </a:solidFill>
                          <a:latin typeface="Times New Roman" pitchFamily="18" charset="0"/>
                          <a:cs typeface="Times New Roman" pitchFamily="18" charset="0"/>
                        </a:rPr>
                        <a:t> </a:t>
                      </a:r>
                      <a:r>
                        <a:rPr lang="en-US" sz="1400" baseline="0" dirty="0" err="1">
                          <a:solidFill>
                            <a:schemeClr val="tx1"/>
                          </a:solidFill>
                          <a:latin typeface="Times New Roman" pitchFamily="18" charset="0"/>
                          <a:cs typeface="Times New Roman" pitchFamily="18" charset="0"/>
                        </a:rPr>
                        <a:t>ống</a:t>
                      </a:r>
                      <a:r>
                        <a:rPr lang="en-US" sz="1400" baseline="0" dirty="0">
                          <a:solidFill>
                            <a:schemeClr val="tx1"/>
                          </a:solidFill>
                          <a:latin typeface="Times New Roman" pitchFamily="18" charset="0"/>
                          <a:cs typeface="Times New Roman" pitchFamily="18" charset="0"/>
                        </a:rPr>
                        <a:t> </a:t>
                      </a:r>
                      <a:r>
                        <a:rPr lang="en-US" sz="1400" baseline="0" dirty="0" err="1">
                          <a:solidFill>
                            <a:schemeClr val="tx1"/>
                          </a:solidFill>
                          <a:latin typeface="Times New Roman" pitchFamily="18" charset="0"/>
                          <a:cs typeface="Times New Roman" pitchFamily="18" charset="0"/>
                        </a:rPr>
                        <a:t>hút</a:t>
                      </a:r>
                      <a:r>
                        <a:rPr lang="en-US" sz="1400" baseline="0" dirty="0">
                          <a:solidFill>
                            <a:schemeClr val="tx1"/>
                          </a:solidFill>
                          <a:latin typeface="Times New Roman" pitchFamily="18" charset="0"/>
                          <a:cs typeface="Times New Roman" pitchFamily="18" charset="0"/>
                        </a:rPr>
                        <a:t>, </a:t>
                      </a:r>
                      <a:r>
                        <a:rPr lang="en-US" sz="1400" baseline="0" dirty="0" err="1">
                          <a:solidFill>
                            <a:schemeClr val="tx1"/>
                          </a:solidFill>
                          <a:latin typeface="Times New Roman" pitchFamily="18" charset="0"/>
                          <a:cs typeface="Times New Roman" pitchFamily="18" charset="0"/>
                        </a:rPr>
                        <a:t>màng</a:t>
                      </a:r>
                      <a:r>
                        <a:rPr lang="en-US" sz="1400" baseline="0" dirty="0">
                          <a:solidFill>
                            <a:schemeClr val="tx1"/>
                          </a:solidFill>
                          <a:latin typeface="Times New Roman" pitchFamily="18" charset="0"/>
                          <a:cs typeface="Times New Roman" pitchFamily="18" charset="0"/>
                        </a:rPr>
                        <a:t> co </a:t>
                      </a:r>
                      <a:r>
                        <a:rPr lang="en-US" sz="1400" baseline="0" dirty="0" err="1">
                          <a:solidFill>
                            <a:schemeClr val="tx1"/>
                          </a:solidFill>
                          <a:latin typeface="Times New Roman" pitchFamily="18" charset="0"/>
                          <a:cs typeface="Times New Roman" pitchFamily="18" charset="0"/>
                        </a:rPr>
                        <a:t>ngược</a:t>
                      </a:r>
                      <a:r>
                        <a:rPr lang="en-US" sz="1400" baseline="0" dirty="0">
                          <a:solidFill>
                            <a:schemeClr val="tx1"/>
                          </a:solidFill>
                          <a:latin typeface="Times New Roman" pitchFamily="18" charset="0"/>
                          <a:cs typeface="Times New Roman" pitchFamily="18" charset="0"/>
                        </a:rPr>
                        <a:t>,…)</a:t>
                      </a:r>
                      <a:endParaRPr lang="en-US" sz="140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a:solidFill>
                            <a:schemeClr val="tx1"/>
                          </a:solidFill>
                          <a:latin typeface="Times New Roman" pitchFamily="18" charset="0"/>
                          <a:cs typeface="Times New Roman" pitchFamily="18" charset="0"/>
                        </a:rPr>
                        <a:t>Do </a:t>
                      </a:r>
                      <a:r>
                        <a:rPr lang="en-US" sz="1400" b="0" baseline="0" dirty="0" err="1">
                          <a:solidFill>
                            <a:schemeClr val="tx1"/>
                          </a:solidFill>
                          <a:latin typeface="Times New Roman" pitchFamily="18" charset="0"/>
                          <a:cs typeface="Times New Roman" pitchFamily="18" charset="0"/>
                        </a:rPr>
                        <a:t>máy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đống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gói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hoặc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phát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hiện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nhưng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khoanh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vùng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xử</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lý</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chưa</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hết</a:t>
                      </a:r>
                      <a:r>
                        <a:rPr lang="en-US" sz="1400" b="0" baseline="0" dirty="0">
                          <a:solidFill>
                            <a:schemeClr val="tx1"/>
                          </a:solidFill>
                          <a:latin typeface="Times New Roman" pitchFamily="18" charset="0"/>
                          <a:cs typeface="Times New Roman" pitchFamily="18" charset="0"/>
                        </a:rPr>
                        <a:t> =&gt; </a:t>
                      </a:r>
                      <a:r>
                        <a:rPr lang="en-US" sz="1400" b="0" baseline="0" dirty="0" err="1">
                          <a:solidFill>
                            <a:schemeClr val="tx1"/>
                          </a:solidFill>
                          <a:latin typeface="Times New Roman" pitchFamily="18" charset="0"/>
                          <a:cs typeface="Times New Roman" pitchFamily="18" charset="0"/>
                        </a:rPr>
                        <a:t>bị</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không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phù</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hợp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ra</a:t>
                      </a:r>
                      <a:r>
                        <a:rPr lang="en-US" sz="1400" b="0" baseline="0" dirty="0">
                          <a:solidFill>
                            <a:schemeClr val="tx1"/>
                          </a:solidFill>
                          <a:latin typeface="Times New Roman" pitchFamily="18" charset="0"/>
                          <a:cs typeface="Times New Roman" pitchFamily="18" charset="0"/>
                        </a:rPr>
                        <a:t> thị trường</a:t>
                      </a:r>
                      <a:endParaRPr lang="en-US" sz="1400" b="0" dirty="0">
                        <a:solidFill>
                          <a:schemeClr val="tx1"/>
                        </a:solidFill>
                        <a:latin typeface="Times New Roman" pitchFamily="18" charset="0"/>
                        <a:cs typeface="Times New Roman" pitchFamily="18" charset="0"/>
                      </a:endParaRPr>
                    </a:p>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Tx/>
                        <a:buNone/>
                      </a:pPr>
                      <a:endParaRPr lang="en-US" sz="1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sz="1400" b="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lỗi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chụp</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ảnh</a:t>
                      </a:r>
                      <a:r>
                        <a:rPr lang="en-US" sz="1400" b="0" baseline="0" dirty="0">
                          <a:solidFill>
                            <a:schemeClr val="tx1"/>
                          </a:solidFill>
                          <a:latin typeface="Times New Roman" pitchFamily="18" charset="0"/>
                          <a:cs typeface="Times New Roman" pitchFamily="18" charset="0"/>
                        </a:rPr>
                        <a:t> date</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sz="1400" b="0" baseline="0" dirty="0" err="1">
                          <a:solidFill>
                            <a:schemeClr val="tx1"/>
                          </a:solidFill>
                          <a:latin typeface="Times New Roman" pitchFamily="18" charset="0"/>
                          <a:cs typeface="Times New Roman" pitchFamily="18" charset="0"/>
                        </a:rPr>
                        <a:t>Tiến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bù</a:t>
                      </a:r>
                      <a:r>
                        <a:rPr lang="en-US" sz="1400" b="0" baseline="0" dirty="0">
                          <a:solidFill>
                            <a:schemeClr val="tx1"/>
                          </a:solidFill>
                          <a:latin typeface="Times New Roman" pitchFamily="18" charset="0"/>
                          <a:cs typeface="Times New Roman" pitchFamily="18" charset="0"/>
                        </a:rPr>
                        <a:t>/</a:t>
                      </a:r>
                      <a:r>
                        <a:rPr lang="en-US" sz="1400" b="0" baseline="0" dirty="0" err="1">
                          <a:solidFill>
                            <a:schemeClr val="tx1"/>
                          </a:solidFill>
                          <a:latin typeface="Times New Roman" pitchFamily="18" charset="0"/>
                          <a:cs typeface="Times New Roman" pitchFamily="18" charset="0"/>
                        </a:rPr>
                        <a:t>đổi</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hàng</a:t>
                      </a:r>
                      <a:endParaRPr lang="en-US" sz="1400" b="0" baseline="0" dirty="0">
                        <a:solidFill>
                          <a:schemeClr val="tx1"/>
                        </a:solidFill>
                        <a:latin typeface="Times New Roman" pitchFamily="18" charset="0"/>
                        <a:cs typeface="Times New Roman" pitchFamily="18" charset="0"/>
                      </a:endParaRP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sz="1400" b="0" baseline="0" dirty="0">
                          <a:solidFill>
                            <a:schemeClr val="tx1"/>
                          </a:solidFill>
                          <a:latin typeface="Times New Roman" pitchFamily="18" charset="0"/>
                          <a:cs typeface="Times New Roman" pitchFamily="18" charset="0"/>
                        </a:rPr>
                        <a:t>QC </a:t>
                      </a:r>
                      <a:r>
                        <a:rPr lang="en-US" sz="1400" b="0" baseline="0" dirty="0" err="1">
                          <a:solidFill>
                            <a:schemeClr val="tx1"/>
                          </a:solidFill>
                          <a:latin typeface="Times New Roman" pitchFamily="18" charset="0"/>
                          <a:cs typeface="Times New Roman" pitchFamily="18" charset="0"/>
                        </a:rPr>
                        <a:t>truy</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xuất</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tìm</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nguyên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nhân</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hành</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động</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khắc</a:t>
                      </a:r>
                      <a:r>
                        <a:rPr lang="en-US" sz="1400" b="0" baseline="0" dirty="0">
                          <a:solidFill>
                            <a:schemeClr val="tx1"/>
                          </a:solidFill>
                          <a:latin typeface="Times New Roman" pitchFamily="18" charset="0"/>
                          <a:cs typeface="Times New Roman" pitchFamily="18" charset="0"/>
                        </a:rPr>
                        <a:t> </a:t>
                      </a:r>
                      <a:r>
                        <a:rPr lang="en-US" sz="1400" b="0" baseline="0" dirty="0" err="1">
                          <a:solidFill>
                            <a:schemeClr val="tx1"/>
                          </a:solidFill>
                          <a:latin typeface="Times New Roman" pitchFamily="18" charset="0"/>
                          <a:cs typeface="Times New Roman" pitchFamily="18" charset="0"/>
                        </a:rPr>
                        <a:t>phục</a:t>
                      </a:r>
                      <a:endParaRPr lang="en-US" sz="1400" b="0" baseline="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7975" y="1324230"/>
            <a:ext cx="1493837" cy="1303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7975" y="2909221"/>
            <a:ext cx="1524000"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17975" y="5425332"/>
            <a:ext cx="1480501" cy="129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1230087" y="331358"/>
            <a:ext cx="10123713" cy="5750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Times New Roman" pitchFamily="18" charset="0"/>
                <a:cs typeface="Times New Roman" pitchFamily="18" charset="0"/>
              </a:rPr>
              <a:t>CÁC LỖI THƯỜNG GĂP, NGUYÊN NHÂN VÀ CÁCH XỬ LÝ</a:t>
            </a:r>
            <a:endParaRPr lang="en-US" sz="2800" dirty="0"/>
          </a:p>
        </p:txBody>
      </p:sp>
    </p:spTree>
    <p:extLst>
      <p:ext uri="{BB962C8B-B14F-4D97-AF65-F5344CB8AC3E}">
        <p14:creationId xmlns:p14="http://schemas.microsoft.com/office/powerpoint/2010/main" val="3732788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CB183884-FD79-204E-B7CA-481F97EBB15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817517"/>
            <a:ext cx="12173242" cy="5040483"/>
          </a:xfrm>
          <a:prstGeom prst="rect">
            <a:avLst/>
          </a:prstGeom>
          <a:noFill/>
          <a:ln>
            <a:noFill/>
          </a:ln>
          <a:effectLst>
            <a:prstShdw prst="shdw17" dist="17961" dir="2700000">
              <a:schemeClr val="accent1">
                <a:gamma/>
                <a:shade val="60000"/>
                <a:invGamma/>
              </a:schemeClr>
            </a:prstShdw>
          </a:effectLst>
        </p:spPr>
      </p:pic>
      <p:sp>
        <p:nvSpPr>
          <p:cNvPr id="10" name="Rectangle 9">
            <a:extLst>
              <a:ext uri="{FF2B5EF4-FFF2-40B4-BE49-F238E27FC236}">
                <a16:creationId xmlns:a16="http://schemas.microsoft.com/office/drawing/2014/main" id="{08D31F7B-D956-DE4F-8E23-72F2C34A7AED}"/>
              </a:ext>
            </a:extLst>
          </p:cNvPr>
          <p:cNvSpPr/>
          <p:nvPr/>
        </p:nvSpPr>
        <p:spPr>
          <a:xfrm>
            <a:off x="0" y="0"/>
            <a:ext cx="12192000" cy="6858000"/>
          </a:xfrm>
          <a:prstGeom prst="rect">
            <a:avLst/>
          </a:prstGeom>
          <a:gradFill>
            <a:gsLst>
              <a:gs pos="34000">
                <a:schemeClr val="bg1">
                  <a:alpha val="96000"/>
                </a:schemeClr>
              </a:gs>
              <a:gs pos="77000">
                <a:schemeClr val="accent1">
                  <a:lumMod val="5000"/>
                  <a:lumOff val="95000"/>
                  <a:alpha val="0"/>
                </a:schemeClr>
              </a:gs>
              <a:gs pos="0">
                <a:srgbClr val="F6E3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FEDD74B2-0A65-3F46-A614-D43D5A308C38}"/>
              </a:ext>
            </a:extLst>
          </p:cNvPr>
          <p:cNvCxnSpPr>
            <a:cxnSpLocks/>
          </p:cNvCxnSpPr>
          <p:nvPr/>
        </p:nvCxnSpPr>
        <p:spPr>
          <a:xfrm>
            <a:off x="1909011" y="231193"/>
            <a:ext cx="0" cy="969967"/>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8A291787-46C4-0F45-A7B6-0204B1FBAF90}"/>
              </a:ext>
            </a:extLst>
          </p:cNvPr>
          <p:cNvSpPr txBox="1"/>
          <p:nvPr/>
        </p:nvSpPr>
        <p:spPr>
          <a:xfrm>
            <a:off x="1909011" y="247303"/>
            <a:ext cx="374102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930B"/>
                </a:solidFill>
                <a:effectLst/>
                <a:uLnTx/>
                <a:uFillTx/>
                <a:latin typeface="UTM Sharnay" panose="02040603050506020204" pitchFamily="18" charset="0"/>
                <a:ea typeface="+mn-ea"/>
                <a:cs typeface="+mn-cs"/>
              </a:rPr>
              <a:t>OUR FACTORY</a:t>
            </a:r>
          </a:p>
        </p:txBody>
      </p:sp>
      <p:sp>
        <p:nvSpPr>
          <p:cNvPr id="8" name="TextBox 7">
            <a:extLst>
              <a:ext uri="{FF2B5EF4-FFF2-40B4-BE49-F238E27FC236}">
                <a16:creationId xmlns:a16="http://schemas.microsoft.com/office/drawing/2014/main" id="{F96D5916-734E-DF41-8A3D-DCA90A0D4359}"/>
              </a:ext>
            </a:extLst>
          </p:cNvPr>
          <p:cNvSpPr txBox="1"/>
          <p:nvPr/>
        </p:nvSpPr>
        <p:spPr>
          <a:xfrm>
            <a:off x="2025949" y="831828"/>
            <a:ext cx="15610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MÁY 02</a:t>
            </a:r>
          </a:p>
        </p:txBody>
      </p:sp>
      <p:sp>
        <p:nvSpPr>
          <p:cNvPr id="16" name="TextBox 15">
            <a:extLst>
              <a:ext uri="{FF2B5EF4-FFF2-40B4-BE49-F238E27FC236}">
                <a16:creationId xmlns:a16="http://schemas.microsoft.com/office/drawing/2014/main" id="{E2EDD545-D8A7-5D43-9C64-263048D642AC}"/>
              </a:ext>
            </a:extLst>
          </p:cNvPr>
          <p:cNvSpPr txBox="1"/>
          <p:nvPr/>
        </p:nvSpPr>
        <p:spPr>
          <a:xfrm>
            <a:off x="6734473" y="282032"/>
            <a:ext cx="4210048" cy="830997"/>
          </a:xfrm>
          <a:prstGeom prst="rect">
            <a:avLst/>
          </a:prstGeom>
          <a:noFill/>
        </p:spPr>
        <p:txBody>
          <a:bodyPr wrap="square" rtlCol="0">
            <a:spAutoFit/>
          </a:bodyPr>
          <a:lstStyle>
            <a:defPPr>
              <a:defRPr lang="en-VN"/>
            </a:defPPr>
            <a:lvl1pPr marR="0" lvl="0" indent="0" algn="just" fontAlgn="auto">
              <a:lnSpc>
                <a:spcPct val="100000"/>
              </a:lnSpc>
              <a:spcBef>
                <a:spcPts val="0"/>
              </a:spcBef>
              <a:spcAft>
                <a:spcPts val="0"/>
              </a:spcAft>
              <a:buClrTx/>
              <a:buSzTx/>
              <a:buFontTx/>
              <a:buNone/>
              <a:tabLst/>
              <a:defRPr kumimoji="0" sz="1600" b="0" i="1" u="none" strike="noStrike" cap="none" spc="0" normalizeH="0" baseline="0">
                <a:ln>
                  <a:noFill/>
                </a:ln>
                <a:solidFill>
                  <a:prstClr val="black"/>
                </a:solidFill>
                <a:effectLst/>
                <a:uLnTx/>
                <a:uFillTx/>
                <a:latin typeface="Times New Roman" panose="02020603050405020304" pitchFamily="18" charset="0"/>
                <a:cs typeface="Times New Roman" panose="02020603050405020304" pitchFamily="18" charset="0"/>
              </a:defRPr>
            </a:lvl1pPr>
          </a:lstStyle>
          <a:p>
            <a:r>
              <a:rPr lang="en-US" dirty="0" err="1"/>
              <a:t>Nhà</a:t>
            </a:r>
            <a:r>
              <a:rPr lang="en-US" dirty="0"/>
              <a:t> </a:t>
            </a:r>
            <a:r>
              <a:rPr lang="en-US" dirty="0" err="1"/>
              <a:t>máy</a:t>
            </a:r>
            <a:r>
              <a:rPr lang="en-US" dirty="0"/>
              <a:t> </a:t>
            </a:r>
            <a:r>
              <a:rPr lang="en-US" dirty="0" err="1"/>
              <a:t>thứ</a:t>
            </a:r>
            <a:r>
              <a:rPr lang="en-US" dirty="0"/>
              <a:t> 2 </a:t>
            </a:r>
            <a:r>
              <a:rPr lang="en-US" dirty="0" err="1"/>
              <a:t>được</a:t>
            </a:r>
            <a:r>
              <a:rPr lang="en-US" dirty="0"/>
              <a:t> </a:t>
            </a:r>
            <a:r>
              <a:rPr lang="en-US" dirty="0" err="1"/>
              <a:t>đưa</a:t>
            </a:r>
            <a:r>
              <a:rPr lang="en-US" dirty="0"/>
              <a:t> </a:t>
            </a:r>
            <a:r>
              <a:rPr lang="en-US" dirty="0" err="1"/>
              <a:t>vào</a:t>
            </a:r>
            <a:r>
              <a:rPr lang="en-US" dirty="0"/>
              <a:t> </a:t>
            </a:r>
            <a:r>
              <a:rPr lang="en-US" dirty="0" err="1"/>
              <a:t>vận</a:t>
            </a:r>
            <a:r>
              <a:rPr lang="en-US" dirty="0"/>
              <a:t> </a:t>
            </a:r>
            <a:r>
              <a:rPr lang="en-US" dirty="0" err="1"/>
              <a:t>hành</a:t>
            </a:r>
            <a:r>
              <a:rPr lang="en-US" dirty="0"/>
              <a:t> </a:t>
            </a:r>
            <a:r>
              <a:rPr lang="en-US" dirty="0" err="1"/>
              <a:t>sản</a:t>
            </a:r>
            <a:r>
              <a:rPr lang="en-US" dirty="0"/>
              <a:t> </a:t>
            </a:r>
            <a:r>
              <a:rPr lang="en-US" dirty="0" err="1"/>
              <a:t>xuất</a:t>
            </a:r>
            <a:r>
              <a:rPr lang="en-US" dirty="0"/>
              <a:t> - </a:t>
            </a:r>
            <a:r>
              <a:rPr lang="en-US" dirty="0" err="1"/>
              <a:t>nâng</a:t>
            </a:r>
            <a:r>
              <a:rPr lang="en-US" dirty="0"/>
              <a:t> </a:t>
            </a:r>
            <a:r>
              <a:rPr lang="en-US" dirty="0" err="1"/>
              <a:t>tổng</a:t>
            </a:r>
            <a:r>
              <a:rPr lang="en-US" dirty="0"/>
              <a:t> </a:t>
            </a:r>
            <a:r>
              <a:rPr lang="en-US" dirty="0" err="1"/>
              <a:t>diện</a:t>
            </a:r>
            <a:r>
              <a:rPr lang="en-US" dirty="0"/>
              <a:t> </a:t>
            </a:r>
            <a:r>
              <a:rPr lang="en-US" dirty="0" err="1"/>
              <a:t>tích</a:t>
            </a:r>
            <a:r>
              <a:rPr lang="en-US" dirty="0"/>
              <a:t> </a:t>
            </a:r>
            <a:r>
              <a:rPr lang="en-US" dirty="0" err="1"/>
              <a:t>nhà</a:t>
            </a:r>
            <a:r>
              <a:rPr lang="en-US" dirty="0"/>
              <a:t> </a:t>
            </a:r>
            <a:r>
              <a:rPr lang="en-US" dirty="0" err="1"/>
              <a:t>máy</a:t>
            </a:r>
            <a:r>
              <a:rPr lang="en-US" dirty="0"/>
              <a:t> </a:t>
            </a:r>
            <a:r>
              <a:rPr lang="en-US" dirty="0" err="1"/>
              <a:t>lên</a:t>
            </a:r>
            <a:r>
              <a:rPr lang="en-US" dirty="0"/>
              <a:t> 10.000m2 </a:t>
            </a:r>
            <a:r>
              <a:rPr lang="en-US" dirty="0" err="1"/>
              <a:t>tại</a:t>
            </a:r>
            <a:r>
              <a:rPr lang="en-US" dirty="0"/>
              <a:t> KCN </a:t>
            </a:r>
            <a:r>
              <a:rPr lang="en-US" dirty="0" err="1"/>
              <a:t>Ninh</a:t>
            </a:r>
            <a:r>
              <a:rPr lang="en-US" dirty="0"/>
              <a:t> </a:t>
            </a:r>
            <a:r>
              <a:rPr lang="en-US" dirty="0" err="1"/>
              <a:t>Hiệp</a:t>
            </a:r>
            <a:r>
              <a:rPr lang="en-US" dirty="0"/>
              <a:t>, </a:t>
            </a:r>
            <a:r>
              <a:rPr lang="en-US" dirty="0" err="1"/>
              <a:t>Gia</a:t>
            </a:r>
            <a:r>
              <a:rPr lang="en-US" dirty="0"/>
              <a:t> </a:t>
            </a:r>
            <a:r>
              <a:rPr lang="en-US" dirty="0" err="1"/>
              <a:t>Lâm</a:t>
            </a:r>
            <a:r>
              <a:rPr lang="en-US" dirty="0"/>
              <a:t>, </a:t>
            </a:r>
            <a:r>
              <a:rPr lang="en-US" dirty="0" err="1"/>
              <a:t>Hà</a:t>
            </a:r>
            <a:r>
              <a:rPr lang="en-US" dirty="0"/>
              <a:t> </a:t>
            </a:r>
            <a:r>
              <a:rPr lang="en-US" dirty="0" err="1"/>
              <a:t>Nội</a:t>
            </a:r>
            <a:r>
              <a:rPr lang="en-US" dirty="0"/>
              <a:t>.</a:t>
            </a:r>
          </a:p>
        </p:txBody>
      </p:sp>
      <p:pic>
        <p:nvPicPr>
          <p:cNvPr id="2" name="Picture 1"/>
          <p:cNvPicPr>
            <a:picLocks noChangeAspect="1"/>
          </p:cNvPicPr>
          <p:nvPr/>
        </p:nvPicPr>
        <p:blipFill>
          <a:blip r:embed="rId3"/>
          <a:stretch>
            <a:fillRect/>
          </a:stretch>
        </p:blipFill>
        <p:spPr>
          <a:xfrm>
            <a:off x="-37069" y="-115176"/>
            <a:ext cx="1829143" cy="1871634"/>
          </a:xfrm>
          <a:prstGeom prst="rect">
            <a:avLst/>
          </a:prstGeom>
        </p:spPr>
      </p:pic>
    </p:spTree>
    <p:extLst>
      <p:ext uri="{BB962C8B-B14F-4D97-AF65-F5344CB8AC3E}">
        <p14:creationId xmlns:p14="http://schemas.microsoft.com/office/powerpoint/2010/main" val="4160623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3C6F624-9315-F89F-CE85-433E10BFF09F}"/>
              </a:ext>
            </a:extLst>
          </p:cNvPr>
          <p:cNvPicPr>
            <a:picLocks noChangeAspect="1"/>
          </p:cNvPicPr>
          <p:nvPr/>
        </p:nvPicPr>
        <p:blipFill rotWithShape="1">
          <a:blip r:embed="rId2"/>
          <a:srcRect l="13750" b="23842"/>
          <a:stretch/>
        </p:blipFill>
        <p:spPr>
          <a:xfrm>
            <a:off x="-2292" y="1335092"/>
            <a:ext cx="12194292" cy="5547524"/>
          </a:xfrm>
          <a:prstGeom prst="rect">
            <a:avLst/>
          </a:prstGeom>
        </p:spPr>
      </p:pic>
      <p:sp>
        <p:nvSpPr>
          <p:cNvPr id="2" name="Title 1"/>
          <p:cNvSpPr>
            <a:spLocks noGrp="1"/>
          </p:cNvSpPr>
          <p:nvPr>
            <p:ph type="title"/>
          </p:nvPr>
        </p:nvSpPr>
        <p:spPr/>
        <p:txBody>
          <a:bodyPr/>
          <a:lstStyle/>
          <a:p>
            <a:endParaRPr lang="en-US"/>
          </a:p>
        </p:txBody>
      </p:sp>
      <p:sp>
        <p:nvSpPr>
          <p:cNvPr id="6" name="Rectangle 5">
            <a:extLst>
              <a:ext uri="{FF2B5EF4-FFF2-40B4-BE49-F238E27FC236}">
                <a16:creationId xmlns:a16="http://schemas.microsoft.com/office/drawing/2014/main" id="{D92092A1-F4F0-68A3-6D81-872CB9035B40}"/>
              </a:ext>
            </a:extLst>
          </p:cNvPr>
          <p:cNvSpPr/>
          <p:nvPr/>
        </p:nvSpPr>
        <p:spPr>
          <a:xfrm>
            <a:off x="-2292" y="24616"/>
            <a:ext cx="12192000" cy="6858000"/>
          </a:xfrm>
          <a:prstGeom prst="rect">
            <a:avLst/>
          </a:prstGeom>
          <a:gradFill>
            <a:gsLst>
              <a:gs pos="34000">
                <a:schemeClr val="bg1">
                  <a:alpha val="96000"/>
                </a:schemeClr>
              </a:gs>
              <a:gs pos="77000">
                <a:schemeClr val="accent1">
                  <a:lumMod val="5000"/>
                  <a:lumOff val="95000"/>
                  <a:alpha val="0"/>
                </a:schemeClr>
              </a:gs>
              <a:gs pos="0">
                <a:srgbClr val="F6E3D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F6D43C84-BEE5-E071-0289-A4C7F208BA39}"/>
              </a:ext>
            </a:extLst>
          </p:cNvPr>
          <p:cNvCxnSpPr>
            <a:cxnSpLocks/>
          </p:cNvCxnSpPr>
          <p:nvPr/>
        </p:nvCxnSpPr>
        <p:spPr>
          <a:xfrm>
            <a:off x="1909011" y="231193"/>
            <a:ext cx="0" cy="969967"/>
          </a:xfrm>
          <a:prstGeom prst="line">
            <a:avLst/>
          </a:prstGeom>
          <a:ln w="38100">
            <a:solidFill>
              <a:srgbClr val="00930B"/>
            </a:solidFill>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154B2C29-0F3C-EBDB-40F6-4DDD53CC4AAF}"/>
              </a:ext>
            </a:extLst>
          </p:cNvPr>
          <p:cNvSpPr txBox="1"/>
          <p:nvPr/>
        </p:nvSpPr>
        <p:spPr>
          <a:xfrm>
            <a:off x="1909011" y="247303"/>
            <a:ext cx="374102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930B"/>
                </a:solidFill>
                <a:effectLst/>
                <a:uLnTx/>
                <a:uFillTx/>
                <a:latin typeface="UTM Sharnay" panose="02040603050506020204" pitchFamily="18" charset="0"/>
                <a:ea typeface="+mn-ea"/>
                <a:cs typeface="+mn-cs"/>
              </a:rPr>
              <a:t>OUR FACTORY</a:t>
            </a:r>
          </a:p>
        </p:txBody>
      </p:sp>
      <p:sp>
        <p:nvSpPr>
          <p:cNvPr id="13" name="TextBox 12">
            <a:extLst>
              <a:ext uri="{FF2B5EF4-FFF2-40B4-BE49-F238E27FC236}">
                <a16:creationId xmlns:a16="http://schemas.microsoft.com/office/drawing/2014/main" id="{FE9BC5E2-B39E-3349-11CC-227439506083}"/>
              </a:ext>
            </a:extLst>
          </p:cNvPr>
          <p:cNvSpPr txBox="1"/>
          <p:nvPr/>
        </p:nvSpPr>
        <p:spPr>
          <a:xfrm>
            <a:off x="2025949" y="831828"/>
            <a:ext cx="15610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MÁY 03</a:t>
            </a:r>
          </a:p>
        </p:txBody>
      </p:sp>
      <p:pic>
        <p:nvPicPr>
          <p:cNvPr id="14" name="Picture 13">
            <a:extLst>
              <a:ext uri="{FF2B5EF4-FFF2-40B4-BE49-F238E27FC236}">
                <a16:creationId xmlns:a16="http://schemas.microsoft.com/office/drawing/2014/main" id="{A03B98F6-2C61-C32B-F033-F844C84FD948}"/>
              </a:ext>
            </a:extLst>
          </p:cNvPr>
          <p:cNvPicPr>
            <a:picLocks noChangeAspect="1"/>
          </p:cNvPicPr>
          <p:nvPr/>
        </p:nvPicPr>
        <p:blipFill>
          <a:blip r:embed="rId3"/>
          <a:stretch>
            <a:fillRect/>
          </a:stretch>
        </p:blipFill>
        <p:spPr>
          <a:xfrm>
            <a:off x="-37069" y="-115176"/>
            <a:ext cx="1829143" cy="1871634"/>
          </a:xfrm>
          <a:prstGeom prst="rect">
            <a:avLst/>
          </a:prstGeom>
        </p:spPr>
      </p:pic>
      <p:sp>
        <p:nvSpPr>
          <p:cNvPr id="15" name="TextBox 14">
            <a:extLst>
              <a:ext uri="{FF2B5EF4-FFF2-40B4-BE49-F238E27FC236}">
                <a16:creationId xmlns:a16="http://schemas.microsoft.com/office/drawing/2014/main" id="{2095B23D-8502-A511-6103-5BABBEC5B8CE}"/>
              </a:ext>
            </a:extLst>
          </p:cNvPr>
          <p:cNvSpPr txBox="1"/>
          <p:nvPr/>
        </p:nvSpPr>
        <p:spPr>
          <a:xfrm>
            <a:off x="6350740" y="247303"/>
            <a:ext cx="4508489" cy="1077218"/>
          </a:xfrm>
          <a:prstGeom prst="rect">
            <a:avLst/>
          </a:prstGeom>
          <a:noFill/>
        </p:spPr>
        <p:txBody>
          <a:bodyPr wrap="square" rtlCol="0">
            <a:spAutoFit/>
          </a:bodyPr>
          <a:lstStyle>
            <a:defPPr>
              <a:defRPr lang="en-VN"/>
            </a:defPPr>
            <a:lvl1pPr marR="0" lvl="0" indent="0" algn="just" fontAlgn="auto">
              <a:lnSpc>
                <a:spcPct val="100000"/>
              </a:lnSpc>
              <a:spcBef>
                <a:spcPts val="0"/>
              </a:spcBef>
              <a:spcAft>
                <a:spcPts val="0"/>
              </a:spcAft>
              <a:buClrTx/>
              <a:buSzTx/>
              <a:buFontTx/>
              <a:buNone/>
              <a:tabLst/>
              <a:defRPr kumimoji="0" sz="1600" b="0" i="1" u="none" strike="noStrike" cap="none" spc="0" normalizeH="0" baseline="0">
                <a:ln>
                  <a:noFill/>
                </a:ln>
                <a:solidFill>
                  <a:prstClr val="black"/>
                </a:solidFill>
                <a:effectLst/>
                <a:uLnTx/>
                <a:uFillTx/>
                <a:latin typeface="Times New Roman" panose="02020603050405020304" pitchFamily="18" charset="0"/>
                <a:cs typeface="Times New Roman" panose="02020603050405020304" pitchFamily="18" charset="0"/>
              </a:defRPr>
            </a:lvl1pPr>
          </a:lstStyle>
          <a:p>
            <a:r>
              <a:rPr lang="vi-VN" dirty="0"/>
              <a:t>Nhà máy thứ 3 – chuyên sản xuất các sản phẩm uống liền, ăn liền theo công nghệ hiện đại nhất với diện tích hơn 30,000 m2 sẽ được khởi công xây dựng tại KCN Hà Nam</a:t>
            </a:r>
            <a:r>
              <a:rPr lang="en-US" dirty="0"/>
              <a:t> </a:t>
            </a:r>
            <a:r>
              <a:rPr lang="en-US" dirty="0" err="1"/>
              <a:t>vào</a:t>
            </a:r>
            <a:r>
              <a:rPr lang="en-US" dirty="0"/>
              <a:t> </a:t>
            </a:r>
            <a:r>
              <a:rPr lang="en-US" dirty="0" err="1"/>
              <a:t>năm</a:t>
            </a:r>
            <a:r>
              <a:rPr lang="en-US" dirty="0"/>
              <a:t> 2023.</a:t>
            </a:r>
          </a:p>
        </p:txBody>
      </p:sp>
    </p:spTree>
    <p:extLst>
      <p:ext uri="{BB962C8B-B14F-4D97-AF65-F5344CB8AC3E}">
        <p14:creationId xmlns:p14="http://schemas.microsoft.com/office/powerpoint/2010/main" val="1510233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3C7941D-2196-4D92-A326-AC917CE68836}"/>
              </a:ext>
            </a:extLst>
          </p:cNvPr>
          <p:cNvSpPr>
            <a:spLocks noGrp="1"/>
          </p:cNvSpPr>
          <p:nvPr>
            <p:ph idx="1"/>
          </p:nvPr>
        </p:nvSpPr>
        <p:spPr/>
        <p:txBody>
          <a:bodyPr/>
          <a:lstStyle/>
          <a:p>
            <a:endParaRPr lang="en-US"/>
          </a:p>
        </p:txBody>
      </p:sp>
      <p:pic>
        <p:nvPicPr>
          <p:cNvPr id="4" name="Picture 3" descr="A person doing a handstand on a track&#10;&#10;Description automatically generated with medium confidence">
            <a:extLst>
              <a:ext uri="{FF2B5EF4-FFF2-40B4-BE49-F238E27FC236}">
                <a16:creationId xmlns:a16="http://schemas.microsoft.com/office/drawing/2014/main" id="{444AC105-5B23-4BAF-B8E1-1992B7334BED}"/>
              </a:ext>
            </a:extLst>
          </p:cNvPr>
          <p:cNvPicPr>
            <a:picLocks noChangeAspect="1"/>
          </p:cNvPicPr>
          <p:nvPr/>
        </p:nvPicPr>
        <p:blipFill rotWithShape="1">
          <a:blip r:embed="rId2">
            <a:alphaModFix/>
          </a:blip>
          <a:srcRect t="30382" b="754"/>
          <a:stretch/>
        </p:blipFill>
        <p:spPr>
          <a:xfrm>
            <a:off x="0" y="914400"/>
            <a:ext cx="12192000" cy="5914859"/>
          </a:xfrm>
          <a:prstGeom prst="rect">
            <a:avLst/>
          </a:prstGeom>
          <a:effectLst>
            <a:outerShdw blurRad="50800" dist="50800" dir="5400000" algn="ctr" rotWithShape="0">
              <a:srgbClr val="000000"/>
            </a:outerShdw>
          </a:effectLst>
        </p:spPr>
      </p:pic>
      <p:sp>
        <p:nvSpPr>
          <p:cNvPr id="5" name="Title 1">
            <a:extLst>
              <a:ext uri="{FF2B5EF4-FFF2-40B4-BE49-F238E27FC236}">
                <a16:creationId xmlns:a16="http://schemas.microsoft.com/office/drawing/2014/main" id="{BC4D28B1-B208-462C-A29E-C32548211421}"/>
              </a:ext>
            </a:extLst>
          </p:cNvPr>
          <p:cNvSpPr txBox="1">
            <a:spLocks/>
          </p:cNvSpPr>
          <p:nvPr/>
        </p:nvSpPr>
        <p:spPr>
          <a:xfrm>
            <a:off x="2452417" y="337459"/>
            <a:ext cx="8632443" cy="43088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VN" sz="3200" b="1" dirty="0">
                <a:solidFill>
                  <a:srgbClr val="13894D"/>
                </a:solidFill>
                <a:latin typeface="UTM Sharnay" panose="02040603050506020204" pitchFamily="18" charset="0"/>
                <a:ea typeface="+mn-ea"/>
                <a:cs typeface="+mn-cs"/>
              </a:rPr>
              <a:t>ĐỊNH VỊ CHIẾN LƯỢC THƯƠNG HIỆU</a:t>
            </a:r>
          </a:p>
        </p:txBody>
      </p:sp>
      <p:sp>
        <p:nvSpPr>
          <p:cNvPr id="6" name="Text Placeholder 5">
            <a:extLst>
              <a:ext uri="{FF2B5EF4-FFF2-40B4-BE49-F238E27FC236}">
                <a16:creationId xmlns:a16="http://schemas.microsoft.com/office/drawing/2014/main" id="{F8B99279-9A2D-4704-BE86-AE5B909408A8}"/>
              </a:ext>
            </a:extLst>
          </p:cNvPr>
          <p:cNvSpPr txBox="1">
            <a:spLocks/>
          </p:cNvSpPr>
          <p:nvPr/>
        </p:nvSpPr>
        <p:spPr>
          <a:xfrm>
            <a:off x="-12606" y="4205685"/>
            <a:ext cx="12304295" cy="2653034"/>
          </a:xfrm>
          <a:prstGeom prst="rect">
            <a:avLst/>
          </a:prstGeom>
          <a:solidFill>
            <a:schemeClr val="accent2">
              <a:lumMod val="20000"/>
              <a:lumOff val="80000"/>
              <a:alpha val="80189"/>
            </a:schemeClr>
          </a:solid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sz="2800" dirty="0">
              <a:solidFill>
                <a:srgbClr val="0F701C"/>
              </a:solidFill>
              <a:latin typeface="Montserrat" panose="00000500000000000000" pitchFamily="2" charset="0"/>
              <a:cs typeface="Arial" panose="020B0604020202020204" pitchFamily="34" charset="0"/>
            </a:endParaRPr>
          </a:p>
          <a:p>
            <a:pPr marL="457200" lvl="1" indent="0">
              <a:buNone/>
            </a:pPr>
            <a:r>
              <a:rPr lang="en-US" sz="2800" b="1" dirty="0">
                <a:solidFill>
                  <a:srgbClr val="FF0000"/>
                </a:solidFill>
                <a:latin typeface="Montserrat" panose="00000500000000000000" pitchFamily="2" charset="0"/>
                <a:cs typeface="Arial" panose="020B0604020202020204" pitchFamily="34" charset="0"/>
              </a:rPr>
              <a:t>LÀ VÀ ĐƯỢC CÔNG NHẬN </a:t>
            </a:r>
            <a:r>
              <a:rPr lang="en-US" dirty="0">
                <a:solidFill>
                  <a:schemeClr val="accent6">
                    <a:lumMod val="50000"/>
                  </a:schemeClr>
                </a:solidFill>
                <a:latin typeface="Montserrat" panose="00000500000000000000" pitchFamily="2" charset="0"/>
                <a:cs typeface="Arial" panose="020B0604020202020204" pitchFamily="34" charset="0"/>
              </a:rPr>
              <a:t>LÀ  </a:t>
            </a:r>
            <a:r>
              <a:rPr lang="en-US" sz="3200" b="1" dirty="0">
                <a:solidFill>
                  <a:srgbClr val="00930B"/>
                </a:solidFill>
                <a:latin typeface="Montserrat" panose="00000500000000000000" pitchFamily="2" charset="0"/>
                <a:cs typeface="Arial" panose="020B0604020202020204" pitchFamily="34" charset="0"/>
              </a:rPr>
              <a:t>NGƯỜI DẪN DẮT NGÀNH HÀNG NGŨ CỐC VIỆT NAM </a:t>
            </a:r>
            <a:r>
              <a:rPr lang="en-US" dirty="0">
                <a:solidFill>
                  <a:schemeClr val="accent6">
                    <a:lumMod val="50000"/>
                  </a:schemeClr>
                </a:solidFill>
                <a:latin typeface="Montserrat" panose="00000500000000000000" pitchFamily="2" charset="0"/>
                <a:cs typeface="Arial" panose="020B0604020202020204" pitchFamily="34" charset="0"/>
              </a:rPr>
              <a:t>CUNG CẤP </a:t>
            </a:r>
            <a:r>
              <a:rPr lang="vi-VN" dirty="0">
                <a:solidFill>
                  <a:schemeClr val="accent6">
                    <a:lumMod val="50000"/>
                  </a:schemeClr>
                </a:solidFill>
                <a:latin typeface="Montserrat" panose="00000500000000000000" pitchFamily="2" charset="0"/>
                <a:cs typeface="Arial" panose="020B0604020202020204" pitchFamily="34" charset="0"/>
              </a:rPr>
              <a:t>BỮA ĂN BỔ DƯỠNG, ĐỦ CHẤT, PHÙ HỢP VỚI TÚI TIỀN </a:t>
            </a:r>
            <a:r>
              <a:rPr lang="en-US" sz="2800" b="1" dirty="0">
                <a:solidFill>
                  <a:srgbClr val="FF0000"/>
                </a:solidFill>
                <a:latin typeface="Montserrat" panose="00000500000000000000" pitchFamily="2" charset="0"/>
                <a:cs typeface="Arial" pitchFamily="34" charset="0"/>
              </a:rPr>
              <a:t>MANG ĐẾN TRẢI NGHIỆM TỐT NHẤT CHO KHÁCH HÀNG.</a:t>
            </a:r>
          </a:p>
          <a:p>
            <a:endParaRPr lang="vi-VN" sz="2300" i="1" dirty="0">
              <a:solidFill>
                <a:srgbClr val="00447C"/>
              </a:solidFill>
              <a:latin typeface="Montserrat" panose="00000500000000000000" pitchFamily="2" charset="0"/>
              <a:cs typeface="Arial" pitchFamily="34" charset="0"/>
            </a:endParaRPr>
          </a:p>
        </p:txBody>
      </p:sp>
      <p:pic>
        <p:nvPicPr>
          <p:cNvPr id="11" name="Picture 10" descr="Logo&#10;&#10;Description automatically generated">
            <a:extLst>
              <a:ext uri="{FF2B5EF4-FFF2-40B4-BE49-F238E27FC236}">
                <a16:creationId xmlns:a16="http://schemas.microsoft.com/office/drawing/2014/main" id="{05356183-84E4-4368-88B5-2638F11A9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295" y="-252664"/>
            <a:ext cx="1635873" cy="1653378"/>
          </a:xfrm>
          <a:prstGeom prst="rect">
            <a:avLst/>
          </a:prstGeom>
        </p:spPr>
      </p:pic>
    </p:spTree>
    <p:extLst>
      <p:ext uri="{BB962C8B-B14F-4D97-AF65-F5344CB8AC3E}">
        <p14:creationId xmlns:p14="http://schemas.microsoft.com/office/powerpoint/2010/main" val="197810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9E6CB11-1CFF-4153-9E47-A89618DF3DA7}"/>
              </a:ext>
            </a:extLst>
          </p:cNvPr>
          <p:cNvSpPr/>
          <p:nvPr/>
        </p:nvSpPr>
        <p:spPr>
          <a:xfrm>
            <a:off x="4882428" y="4537779"/>
            <a:ext cx="2281097" cy="2248046"/>
          </a:xfrm>
          <a:prstGeom prst="ellipse">
            <a:avLst/>
          </a:prstGeom>
          <a:noFill/>
          <a:ln w="57150">
            <a:solidFill>
              <a:srgbClr val="00930B"/>
            </a:solidFill>
          </a:ln>
          <a:effectLst>
            <a:outerShdw blurRad="228600" dist="165100" dir="2220000" sx="1000" sy="1000" algn="ctr" rotWithShape="0">
              <a:srgbClr val="000000">
                <a:alpha val="7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4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5" name="Text Placeholder 1">
            <a:extLst>
              <a:ext uri="{FF2B5EF4-FFF2-40B4-BE49-F238E27FC236}">
                <a16:creationId xmlns:a16="http://schemas.microsoft.com/office/drawing/2014/main" id="{1B642C7A-248C-416D-8053-BE4ED836E336}"/>
              </a:ext>
            </a:extLst>
          </p:cNvPr>
          <p:cNvSpPr txBox="1">
            <a:spLocks/>
          </p:cNvSpPr>
          <p:nvPr/>
        </p:nvSpPr>
        <p:spPr>
          <a:xfrm>
            <a:off x="1561271" y="108277"/>
            <a:ext cx="8915400" cy="437684"/>
          </a:xfrm>
          <a:prstGeom prst="rect">
            <a:avLst/>
          </a:prstGeom>
        </p:spPr>
        <p:txBody>
          <a:bodyPr vert="horz" lIns="91440" tIns="45720" rIns="91440" bIns="45720" rtlCol="0" anchor="ctr">
            <a:normAutofit fontScale="77500" lnSpcReduction="20000"/>
          </a:bodyPr>
          <a:lstStyle>
            <a:defPPr>
              <a:defRPr lang="en-V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00930B"/>
                </a:solidFill>
                <a:latin typeface="UTM Sharnay" panose="02040603050506020204" pitchFamily="18" charset="0"/>
              </a:rPr>
              <a:t>  </a:t>
            </a:r>
            <a:r>
              <a:rPr lang="en-US" sz="3600" dirty="0">
                <a:solidFill>
                  <a:srgbClr val="00930B"/>
                </a:solidFill>
                <a:latin typeface="UTM Sharnay" panose="02040603050506020204" pitchFamily="18" charset="0"/>
                <a:cs typeface="Times New Roman" pitchFamily="18" charset="0"/>
              </a:rPr>
              <a:t>ĐỊNH HƯỚNG PHÁT TRIỂN THƯƠNG HIỆU</a:t>
            </a:r>
          </a:p>
        </p:txBody>
      </p:sp>
      <p:pic>
        <p:nvPicPr>
          <p:cNvPr id="6" name="Picture 5">
            <a:extLst>
              <a:ext uri="{FF2B5EF4-FFF2-40B4-BE49-F238E27FC236}">
                <a16:creationId xmlns:a16="http://schemas.microsoft.com/office/drawing/2014/main" id="{BD3EE08F-9D47-48B5-97F5-931BDA72AC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18442" y="1890129"/>
            <a:ext cx="1575048" cy="1145060"/>
          </a:xfrm>
          <a:prstGeom prst="rect">
            <a:avLst/>
          </a:prstGeom>
        </p:spPr>
      </p:pic>
      <p:sp>
        <p:nvSpPr>
          <p:cNvPr id="8" name="TextBox 7">
            <a:extLst>
              <a:ext uri="{FF2B5EF4-FFF2-40B4-BE49-F238E27FC236}">
                <a16:creationId xmlns:a16="http://schemas.microsoft.com/office/drawing/2014/main" id="{F206FAD8-56AB-41C9-A5E1-5085B91D0800}"/>
              </a:ext>
            </a:extLst>
          </p:cNvPr>
          <p:cNvSpPr txBox="1"/>
          <p:nvPr/>
        </p:nvSpPr>
        <p:spPr>
          <a:xfrm>
            <a:off x="4962334" y="5458426"/>
            <a:ext cx="209446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Mang lại giá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trị</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cộng</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đồng</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lợi ích cho các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cổ</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đông</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người</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lao động và mang lại cơ hội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cho đối tác.</a:t>
            </a:r>
          </a:p>
        </p:txBody>
      </p:sp>
      <p:sp>
        <p:nvSpPr>
          <p:cNvPr id="9" name="Oval 8">
            <a:extLst>
              <a:ext uri="{FF2B5EF4-FFF2-40B4-BE49-F238E27FC236}">
                <a16:creationId xmlns:a16="http://schemas.microsoft.com/office/drawing/2014/main" id="{BF6CDB7A-79BE-44D1-B625-9ACB243618E7}"/>
              </a:ext>
            </a:extLst>
          </p:cNvPr>
          <p:cNvSpPr/>
          <p:nvPr/>
        </p:nvSpPr>
        <p:spPr>
          <a:xfrm>
            <a:off x="1731034" y="4516772"/>
            <a:ext cx="2281097" cy="2262580"/>
          </a:xfrm>
          <a:prstGeom prst="ellipse">
            <a:avLst/>
          </a:prstGeom>
          <a:noFill/>
          <a:ln w="57150">
            <a:solidFill>
              <a:srgbClr val="3B8143"/>
            </a:solidFill>
          </a:ln>
          <a:effectLst>
            <a:outerShdw blurRad="228600" dist="165100" dir="2220000" sx="1000" sy="1000" algn="ctr" rotWithShape="0">
              <a:srgbClr val="000000">
                <a:alpha val="7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400"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10" name="Oval 9">
            <a:extLst>
              <a:ext uri="{FF2B5EF4-FFF2-40B4-BE49-F238E27FC236}">
                <a16:creationId xmlns:a16="http://schemas.microsoft.com/office/drawing/2014/main" id="{0C0E8B76-F676-4002-A93F-9F41C800ACE7}"/>
              </a:ext>
            </a:extLst>
          </p:cNvPr>
          <p:cNvSpPr/>
          <p:nvPr/>
        </p:nvSpPr>
        <p:spPr>
          <a:xfrm>
            <a:off x="7824303" y="4485342"/>
            <a:ext cx="2281097" cy="2248046"/>
          </a:xfrm>
          <a:prstGeom prst="ellipse">
            <a:avLst/>
          </a:prstGeom>
          <a:noFill/>
          <a:ln w="57150">
            <a:solidFill>
              <a:srgbClr val="3B8143"/>
            </a:solidFill>
          </a:ln>
          <a:effectLst>
            <a:outerShdw blurRad="228600" dist="165100" dir="2220000" sx="1000" sy="1000" algn="ctr" rotWithShape="0">
              <a:srgbClr val="000000">
                <a:alpha val="7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4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2" name="TextBox 11">
            <a:extLst>
              <a:ext uri="{FF2B5EF4-FFF2-40B4-BE49-F238E27FC236}">
                <a16:creationId xmlns:a16="http://schemas.microsoft.com/office/drawing/2014/main" id="{67BE958E-AD64-4204-B649-390FD52E68ED}"/>
              </a:ext>
            </a:extLst>
          </p:cNvPr>
          <p:cNvSpPr txBox="1"/>
          <p:nvPr/>
        </p:nvSpPr>
        <p:spPr>
          <a:xfrm>
            <a:off x="1742598" y="4753217"/>
            <a:ext cx="2354123" cy="41998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300" normalizeH="0" baseline="0" noProof="0" dirty="0">
                <a:ln>
                  <a:noFill/>
                </a:ln>
                <a:solidFill>
                  <a:srgbClr val="088538"/>
                </a:solidFill>
                <a:effectLst/>
                <a:uLnTx/>
                <a:uFillTx/>
                <a:latin typeface="UTM Sharnay" panose="02040603050506020204" pitchFamily="18" charset="0"/>
                <a:cs typeface="Times New Roman" pitchFamily="18" charset="0"/>
              </a:rPr>
              <a:t>TẦM NHÌN</a:t>
            </a:r>
            <a:endParaRPr kumimoji="0" lang="x-none" sz="1600" b="1" i="0" u="none" strike="noStrike" kern="1200" cap="none" spc="300" normalizeH="0" baseline="0" noProof="0" dirty="0">
              <a:ln>
                <a:noFill/>
              </a:ln>
              <a:solidFill>
                <a:srgbClr val="088538"/>
              </a:solidFill>
              <a:effectLst/>
              <a:uLnTx/>
              <a:uFillTx/>
              <a:latin typeface="UTM Sharnay" panose="02040603050506020204" pitchFamily="18" charset="0"/>
            </a:endParaRPr>
          </a:p>
        </p:txBody>
      </p:sp>
      <p:sp>
        <p:nvSpPr>
          <p:cNvPr id="13" name="TextBox 12">
            <a:extLst>
              <a:ext uri="{FF2B5EF4-FFF2-40B4-BE49-F238E27FC236}">
                <a16:creationId xmlns:a16="http://schemas.microsoft.com/office/drawing/2014/main" id="{6D204AEC-21A4-494D-B5E6-1FD08ED307DA}"/>
              </a:ext>
            </a:extLst>
          </p:cNvPr>
          <p:cNvSpPr txBox="1"/>
          <p:nvPr/>
        </p:nvSpPr>
        <p:spPr>
          <a:xfrm>
            <a:off x="7788846" y="4751182"/>
            <a:ext cx="2354123" cy="41998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300" normalizeH="0" baseline="0" noProof="0" dirty="0">
                <a:ln>
                  <a:noFill/>
                </a:ln>
                <a:solidFill>
                  <a:srgbClr val="088538"/>
                </a:solidFill>
                <a:effectLst/>
                <a:uLnTx/>
                <a:uFillTx/>
                <a:latin typeface="UTM Sharnay" panose="02040603050506020204" pitchFamily="18" charset="0"/>
                <a:cs typeface="Times New Roman" pitchFamily="18" charset="0"/>
              </a:rPr>
              <a:t>SỨ MỆNH</a:t>
            </a:r>
            <a:endParaRPr kumimoji="0" lang="x-none" sz="1600" b="1" i="0" u="none" strike="noStrike" kern="1200" cap="none" spc="300" normalizeH="0" baseline="0" noProof="0" dirty="0">
              <a:ln>
                <a:noFill/>
              </a:ln>
              <a:solidFill>
                <a:srgbClr val="088538"/>
              </a:solidFill>
              <a:effectLst/>
              <a:uLnTx/>
              <a:uFillTx/>
              <a:latin typeface="UTM Sharnay" panose="02040603050506020204" pitchFamily="18" charset="0"/>
            </a:endParaRPr>
          </a:p>
        </p:txBody>
      </p:sp>
      <p:sp>
        <p:nvSpPr>
          <p:cNvPr id="14" name="TextBox 13">
            <a:extLst>
              <a:ext uri="{FF2B5EF4-FFF2-40B4-BE49-F238E27FC236}">
                <a16:creationId xmlns:a16="http://schemas.microsoft.com/office/drawing/2014/main" id="{5F7D1871-BE72-4D84-8051-43AE6B1AD459}"/>
              </a:ext>
            </a:extLst>
          </p:cNvPr>
          <p:cNvSpPr txBox="1"/>
          <p:nvPr/>
        </p:nvSpPr>
        <p:spPr>
          <a:xfrm>
            <a:off x="4809402" y="4754812"/>
            <a:ext cx="2354123" cy="78931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300" normalizeH="0" baseline="0" noProof="0" dirty="0">
                <a:ln>
                  <a:noFill/>
                </a:ln>
                <a:solidFill>
                  <a:srgbClr val="088538"/>
                </a:solidFill>
                <a:effectLst/>
                <a:uLnTx/>
                <a:uFillTx/>
                <a:latin typeface="UTM Sharnay" panose="02040603050506020204" pitchFamily="18" charset="0"/>
                <a:cs typeface="Times New Roman" pitchFamily="18" charset="0"/>
              </a:rPr>
              <a:t>GIÁ TRỊ</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300" normalizeH="0" baseline="0" noProof="0" dirty="0">
                <a:ln>
                  <a:noFill/>
                </a:ln>
                <a:solidFill>
                  <a:srgbClr val="088538"/>
                </a:solidFill>
                <a:effectLst/>
                <a:uLnTx/>
                <a:uFillTx/>
                <a:latin typeface="UTM Sharnay" panose="02040603050506020204" pitchFamily="18" charset="0"/>
                <a:cs typeface="Times New Roman" pitchFamily="18" charset="0"/>
              </a:rPr>
              <a:t>CỐT LÕI</a:t>
            </a:r>
          </a:p>
        </p:txBody>
      </p:sp>
      <p:sp>
        <p:nvSpPr>
          <p:cNvPr id="16" name="Oval 15">
            <a:extLst>
              <a:ext uri="{FF2B5EF4-FFF2-40B4-BE49-F238E27FC236}">
                <a16:creationId xmlns:a16="http://schemas.microsoft.com/office/drawing/2014/main" id="{5F529F26-CCA1-4CDD-BE97-2222AFBCDC4B}"/>
              </a:ext>
            </a:extLst>
          </p:cNvPr>
          <p:cNvSpPr/>
          <p:nvPr/>
        </p:nvSpPr>
        <p:spPr>
          <a:xfrm rot="2040833">
            <a:off x="5681861" y="4104578"/>
            <a:ext cx="642557" cy="648543"/>
          </a:xfrm>
          <a:prstGeom prst="ellipse">
            <a:avLst/>
          </a:prstGeom>
          <a:solidFill>
            <a:srgbClr val="3B8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4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7" name="Oval 16">
            <a:extLst>
              <a:ext uri="{FF2B5EF4-FFF2-40B4-BE49-F238E27FC236}">
                <a16:creationId xmlns:a16="http://schemas.microsoft.com/office/drawing/2014/main" id="{BD96F1FD-2CD4-48B0-8D89-B0903CFBE383}"/>
              </a:ext>
            </a:extLst>
          </p:cNvPr>
          <p:cNvSpPr/>
          <p:nvPr/>
        </p:nvSpPr>
        <p:spPr>
          <a:xfrm>
            <a:off x="8601167" y="4215394"/>
            <a:ext cx="631009" cy="648543"/>
          </a:xfrm>
          <a:prstGeom prst="ellipse">
            <a:avLst/>
          </a:prstGeom>
          <a:solidFill>
            <a:srgbClr val="3B8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4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8" name="Oval 17">
            <a:extLst>
              <a:ext uri="{FF2B5EF4-FFF2-40B4-BE49-F238E27FC236}">
                <a16:creationId xmlns:a16="http://schemas.microsoft.com/office/drawing/2014/main" id="{7FC0F5BB-655A-4411-80C5-3CA561037C01}"/>
              </a:ext>
            </a:extLst>
          </p:cNvPr>
          <p:cNvSpPr/>
          <p:nvPr/>
        </p:nvSpPr>
        <p:spPr>
          <a:xfrm>
            <a:off x="2609951" y="4048257"/>
            <a:ext cx="650412" cy="677317"/>
          </a:xfrm>
          <a:prstGeom prst="ellipse">
            <a:avLst/>
          </a:prstGeom>
          <a:solidFill>
            <a:srgbClr val="3B8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400" b="0" i="0" u="none" strike="noStrike" kern="1200" cap="none" spc="0" normalizeH="0" baseline="0" noProof="0">
              <a:ln>
                <a:noFill/>
              </a:ln>
              <a:solidFill>
                <a:srgbClr val="FFFFFF"/>
              </a:solidFill>
              <a:effectLst/>
              <a:uLnTx/>
              <a:uFillTx/>
              <a:latin typeface="Montserrat" pitchFamily="2" charset="77"/>
              <a:ea typeface="+mn-ea"/>
              <a:cs typeface="+mn-cs"/>
            </a:endParaRPr>
          </a:p>
        </p:txBody>
      </p:sp>
      <p:pic>
        <p:nvPicPr>
          <p:cNvPr id="19" name="Graphic 18" descr="Group brainstorm">
            <a:extLst>
              <a:ext uri="{FF2B5EF4-FFF2-40B4-BE49-F238E27FC236}">
                <a16:creationId xmlns:a16="http://schemas.microsoft.com/office/drawing/2014/main" id="{2B98580E-9AFB-4B69-BD11-72EE82D3A90A}"/>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2632810" y="4059265"/>
            <a:ext cx="600029" cy="600029"/>
          </a:xfrm>
          <a:prstGeom prst="rect">
            <a:avLst/>
          </a:prstGeom>
        </p:spPr>
      </p:pic>
      <p:pic>
        <p:nvPicPr>
          <p:cNvPr id="20" name="Graphic 19" descr="Connections">
            <a:extLst>
              <a:ext uri="{FF2B5EF4-FFF2-40B4-BE49-F238E27FC236}">
                <a16:creationId xmlns:a16="http://schemas.microsoft.com/office/drawing/2014/main" id="{94818D56-47D3-4166-A637-DFA872C5DB7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734066" y="4154201"/>
            <a:ext cx="541598" cy="541596"/>
          </a:xfrm>
          <a:prstGeom prst="rect">
            <a:avLst/>
          </a:prstGeom>
        </p:spPr>
      </p:pic>
      <p:pic>
        <p:nvPicPr>
          <p:cNvPr id="21" name="Graphic 20" descr="Muscular arm">
            <a:extLst>
              <a:ext uri="{FF2B5EF4-FFF2-40B4-BE49-F238E27FC236}">
                <a16:creationId xmlns:a16="http://schemas.microsoft.com/office/drawing/2014/main" id="{1484C359-E77A-4100-9891-C55209E9527B}"/>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8575328" y="4315503"/>
            <a:ext cx="597331" cy="471262"/>
          </a:xfrm>
          <a:prstGeom prst="rect">
            <a:avLst/>
          </a:prstGeom>
        </p:spPr>
      </p:pic>
      <p:sp>
        <p:nvSpPr>
          <p:cNvPr id="22" name="TextBox 21">
            <a:extLst>
              <a:ext uri="{FF2B5EF4-FFF2-40B4-BE49-F238E27FC236}">
                <a16:creationId xmlns:a16="http://schemas.microsoft.com/office/drawing/2014/main" id="{3560FEE3-9D8C-4DD1-BDD6-897222301580}"/>
              </a:ext>
            </a:extLst>
          </p:cNvPr>
          <p:cNvSpPr txBox="1"/>
          <p:nvPr/>
        </p:nvSpPr>
        <p:spPr>
          <a:xfrm>
            <a:off x="7824303" y="5246929"/>
            <a:ext cx="21269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Trở thành chuyên gia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sức khoẻ cộng đồng,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nâng cao tầm vóc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và giá trị Việt.</a:t>
            </a:r>
          </a:p>
        </p:txBody>
      </p:sp>
      <p:sp>
        <p:nvSpPr>
          <p:cNvPr id="23" name="TextBox 22">
            <a:extLst>
              <a:ext uri="{FF2B5EF4-FFF2-40B4-BE49-F238E27FC236}">
                <a16:creationId xmlns:a16="http://schemas.microsoft.com/office/drawing/2014/main" id="{320655BE-ACBC-4F49-8BEA-F77EF6F74A32}"/>
              </a:ext>
            </a:extLst>
          </p:cNvPr>
          <p:cNvSpPr txBox="1"/>
          <p:nvPr/>
        </p:nvSpPr>
        <p:spPr>
          <a:xfrm>
            <a:off x="1872094" y="5204559"/>
            <a:ext cx="1930528"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Trở thành chuyên gia hàng đầu trong lĩnh vực kinh doanh và sản xuất ngũ cốc tại thị trường Việt Nam và hướng đến thị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trường</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a:t>
            </a:r>
            <a:r>
              <a:rPr kumimoji="0" lang="en-US" sz="1200" b="0" i="0" u="none" strike="noStrike" kern="1200" cap="none" spc="0" normalizeH="0" baseline="0" noProof="0" dirty="0" err="1">
                <a:ln>
                  <a:noFill/>
                </a:ln>
                <a:solidFill>
                  <a:srgbClr val="000000"/>
                </a:solidFill>
                <a:effectLst/>
                <a:uLnTx/>
                <a:uFillTx/>
                <a:latin typeface="Montserrat" pitchFamily="2" charset="77"/>
                <a:ea typeface="+mn-ea"/>
                <a:cs typeface="Times New Roman" panose="02020603050405020304" pitchFamily="18" charset="0"/>
              </a:rPr>
              <a:t>Thế</a:t>
            </a:r>
            <a:r>
              <a:rPr kumimoji="0" lang="en-US"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rPr>
              <a:t> giới.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200" b="0" i="0" u="none" strike="noStrike" kern="1200" cap="none" spc="0" normalizeH="0" baseline="0" noProof="0" dirty="0">
              <a:ln>
                <a:noFill/>
              </a:ln>
              <a:solidFill>
                <a:srgbClr val="000000"/>
              </a:solidFill>
              <a:effectLst/>
              <a:uLnTx/>
              <a:uFillTx/>
              <a:latin typeface="Montserrat" pitchFamily="2" charset="77"/>
              <a:ea typeface="+mn-ea"/>
              <a:cs typeface="Times New Roman" panose="02020603050405020304" pitchFamily="18" charset="0"/>
            </a:endParaRPr>
          </a:p>
        </p:txBody>
      </p:sp>
      <p:sp>
        <p:nvSpPr>
          <p:cNvPr id="24" name="Google Shape;1919;p178">
            <a:extLst>
              <a:ext uri="{FF2B5EF4-FFF2-40B4-BE49-F238E27FC236}">
                <a16:creationId xmlns:a16="http://schemas.microsoft.com/office/drawing/2014/main" id="{FFD2708D-EE4D-4625-A7B1-6EF18AD1634E}"/>
              </a:ext>
            </a:extLst>
          </p:cNvPr>
          <p:cNvSpPr/>
          <p:nvPr/>
        </p:nvSpPr>
        <p:spPr>
          <a:xfrm>
            <a:off x="1638301" y="545961"/>
            <a:ext cx="8705851" cy="1026556"/>
          </a:xfrm>
          <a:custGeom>
            <a:avLst/>
            <a:gdLst/>
            <a:ahLst/>
            <a:cxnLst/>
            <a:rect l="l" t="t" r="r" b="b"/>
            <a:pathLst>
              <a:path w="21600" h="21600" extrusionOk="0">
                <a:moveTo>
                  <a:pt x="10800" y="0"/>
                </a:moveTo>
                <a:lnTo>
                  <a:pt x="21600" y="21600"/>
                </a:lnTo>
                <a:lnTo>
                  <a:pt x="0" y="21600"/>
                </a:lnTo>
                <a:close/>
              </a:path>
            </a:pathLst>
          </a:custGeom>
          <a:solidFill>
            <a:schemeClr val="bg2">
              <a:lumMod val="75000"/>
            </a:schemeClr>
          </a:solidFill>
          <a:ln>
            <a:noFill/>
          </a:ln>
        </p:spPr>
        <p:txBody>
          <a:bodyPr spcFirstLastPara="1" wrap="square" lIns="29006" tIns="29006" rIns="29006" bIns="29006"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Tx/>
              <a:buNone/>
              <a:tabLst/>
              <a:defRPr/>
            </a:pPr>
            <a:endParaRPr kumimoji="0" sz="2400" b="0" i="0" u="none" strike="noStrike" kern="1200" cap="none" spc="0" normalizeH="0" baseline="0" noProof="0" dirty="0">
              <a:ln>
                <a:noFill/>
              </a:ln>
              <a:solidFill>
                <a:srgbClr val="0F701C"/>
              </a:solidFill>
              <a:effectLst/>
              <a:uLnTx/>
              <a:uFillTx/>
              <a:latin typeface="Montserrat" pitchFamily="2" charset="77"/>
              <a:ea typeface="Verdana" panose="020B0604030504040204" pitchFamily="34" charset="0"/>
              <a:cs typeface="Calibri" panose="020F0502020204030204" pitchFamily="34" charset="0"/>
              <a:sym typeface="Helvetica Neue"/>
            </a:endParaRPr>
          </a:p>
        </p:txBody>
      </p:sp>
      <p:pic>
        <p:nvPicPr>
          <p:cNvPr id="31" name="Picture 30" descr="Logo&#10;&#10;Description automatically generated">
            <a:extLst>
              <a:ext uri="{FF2B5EF4-FFF2-40B4-BE49-F238E27FC236}">
                <a16:creationId xmlns:a16="http://schemas.microsoft.com/office/drawing/2014/main" id="{133D2CF7-5094-4C9F-8503-2EA4774900C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876801" y="304800"/>
            <a:ext cx="1853403" cy="1873236"/>
          </a:xfrm>
          <a:prstGeom prst="rect">
            <a:avLst/>
          </a:prstGeom>
        </p:spPr>
      </p:pic>
      <p:graphicFrame>
        <p:nvGraphicFramePr>
          <p:cNvPr id="32" name="Table 3">
            <a:extLst>
              <a:ext uri="{FF2B5EF4-FFF2-40B4-BE49-F238E27FC236}">
                <a16:creationId xmlns:a16="http://schemas.microsoft.com/office/drawing/2014/main" id="{5BB839C8-2DCE-4AB0-B62A-61A580938FAE}"/>
              </a:ext>
            </a:extLst>
          </p:cNvPr>
          <p:cNvGraphicFramePr>
            <a:graphicFrameLocks noGrp="1"/>
          </p:cNvGraphicFramePr>
          <p:nvPr>
            <p:extLst>
              <p:ext uri="{D42A27DB-BD31-4B8C-83A1-F6EECF244321}">
                <p14:modId xmlns:p14="http://schemas.microsoft.com/office/powerpoint/2010/main" val="4042154025"/>
              </p:ext>
            </p:extLst>
          </p:nvPr>
        </p:nvGraphicFramePr>
        <p:xfrm>
          <a:off x="1638301" y="1623541"/>
          <a:ext cx="8627055" cy="274320"/>
        </p:xfrm>
        <a:graphic>
          <a:graphicData uri="http://schemas.openxmlformats.org/drawingml/2006/table">
            <a:tbl>
              <a:tblPr firstRow="1" bandRow="1">
                <a:tableStyleId>{5C22544A-7EE6-4342-B048-85BDC9FD1C3A}</a:tableStyleId>
              </a:tblPr>
              <a:tblGrid>
                <a:gridCol w="2875685">
                  <a:extLst>
                    <a:ext uri="{9D8B030D-6E8A-4147-A177-3AD203B41FA5}">
                      <a16:colId xmlns:a16="http://schemas.microsoft.com/office/drawing/2014/main" val="408327210"/>
                    </a:ext>
                  </a:extLst>
                </a:gridCol>
                <a:gridCol w="2875685">
                  <a:extLst>
                    <a:ext uri="{9D8B030D-6E8A-4147-A177-3AD203B41FA5}">
                      <a16:colId xmlns:a16="http://schemas.microsoft.com/office/drawing/2014/main" val="204792561"/>
                    </a:ext>
                  </a:extLst>
                </a:gridCol>
                <a:gridCol w="2875685">
                  <a:extLst>
                    <a:ext uri="{9D8B030D-6E8A-4147-A177-3AD203B41FA5}">
                      <a16:colId xmlns:a16="http://schemas.microsoft.com/office/drawing/2014/main" val="1095107993"/>
                    </a:ext>
                  </a:extLst>
                </a:gridCol>
              </a:tblGrid>
              <a:tr h="266808">
                <a:tc>
                  <a:txBody>
                    <a:bodyPr/>
                    <a:lstStyle/>
                    <a:p>
                      <a:pPr algn="ctr"/>
                      <a:r>
                        <a:rPr lang="en-US" sz="1200" b="1" i="0" dirty="0">
                          <a:latin typeface="Montserrat" panose="00000500000000000000" pitchFamily="2" charset="0"/>
                        </a:rPr>
                        <a:t>NGŨ CỐC </a:t>
                      </a:r>
                      <a:r>
                        <a:rPr lang="en-VN" sz="1200" b="1" i="0" dirty="0">
                          <a:latin typeface="Montserrat" panose="00000500000000000000" pitchFamily="2" charset="0"/>
                        </a:rPr>
                        <a:t>VIỆT ĐÀI</a:t>
                      </a:r>
                    </a:p>
                  </a:txBody>
                  <a:tcPr>
                    <a:solidFill>
                      <a:schemeClr val="accent4">
                        <a:lumMod val="50000"/>
                      </a:schemeClr>
                    </a:solidFill>
                  </a:tcPr>
                </a:tc>
                <a:tc>
                  <a:txBody>
                    <a:bodyPr/>
                    <a:lstStyle/>
                    <a:p>
                      <a:pPr algn="ctr"/>
                      <a:r>
                        <a:rPr lang="en-VN" sz="1200" b="1" i="0" dirty="0">
                          <a:latin typeface="Montserrat" panose="00000500000000000000" pitchFamily="2" charset="0"/>
                        </a:rPr>
                        <a:t>VIỆT NGŨ CỐC</a:t>
                      </a:r>
                    </a:p>
                  </a:txBody>
                  <a:tcPr>
                    <a:solidFill>
                      <a:schemeClr val="accent6">
                        <a:lumMod val="75000"/>
                      </a:schemeClr>
                    </a:solidFill>
                  </a:tcPr>
                </a:tc>
                <a:tc>
                  <a:txBody>
                    <a:bodyPr/>
                    <a:lstStyle/>
                    <a:p>
                      <a:pPr algn="ctr"/>
                      <a:r>
                        <a:rPr lang="en-VN" sz="1200" b="1" i="0" dirty="0">
                          <a:latin typeface="Montserrat" panose="00000500000000000000" pitchFamily="2" charset="0"/>
                        </a:rPr>
                        <a:t>OATTA</a:t>
                      </a:r>
                      <a:r>
                        <a:rPr lang="en-US" sz="1200" b="1" i="0" dirty="0">
                          <a:latin typeface="Montserrat" panose="00000500000000000000" pitchFamily="2" charset="0"/>
                        </a:rPr>
                        <a:t> – </a:t>
                      </a:r>
                      <a:r>
                        <a:rPr lang="en-US" sz="1200" b="1" i="0" dirty="0" err="1">
                          <a:latin typeface="Montserrat" panose="00000500000000000000" pitchFamily="2" charset="0"/>
                        </a:rPr>
                        <a:t>Bữa</a:t>
                      </a:r>
                      <a:r>
                        <a:rPr lang="en-US" sz="1200" b="1" i="0" dirty="0">
                          <a:latin typeface="Montserrat" panose="00000500000000000000" pitchFamily="2" charset="0"/>
                        </a:rPr>
                        <a:t> </a:t>
                      </a:r>
                      <a:r>
                        <a:rPr lang="en-US" sz="1200" b="1" i="0" dirty="0" err="1">
                          <a:latin typeface="Montserrat" panose="00000500000000000000" pitchFamily="2" charset="0"/>
                        </a:rPr>
                        <a:t>ăn</a:t>
                      </a:r>
                      <a:r>
                        <a:rPr lang="en-US" sz="1200" b="1" i="0" dirty="0">
                          <a:latin typeface="Montserrat" panose="00000500000000000000" pitchFamily="2" charset="0"/>
                        </a:rPr>
                        <a:t> 1 </a:t>
                      </a:r>
                      <a:r>
                        <a:rPr lang="en-US" sz="1200" b="1" i="0" dirty="0" err="1">
                          <a:latin typeface="Montserrat" panose="00000500000000000000" pitchFamily="2" charset="0"/>
                        </a:rPr>
                        <a:t>phút</a:t>
                      </a:r>
                      <a:endParaRPr lang="en-VN" sz="1200" b="1" i="0" dirty="0">
                        <a:latin typeface="Montserrat" panose="00000500000000000000" pitchFamily="2" charset="0"/>
                      </a:endParaRPr>
                    </a:p>
                  </a:txBody>
                  <a:tcPr>
                    <a:solidFill>
                      <a:srgbClr val="FF0000"/>
                    </a:solidFill>
                  </a:tcPr>
                </a:tc>
                <a:extLst>
                  <a:ext uri="{0D108BD9-81ED-4DB2-BD59-A6C34878D82A}">
                    <a16:rowId xmlns:a16="http://schemas.microsoft.com/office/drawing/2014/main" val="2726182607"/>
                  </a:ext>
                </a:extLst>
              </a:tr>
            </a:tbl>
          </a:graphicData>
        </a:graphic>
      </p:graphicFrame>
      <p:pic>
        <p:nvPicPr>
          <p:cNvPr id="33" name="Picture 32" descr="Logo, company name&#10;&#10;Description automatically generated">
            <a:extLst>
              <a:ext uri="{FF2B5EF4-FFF2-40B4-BE49-F238E27FC236}">
                <a16:creationId xmlns:a16="http://schemas.microsoft.com/office/drawing/2014/main" id="{0B0E4D41-F350-4CDB-87A0-9546B10D5C5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904871" y="1784769"/>
            <a:ext cx="1524000" cy="1078220"/>
          </a:xfrm>
          <a:prstGeom prst="rect">
            <a:avLst/>
          </a:prstGeom>
        </p:spPr>
      </p:pic>
      <p:sp>
        <p:nvSpPr>
          <p:cNvPr id="34" name="TextBox 33">
            <a:extLst>
              <a:ext uri="{FF2B5EF4-FFF2-40B4-BE49-F238E27FC236}">
                <a16:creationId xmlns:a16="http://schemas.microsoft.com/office/drawing/2014/main" id="{D3AC2021-54F9-4F4C-BA2D-035245A8931A}"/>
              </a:ext>
            </a:extLst>
          </p:cNvPr>
          <p:cNvSpPr txBox="1"/>
          <p:nvPr/>
        </p:nvSpPr>
        <p:spPr>
          <a:xfrm>
            <a:off x="7824303" y="3059877"/>
            <a:ext cx="28041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Bữa</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ăn</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1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phút</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đủ</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đầy</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dinh</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dưỡng</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p>
        </p:txBody>
      </p:sp>
      <p:sp>
        <p:nvSpPr>
          <p:cNvPr id="35" name="TextBox 34">
            <a:extLst>
              <a:ext uri="{FF2B5EF4-FFF2-40B4-BE49-F238E27FC236}">
                <a16:creationId xmlns:a16="http://schemas.microsoft.com/office/drawing/2014/main" id="{059DF252-B34B-400B-BF76-CEFAED514E46}"/>
              </a:ext>
            </a:extLst>
          </p:cNvPr>
          <p:cNvSpPr txBox="1"/>
          <p:nvPr/>
        </p:nvSpPr>
        <p:spPr>
          <a:xfrm>
            <a:off x="4782094" y="3070354"/>
            <a:ext cx="247375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100%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Nguyên</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bản</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từ</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hạt</a:t>
            </a:r>
            <a:endPar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endParaRPr>
          </a:p>
        </p:txBody>
      </p:sp>
      <p:sp>
        <p:nvSpPr>
          <p:cNvPr id="36" name="TextBox 35">
            <a:extLst>
              <a:ext uri="{FF2B5EF4-FFF2-40B4-BE49-F238E27FC236}">
                <a16:creationId xmlns:a16="http://schemas.microsoft.com/office/drawing/2014/main" id="{2C801115-CE77-48B3-BC32-30443A7F986F}"/>
              </a:ext>
            </a:extLst>
          </p:cNvPr>
          <p:cNvSpPr txBox="1"/>
          <p:nvPr/>
        </p:nvSpPr>
        <p:spPr>
          <a:xfrm>
            <a:off x="1770486" y="3059877"/>
            <a:ext cx="232467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Chuyên</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gia</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về</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ngũ</a:t>
            </a:r>
            <a:r>
              <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rPr>
              <a:t> </a:t>
            </a:r>
            <a:r>
              <a:rPr kumimoji="0" lang="en-US" sz="1400" b="1" i="0" u="none" strike="noStrike" kern="1200" cap="none" spc="0" normalizeH="0" baseline="0" noProof="0" dirty="0" err="1">
                <a:ln>
                  <a:noFill/>
                </a:ln>
                <a:solidFill>
                  <a:srgbClr val="549E39">
                    <a:lumMod val="75000"/>
                  </a:srgbClr>
                </a:solidFill>
                <a:effectLst/>
                <a:uLnTx/>
                <a:uFillTx/>
                <a:latin typeface="Montserrat" panose="00000500000000000000" pitchFamily="2" charset="0"/>
              </a:rPr>
              <a:t>cốc</a:t>
            </a:r>
            <a:endParaRPr kumimoji="0" lang="en-US" sz="1400" b="1" i="0" u="none" strike="noStrike" kern="1200" cap="none" spc="0" normalizeH="0" baseline="0" noProof="0" dirty="0">
              <a:ln>
                <a:noFill/>
              </a:ln>
              <a:solidFill>
                <a:srgbClr val="549E39">
                  <a:lumMod val="75000"/>
                </a:srgbClr>
              </a:solidFill>
              <a:effectLst/>
              <a:uLnTx/>
              <a:uFillTx/>
              <a:latin typeface="Montserrat" panose="00000500000000000000" pitchFamily="2" charset="0"/>
            </a:endParaRPr>
          </a:p>
        </p:txBody>
      </p:sp>
      <p:pic>
        <p:nvPicPr>
          <p:cNvPr id="43" name="Picture 42" descr="Icon&#10;&#10;Description automatically generated">
            <a:extLst>
              <a:ext uri="{FF2B5EF4-FFF2-40B4-BE49-F238E27FC236}">
                <a16:creationId xmlns:a16="http://schemas.microsoft.com/office/drawing/2014/main" id="{3811CF95-84EA-4B7C-956B-39DA45C5D059}"/>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624474" y="2136174"/>
            <a:ext cx="565966" cy="565966"/>
          </a:xfrm>
          <a:prstGeom prst="rect">
            <a:avLst/>
          </a:prstGeom>
        </p:spPr>
      </p:pic>
      <p:pic>
        <p:nvPicPr>
          <p:cNvPr id="45" name="Picture 44" descr="Logo&#10;&#10;Description automatically generated">
            <a:extLst>
              <a:ext uri="{FF2B5EF4-FFF2-40B4-BE49-F238E27FC236}">
                <a16:creationId xmlns:a16="http://schemas.microsoft.com/office/drawing/2014/main" id="{3D42F998-E520-4D46-8B10-7EFB3A7460B0}"/>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9820101" y="2116593"/>
            <a:ext cx="613230" cy="619761"/>
          </a:xfrm>
          <a:prstGeom prst="rect">
            <a:avLst/>
          </a:prstGeom>
        </p:spPr>
      </p:pic>
      <p:pic>
        <p:nvPicPr>
          <p:cNvPr id="49" name="Picture 48" descr="Text&#10;&#10;Description automatically generated">
            <a:extLst>
              <a:ext uri="{FF2B5EF4-FFF2-40B4-BE49-F238E27FC236}">
                <a16:creationId xmlns:a16="http://schemas.microsoft.com/office/drawing/2014/main" id="{884478D4-3FEF-4115-91B1-3B8232425FCB}"/>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211930" y="1982468"/>
            <a:ext cx="1494582" cy="958234"/>
          </a:xfrm>
          <a:prstGeom prst="rect">
            <a:avLst/>
          </a:prstGeom>
        </p:spPr>
      </p:pic>
      <p:pic>
        <p:nvPicPr>
          <p:cNvPr id="4" name="Picture 3" descr="Text, logo&#10;&#10;Description automatically generated">
            <a:extLst>
              <a:ext uri="{FF2B5EF4-FFF2-40B4-BE49-F238E27FC236}">
                <a16:creationId xmlns:a16="http://schemas.microsoft.com/office/drawing/2014/main" id="{19DE19E4-3C97-AFBB-F2E9-386E1BE5B5AA}"/>
              </a:ext>
            </a:extLst>
          </p:cNvPr>
          <p:cNvPicPr>
            <a:picLocks noChangeAspect="1"/>
          </p:cNvPicPr>
          <p:nvPr/>
        </p:nvPicPr>
        <p:blipFill>
          <a:blip r:embed="rId14"/>
          <a:stretch>
            <a:fillRect/>
          </a:stretch>
        </p:blipFill>
        <p:spPr>
          <a:xfrm>
            <a:off x="5448154" y="3351625"/>
            <a:ext cx="1295691" cy="684271"/>
          </a:xfrm>
          <a:prstGeom prst="rect">
            <a:avLst/>
          </a:prstGeom>
        </p:spPr>
      </p:pic>
    </p:spTree>
    <p:extLst>
      <p:ext uri="{BB962C8B-B14F-4D97-AF65-F5344CB8AC3E}">
        <p14:creationId xmlns:p14="http://schemas.microsoft.com/office/powerpoint/2010/main" val="128493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11287</TotalTime>
  <Words>5649</Words>
  <Application>Microsoft Office PowerPoint</Application>
  <PresentationFormat>Widescreen</PresentationFormat>
  <Paragraphs>663</Paragraphs>
  <Slides>53</Slides>
  <Notes>13</Notes>
  <HiddenSlides>0</HiddenSlides>
  <MMClips>0</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53</vt:i4>
      </vt:variant>
    </vt:vector>
  </HeadingPairs>
  <TitlesOfParts>
    <vt:vector size="74" baseType="lpstr">
      <vt:lpstr>Arial</vt:lpstr>
      <vt:lpstr>Calibri</vt:lpstr>
      <vt:lpstr>Calibri Light</vt:lpstr>
      <vt:lpstr>Cambria</vt:lpstr>
      <vt:lpstr>Constantia</vt:lpstr>
      <vt:lpstr>Geneva</vt:lpstr>
      <vt:lpstr>Helvetica</vt:lpstr>
      <vt:lpstr>Helvetica Neue</vt:lpstr>
      <vt:lpstr>Mongolian Baiti</vt:lpstr>
      <vt:lpstr>Montserrat</vt:lpstr>
      <vt:lpstr>MyriadPro-Semibold</vt:lpstr>
      <vt:lpstr>San Francisco Display Regular</vt:lpstr>
      <vt:lpstr>Segoe UI</vt:lpstr>
      <vt:lpstr>Tahoma</vt:lpstr>
      <vt:lpstr>Times New Roman</vt:lpstr>
      <vt:lpstr>UTM Sharnay</vt:lpstr>
      <vt:lpstr>Verdana</vt:lpstr>
      <vt:lpstr>Wingdings</vt:lpstr>
      <vt:lpstr>Office Theme</vt:lpstr>
      <vt:lpstr>8_Office Theme</vt:lpstr>
      <vt:lpstr>9_Office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CÔNG NGHỆ SẢN XUẤT HIỆN ĐẠI </vt:lpstr>
      <vt:lpstr>NGUỒN NGUYÊN LIỆU CHẤT LƯỢNG CAO  ĐA PHẦN NHẬP KHẨU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Hỏi và Đáp</vt:lpstr>
      <vt:lpstr>PowerPoint Presentation</vt:lpstr>
      <vt:lpstr>PowerPoint Presentation</vt:lpstr>
      <vt:lpstr>CÁC LỖI THƯỜNG GĂP, NGUYÊN NHÂN VÀ CÁCH XỬ LÝ</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HOẠT ĐỘNG TRUYỀN THÔNG  VIỆT NGŨ CỐC</dc:title>
  <dc:creator>aza28</dc:creator>
  <cp:lastModifiedBy>Bùi Phương</cp:lastModifiedBy>
  <cp:revision>222</cp:revision>
  <cp:lastPrinted>2022-05-05T01:02:31Z</cp:lastPrinted>
  <dcterms:created xsi:type="dcterms:W3CDTF">2022-02-19T00:42:10Z</dcterms:created>
  <dcterms:modified xsi:type="dcterms:W3CDTF">2023-02-24T02:07:02Z</dcterms:modified>
</cp:coreProperties>
</file>