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6" r:id="rId1"/>
    <p:sldMasterId id="2147483788" r:id="rId2"/>
  </p:sldMasterIdLst>
  <p:sldIdLst>
    <p:sldId id="256" r:id="rId3"/>
    <p:sldId id="257" r:id="rId4"/>
    <p:sldId id="258" r:id="rId5"/>
    <p:sldId id="259" r:id="rId6"/>
    <p:sldId id="260" r:id="rId7"/>
    <p:sldId id="261" r:id="rId8"/>
    <p:sldId id="262" r:id="rId9"/>
  </p:sldIdLst>
  <p:sldSz cx="12192000" cy="6858000"/>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PT-ELEAD" initials="F" lastIdx="1" clrIdx="0">
    <p:extLst>
      <p:ext uri="{19B8F6BF-5375-455C-9EA6-DF929625EA0E}">
        <p15:presenceInfo xmlns:p15="http://schemas.microsoft.com/office/powerpoint/2012/main" userId="FPT-ELEAD"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7" autoAdjust="0"/>
    <p:restoredTop sz="94660"/>
  </p:normalViewPr>
  <p:slideViewPr>
    <p:cSldViewPr snapToGrid="0">
      <p:cViewPr varScale="1">
        <p:scale>
          <a:sx n="88" d="100"/>
          <a:sy n="88" d="100"/>
        </p:scale>
        <p:origin x="120"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50516BAB-B8FC-455D-8061-809F4DD33C8A}" type="datetimeFigureOut">
              <a:rPr lang="vi-VN" smtClean="0"/>
              <a:t>26/10/2017</a:t>
            </a:fld>
            <a:endParaRPr lang="vi-VN"/>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vi-VN"/>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A2D3E51F-3AA9-470D-A88D-79F111C39433}" type="slidenum">
              <a:rPr lang="vi-VN" smtClean="0"/>
              <a:t>‹#›</a:t>
            </a:fld>
            <a:endParaRPr lang="vi-VN"/>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157369320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516BAB-B8FC-455D-8061-809F4DD33C8A}" type="datetimeFigureOut">
              <a:rPr lang="vi-VN" smtClean="0"/>
              <a:t>26/10/2017</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A2D3E51F-3AA9-470D-A88D-79F111C39433}" type="slidenum">
              <a:rPr lang="vi-VN" smtClean="0"/>
              <a:t>‹#›</a:t>
            </a:fld>
            <a:endParaRPr lang="vi-VN"/>
          </a:p>
        </p:txBody>
      </p:sp>
    </p:spTree>
    <p:extLst>
      <p:ext uri="{BB962C8B-B14F-4D97-AF65-F5344CB8AC3E}">
        <p14:creationId xmlns:p14="http://schemas.microsoft.com/office/powerpoint/2010/main" val="887933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50516BAB-B8FC-455D-8061-809F4DD33C8A}" type="datetimeFigureOut">
              <a:rPr lang="vi-VN" smtClean="0"/>
              <a:t>26/10/2017</a:t>
            </a:fld>
            <a:endParaRPr lang="vi-VN"/>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vi-VN"/>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A2D3E51F-3AA9-470D-A88D-79F111C39433}" type="slidenum">
              <a:rPr lang="vi-VN" smtClean="0"/>
              <a:t>‹#›</a:t>
            </a:fld>
            <a:endParaRPr lang="vi-VN"/>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292374843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0516BAB-B8FC-455D-8061-809F4DD33C8A}" type="datetimeFigureOut">
              <a:rPr lang="vi-VN" smtClean="0"/>
              <a:t>26/10/2017</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A2D3E51F-3AA9-470D-A88D-79F111C39433}" type="slidenum">
              <a:rPr lang="vi-VN" smtClean="0"/>
              <a:t>‹#›</a:t>
            </a:fld>
            <a:endParaRPr lang="vi-VN"/>
          </a:p>
        </p:txBody>
      </p:sp>
    </p:spTree>
    <p:extLst>
      <p:ext uri="{BB962C8B-B14F-4D97-AF65-F5344CB8AC3E}">
        <p14:creationId xmlns:p14="http://schemas.microsoft.com/office/powerpoint/2010/main" val="5026599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0516BAB-B8FC-455D-8061-809F4DD33C8A}" type="datetimeFigureOut">
              <a:rPr lang="vi-VN" smtClean="0"/>
              <a:t>26/10/2017</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A2D3E51F-3AA9-470D-A88D-79F111C39433}" type="slidenum">
              <a:rPr lang="vi-VN" smtClean="0"/>
              <a:t>‹#›</a:t>
            </a:fld>
            <a:endParaRPr lang="vi-VN"/>
          </a:p>
        </p:txBody>
      </p:sp>
    </p:spTree>
    <p:extLst>
      <p:ext uri="{BB962C8B-B14F-4D97-AF65-F5344CB8AC3E}">
        <p14:creationId xmlns:p14="http://schemas.microsoft.com/office/powerpoint/2010/main" val="1973377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0516BAB-B8FC-455D-8061-809F4DD33C8A}" type="datetimeFigureOut">
              <a:rPr lang="vi-VN" smtClean="0"/>
              <a:t>26/10/2017</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A2D3E51F-3AA9-470D-A88D-79F111C39433}" type="slidenum">
              <a:rPr lang="vi-VN" smtClean="0"/>
              <a:t>‹#›</a:t>
            </a:fld>
            <a:endParaRPr lang="vi-VN"/>
          </a:p>
        </p:txBody>
      </p:sp>
    </p:spTree>
    <p:extLst>
      <p:ext uri="{BB962C8B-B14F-4D97-AF65-F5344CB8AC3E}">
        <p14:creationId xmlns:p14="http://schemas.microsoft.com/office/powerpoint/2010/main" val="2841553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516BAB-B8FC-455D-8061-809F4DD33C8A}" type="datetimeFigureOut">
              <a:rPr lang="vi-VN" smtClean="0"/>
              <a:t>26/10/2017</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A2D3E51F-3AA9-470D-A88D-79F111C39433}" type="slidenum">
              <a:rPr lang="vi-VN" smtClean="0"/>
              <a:t>‹#›</a:t>
            </a:fld>
            <a:endParaRPr lang="vi-VN"/>
          </a:p>
        </p:txBody>
      </p:sp>
    </p:spTree>
    <p:extLst>
      <p:ext uri="{BB962C8B-B14F-4D97-AF65-F5344CB8AC3E}">
        <p14:creationId xmlns:p14="http://schemas.microsoft.com/office/powerpoint/2010/main" val="983252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50516BAB-B8FC-455D-8061-809F4DD33C8A}" type="datetimeFigureOut">
              <a:rPr lang="vi-VN" smtClean="0"/>
              <a:t>26/10/2017</a:t>
            </a:fld>
            <a:endParaRPr lang="vi-VN"/>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vi-VN"/>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A2D3E51F-3AA9-470D-A88D-79F111C39433}" type="slidenum">
              <a:rPr lang="vi-VN" smtClean="0"/>
              <a:t>‹#›</a:t>
            </a:fld>
            <a:endParaRPr lang="vi-VN"/>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5365483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50516BAB-B8FC-455D-8061-809F4DD33C8A}" type="datetimeFigureOut">
              <a:rPr lang="vi-VN" smtClean="0"/>
              <a:t>26/10/2017</a:t>
            </a:fld>
            <a:endParaRPr lang="vi-VN"/>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vi-VN"/>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A2D3E51F-3AA9-470D-A88D-79F111C39433}" type="slidenum">
              <a:rPr lang="vi-VN" smtClean="0"/>
              <a:t>‹#›</a:t>
            </a:fld>
            <a:endParaRPr lang="vi-VN"/>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735187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516BAB-B8FC-455D-8061-809F4DD33C8A}" type="datetimeFigureOut">
              <a:rPr lang="vi-VN" smtClean="0"/>
              <a:t>26/10/2017</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A2D3E51F-3AA9-470D-A88D-79F111C39433}" type="slidenum">
              <a:rPr lang="vi-VN" smtClean="0"/>
              <a:t>‹#›</a:t>
            </a:fld>
            <a:endParaRPr lang="vi-VN"/>
          </a:p>
        </p:txBody>
      </p:sp>
    </p:spTree>
    <p:extLst>
      <p:ext uri="{BB962C8B-B14F-4D97-AF65-F5344CB8AC3E}">
        <p14:creationId xmlns:p14="http://schemas.microsoft.com/office/powerpoint/2010/main" val="4285070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516BAB-B8FC-455D-8061-809F4DD33C8A}" type="datetimeFigureOut">
              <a:rPr lang="vi-VN" smtClean="0"/>
              <a:t>26/10/2017</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A2D3E51F-3AA9-470D-A88D-79F111C39433}" type="slidenum">
              <a:rPr lang="vi-VN" smtClean="0"/>
              <a:t>‹#›</a:t>
            </a:fld>
            <a:endParaRPr lang="vi-VN"/>
          </a:p>
        </p:txBody>
      </p:sp>
    </p:spTree>
    <p:extLst>
      <p:ext uri="{BB962C8B-B14F-4D97-AF65-F5344CB8AC3E}">
        <p14:creationId xmlns:p14="http://schemas.microsoft.com/office/powerpoint/2010/main" val="2221115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50516BAB-B8FC-455D-8061-809F4DD33C8A}" type="datetimeFigureOut">
              <a:rPr lang="vi-VN" smtClean="0"/>
              <a:t>26/10/2017</a:t>
            </a:fld>
            <a:endParaRPr lang="vi-VN"/>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vi-VN"/>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A2D3E51F-3AA9-470D-A88D-79F111C39433}" type="slidenum">
              <a:rPr lang="vi-VN" smtClean="0"/>
              <a:t>‹#›</a:t>
            </a:fld>
            <a:endParaRPr lang="vi-VN"/>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2508537980"/>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516BAB-B8FC-455D-8061-809F4DD33C8A}" type="datetimeFigureOut">
              <a:rPr lang="vi-VN" smtClean="0"/>
              <a:t>26/10/2017</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A2D3E51F-3AA9-470D-A88D-79F111C39433}" type="slidenum">
              <a:rPr lang="vi-VN" smtClean="0"/>
              <a:t>‹#›</a:t>
            </a:fld>
            <a:endParaRPr lang="vi-VN"/>
          </a:p>
        </p:txBody>
      </p:sp>
    </p:spTree>
    <p:extLst>
      <p:ext uri="{BB962C8B-B14F-4D97-AF65-F5344CB8AC3E}">
        <p14:creationId xmlns:p14="http://schemas.microsoft.com/office/powerpoint/2010/main" val="18818308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50516BAB-B8FC-455D-8061-809F4DD33C8A}" type="datetimeFigureOut">
              <a:rPr lang="vi-VN" smtClean="0"/>
              <a:t>26/10/2017</a:t>
            </a:fld>
            <a:endParaRPr lang="vi-VN"/>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vi-VN"/>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A2D3E51F-3AA9-470D-A88D-79F111C39433}" type="slidenum">
              <a:rPr lang="vi-VN" smtClean="0"/>
              <a:t>‹#›</a:t>
            </a:fld>
            <a:endParaRPr lang="vi-VN"/>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3425432067"/>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0516BAB-B8FC-455D-8061-809F4DD33C8A}" type="datetimeFigureOut">
              <a:rPr lang="vi-VN" smtClean="0"/>
              <a:t>26/10/2017</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A2D3E51F-3AA9-470D-A88D-79F111C39433}" type="slidenum">
              <a:rPr lang="vi-VN" smtClean="0"/>
              <a:t>‹#›</a:t>
            </a:fld>
            <a:endParaRPr lang="vi-VN"/>
          </a:p>
        </p:txBody>
      </p:sp>
    </p:spTree>
    <p:extLst>
      <p:ext uri="{BB962C8B-B14F-4D97-AF65-F5344CB8AC3E}">
        <p14:creationId xmlns:p14="http://schemas.microsoft.com/office/powerpoint/2010/main" val="37103836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0516BAB-B8FC-455D-8061-809F4DD33C8A}" type="datetimeFigureOut">
              <a:rPr lang="vi-VN" smtClean="0"/>
              <a:t>26/10/2017</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A2D3E51F-3AA9-470D-A88D-79F111C39433}" type="slidenum">
              <a:rPr lang="vi-VN" smtClean="0"/>
              <a:t>‹#›</a:t>
            </a:fld>
            <a:endParaRPr lang="vi-VN"/>
          </a:p>
        </p:txBody>
      </p:sp>
    </p:spTree>
    <p:extLst>
      <p:ext uri="{BB962C8B-B14F-4D97-AF65-F5344CB8AC3E}">
        <p14:creationId xmlns:p14="http://schemas.microsoft.com/office/powerpoint/2010/main" val="10406671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0516BAB-B8FC-455D-8061-809F4DD33C8A}" type="datetimeFigureOut">
              <a:rPr lang="vi-VN" smtClean="0"/>
              <a:t>26/10/2017</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A2D3E51F-3AA9-470D-A88D-79F111C39433}" type="slidenum">
              <a:rPr lang="vi-VN" smtClean="0"/>
              <a:t>‹#›</a:t>
            </a:fld>
            <a:endParaRPr lang="vi-VN"/>
          </a:p>
        </p:txBody>
      </p:sp>
    </p:spTree>
    <p:extLst>
      <p:ext uri="{BB962C8B-B14F-4D97-AF65-F5344CB8AC3E}">
        <p14:creationId xmlns:p14="http://schemas.microsoft.com/office/powerpoint/2010/main" val="39450617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516BAB-B8FC-455D-8061-809F4DD33C8A}" type="datetimeFigureOut">
              <a:rPr lang="vi-VN" smtClean="0"/>
              <a:t>26/10/2017</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A2D3E51F-3AA9-470D-A88D-79F111C39433}" type="slidenum">
              <a:rPr lang="vi-VN" smtClean="0"/>
              <a:t>‹#›</a:t>
            </a:fld>
            <a:endParaRPr lang="vi-VN"/>
          </a:p>
        </p:txBody>
      </p:sp>
    </p:spTree>
    <p:extLst>
      <p:ext uri="{BB962C8B-B14F-4D97-AF65-F5344CB8AC3E}">
        <p14:creationId xmlns:p14="http://schemas.microsoft.com/office/powerpoint/2010/main" val="16919711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50516BAB-B8FC-455D-8061-809F4DD33C8A}" type="datetimeFigureOut">
              <a:rPr lang="vi-VN" smtClean="0"/>
              <a:t>26/10/2017</a:t>
            </a:fld>
            <a:endParaRPr lang="vi-VN"/>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vi-VN"/>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A2D3E51F-3AA9-470D-A88D-79F111C39433}" type="slidenum">
              <a:rPr lang="vi-VN" smtClean="0"/>
              <a:t>‹#›</a:t>
            </a:fld>
            <a:endParaRPr lang="vi-VN"/>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1756566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50516BAB-B8FC-455D-8061-809F4DD33C8A}" type="datetimeFigureOut">
              <a:rPr lang="vi-VN" smtClean="0"/>
              <a:t>26/10/2017</a:t>
            </a:fld>
            <a:endParaRPr lang="vi-VN"/>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vi-VN"/>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A2D3E51F-3AA9-470D-A88D-79F111C39433}" type="slidenum">
              <a:rPr lang="vi-VN" smtClean="0"/>
              <a:t>‹#›</a:t>
            </a:fld>
            <a:endParaRPr lang="vi-VN"/>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2037048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516BAB-B8FC-455D-8061-809F4DD33C8A}" type="datetimeFigureOut">
              <a:rPr lang="vi-VN" smtClean="0"/>
              <a:t>26/10/2017</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A2D3E51F-3AA9-470D-A88D-79F111C39433}" type="slidenum">
              <a:rPr lang="vi-VN" smtClean="0"/>
              <a:t>‹#›</a:t>
            </a:fld>
            <a:endParaRPr lang="vi-VN"/>
          </a:p>
        </p:txBody>
      </p:sp>
    </p:spTree>
    <p:extLst>
      <p:ext uri="{BB962C8B-B14F-4D97-AF65-F5344CB8AC3E}">
        <p14:creationId xmlns:p14="http://schemas.microsoft.com/office/powerpoint/2010/main" val="15532564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516BAB-B8FC-455D-8061-809F4DD33C8A}" type="datetimeFigureOut">
              <a:rPr lang="vi-VN" smtClean="0"/>
              <a:t>26/10/2017</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A2D3E51F-3AA9-470D-A88D-79F111C39433}" type="slidenum">
              <a:rPr lang="vi-VN" smtClean="0"/>
              <a:t>‹#›</a:t>
            </a:fld>
            <a:endParaRPr lang="vi-VN"/>
          </a:p>
        </p:txBody>
      </p:sp>
    </p:spTree>
    <p:extLst>
      <p:ext uri="{BB962C8B-B14F-4D97-AF65-F5344CB8AC3E}">
        <p14:creationId xmlns:p14="http://schemas.microsoft.com/office/powerpoint/2010/main" val="963638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50516BAB-B8FC-455D-8061-809F4DD33C8A}" type="datetimeFigureOut">
              <a:rPr lang="vi-VN" smtClean="0"/>
              <a:t>26/10/2017</a:t>
            </a:fld>
            <a:endParaRPr lang="vi-VN"/>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vi-VN"/>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A2D3E51F-3AA9-470D-A88D-79F111C39433}" type="slidenum">
              <a:rPr lang="vi-VN" smtClean="0"/>
              <a:t>‹#›</a:t>
            </a:fld>
            <a:endParaRPr lang="vi-VN"/>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74848880"/>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4294967295" orient="horz" pos="1368">
          <p15:clr>
            <a:srgbClr val="F26B43"/>
          </p15:clr>
        </p15:guide>
        <p15:guide id="4294967295" orient="horz" pos="1440">
          <p15:clr>
            <a:srgbClr val="F26B43"/>
          </p15:clr>
        </p15:guide>
        <p15:guide id="4294967295" orient="horz" pos="3696">
          <p15:clr>
            <a:srgbClr val="F26B43"/>
          </p15:clr>
        </p15:guide>
        <p15:guide id="4294967295" orient="horz" pos="432">
          <p15:clr>
            <a:srgbClr val="F26B43"/>
          </p15:clr>
        </p15:guide>
        <p15:guide id="4294967295" orient="horz" pos="1512">
          <p15:clr>
            <a:srgbClr val="F26B43"/>
          </p15:clr>
        </p15:guide>
        <p15:guide id="4294967295" pos="6912">
          <p15:clr>
            <a:srgbClr val="F26B43"/>
          </p15:clr>
        </p15:guide>
        <p15:guide id="4294967295" pos="936">
          <p15:clr>
            <a:srgbClr val="F26B43"/>
          </p15:clr>
        </p15:guide>
        <p15:guide id="4294967295" pos="864">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50516BAB-B8FC-455D-8061-809F4DD33C8A}" type="datetimeFigureOut">
              <a:rPr lang="vi-VN" smtClean="0"/>
              <a:t>26/10/2017</a:t>
            </a:fld>
            <a:endParaRPr lang="vi-VN"/>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vi-VN"/>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A2D3E51F-3AA9-470D-A88D-79F111C39433}" type="slidenum">
              <a:rPr lang="vi-VN" smtClean="0"/>
              <a:t>‹#›</a:t>
            </a:fld>
            <a:endParaRPr lang="vi-VN"/>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34465795"/>
      </p:ext>
    </p:extLst>
  </p:cSld>
  <p:clrMap bg1="lt1" tx1="dk1" bg2="lt2" tx2="dk2" accent1="accent1" accent2="accent2" accent3="accent3" accent4="accent4" accent5="accent5" accent6="accent6" hlink="hlink" folHlink="folHlink"/>
  <p:sldLayoutIdLst>
    <p:sldLayoutId id="2147483789"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4294967295" orient="horz" pos="1368">
          <p15:clr>
            <a:srgbClr val="F26B43"/>
          </p15:clr>
        </p15:guide>
        <p15:guide id="4294967295" orient="horz" pos="1440">
          <p15:clr>
            <a:srgbClr val="F26B43"/>
          </p15:clr>
        </p15:guide>
        <p15:guide id="4294967295" orient="horz" pos="3696">
          <p15:clr>
            <a:srgbClr val="F26B43"/>
          </p15:clr>
        </p15:guide>
        <p15:guide id="4294967295" orient="horz" pos="432">
          <p15:clr>
            <a:srgbClr val="F26B43"/>
          </p15:clr>
        </p15:guide>
        <p15:guide id="4294967295" orient="horz" pos="1512">
          <p15:clr>
            <a:srgbClr val="F26B43"/>
          </p15:clr>
        </p15:guide>
        <p15:guide id="4294967295" pos="6912">
          <p15:clr>
            <a:srgbClr val="F26B43"/>
          </p15:clr>
        </p15:guide>
        <p15:guide id="4294967295" pos="936">
          <p15:clr>
            <a:srgbClr val="F26B43"/>
          </p15:clr>
        </p15:guide>
        <p15:guide id="4294967295" pos="8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8454" y="167301"/>
            <a:ext cx="4481320" cy="4009602"/>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516638">
            <a:off x="5757616" y="2624746"/>
            <a:ext cx="4320716" cy="3530075"/>
          </a:xfrm>
          <a:prstGeom prst="rect">
            <a:avLst/>
          </a:prstGeom>
        </p:spPr>
      </p:pic>
      <p:sp>
        <p:nvSpPr>
          <p:cNvPr id="6" name="TextBox 5"/>
          <p:cNvSpPr txBox="1"/>
          <p:nvPr/>
        </p:nvSpPr>
        <p:spPr>
          <a:xfrm>
            <a:off x="2182089" y="1294939"/>
            <a:ext cx="4322618" cy="1754326"/>
          </a:xfrm>
          <a:prstGeom prst="rect">
            <a:avLst/>
          </a:prstGeom>
          <a:noFill/>
        </p:spPr>
        <p:txBody>
          <a:bodyPr wrap="square" rtlCol="0">
            <a:spAutoFit/>
          </a:bodyPr>
          <a:lstStyle/>
          <a:p>
            <a:pPr algn="r"/>
            <a:r>
              <a:rPr lang="en-US" b="1">
                <a:solidFill>
                  <a:srgbClr val="FF0000"/>
                </a:solidFill>
                <a:latin typeface="Times New Roman" panose="02020603050405020304" pitchFamily="18" charset="0"/>
                <a:cs typeface="Times New Roman" panose="02020603050405020304" pitchFamily="18" charset="0"/>
              </a:rPr>
              <a:t>HARRY POTTER – ĐIỂM DỪNG CHÂN CỦA </a:t>
            </a:r>
            <a:r>
              <a:rPr lang="en-US" b="1">
                <a:solidFill>
                  <a:srgbClr val="FF0000"/>
                </a:solidFill>
                <a:latin typeface="Times New Roman" panose="02020603050405020304" pitchFamily="18" charset="0"/>
                <a:cs typeface="Times New Roman" panose="02020603050405020304" pitchFamily="18" charset="0"/>
              </a:rPr>
              <a:t>TUỔI </a:t>
            </a:r>
            <a:r>
              <a:rPr lang="en-US" b="1" smtClean="0">
                <a:solidFill>
                  <a:srgbClr val="FF0000"/>
                </a:solidFill>
                <a:latin typeface="Times New Roman" panose="02020603050405020304" pitchFamily="18" charset="0"/>
                <a:cs typeface="Times New Roman" panose="02020603050405020304" pitchFamily="18" charset="0"/>
              </a:rPr>
              <a:t>THƠ</a:t>
            </a:r>
          </a:p>
          <a:p>
            <a:endParaRPr lang="vi-VN"/>
          </a:p>
          <a:p>
            <a:r>
              <a:rPr lang="en-US" i="1" smtClean="0">
                <a:solidFill>
                  <a:schemeClr val="accent1">
                    <a:lumMod val="75000"/>
                  </a:schemeClr>
                </a:solidFill>
              </a:rPr>
              <a:t>“</a:t>
            </a:r>
            <a:r>
              <a:rPr lang="en-US" i="1">
                <a:solidFill>
                  <a:schemeClr val="accent1">
                    <a:lumMod val="75000"/>
                  </a:schemeClr>
                </a:solidFill>
              </a:rPr>
              <a:t>Sách mở ra những chân trời mới’’ – </a:t>
            </a:r>
            <a:r>
              <a:rPr lang="en-US" b="1" i="1">
                <a:solidFill>
                  <a:schemeClr val="accent1">
                    <a:lumMod val="75000"/>
                  </a:schemeClr>
                </a:solidFill>
              </a:rPr>
              <a:t>Harry Potter</a:t>
            </a:r>
            <a:r>
              <a:rPr lang="en-US" i="1">
                <a:solidFill>
                  <a:schemeClr val="accent1">
                    <a:lumMod val="75000"/>
                  </a:schemeClr>
                </a:solidFill>
              </a:rPr>
              <a:t> đã đưa người đọc đến chân trời mới như thế… </a:t>
            </a:r>
            <a:endParaRPr lang="vi-VN">
              <a:solidFill>
                <a:schemeClr val="accent1">
                  <a:lumMod val="75000"/>
                </a:schemeClr>
              </a:solidFill>
            </a:endParaRPr>
          </a:p>
        </p:txBody>
      </p:sp>
      <p:sp>
        <p:nvSpPr>
          <p:cNvPr id="9" name="Hexagon 8"/>
          <p:cNvSpPr/>
          <p:nvPr/>
        </p:nvSpPr>
        <p:spPr>
          <a:xfrm rot="5400000">
            <a:off x="800100" y="5351318"/>
            <a:ext cx="685800" cy="665018"/>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0" name="Hexagon 9"/>
          <p:cNvSpPr/>
          <p:nvPr/>
        </p:nvSpPr>
        <p:spPr>
          <a:xfrm rot="5400000">
            <a:off x="1465118" y="5351318"/>
            <a:ext cx="685800" cy="665018"/>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1" name="Hexagon 10"/>
          <p:cNvSpPr/>
          <p:nvPr/>
        </p:nvSpPr>
        <p:spPr>
          <a:xfrm rot="5400000">
            <a:off x="1132609" y="4856018"/>
            <a:ext cx="685800" cy="665018"/>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2" name="Hexagon 11"/>
          <p:cNvSpPr/>
          <p:nvPr/>
        </p:nvSpPr>
        <p:spPr>
          <a:xfrm rot="5400000">
            <a:off x="1769918" y="1253836"/>
            <a:ext cx="685800" cy="665018"/>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3" name="Hexagon 12"/>
          <p:cNvSpPr/>
          <p:nvPr/>
        </p:nvSpPr>
        <p:spPr>
          <a:xfrm rot="5400000">
            <a:off x="1104900" y="1257299"/>
            <a:ext cx="685800" cy="665018"/>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4" name="Hexagon 13"/>
          <p:cNvSpPr/>
          <p:nvPr/>
        </p:nvSpPr>
        <p:spPr>
          <a:xfrm rot="5400000">
            <a:off x="1437409" y="758536"/>
            <a:ext cx="685800" cy="665018"/>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5" name="Hexagon 14"/>
          <p:cNvSpPr/>
          <p:nvPr/>
        </p:nvSpPr>
        <p:spPr>
          <a:xfrm rot="5400000">
            <a:off x="10986654" y="5541818"/>
            <a:ext cx="685800" cy="665018"/>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6" name="Hexagon 15"/>
          <p:cNvSpPr/>
          <p:nvPr/>
        </p:nvSpPr>
        <p:spPr>
          <a:xfrm rot="5400000">
            <a:off x="10654145" y="6062088"/>
            <a:ext cx="685800" cy="665018"/>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7" name="Hexagon 16"/>
          <p:cNvSpPr/>
          <p:nvPr/>
        </p:nvSpPr>
        <p:spPr>
          <a:xfrm rot="5400000">
            <a:off x="11319163" y="6065551"/>
            <a:ext cx="685800" cy="665018"/>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36773368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sp>
        <p:nvSpPr>
          <p:cNvPr id="6" name="Rounded Rectangle 5"/>
          <p:cNvSpPr/>
          <p:nvPr/>
        </p:nvSpPr>
        <p:spPr>
          <a:xfrm>
            <a:off x="138897" y="177092"/>
            <a:ext cx="3424878" cy="4340506"/>
          </a:xfrm>
          <a:prstGeom prst="roundRect">
            <a:avLst/>
          </a:prstGeom>
          <a:solidFill>
            <a:schemeClr val="accent4">
              <a:lumMod val="20000"/>
              <a:lumOff val="80000"/>
            </a:schemeClr>
          </a:solidFill>
          <a:ln w="762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b="1" i="1" smtClean="0">
                <a:solidFill>
                  <a:schemeClr val="tx1"/>
                </a:solidFill>
                <a:latin typeface="Times New Roman" panose="02020603050405020304" pitchFamily="18" charset="0"/>
                <a:cs typeface="Times New Roman" panose="02020603050405020304" pitchFamily="18" charset="0"/>
              </a:rPr>
              <a:t>         </a:t>
            </a:r>
            <a:r>
              <a:rPr lang="en-US" sz="1400" b="1" i="1">
                <a:solidFill>
                  <a:schemeClr val="tx1">
                    <a:lumMod val="95000"/>
                    <a:lumOff val="5000"/>
                  </a:schemeClr>
                </a:solidFill>
                <a:latin typeface="Times New Roman" panose="02020603050405020304" pitchFamily="18" charset="0"/>
                <a:cs typeface="Times New Roman" panose="02020603050405020304" pitchFamily="18" charset="0"/>
              </a:rPr>
              <a:t>Harry Potter</a:t>
            </a:r>
            <a:r>
              <a:rPr lang="en-US" sz="1400">
                <a:solidFill>
                  <a:schemeClr val="tx1">
                    <a:lumMod val="95000"/>
                    <a:lumOff val="5000"/>
                  </a:schemeClr>
                </a:solidFill>
                <a:latin typeface="Times New Roman" panose="02020603050405020304" pitchFamily="18" charset="0"/>
                <a:cs typeface="Times New Roman" panose="02020603050405020304" pitchFamily="18" charset="0"/>
              </a:rPr>
              <a:t> là tên của bộ truyện (gồm bảy phần) của nữ nhà văn nước Anh J.K.Rowling. Bộ truyện kết hợp nhiều thể loại, bao gồm cả giả tưởng và giai đoạn tuổi mới lớn (với các yếu tố huyền bí, kinh dị, phiêu lưu và lãng mạn) đồng thời mang nhiều ý nghĩa về văn hóa.</a:t>
            </a:r>
            <a:endParaRPr lang="vi-VN" sz="1400">
              <a:solidFill>
                <a:schemeClr val="tx1">
                  <a:lumMod val="95000"/>
                  <a:lumOff val="5000"/>
                </a:schemeClr>
              </a:solidFill>
              <a:latin typeface="Times New Roman" panose="02020603050405020304" pitchFamily="18" charset="0"/>
              <a:cs typeface="Times New Roman" panose="02020603050405020304" pitchFamily="18" charset="0"/>
            </a:endParaRPr>
          </a:p>
          <a:p>
            <a:r>
              <a:rPr lang="en-US" sz="1400" smtClean="0">
                <a:solidFill>
                  <a:schemeClr val="tx1">
                    <a:lumMod val="95000"/>
                    <a:lumOff val="5000"/>
                  </a:schemeClr>
                </a:solidFill>
                <a:latin typeface="Times New Roman" panose="02020603050405020304" pitchFamily="18" charset="0"/>
                <a:cs typeface="Times New Roman" panose="02020603050405020304" pitchFamily="18" charset="0"/>
              </a:rPr>
              <a:t>         </a:t>
            </a:r>
            <a:r>
              <a:rPr lang="en-US" sz="1400" b="1" i="1" smtClean="0">
                <a:solidFill>
                  <a:schemeClr val="tx1">
                    <a:lumMod val="95000"/>
                    <a:lumOff val="5000"/>
                  </a:schemeClr>
                </a:solidFill>
                <a:latin typeface="Times New Roman" panose="02020603050405020304" pitchFamily="18" charset="0"/>
                <a:cs typeface="Times New Roman" panose="02020603050405020304" pitchFamily="18" charset="0"/>
              </a:rPr>
              <a:t>Harry </a:t>
            </a:r>
            <a:r>
              <a:rPr lang="en-US" sz="1400" b="1" i="1">
                <a:solidFill>
                  <a:schemeClr val="tx1">
                    <a:lumMod val="95000"/>
                    <a:lumOff val="5000"/>
                  </a:schemeClr>
                </a:solidFill>
                <a:latin typeface="Times New Roman" panose="02020603050405020304" pitchFamily="18" charset="0"/>
                <a:cs typeface="Times New Roman" panose="02020603050405020304" pitchFamily="18" charset="0"/>
              </a:rPr>
              <a:t>Potter</a:t>
            </a:r>
            <a:r>
              <a:rPr lang="en-US" sz="1400">
                <a:solidFill>
                  <a:schemeClr val="tx1">
                    <a:lumMod val="95000"/>
                    <a:lumOff val="5000"/>
                  </a:schemeClr>
                </a:solidFill>
                <a:latin typeface="Times New Roman" panose="02020603050405020304" pitchFamily="18" charset="0"/>
                <a:cs typeface="Times New Roman" panose="02020603050405020304" pitchFamily="18" charset="0"/>
              </a:rPr>
              <a:t> chính là tác phẩm </a:t>
            </a:r>
            <a:r>
              <a:rPr lang="en-US" sz="1400">
                <a:solidFill>
                  <a:schemeClr val="tx1">
                    <a:lumMod val="95000"/>
                    <a:lumOff val="5000"/>
                  </a:schemeClr>
                </a:solidFill>
                <a:latin typeface="Times New Roman" panose="02020603050405020304" pitchFamily="18" charset="0"/>
                <a:cs typeface="Times New Roman" panose="02020603050405020304" pitchFamily="18" charset="0"/>
              </a:rPr>
              <a:t>về </a:t>
            </a:r>
            <a:r>
              <a:rPr lang="en-US" sz="1400" smtClean="0">
                <a:solidFill>
                  <a:schemeClr val="tx1">
                    <a:lumMod val="95000"/>
                    <a:lumOff val="5000"/>
                  </a:schemeClr>
                </a:solidFill>
                <a:latin typeface="Times New Roman" panose="02020603050405020304" pitchFamily="18" charset="0"/>
                <a:cs typeface="Times New Roman" panose="02020603050405020304" pitchFamily="18" charset="0"/>
              </a:rPr>
              <a:t>lứa </a:t>
            </a:r>
            <a:r>
              <a:rPr lang="en-US" sz="1400">
                <a:solidFill>
                  <a:schemeClr val="tx1">
                    <a:lumMod val="95000"/>
                    <a:lumOff val="5000"/>
                  </a:schemeClr>
                </a:solidFill>
                <a:latin typeface="Times New Roman" panose="02020603050405020304" pitchFamily="18" charset="0"/>
                <a:cs typeface="Times New Roman" panose="02020603050405020304" pitchFamily="18" charset="0"/>
              </a:rPr>
              <a:t>tuổi học trò đặc biệt nhất trong tuổi thơ của những đứa trẻ 8x và 9x. Nhưng đó không phải là những cô cậu học sinh bình thường, không phải ngôi trường bình thường mà là ngôi trường Phù thủy và Pháp sư Hogwarts và những cô cậu học trò phù thủy. Câu chuyện xoay quanh bộ ba phù thủy gồm Harry Potter, Ronald Weasley, Hermione Granger trong những cuộc phiêu lưu và chống lại chúa tể hắc ám Voldemort.</a:t>
            </a:r>
            <a:endParaRPr lang="vi-VN" sz="1400">
              <a:solidFill>
                <a:schemeClr val="tx1">
                  <a:lumMod val="95000"/>
                  <a:lumOff val="5000"/>
                </a:schemeClr>
              </a:solidFill>
              <a:latin typeface="Times New Roman" panose="02020603050405020304" pitchFamily="18" charset="0"/>
              <a:cs typeface="Times New Roman" panose="02020603050405020304" pitchFamily="18" charset="0"/>
            </a:endParaRPr>
          </a:p>
        </p:txBody>
      </p:sp>
      <p:pic>
        <p:nvPicPr>
          <p:cNvPr id="1027" name="Picture 3" descr="16114563_1254713547945617_4331695496143814529_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8622" y="177092"/>
            <a:ext cx="4303303" cy="288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1479361240631_793225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21044" y="2636713"/>
            <a:ext cx="2173560" cy="1704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2302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 calcmode="lin" valueType="num">
                                      <p:cBhvr>
                                        <p:cTn id="12" dur="1000" fill="hold"/>
                                        <p:tgtEl>
                                          <p:spTgt spid="1027"/>
                                        </p:tgtEl>
                                        <p:attrNameLst>
                                          <p:attrName>ppt_w</p:attrName>
                                        </p:attrNameLst>
                                      </p:cBhvr>
                                      <p:tavLst>
                                        <p:tav tm="0">
                                          <p:val>
                                            <p:fltVal val="0"/>
                                          </p:val>
                                        </p:tav>
                                        <p:tav tm="100000">
                                          <p:val>
                                            <p:strVal val="#ppt_w"/>
                                          </p:val>
                                        </p:tav>
                                      </p:tavLst>
                                    </p:anim>
                                    <p:anim calcmode="lin" valueType="num">
                                      <p:cBhvr>
                                        <p:cTn id="13" dur="1000" fill="hold"/>
                                        <p:tgtEl>
                                          <p:spTgt spid="1027"/>
                                        </p:tgtEl>
                                        <p:attrNameLst>
                                          <p:attrName>ppt_h</p:attrName>
                                        </p:attrNameLst>
                                      </p:cBhvr>
                                      <p:tavLst>
                                        <p:tav tm="0">
                                          <p:val>
                                            <p:fltVal val="0"/>
                                          </p:val>
                                        </p:tav>
                                        <p:tav tm="100000">
                                          <p:val>
                                            <p:strVal val="#ppt_h"/>
                                          </p:val>
                                        </p:tav>
                                      </p:tavLst>
                                    </p:anim>
                                    <p:anim calcmode="lin" valueType="num">
                                      <p:cBhvr>
                                        <p:cTn id="14" dur="1000" fill="hold"/>
                                        <p:tgtEl>
                                          <p:spTgt spid="1027"/>
                                        </p:tgtEl>
                                        <p:attrNameLst>
                                          <p:attrName>style.rotation</p:attrName>
                                        </p:attrNameLst>
                                      </p:cBhvr>
                                      <p:tavLst>
                                        <p:tav tm="0">
                                          <p:val>
                                            <p:fltVal val="90"/>
                                          </p:val>
                                        </p:tav>
                                        <p:tav tm="100000">
                                          <p:val>
                                            <p:fltVal val="0"/>
                                          </p:val>
                                        </p:tav>
                                      </p:tavLst>
                                    </p:anim>
                                    <p:animEffect transition="in" filter="fade">
                                      <p:cBhvr>
                                        <p:cTn id="15" dur="1000"/>
                                        <p:tgtEl>
                                          <p:spTgt spid="1027"/>
                                        </p:tgtEl>
                                      </p:cBhvr>
                                    </p:animEffect>
                                  </p:childTnLst>
                                </p:cTn>
                              </p:par>
                              <p:par>
                                <p:cTn id="16" presetID="21" presetClass="entr" presetSubtype="1" fill="hold" nodeType="withEffect">
                                  <p:stCondLst>
                                    <p:cond delay="0"/>
                                  </p:stCondLst>
                                  <p:childTnLst>
                                    <p:set>
                                      <p:cBhvr>
                                        <p:cTn id="17" dur="1" fill="hold">
                                          <p:stCondLst>
                                            <p:cond delay="0"/>
                                          </p:stCondLst>
                                        </p:cTn>
                                        <p:tgtEl>
                                          <p:spTgt spid="1028"/>
                                        </p:tgtEl>
                                        <p:attrNameLst>
                                          <p:attrName>style.visibility</p:attrName>
                                        </p:attrNameLst>
                                      </p:cBhvr>
                                      <p:to>
                                        <p:strVal val="visible"/>
                                      </p:to>
                                    </p:set>
                                    <p:animEffect transition="in" filter="wheel(1)">
                                      <p:cBhvr>
                                        <p:cTn id="18" dur="1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Rounded Rectangle 6"/>
          <p:cNvSpPr/>
          <p:nvPr/>
        </p:nvSpPr>
        <p:spPr>
          <a:xfrm>
            <a:off x="2114309" y="1287683"/>
            <a:ext cx="7963382" cy="4282633"/>
          </a:xfrm>
          <a:prstGeom prst="roundRect">
            <a:avLst/>
          </a:prstGeom>
          <a:solidFill>
            <a:schemeClr val="accent4">
              <a:lumMod val="20000"/>
              <a:lumOff val="80000"/>
            </a:schemeClr>
          </a:solidFill>
          <a:ln w="762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i="1"/>
              <a:t>	</a:t>
            </a:r>
            <a:r>
              <a:rPr lang="en-US">
                <a:solidFill>
                  <a:schemeClr val="tx1">
                    <a:lumMod val="95000"/>
                    <a:lumOff val="5000"/>
                  </a:schemeClr>
                </a:solidFill>
                <a:latin typeface="Times New Roman" panose="02020603050405020304" pitchFamily="18" charset="0"/>
                <a:cs typeface="Times New Roman" panose="02020603050405020304" pitchFamily="18" charset="0"/>
              </a:rPr>
              <a:t>Bộ tiểu thuyết thiên về chiều hướng phép thuật, với những góc nhìn nhiều chiều. Chúng ta có thể xem chúng thuộc thể loại tiểu thuyết dành cho việc giáo dục. Câu truyện lấy bối cảnh trong ngôi trường pháp thuật Hogwarts, một ngôi trường nội trú ở Anh dành cho phù thủy, nơi giảng dạy việc sử dụng phép thuật. Toàn bộ thiên truyện ngập tràn trong ánh sáng của phép màu,của mộng mơ. Truyện đưa ta chìm đắm giữa muôn vàn sắc màu rực rỡ của tình yêu thương cùng một chốn thiên đàng với những thiên thần can đảm, trí tuệ. Tác phẩm như một bản hòa ca êm đềm,có những nốt nhạc du dương, có những nốt trầm lắng đọng, mạnh mẽ, ngân vang. Dịu dàng, ngọt ngào mà cũng rất mãnh liệt! Tác phẩm tưởng chừng như chỉ là những câu chuyện huyền bí trong cái thế giới kì ảo, lung linh, chỉ có thể có trong cổ tích và những giấc mơ, nhưng nó đã để lại trong lòng ta những dư vị sâu lắng, bắt ta phải suy ngẫm,chiêm nghiệm về cuộc đời. </a:t>
            </a:r>
            <a:r>
              <a:rPr lang="en-US" b="1" i="1">
                <a:solidFill>
                  <a:schemeClr val="tx1">
                    <a:lumMod val="95000"/>
                    <a:lumOff val="5000"/>
                  </a:schemeClr>
                </a:solidFill>
                <a:latin typeface="Times New Roman" panose="02020603050405020304" pitchFamily="18" charset="0"/>
                <a:cs typeface="Times New Roman" panose="02020603050405020304" pitchFamily="18" charset="0"/>
              </a:rPr>
              <a:t>Harry Potter</a:t>
            </a:r>
            <a:r>
              <a:rPr lang="en-US">
                <a:solidFill>
                  <a:schemeClr val="tx1">
                    <a:lumMod val="95000"/>
                    <a:lumOff val="5000"/>
                  </a:schemeClr>
                </a:solidFill>
                <a:latin typeface="Times New Roman" panose="02020603050405020304" pitchFamily="18" charset="0"/>
                <a:cs typeface="Times New Roman" panose="02020603050405020304" pitchFamily="18" charset="0"/>
              </a:rPr>
              <a:t> và những nhân vật trong truyện như đang bước ra chính cuộc sống thực, rất dung dị mà đầy ý tứ. Câu chuyện khép lại nhưng kì thực đã mở ra trước ta một chân trời cảm xúc mênh mang…</a:t>
            </a:r>
            <a:endParaRPr lang="vi-VN">
              <a:solidFill>
                <a:schemeClr val="tx1">
                  <a:lumMod val="95000"/>
                  <a:lumOff val="5000"/>
                </a:schemeClr>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 y="152400"/>
            <a:ext cx="12192000" cy="6858000"/>
          </a:xfrm>
          <a:prstGeom prst="rect">
            <a:avLst/>
          </a:prstGeom>
        </p:spPr>
      </p:pic>
    </p:spTree>
    <p:extLst>
      <p:ext uri="{BB962C8B-B14F-4D97-AF65-F5344CB8AC3E}">
        <p14:creationId xmlns:p14="http://schemas.microsoft.com/office/powerpoint/2010/main" val="4075659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38257" y="0"/>
            <a:ext cx="5377543" cy="6856064"/>
          </a:xfrm>
          <a:prstGeom prst="rect">
            <a:avLst/>
          </a:prstGeom>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36"/>
            <a:ext cx="5693229" cy="6856064"/>
          </a:xfrm>
          <a:prstGeom prst="rect">
            <a:avLst/>
          </a:prstGeom>
        </p:spPr>
      </p:pic>
      <p:sp>
        <p:nvSpPr>
          <p:cNvPr id="5" name="Rounded Rectangle 4"/>
          <p:cNvSpPr/>
          <p:nvPr/>
        </p:nvSpPr>
        <p:spPr>
          <a:xfrm>
            <a:off x="442360" y="195943"/>
            <a:ext cx="4717469" cy="5660571"/>
          </a:xfrm>
          <a:prstGeom prst="roundRect">
            <a:avLst/>
          </a:prstGeom>
          <a:solidFill>
            <a:schemeClr val="accent4">
              <a:lumMod val="20000"/>
              <a:lumOff val="80000"/>
            </a:schemeClr>
          </a:solidFill>
          <a:ln w="762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a:solidFill>
                  <a:schemeClr val="tx1">
                    <a:lumMod val="95000"/>
                    <a:lumOff val="5000"/>
                  </a:schemeClr>
                </a:solidFill>
                <a:latin typeface="Times New Roman" panose="02020603050405020304" pitchFamily="18" charset="0"/>
                <a:cs typeface="Times New Roman" panose="02020603050405020304" pitchFamily="18" charset="0"/>
              </a:rPr>
              <a:t>Stephen King từng cho rằng </a:t>
            </a:r>
            <a:r>
              <a:rPr lang="en-US" sz="2000" b="1" i="1">
                <a:solidFill>
                  <a:schemeClr val="tx1">
                    <a:lumMod val="95000"/>
                    <a:lumOff val="5000"/>
                  </a:schemeClr>
                </a:solidFill>
                <a:latin typeface="Times New Roman" panose="02020603050405020304" pitchFamily="18" charset="0"/>
                <a:cs typeface="Times New Roman" panose="02020603050405020304" pitchFamily="18" charset="0"/>
              </a:rPr>
              <a:t>Harry Potter</a:t>
            </a:r>
            <a:r>
              <a:rPr lang="en-US" sz="2000">
                <a:solidFill>
                  <a:schemeClr val="tx1">
                    <a:lumMod val="95000"/>
                    <a:lumOff val="5000"/>
                  </a:schemeClr>
                </a:solidFill>
                <a:latin typeface="Times New Roman" panose="02020603050405020304" pitchFamily="18" charset="0"/>
                <a:cs typeface="Times New Roman" panose="02020603050405020304" pitchFamily="18" charset="0"/>
              </a:rPr>
              <a:t> là một "truyện thần kỳ huyền bí và sâu sắc và mỗi tập truyện đều được dựng nên theo kiểu của những cuộc phiêu lưu bí ẩn như phong cách của </a:t>
            </a:r>
            <a:r>
              <a:rPr lang="en-US" sz="2000" b="1" i="1">
                <a:solidFill>
                  <a:schemeClr val="tx1">
                    <a:lumMod val="95000"/>
                    <a:lumOff val="5000"/>
                  </a:schemeClr>
                </a:solidFill>
                <a:latin typeface="Times New Roman" panose="02020603050405020304" pitchFamily="18" charset="0"/>
                <a:cs typeface="Times New Roman" panose="02020603050405020304" pitchFamily="18" charset="0"/>
              </a:rPr>
              <a:t>Sherlock Holmes’’</a:t>
            </a:r>
            <a:r>
              <a:rPr lang="en-US" sz="2000">
                <a:solidFill>
                  <a:schemeClr val="tx1">
                    <a:lumMod val="95000"/>
                    <a:lumOff val="5000"/>
                  </a:schemeClr>
                </a:solidFill>
                <a:latin typeface="Times New Roman" panose="02020603050405020304" pitchFamily="18" charset="0"/>
                <a:cs typeface="Times New Roman" panose="02020603050405020304" pitchFamily="18" charset="0"/>
              </a:rPr>
              <a:t>. Những tập truyện đều để lại những manh mối ẩn giấu trong lời kể, mà các nhân vật đều theo đuổi những mối nghi ngờ khác nhau xuyên suốt nhiều địa điểm đẹp lạ lùng, dẫn đến một kết thúc bất ngờ thường đảo lộn những gì mà các nhân vật vẫn tin </a:t>
            </a:r>
            <a:r>
              <a:rPr lang="en-US" sz="2000">
                <a:solidFill>
                  <a:schemeClr val="tx1">
                    <a:lumMod val="95000"/>
                    <a:lumOff val="5000"/>
                  </a:schemeClr>
                </a:solidFill>
                <a:latin typeface="Times New Roman" panose="02020603050405020304" pitchFamily="18" charset="0"/>
                <a:cs typeface="Times New Roman" panose="02020603050405020304" pitchFamily="18" charset="0"/>
              </a:rPr>
              <a:t>là </a:t>
            </a:r>
            <a:r>
              <a:rPr lang="en-US" sz="2000" smtClean="0">
                <a:solidFill>
                  <a:schemeClr val="tx1">
                    <a:lumMod val="95000"/>
                    <a:lumOff val="5000"/>
                  </a:schemeClr>
                </a:solidFill>
                <a:latin typeface="Times New Roman" panose="02020603050405020304" pitchFamily="18" charset="0"/>
                <a:cs typeface="Times New Roman" panose="02020603050405020304" pitchFamily="18" charset="0"/>
              </a:rPr>
              <a:t>đúng.</a:t>
            </a:r>
            <a:endParaRPr lang="vi-VN" sz="200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15" name="Rounded Rectangle 14"/>
          <p:cNvSpPr/>
          <p:nvPr/>
        </p:nvSpPr>
        <p:spPr>
          <a:xfrm>
            <a:off x="7222671" y="195943"/>
            <a:ext cx="4490357" cy="5660571"/>
          </a:xfrm>
          <a:prstGeom prst="roundRect">
            <a:avLst/>
          </a:prstGeom>
          <a:solidFill>
            <a:schemeClr val="accent4">
              <a:lumMod val="20000"/>
              <a:lumOff val="80000"/>
            </a:schemeClr>
          </a:solidFill>
          <a:ln w="762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r>
              <a:rPr kumimoji="0" lang="en-US" altLang="vi-VN" b="0" i="0" u="none" strike="noStrike" cap="none" normalizeH="0" baseline="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Bộ tiểu thuyết ngay từ khi mới phát hành đã được đông đảo quần chúng đón nhận và được cho là cuốn sách gối đầu giường của hàng triệu bạn đọc. J. K. Rowling và bộ truyện </a:t>
            </a:r>
            <a:r>
              <a:rPr kumimoji="0" lang="en-US" altLang="vi-VN" b="1" i="1" u="none" strike="noStrike" cap="none" normalizeH="0" baseline="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Harry Potter</a:t>
            </a:r>
            <a:r>
              <a:rPr kumimoji="0" lang="en-US" altLang="vi-VN" b="0" i="0" u="none" strike="noStrike" cap="none" normalizeH="0" baseline="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đã nhận được rất nhiều giải thưởng từ khi bắt đầu phát hành tập truyện đầu tiên </a:t>
            </a:r>
            <a:r>
              <a:rPr kumimoji="0" lang="en-US" altLang="vi-VN" b="1" i="1" u="none" strike="noStrike" cap="none" normalizeH="0" baseline="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Hòn đá phù thủy</a:t>
            </a:r>
            <a:r>
              <a:rPr kumimoji="0" lang="en-US" altLang="vi-VN" b="0" i="0" u="none" strike="noStrike" cap="none" normalizeH="0" baseline="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Không lâu sau đó, tác phẩm đã nhận được 2 giải thưởng của Hội đồng nghệ thuật Scotland (1999 và 2001), giải thưởng quyển sách của năm bởi WHSmith (2006) và nhiều giải khác. Thậm chí bộ tiểu thuyết còn được đề cử cho giải </a:t>
            </a:r>
            <a:r>
              <a:rPr kumimoji="0" lang="en-US" altLang="vi-VN" b="0" i="1" u="none" strike="noStrike" cap="none" normalizeH="0" baseline="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Tiểu thuyết xuất sắc nhất</a:t>
            </a:r>
            <a:r>
              <a:rPr kumimoji="0" lang="en-US" altLang="vi-VN" b="0" i="0" u="none" strike="noStrike" cap="none" normalizeH="0" baseline="0" smtClean="0">
                <a:ln>
                  <a:noFill/>
                </a:ln>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và đến năm 2001 thì được nhận giải.</a:t>
            </a:r>
            <a:r>
              <a:rPr lang="vi-VN" altLang="vi-VN" sz="1050">
                <a:solidFill>
                  <a:schemeClr val="tx1">
                    <a:lumMod val="95000"/>
                    <a:lumOff val="5000"/>
                  </a:schemeClr>
                </a:solidFill>
                <a:latin typeface="Times New Roman" panose="02020603050405020304" pitchFamily="18" charset="0"/>
                <a:cs typeface="Times New Roman" panose="02020603050405020304" pitchFamily="18" charset="0"/>
              </a:rPr>
              <a:t> </a:t>
            </a:r>
            <a:endParaRPr lang="vi-VN" altLang="vi-VN" sz="240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7704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par>
                                <p:cTn id="8" presetID="14"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randombar(horizont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path" presetSubtype="0" accel="50000" decel="50000" fill="hold" nodeType="clickEffect">
                                  <p:stCondLst>
                                    <p:cond delay="0"/>
                                  </p:stCondLst>
                                  <p:childTnLst>
                                    <p:animMotion origin="layout" path="M 2.91667E-6 1.48148E-6 L -0.57058 -0.00139 " pathEditMode="relative" rAng="0" ptsTypes="AA">
                                      <p:cBhvr>
                                        <p:cTn id="14" dur="2000" fill="hold"/>
                                        <p:tgtEl>
                                          <p:spTgt spid="7"/>
                                        </p:tgtEl>
                                        <p:attrNameLst>
                                          <p:attrName>ppt_x</p:attrName>
                                          <p:attrName>ppt_y</p:attrName>
                                        </p:attrNameLst>
                                      </p:cBhvr>
                                      <p:rCtr x="-28529" y="-69"/>
                                    </p:animMotion>
                                  </p:childTnLst>
                                </p:cTn>
                              </p:par>
                              <p:par>
                                <p:cTn id="15" presetID="10" presetClass="exit" presetSubtype="0" fill="hold" nodeType="withEffect">
                                  <p:stCondLst>
                                    <p:cond delay="0"/>
                                  </p:stCondLst>
                                  <p:childTnLst>
                                    <p:animEffect transition="out" filter="fade">
                                      <p:cBhvr>
                                        <p:cTn id="16" dur="500"/>
                                        <p:tgtEl>
                                          <p:spTgt spid="7"/>
                                        </p:tgtEl>
                                      </p:cBhvr>
                                    </p:animEffect>
                                    <p:set>
                                      <p:cBhvr>
                                        <p:cTn id="17" dur="1" fill="hold">
                                          <p:stCondLst>
                                            <p:cond delay="499"/>
                                          </p:stCondLst>
                                        </p:cTn>
                                        <p:tgtEl>
                                          <p:spTgt spid="7"/>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par>
                                <p:cTn id="23" presetID="14" presetClass="entr" presetSubtype="10"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randombar(horizontal)">
                                      <p:cBhvr>
                                        <p:cTn id="25" dur="500"/>
                                        <p:tgtEl>
                                          <p:spTgt spid="14"/>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randombar(horizontal)">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4" name="Rounded Rectangle 3"/>
          <p:cNvSpPr/>
          <p:nvPr/>
        </p:nvSpPr>
        <p:spPr>
          <a:xfrm>
            <a:off x="590309" y="185194"/>
            <a:ext cx="2905245" cy="4328933"/>
          </a:xfrm>
          <a:prstGeom prst="roundRect">
            <a:avLst/>
          </a:prstGeom>
          <a:solidFill>
            <a:schemeClr val="accent4">
              <a:lumMod val="20000"/>
              <a:lumOff val="80000"/>
            </a:schemeClr>
          </a:solidFill>
          <a:ln w="762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a:solidFill>
                  <a:schemeClr val="bg2">
                    <a:lumMod val="10000"/>
                  </a:schemeClr>
                </a:solidFill>
                <a:latin typeface="Times New Roman" panose="02020603050405020304" pitchFamily="18" charset="0"/>
                <a:cs typeface="Times New Roman" panose="02020603050405020304" pitchFamily="18" charset="0"/>
              </a:rPr>
              <a:t>Bộ truyện còn vinh dự nằm trong rất nhiều danh sách truyện cao quý, sự chọn lựa của các nhà biên tập và danh sách những tác phẩm hay nhất của Liên hiệp Thư viện Mỹ, báo </a:t>
            </a:r>
            <a:r>
              <a:rPr lang="en-US" sz="1400" b="1" i="1">
                <a:solidFill>
                  <a:schemeClr val="bg2">
                    <a:lumMod val="10000"/>
                  </a:schemeClr>
                </a:solidFill>
                <a:latin typeface="Times New Roman" panose="02020603050405020304" pitchFamily="18" charset="0"/>
                <a:cs typeface="Times New Roman" panose="02020603050405020304" pitchFamily="18" charset="0"/>
              </a:rPr>
              <a:t>NewYork Times </a:t>
            </a:r>
            <a:r>
              <a:rPr lang="en-US" sz="1400">
                <a:solidFill>
                  <a:schemeClr val="bg2">
                    <a:lumMod val="10000"/>
                  </a:schemeClr>
                </a:solidFill>
                <a:latin typeface="Times New Roman" panose="02020603050405020304" pitchFamily="18" charset="0"/>
                <a:cs typeface="Times New Roman" panose="02020603050405020304" pitchFamily="18" charset="0"/>
              </a:rPr>
              <a:t>đầy uy tín</a:t>
            </a:r>
            <a:r>
              <a:rPr lang="en-US" sz="1400" i="1">
                <a:solidFill>
                  <a:schemeClr val="bg2">
                    <a:lumMod val="10000"/>
                  </a:schemeClr>
                </a:solidFill>
                <a:latin typeface="Times New Roman" panose="02020603050405020304" pitchFamily="18" charset="0"/>
                <a:cs typeface="Times New Roman" panose="02020603050405020304" pitchFamily="18" charset="0"/>
              </a:rPr>
              <a:t>. </a:t>
            </a:r>
            <a:r>
              <a:rPr lang="en-US" sz="1400">
                <a:solidFill>
                  <a:schemeClr val="bg2">
                    <a:lumMod val="10000"/>
                  </a:schemeClr>
                </a:solidFill>
                <a:latin typeface="Times New Roman" panose="02020603050405020304" pitchFamily="18" charset="0"/>
                <a:cs typeface="Times New Roman" panose="02020603050405020304" pitchFamily="18" charset="0"/>
              </a:rPr>
              <a:t>Đặc biệt </a:t>
            </a:r>
            <a:r>
              <a:rPr lang="en-US" sz="1400" b="1" i="1">
                <a:solidFill>
                  <a:schemeClr val="bg2">
                    <a:lumMod val="10000"/>
                  </a:schemeClr>
                </a:solidFill>
                <a:latin typeface="Times New Roman" panose="02020603050405020304" pitchFamily="18" charset="0"/>
                <a:cs typeface="Times New Roman" panose="02020603050405020304" pitchFamily="18" charset="0"/>
              </a:rPr>
              <a:t>Harry Potter</a:t>
            </a:r>
            <a:r>
              <a:rPr lang="en-US" sz="1400">
                <a:solidFill>
                  <a:schemeClr val="bg2">
                    <a:lumMod val="10000"/>
                  </a:schemeClr>
                </a:solidFill>
                <a:latin typeface="Times New Roman" panose="02020603050405020304" pitchFamily="18" charset="0"/>
                <a:cs typeface="Times New Roman" panose="02020603050405020304" pitchFamily="18" charset="0"/>
              </a:rPr>
              <a:t> còn đứng đầu trong danh sách ‘’những cuốn sách nên đọc một lần trong đời’’ do tờ báo nổi tiếng</a:t>
            </a:r>
            <a:r>
              <a:rPr lang="en-US" sz="1400" b="1" i="1">
                <a:solidFill>
                  <a:schemeClr val="bg2">
                    <a:lumMod val="10000"/>
                  </a:schemeClr>
                </a:solidFill>
                <a:latin typeface="Times New Roman" panose="02020603050405020304" pitchFamily="18" charset="0"/>
                <a:cs typeface="Times New Roman" panose="02020603050405020304" pitchFamily="18" charset="0"/>
              </a:rPr>
              <a:t> New York Time</a:t>
            </a:r>
            <a:r>
              <a:rPr lang="en-US" sz="1400">
                <a:solidFill>
                  <a:schemeClr val="bg2">
                    <a:lumMod val="10000"/>
                  </a:schemeClr>
                </a:solidFill>
                <a:latin typeface="Times New Roman" panose="02020603050405020304" pitchFamily="18" charset="0"/>
                <a:cs typeface="Times New Roman" panose="02020603050405020304" pitchFamily="18" charset="0"/>
              </a:rPr>
              <a:t> bình chọn. Ngoài ra, tác phẩm còn được chuyển thể thành bộ phim cùng tên vào năm 2001. Bộ phim ngay lập tức rất ăn khách và trở thành một trong những bộ phim tuổi thơ của hàng </a:t>
            </a:r>
            <a:r>
              <a:rPr lang="en-US" sz="1400"/>
              <a:t>triệu người.</a:t>
            </a:r>
            <a:endParaRPr lang="vi-VN" sz="1400">
              <a:solidFill>
                <a:schemeClr val="tx1">
                  <a:lumMod val="95000"/>
                  <a:lumOff val="5000"/>
                </a:schemeClr>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3293" y="707708"/>
            <a:ext cx="5040054" cy="3646026"/>
          </a:xfrm>
          <a:prstGeom prst="rect">
            <a:avLst/>
          </a:prstGeom>
        </p:spPr>
      </p:pic>
    </p:spTree>
    <p:extLst>
      <p:ext uri="{BB962C8B-B14F-4D97-AF65-F5344CB8AC3E}">
        <p14:creationId xmlns:p14="http://schemas.microsoft.com/office/powerpoint/2010/main" val="989605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Harry Potter and the Deathly Hallows- Part 1 - The video game OFFICIAL [HD] gameplay trailer #1">
            <a:hlinkClick r:id="" action="ppaction://media"/>
          </p:cNvPr>
          <p:cNvPicPr>
            <a:picLocks noChangeAspect="1"/>
          </p:cNvPicPr>
          <p:nvPr>
            <a:videoFile r:link="rId1"/>
            <p:extLst>
              <p:ext uri="{DAA4B4D4-6D71-4841-9C94-3DE7FCFB9230}">
                <p14:media xmlns:p14="http://schemas.microsoft.com/office/powerpoint/2010/main" r:embed="rId2">
                  <p14:trim st="12861"/>
                </p14:media>
              </p:ext>
            </p:extLst>
          </p:nvPr>
        </p:nvPicPr>
        <p:blipFill>
          <a:blip r:embed="rId4"/>
          <a:stretch>
            <a:fillRect/>
          </a:stretch>
        </p:blipFill>
        <p:spPr>
          <a:xfrm>
            <a:off x="6192455" y="0"/>
            <a:ext cx="5999545" cy="6858000"/>
          </a:xfrm>
          <a:prstGeom prst="rect">
            <a:avLst/>
          </a:prstGeom>
        </p:spPr>
      </p:pic>
      <p:sp>
        <p:nvSpPr>
          <p:cNvPr id="5" name="Rounded Rectangle 4"/>
          <p:cNvSpPr/>
          <p:nvPr/>
        </p:nvSpPr>
        <p:spPr>
          <a:xfrm>
            <a:off x="0" y="173619"/>
            <a:ext cx="2905245" cy="4328933"/>
          </a:xfrm>
          <a:prstGeom prst="roundRect">
            <a:avLst/>
          </a:prstGeom>
          <a:solidFill>
            <a:schemeClr val="accent4">
              <a:lumMod val="20000"/>
              <a:lumOff val="80000"/>
            </a:schemeClr>
          </a:solidFill>
          <a:ln w="762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a:solidFill>
                  <a:schemeClr val="bg2">
                    <a:lumMod val="10000"/>
                  </a:schemeClr>
                </a:solidFill>
                <a:latin typeface="Times New Roman" panose="02020603050405020304" pitchFamily="18" charset="0"/>
                <a:cs typeface="Times New Roman" panose="02020603050405020304" pitchFamily="18" charset="0"/>
              </a:rPr>
              <a:t>Sự thành công vang dội của bộ truyện </a:t>
            </a:r>
            <a:r>
              <a:rPr lang="en-US" sz="1400" b="1" i="1">
                <a:solidFill>
                  <a:schemeClr val="bg2">
                    <a:lumMod val="10000"/>
                  </a:schemeClr>
                </a:solidFill>
                <a:latin typeface="Times New Roman" panose="02020603050405020304" pitchFamily="18" charset="0"/>
                <a:cs typeface="Times New Roman" panose="02020603050405020304" pitchFamily="18" charset="0"/>
              </a:rPr>
              <a:t>Harry Potter</a:t>
            </a:r>
            <a:r>
              <a:rPr lang="en-US" sz="1400">
                <a:solidFill>
                  <a:schemeClr val="bg2">
                    <a:lumMod val="10000"/>
                  </a:schemeClr>
                </a:solidFill>
                <a:latin typeface="Times New Roman" panose="02020603050405020304" pitchFamily="18" charset="0"/>
                <a:cs typeface="Times New Roman" panose="02020603050405020304" pitchFamily="18" charset="0"/>
              </a:rPr>
              <a:t> chẳng những đưa tác giả J.K.Rowling trở thành nữ nhà văn giàu có, nổi tiếng bậc nhất thế giới, mà còn giúp cho các hãng in ấn, phát hành sách, nhà sản xuất phim, đồ chơi và các công ty sản xuất game online liên quan đến thương hiệu </a:t>
            </a:r>
            <a:r>
              <a:rPr lang="en-US" sz="1400" b="1" i="1">
                <a:solidFill>
                  <a:schemeClr val="bg2">
                    <a:lumMod val="10000"/>
                  </a:schemeClr>
                </a:solidFill>
                <a:latin typeface="Times New Roman" panose="02020603050405020304" pitchFamily="18" charset="0"/>
                <a:cs typeface="Times New Roman" panose="02020603050405020304" pitchFamily="18" charset="0"/>
              </a:rPr>
              <a:t>Harry Potter</a:t>
            </a:r>
            <a:r>
              <a:rPr lang="en-US" sz="1400">
                <a:solidFill>
                  <a:schemeClr val="bg2">
                    <a:lumMod val="10000"/>
                  </a:schemeClr>
                </a:solidFill>
                <a:latin typeface="Times New Roman" panose="02020603050405020304" pitchFamily="18" charset="0"/>
                <a:cs typeface="Times New Roman" panose="02020603050405020304" pitchFamily="18" charset="0"/>
              </a:rPr>
              <a:t> thu về khoản lợi nhuận khổng lồ. Không những vậy nó đã khiến nhu cầu và sở thích đọc sách quay trở lại với giới trẻ sau một khoảng thời gian dài bị "thất sủng", bởi hầu hết giới trẻ trước đó đều thích lên mạng, chơi game online hơn là việc đọc sách. </a:t>
            </a:r>
            <a:endParaRPr lang="vi-VN" sz="1400">
              <a:solidFill>
                <a:schemeClr val="bg2">
                  <a:lumMod val="10000"/>
                </a:schemeClr>
              </a:solidFill>
              <a:latin typeface="Times New Roman" panose="02020603050405020304" pitchFamily="18" charset="0"/>
              <a:cs typeface="Times New Roman" panose="02020603050405020304" pitchFamily="18" charset="0"/>
            </a:endParaRPr>
          </a:p>
        </p:txBody>
      </p:sp>
      <p:sp>
        <p:nvSpPr>
          <p:cNvPr id="6" name="Rounded Rectangle 5"/>
          <p:cNvSpPr/>
          <p:nvPr/>
        </p:nvSpPr>
        <p:spPr>
          <a:xfrm>
            <a:off x="3034497" y="1452622"/>
            <a:ext cx="2905245" cy="4554639"/>
          </a:xfrm>
          <a:prstGeom prst="roundRect">
            <a:avLst/>
          </a:prstGeom>
          <a:solidFill>
            <a:schemeClr val="accent4">
              <a:lumMod val="20000"/>
              <a:lumOff val="80000"/>
            </a:schemeClr>
          </a:solidFill>
          <a:ln w="762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a:solidFill>
                  <a:schemeClr val="bg2">
                    <a:lumMod val="10000"/>
                  </a:schemeClr>
                </a:solidFill>
                <a:latin typeface="Times New Roman" panose="02020603050405020304" pitchFamily="18" charset="0"/>
                <a:cs typeface="Times New Roman" panose="02020603050405020304" pitchFamily="18" charset="0"/>
              </a:rPr>
              <a:t>Nhưng quan trọng hơn hết, chính </a:t>
            </a:r>
            <a:r>
              <a:rPr lang="en-US" sz="1400" b="1" i="1">
                <a:solidFill>
                  <a:schemeClr val="bg2">
                    <a:lumMod val="10000"/>
                  </a:schemeClr>
                </a:solidFill>
                <a:latin typeface="Times New Roman" panose="02020603050405020304" pitchFamily="18" charset="0"/>
                <a:cs typeface="Times New Roman" panose="02020603050405020304" pitchFamily="18" charset="0"/>
              </a:rPr>
              <a:t>Harry Potter</a:t>
            </a:r>
            <a:r>
              <a:rPr lang="en-US" sz="1400">
                <a:solidFill>
                  <a:schemeClr val="bg2">
                    <a:lumMod val="10000"/>
                  </a:schemeClr>
                </a:solidFill>
                <a:latin typeface="Times New Roman" panose="02020603050405020304" pitchFamily="18" charset="0"/>
                <a:cs typeface="Times New Roman" panose="02020603050405020304" pitchFamily="18" charset="0"/>
              </a:rPr>
              <a:t> đã mang lại cho hàng triệu độc giả trên khắp thế giới những bài học đơn giản nhưng vô cùng sâu sắc. Đó có thể là bài học về tình yêu thương của những người thân trong gia đình dành cho nhau. Cũng có thể là bài học về tình bạn tri kỉ, cùng nhau vượt qua bao hiểm nguy. </a:t>
            </a:r>
            <a:r>
              <a:rPr lang="en-US" sz="1400" b="1" i="1">
                <a:solidFill>
                  <a:schemeClr val="bg2">
                    <a:lumMod val="10000"/>
                  </a:schemeClr>
                </a:solidFill>
                <a:latin typeface="Times New Roman" panose="02020603050405020304" pitchFamily="18" charset="0"/>
                <a:cs typeface="Times New Roman" panose="02020603050405020304" pitchFamily="18" charset="0"/>
              </a:rPr>
              <a:t>Harry Potter</a:t>
            </a:r>
            <a:r>
              <a:rPr lang="en-US" sz="1400">
                <a:solidFill>
                  <a:schemeClr val="bg2">
                    <a:lumMod val="10000"/>
                  </a:schemeClr>
                </a:solidFill>
                <a:latin typeface="Times New Roman" panose="02020603050405020304" pitchFamily="18" charset="0"/>
                <a:cs typeface="Times New Roman" panose="02020603050405020304" pitchFamily="18" charset="0"/>
              </a:rPr>
              <a:t> còn là bài học về cách nhìn người, đôi khi họ trông giống kẻ ác nhưng biết đâu chừng phía sau vẻ độc ác ấy, sâu thẳm trong tâm hồn họ là một trái tim lương thiện và biết yêu thương...Và còn rất nhiều bài học khác do mỗi cá nhân độc giả rút ra được cho bản thân sau khi đọc bộ truyện ý nghĩa này.</a:t>
            </a:r>
            <a:endParaRPr lang="vi-VN" sz="1400">
              <a:solidFill>
                <a:schemeClr val="bg2">
                  <a:lumMod val="1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2202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8324"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4" presetClass="entr" presetSubtype="10" fill="hold" grpId="4"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horizontal)">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randombar(horizontal)">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5" nodeType="clickEffect">
                                  <p:stCondLst>
                                    <p:cond delay="0"/>
                                  </p:stCondLst>
                                  <p:childTnLst>
                                    <p:animEffect transition="out" filter="fade">
                                      <p:cBhvr>
                                        <p:cTn id="20" dur="500"/>
                                        <p:tgtEl>
                                          <p:spTgt spid="5"/>
                                        </p:tgtEl>
                                      </p:cBhvr>
                                    </p:animEffect>
                                    <p:set>
                                      <p:cBhvr>
                                        <p:cTn id="21" dur="1" fill="hold">
                                          <p:stCondLst>
                                            <p:cond delay="499"/>
                                          </p:stCondLst>
                                        </p:cTn>
                                        <p:tgtEl>
                                          <p:spTgt spid="5"/>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0" presetClass="exit" presetSubtype="0" fill="hold" grpId="1" nodeType="clickEffect">
                                  <p:stCondLst>
                                    <p:cond delay="0"/>
                                  </p:stCondLst>
                                  <p:childTnLst>
                                    <p:animEffect transition="out" filter="fade">
                                      <p:cBhvr>
                                        <p:cTn id="25" dur="500"/>
                                        <p:tgtEl>
                                          <p:spTgt spid="6"/>
                                        </p:tgtEl>
                                      </p:cBhvr>
                                    </p:animEffect>
                                    <p:set>
                                      <p:cBhvr>
                                        <p:cTn id="26"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27" repeatCount="indefinite" fill="hold" display="0">
                  <p:stCondLst>
                    <p:cond delay="indefinite"/>
                  </p:stCondLst>
                </p:cTn>
                <p:tgtEl>
                  <p:spTgt spid="4"/>
                </p:tgtEl>
              </p:cMediaNode>
            </p:video>
          </p:childTnLst>
        </p:cTn>
      </p:par>
    </p:tnLst>
    <p:bldLst>
      <p:bldP spid="5" grpId="4" animBg="1"/>
      <p:bldP spid="5" grpId="5" animBg="1"/>
      <p:bldP spid="6" grpId="0" animBg="1"/>
      <p:bldP spid="6"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3" name="Rectangle 2"/>
          <p:cNvSpPr/>
          <p:nvPr/>
        </p:nvSpPr>
        <p:spPr>
          <a:xfrm>
            <a:off x="2171371" y="2198958"/>
            <a:ext cx="8095374" cy="1938992"/>
          </a:xfrm>
          <a:prstGeom prst="rect">
            <a:avLst/>
          </a:prstGeom>
          <a:noFill/>
        </p:spPr>
        <p:txBody>
          <a:bodyPr wrap="square" lIns="91440" tIns="45720" rIns="91440" bIns="45720">
            <a:spAutoFit/>
          </a:bodyPr>
          <a:lstStyle/>
          <a:p>
            <a:r>
              <a:rPr lang="en-US" sz="4000">
                <a:solidFill>
                  <a:srgbClr val="99FFCC"/>
                </a:solidFill>
                <a:latin typeface="Times New Roman" panose="02020603050405020304" pitchFamily="18" charset="0"/>
                <a:cs typeface="Times New Roman" panose="02020603050405020304" pitchFamily="18" charset="0"/>
              </a:rPr>
              <a:t>Vậy bạn còn chần chừ gì mà còn chưa tìm đọc và cùng phiêu lưu </a:t>
            </a:r>
            <a:r>
              <a:rPr lang="en-US" sz="4000">
                <a:solidFill>
                  <a:srgbClr val="99FFCC"/>
                </a:solidFill>
                <a:latin typeface="Times New Roman" panose="02020603050405020304" pitchFamily="18" charset="0"/>
                <a:cs typeface="Times New Roman" panose="02020603050405020304" pitchFamily="18" charset="0"/>
              </a:rPr>
              <a:t>trong </a:t>
            </a:r>
            <a:r>
              <a:rPr lang="en-US" sz="4000" smtClean="0">
                <a:solidFill>
                  <a:srgbClr val="99FFCC"/>
                </a:solidFill>
                <a:latin typeface="Times New Roman" panose="02020603050405020304" pitchFamily="18" charset="0"/>
                <a:cs typeface="Times New Roman" panose="02020603050405020304" pitchFamily="18" charset="0"/>
              </a:rPr>
              <a:t>cuộc                                     tiểu </a:t>
            </a:r>
            <a:r>
              <a:rPr lang="en-US" sz="4000">
                <a:solidFill>
                  <a:srgbClr val="99FFCC"/>
                </a:solidFill>
                <a:latin typeface="Times New Roman" panose="02020603050405020304" pitchFamily="18" charset="0"/>
                <a:cs typeface="Times New Roman" panose="02020603050405020304" pitchFamily="18" charset="0"/>
              </a:rPr>
              <a:t>thuyết </a:t>
            </a:r>
            <a:r>
              <a:rPr lang="en-US" sz="4000" b="1" i="1">
                <a:solidFill>
                  <a:srgbClr val="99FFCC"/>
                </a:solidFill>
                <a:latin typeface="Times New Roman" panose="02020603050405020304" pitchFamily="18" charset="0"/>
                <a:cs typeface="Times New Roman" panose="02020603050405020304" pitchFamily="18" charset="0"/>
              </a:rPr>
              <a:t>Harry Potter</a:t>
            </a:r>
            <a:r>
              <a:rPr lang="en-US" sz="4000">
                <a:solidFill>
                  <a:srgbClr val="99FFCC"/>
                </a:solidFill>
                <a:latin typeface="Times New Roman" panose="02020603050405020304" pitchFamily="18" charset="0"/>
                <a:cs typeface="Times New Roman" panose="02020603050405020304" pitchFamily="18" charset="0"/>
              </a:rPr>
              <a:t>?</a:t>
            </a:r>
            <a:endParaRPr lang="vi-VN" sz="4000">
              <a:solidFill>
                <a:srgbClr val="99FF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3373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1_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TM10001105[[fn=Crop]]</Template>
  <TotalTime>79</TotalTime>
  <Words>312</Words>
  <Application>Microsoft Office PowerPoint</Application>
  <PresentationFormat>Widescreen</PresentationFormat>
  <Paragraphs>12</Paragraphs>
  <Slides>7</Slides>
  <Notes>0</Notes>
  <HiddenSlides>0</HiddenSlides>
  <MMClips>1</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7</vt:i4>
      </vt:variant>
    </vt:vector>
  </HeadingPairs>
  <TitlesOfParts>
    <vt:vector size="13" baseType="lpstr">
      <vt:lpstr>Arial</vt:lpstr>
      <vt:lpstr>Franklin Gothic Book</vt:lpstr>
      <vt:lpstr>Tahoma</vt:lpstr>
      <vt:lpstr>Times New Roman</vt:lpstr>
      <vt:lpstr>Crop</vt:lpstr>
      <vt:lpstr>1_Crop</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FPT-ELEAD</dc:creator>
  <cp:lastModifiedBy>FPT-ELEAD</cp:lastModifiedBy>
  <cp:revision>11</cp:revision>
  <dcterms:created xsi:type="dcterms:W3CDTF">2017-10-26T08:41:23Z</dcterms:created>
  <dcterms:modified xsi:type="dcterms:W3CDTF">2017-10-26T10:00:49Z</dcterms:modified>
</cp:coreProperties>
</file>