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257" r:id="rId2"/>
    <p:sldId id="258" r:id="rId3"/>
    <p:sldId id="259" r:id="rId4"/>
    <p:sldId id="260" r:id="rId5"/>
    <p:sldId id="261"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9" r:id="rId20"/>
    <p:sldId id="276" r:id="rId21"/>
    <p:sldId id="277" r:id="rId22"/>
    <p:sldId id="278"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3" d="100"/>
          <a:sy n="93" d="100"/>
        </p:scale>
        <p:origin x="378" y="60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4D3DF53-14C9-4CAF-BBAC-A93A3130393B}" type="datetimeFigureOut">
              <a:rPr lang="en-US" smtClean="0"/>
              <a:t>08/03/2016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D90078-7256-4FE2-BA36-3AD0A1FC4C63}" type="slidenum">
              <a:rPr lang="en-US" smtClean="0"/>
              <a:t>‹#›</a:t>
            </a:fld>
            <a:endParaRPr lang="en-US"/>
          </a:p>
        </p:txBody>
      </p:sp>
    </p:spTree>
    <p:extLst>
      <p:ext uri="{BB962C8B-B14F-4D97-AF65-F5344CB8AC3E}">
        <p14:creationId xmlns:p14="http://schemas.microsoft.com/office/powerpoint/2010/main" val="35155942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6pPr>
            <a:lvl7pPr marL="29718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7pPr>
            <a:lvl8pPr marL="34290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8pPr>
            <a:lvl9pPr marL="38862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9pPr>
          </a:lstStyle>
          <a:p>
            <a:pPr eaLnBrk="1" hangingPunct="1"/>
            <a:fld id="{DAB6CFA4-A70F-4624-AA85-B3B99AE7C238}" type="slidenum">
              <a:rPr lang="en-US" sz="1200" smtClean="0">
                <a:solidFill>
                  <a:srgbClr val="000000"/>
                </a:solidFill>
              </a:rPr>
              <a:pPr eaLnBrk="1" hangingPunct="1"/>
              <a:t>3</a:t>
            </a:fld>
            <a:endParaRPr lang="en-US" sz="1200" smtClean="0">
              <a:solidFill>
                <a:srgbClr val="000000"/>
              </a:solidFill>
            </a:endParaRPr>
          </a:p>
        </p:txBody>
      </p:sp>
      <p:sp>
        <p:nvSpPr>
          <p:cNvPr id="45059"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6pPr>
            <a:lvl7pPr marL="29718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7pPr>
            <a:lvl8pPr marL="34290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8pPr>
            <a:lvl9pPr marL="38862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9pPr>
          </a:lstStyle>
          <a:p>
            <a:pPr algn="r" eaLnBrk="1" hangingPunct="1">
              <a:lnSpc>
                <a:spcPct val="100000"/>
              </a:lnSpc>
              <a:spcBef>
                <a:spcPct val="0"/>
              </a:spcBef>
              <a:buClrTx/>
              <a:buSzTx/>
            </a:pPr>
            <a:fld id="{D3DE3DC1-F8AD-4797-9504-09EF05AA7AA1}" type="slidenum">
              <a:rPr lang="en-US" sz="1200">
                <a:solidFill>
                  <a:srgbClr val="000000"/>
                </a:solidFill>
              </a:rPr>
              <a:pPr algn="r" eaLnBrk="1" hangingPunct="1">
                <a:lnSpc>
                  <a:spcPct val="100000"/>
                </a:lnSpc>
                <a:spcBef>
                  <a:spcPct val="0"/>
                </a:spcBef>
                <a:buClrTx/>
                <a:buSzTx/>
              </a:pPr>
              <a:t>3</a:t>
            </a:fld>
            <a:endParaRPr lang="en-US" sz="1200">
              <a:solidFill>
                <a:srgbClr val="000000"/>
              </a:solidFill>
            </a:endParaRPr>
          </a:p>
        </p:txBody>
      </p:sp>
      <p:sp>
        <p:nvSpPr>
          <p:cNvPr id="4506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6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en-US" smtClean="0"/>
              <a:t>Click to edit Master title style</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4FB05E7-14A8-4CD2-89A7-84C65F9F108C}" type="datetimeFigureOut">
              <a:rPr lang="en-US" smtClean="0"/>
              <a:t>08/03/2016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2C7A6B-B950-4A4F-9B18-7F6A82CE906A}"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4FB05E7-14A8-4CD2-89A7-84C65F9F108C}" type="datetimeFigureOut">
              <a:rPr lang="en-US" smtClean="0"/>
              <a:t>08/03/2016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2C7A6B-B950-4A4F-9B18-7F6A82CE906A}"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4FB05E7-14A8-4CD2-89A7-84C65F9F108C}" type="datetimeFigureOut">
              <a:rPr lang="en-US" smtClean="0"/>
              <a:t>08/03/2016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2C7A6B-B950-4A4F-9B18-7F6A82CE906A}"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4FB05E7-14A8-4CD2-89A7-84C65F9F108C}" type="datetimeFigureOut">
              <a:rPr lang="en-US" smtClean="0"/>
              <a:t>08/03/2016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2C7A6B-B950-4A4F-9B18-7F6A82CE906A}"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text styles</a:t>
            </a:r>
          </a:p>
        </p:txBody>
      </p:sp>
      <p:sp>
        <p:nvSpPr>
          <p:cNvPr id="4" name="Date Placeholder 3"/>
          <p:cNvSpPr>
            <a:spLocks noGrp="1"/>
          </p:cNvSpPr>
          <p:nvPr>
            <p:ph type="dt" sz="half" idx="10"/>
          </p:nvPr>
        </p:nvSpPr>
        <p:spPr/>
        <p:txBody>
          <a:bodyPr/>
          <a:lstStyle/>
          <a:p>
            <a:fld id="{94FB05E7-14A8-4CD2-89A7-84C65F9F108C}" type="datetimeFigureOut">
              <a:rPr lang="en-US" smtClean="0"/>
              <a:t>08/03/2016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2C7A6B-B950-4A4F-9B18-7F6A82CE906A}"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4FB05E7-14A8-4CD2-89A7-84C65F9F108C}" type="datetimeFigureOut">
              <a:rPr lang="en-US" smtClean="0"/>
              <a:t>08/03/2016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2C7A6B-B950-4A4F-9B18-7F6A82CE906A}" type="slidenum">
              <a:rPr lang="en-US" smtClean="0"/>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4FB05E7-14A8-4CD2-89A7-84C65F9F108C}" type="datetimeFigureOut">
              <a:rPr lang="en-US" smtClean="0"/>
              <a:t>08/03/2016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72C7A6B-B950-4A4F-9B18-7F6A82CE906A}"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4FB05E7-14A8-4CD2-89A7-84C65F9F108C}" type="datetimeFigureOut">
              <a:rPr lang="en-US" smtClean="0"/>
              <a:t>08/03/2016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72C7A6B-B950-4A4F-9B18-7F6A82CE906A}"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FB05E7-14A8-4CD2-89A7-84C65F9F108C}" type="datetimeFigureOut">
              <a:rPr lang="en-US" smtClean="0"/>
              <a:t>08/03/2016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72C7A6B-B950-4A4F-9B18-7F6A82CE906A}"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en-US" smtClean="0"/>
              <a:t>Click to edit Master text styles</a:t>
            </a:r>
          </a:p>
        </p:txBody>
      </p:sp>
      <p:sp>
        <p:nvSpPr>
          <p:cNvPr id="5" name="Date Placeholder 4"/>
          <p:cNvSpPr>
            <a:spLocks noGrp="1"/>
          </p:cNvSpPr>
          <p:nvPr>
            <p:ph type="dt" sz="half" idx="10"/>
          </p:nvPr>
        </p:nvSpPr>
        <p:spPr/>
        <p:txBody>
          <a:bodyPr/>
          <a:lstStyle/>
          <a:p>
            <a:fld id="{94FB05E7-14A8-4CD2-89A7-84C65F9F108C}" type="datetimeFigureOut">
              <a:rPr lang="en-US" smtClean="0"/>
              <a:t>08/03/2016</a:t>
            </a:fld>
            <a:endParaRPr lang="en-US"/>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B72C7A6B-B950-4A4F-9B18-7F6A82CE906A}"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en-US" smtClean="0"/>
              <a:t>Click icon to add picture</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en-US" smtClean="0"/>
              <a:t>Click to edit Master title style</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4FB05E7-14A8-4CD2-89A7-84C65F9F108C}" type="datetimeFigureOut">
              <a:rPr lang="en-US" smtClean="0"/>
              <a:t>08/03/2016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2C7A6B-B950-4A4F-9B18-7F6A82CE906A}"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94FB05E7-14A8-4CD2-89A7-84C65F9F108C}" type="datetimeFigureOut">
              <a:rPr lang="en-US" smtClean="0"/>
              <a:t>08/03/2016</a:t>
            </a:fld>
            <a:endParaRPr lang="en-US"/>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en-US"/>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B72C7A6B-B950-4A4F-9B18-7F6A82CE906A}"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gif"/><Relationship Id="rId4" Type="http://schemas.openxmlformats.org/officeDocument/2006/relationships/image" Target="../media/image24.jpeg"/></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7.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jpeg"/><Relationship Id="rId5" Type="http://schemas.openxmlformats.org/officeDocument/2006/relationships/hyperlink" Target="Tieu%20su%20L&#7895;%20T&#7845;n.mp4" TargetMode="External"/><Relationship Id="rId4"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1"/>
          <p:cNvSpPr>
            <a:spLocks noGrp="1" noChangeArrowheads="1"/>
          </p:cNvSpPr>
          <p:nvPr>
            <p:ph type="ctrTitle"/>
          </p:nvPr>
        </p:nvSpPr>
        <p:spPr>
          <a:xfrm>
            <a:off x="63500" y="990600"/>
            <a:ext cx="9004300" cy="2438400"/>
          </a:xfrm>
        </p:spPr>
        <p:txBody>
          <a:bodyPr>
            <a:normAutofit fontScale="90000"/>
          </a:bodyPr>
          <a:lstStyle/>
          <a:p>
            <a:pPr algn="ctr" eaLnBrk="1" fontAlgn="auto" hangingPunct="1">
              <a:spcAft>
                <a:spcPts val="0"/>
              </a:spcAft>
              <a:defRPr/>
            </a:pPr>
            <a:r>
              <a:rPr lang="en-US" dirty="0" smtClean="0">
                <a:solidFill>
                  <a:srgbClr val="FF3300"/>
                </a:solidFill>
                <a:latin typeface=".VnBodoniH" pitchFamily="34" charset="0"/>
              </a:rPr>
              <a:t/>
            </a:r>
            <a:br>
              <a:rPr lang="en-US" dirty="0" smtClean="0">
                <a:solidFill>
                  <a:srgbClr val="FF3300"/>
                </a:solidFill>
                <a:latin typeface=".VnBodoniH" pitchFamily="34" charset="0"/>
              </a:rPr>
            </a:br>
            <a:r>
              <a:rPr lang="en-US" dirty="0" smtClean="0">
                <a:solidFill>
                  <a:srgbClr val="FF3300"/>
                </a:solidFill>
                <a:latin typeface=".VnBodoniH" pitchFamily="34" charset="0"/>
              </a:rPr>
              <a:t/>
            </a:r>
            <a:br>
              <a:rPr lang="en-US" dirty="0" smtClean="0">
                <a:solidFill>
                  <a:srgbClr val="FF3300"/>
                </a:solidFill>
                <a:latin typeface=".VnBodoniH" pitchFamily="34" charset="0"/>
              </a:rPr>
            </a:br>
            <a:r>
              <a:rPr lang="en-US" dirty="0" smtClean="0">
                <a:solidFill>
                  <a:srgbClr val="FF3300"/>
                </a:solidFill>
                <a:latin typeface=".VnBodoniH" pitchFamily="34" charset="0"/>
              </a:rPr>
              <a:t/>
            </a:r>
            <a:br>
              <a:rPr lang="en-US" dirty="0" smtClean="0">
                <a:solidFill>
                  <a:srgbClr val="FF3300"/>
                </a:solidFill>
                <a:latin typeface=".VnBodoniH" pitchFamily="34" charset="0"/>
              </a:rPr>
            </a:br>
            <a:r>
              <a:rPr lang="en-US" dirty="0" smtClean="0">
                <a:solidFill>
                  <a:srgbClr val="FF3300"/>
                </a:solidFill>
                <a:latin typeface=".VnBodoniH" pitchFamily="34" charset="0"/>
              </a:rPr>
              <a:t/>
            </a:r>
            <a:br>
              <a:rPr lang="en-US" dirty="0" smtClean="0">
                <a:solidFill>
                  <a:srgbClr val="FF3300"/>
                </a:solidFill>
                <a:latin typeface=".VnBodoniH" pitchFamily="34" charset="0"/>
              </a:rPr>
            </a:br>
            <a:r>
              <a:rPr lang="en-US" dirty="0" smtClean="0">
                <a:solidFill>
                  <a:srgbClr val="FF3300"/>
                </a:solidFill>
                <a:latin typeface=".VnBodoniH" pitchFamily="34" charset="0"/>
              </a:rPr>
              <a:t/>
            </a:r>
            <a:br>
              <a:rPr lang="en-US" dirty="0" smtClean="0">
                <a:solidFill>
                  <a:srgbClr val="FF3300"/>
                </a:solidFill>
                <a:latin typeface=".VnBodoniH" pitchFamily="34" charset="0"/>
              </a:rPr>
            </a:br>
            <a:r>
              <a:rPr lang="en-US" dirty="0" smtClean="0">
                <a:solidFill>
                  <a:srgbClr val="FF3300"/>
                </a:solidFill>
                <a:latin typeface=".VnBodoniH" pitchFamily="34" charset="0"/>
              </a:rPr>
              <a:t/>
            </a:r>
            <a:br>
              <a:rPr lang="en-US" dirty="0" smtClean="0">
                <a:solidFill>
                  <a:srgbClr val="FF3300"/>
                </a:solidFill>
                <a:latin typeface=".VnBodoniH" pitchFamily="34" charset="0"/>
              </a:rPr>
            </a:br>
            <a:r>
              <a:rPr lang="en-US" dirty="0" smtClean="0">
                <a:solidFill>
                  <a:srgbClr val="FF3300"/>
                </a:solidFill>
                <a:latin typeface=".VnBodoniH" pitchFamily="34" charset="0"/>
              </a:rPr>
              <a:t/>
            </a:r>
            <a:br>
              <a:rPr lang="en-US" dirty="0" smtClean="0">
                <a:solidFill>
                  <a:srgbClr val="FF3300"/>
                </a:solidFill>
                <a:latin typeface=".VnBodoniH" pitchFamily="34" charset="0"/>
              </a:rPr>
            </a:br>
            <a:r>
              <a:rPr lang="en-US" dirty="0" smtClean="0">
                <a:solidFill>
                  <a:srgbClr val="FF3300"/>
                </a:solidFill>
                <a:latin typeface=".VnBodoniH" pitchFamily="34" charset="0"/>
              </a:rPr>
              <a:t/>
            </a:r>
            <a:br>
              <a:rPr lang="en-US" dirty="0" smtClean="0">
                <a:solidFill>
                  <a:srgbClr val="FF3300"/>
                </a:solidFill>
                <a:latin typeface=".VnBodoniH" pitchFamily="34" charset="0"/>
              </a:rPr>
            </a:br>
            <a:r>
              <a:rPr lang="en-US" dirty="0" smtClean="0">
                <a:solidFill>
                  <a:srgbClr val="FF3300"/>
                </a:solidFill>
                <a:latin typeface=".VnBodoniH" pitchFamily="34" charset="0"/>
              </a:rPr>
              <a:t/>
            </a:r>
            <a:br>
              <a:rPr lang="en-US" dirty="0" smtClean="0">
                <a:solidFill>
                  <a:srgbClr val="FF3300"/>
                </a:solidFill>
                <a:latin typeface=".VnBodoniH" pitchFamily="34" charset="0"/>
              </a:rPr>
            </a:br>
            <a:r>
              <a:rPr lang="en-US" dirty="0" smtClean="0">
                <a:solidFill>
                  <a:srgbClr val="FF3300"/>
                </a:solidFill>
                <a:latin typeface=".VnBodoniH" pitchFamily="34" charset="0"/>
              </a:rPr>
              <a:t/>
            </a:r>
            <a:br>
              <a:rPr lang="en-US" dirty="0" smtClean="0">
                <a:solidFill>
                  <a:srgbClr val="FF3300"/>
                </a:solidFill>
                <a:latin typeface=".VnBodoniH" pitchFamily="34" charset="0"/>
              </a:rPr>
            </a:br>
            <a:r>
              <a:rPr lang="en-US" dirty="0" smtClean="0">
                <a:solidFill>
                  <a:srgbClr val="FF3300"/>
                </a:solidFill>
                <a:latin typeface=".VnBodoniH" pitchFamily="34" charset="0"/>
              </a:rPr>
              <a:t/>
            </a:r>
            <a:br>
              <a:rPr lang="en-US" dirty="0" smtClean="0">
                <a:solidFill>
                  <a:srgbClr val="FF3300"/>
                </a:solidFill>
                <a:latin typeface=".VnBodoniH" pitchFamily="34" charset="0"/>
              </a:rPr>
            </a:br>
            <a:r>
              <a:rPr lang="en-US" dirty="0" smtClean="0">
                <a:solidFill>
                  <a:srgbClr val="FF3300"/>
                </a:solidFill>
                <a:latin typeface=".VnBodoniH" pitchFamily="34" charset="0"/>
              </a:rPr>
              <a:t/>
            </a:r>
            <a:br>
              <a:rPr lang="en-US" dirty="0" smtClean="0">
                <a:solidFill>
                  <a:srgbClr val="FF3300"/>
                </a:solidFill>
                <a:latin typeface=".VnBodoniH" pitchFamily="34" charset="0"/>
              </a:rPr>
            </a:br>
            <a:r>
              <a:rPr lang="en-US" dirty="0" smtClean="0">
                <a:solidFill>
                  <a:srgbClr val="FF3300"/>
                </a:solidFill>
                <a:latin typeface=".VnBodoniH" pitchFamily="34" charset="0"/>
              </a:rPr>
              <a:t/>
            </a:r>
            <a:br>
              <a:rPr lang="en-US" dirty="0" smtClean="0">
                <a:solidFill>
                  <a:srgbClr val="FF3300"/>
                </a:solidFill>
                <a:latin typeface=".VnBodoniH" pitchFamily="34" charset="0"/>
              </a:rPr>
            </a:br>
            <a:r>
              <a:rPr lang="en-US" dirty="0" smtClean="0">
                <a:solidFill>
                  <a:srgbClr val="FF3300"/>
                </a:solidFill>
                <a:latin typeface=".VnBodoniH" pitchFamily="34" charset="0"/>
              </a:rPr>
              <a:t/>
            </a:r>
            <a:br>
              <a:rPr lang="en-US" dirty="0" smtClean="0">
                <a:solidFill>
                  <a:srgbClr val="FF3300"/>
                </a:solidFill>
                <a:latin typeface=".VnBodoniH" pitchFamily="34" charset="0"/>
              </a:rPr>
            </a:br>
            <a:r>
              <a:rPr lang="en-US" dirty="0" smtClean="0">
                <a:solidFill>
                  <a:srgbClr val="FF3300"/>
                </a:solidFill>
                <a:latin typeface=".VnBodoniH" pitchFamily="34" charset="0"/>
              </a:rPr>
              <a:t/>
            </a:r>
            <a:br>
              <a:rPr lang="en-US" dirty="0" smtClean="0">
                <a:solidFill>
                  <a:srgbClr val="FF3300"/>
                </a:solidFill>
                <a:latin typeface=".VnBodoniH" pitchFamily="34" charset="0"/>
              </a:rPr>
            </a:br>
            <a:r>
              <a:rPr lang="en-US" dirty="0" smtClean="0">
                <a:solidFill>
                  <a:srgbClr val="FF3300"/>
                </a:solidFill>
                <a:latin typeface=".VnBodoniH" pitchFamily="34" charset="0"/>
              </a:rPr>
              <a:t/>
            </a:r>
            <a:br>
              <a:rPr lang="en-US" dirty="0" smtClean="0">
                <a:solidFill>
                  <a:srgbClr val="FF3300"/>
                </a:solidFill>
                <a:latin typeface=".VnBodoniH" pitchFamily="34" charset="0"/>
              </a:rPr>
            </a:br>
            <a:r>
              <a:rPr lang="en-US" sz="3400" dirty="0" smtClean="0">
                <a:solidFill>
                  <a:srgbClr val="FFFF99"/>
                </a:solidFill>
                <a:latin typeface=".VnBodoniH" pitchFamily="34" charset="0"/>
              </a:rPr>
              <a:t/>
            </a:r>
            <a:br>
              <a:rPr lang="en-US" sz="3400" dirty="0" smtClean="0">
                <a:solidFill>
                  <a:srgbClr val="FFFF99"/>
                </a:solidFill>
                <a:latin typeface=".VnBodoniH" pitchFamily="34" charset="0"/>
              </a:rPr>
            </a:br>
            <a:r>
              <a:rPr lang="en-US" sz="3400" dirty="0" smtClean="0">
                <a:solidFill>
                  <a:srgbClr val="FFFF00"/>
                </a:solidFill>
                <a:latin typeface="Umbra" pitchFamily="18" charset="0"/>
              </a:rPr>
              <a:t> </a:t>
            </a:r>
            <a:br>
              <a:rPr lang="en-US" sz="3400" dirty="0" smtClean="0">
                <a:solidFill>
                  <a:srgbClr val="FFFF00"/>
                </a:solidFill>
                <a:latin typeface="Umbra" pitchFamily="18" charset="0"/>
              </a:rPr>
            </a:br>
            <a:r>
              <a:rPr lang="en-US" sz="4800" b="1" dirty="0" smtClean="0">
                <a:solidFill>
                  <a:srgbClr val="FF0000"/>
                </a:solidFill>
                <a:latin typeface="Times New Roman" pitchFamily="18" charset="0"/>
                <a:cs typeface="Times New Roman" pitchFamily="18" charset="0"/>
              </a:rPr>
              <a:t>CHÀO MỪNG CÁC THẦY CÔ GIÁO VỀ DỰ GIỜ THĂM </a:t>
            </a:r>
            <a:br>
              <a:rPr lang="en-US" sz="4800" b="1" dirty="0" smtClean="0">
                <a:solidFill>
                  <a:srgbClr val="FF0000"/>
                </a:solidFill>
                <a:latin typeface="Times New Roman" pitchFamily="18" charset="0"/>
                <a:cs typeface="Times New Roman" pitchFamily="18" charset="0"/>
              </a:rPr>
            </a:br>
            <a:r>
              <a:rPr lang="en-US" sz="4800" b="1" dirty="0" smtClean="0">
                <a:solidFill>
                  <a:srgbClr val="FF0000"/>
                </a:solidFill>
                <a:latin typeface="Times New Roman" pitchFamily="18" charset="0"/>
                <a:cs typeface="Times New Roman" pitchFamily="18" charset="0"/>
              </a:rPr>
              <a:t>LỚP 12A5</a:t>
            </a:r>
          </a:p>
        </p:txBody>
      </p:sp>
      <p:pic>
        <p:nvPicPr>
          <p:cNvPr id="7171" name="Picture 1"/>
          <p:cNvPicPr>
            <a:picLocks noChangeAspect="1"/>
          </p:cNvPicPr>
          <p:nvPr/>
        </p:nvPicPr>
        <p:blipFill>
          <a:blip r:embed="rId2"/>
          <a:srcRect/>
          <a:stretch>
            <a:fillRect/>
          </a:stretch>
        </p:blipFill>
        <p:spPr bwMode="auto">
          <a:xfrm>
            <a:off x="25400" y="0"/>
            <a:ext cx="901700" cy="1082675"/>
          </a:xfrm>
          <a:prstGeom prst="rect">
            <a:avLst/>
          </a:prstGeom>
          <a:ln/>
        </p:spPr>
        <p:style>
          <a:lnRef idx="1">
            <a:schemeClr val="accent2"/>
          </a:lnRef>
          <a:fillRef idx="2">
            <a:schemeClr val="accent2"/>
          </a:fillRef>
          <a:effectRef idx="1">
            <a:schemeClr val="accent2"/>
          </a:effectRef>
          <a:fontRef idx="minor">
            <a:schemeClr val="dk1"/>
          </a:fontRef>
        </p:style>
      </p:pic>
    </p:spTree>
    <p:extLst>
      <p:ext uri="{BB962C8B-B14F-4D97-AF65-F5344CB8AC3E}">
        <p14:creationId xmlns:p14="http://schemas.microsoft.com/office/powerpoint/2010/main" val="132511028"/>
      </p:ext>
    </p:extLst>
  </p:cSld>
  <p:clrMapOvr>
    <a:masterClrMapping/>
  </p:clrMapOvr>
  <p:transition spd="med">
    <p:fade thruBlk="1"/>
    <p:sndAc>
      <p:endSnd/>
    </p:sndAc>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7458" name="Rectangle 2"/>
          <p:cNvSpPr>
            <a:spLocks noGrp="1" noChangeArrowheads="1"/>
          </p:cNvSpPr>
          <p:nvPr>
            <p:ph type="title"/>
          </p:nvPr>
        </p:nvSpPr>
        <p:spPr/>
        <p:txBody>
          <a:bodyPr/>
          <a:lstStyle/>
          <a:p>
            <a:pPr eaLnBrk="1" fontAlgn="auto" hangingPunct="1">
              <a:spcAft>
                <a:spcPts val="0"/>
              </a:spcAft>
              <a:defRPr/>
            </a:pPr>
            <a:endParaRPr lang="vi-VN" smtClean="0"/>
          </a:p>
        </p:txBody>
      </p:sp>
      <p:sp>
        <p:nvSpPr>
          <p:cNvPr id="147459" name="Rectangle 3"/>
          <p:cNvSpPr>
            <a:spLocks noGrp="1" noChangeArrowheads="1"/>
          </p:cNvSpPr>
          <p:nvPr>
            <p:ph idx="1"/>
          </p:nvPr>
        </p:nvSpPr>
        <p:spPr/>
        <p:txBody>
          <a:bodyPr/>
          <a:lstStyle/>
          <a:p>
            <a:pPr eaLnBrk="1" hangingPunct="1"/>
            <a:endParaRPr lang="vi-VN" smtClean="0"/>
          </a:p>
        </p:txBody>
      </p:sp>
      <p:pic>
        <p:nvPicPr>
          <p:cNvPr id="31748" name="Picture 4" descr="Đám tang Lỗ Tấn 2"/>
          <p:cNvPicPr>
            <a:picLocks noChangeAspect="1" noChangeArrowheads="1"/>
          </p:cNvPicPr>
          <p:nvPr/>
        </p:nvPicPr>
        <p:blipFill>
          <a:blip r:embed="rId2">
            <a:lum bright="6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57661799"/>
      </p:ext>
    </p:extLst>
  </p:cSld>
  <p:clrMapOvr>
    <a:masterClrMapping/>
  </p:clrMapOvr>
  <p:transition>
    <p:pull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9" presetClass="entr" presetSubtype="0" accel="100000" fill="hold" grpId="0" nodeType="withEffect" nodePh="1">
                                  <p:stCondLst>
                                    <p:cond delay="0"/>
                                  </p:stCondLst>
                                  <p:endCondLst>
                                    <p:cond evt="begin" delay="0">
                                      <p:tn val="5"/>
                                    </p:cond>
                                  </p:endCondLst>
                                  <p:childTnLst>
                                    <p:set>
                                      <p:cBhvr>
                                        <p:cTn id="6" dur="1" fill="hold">
                                          <p:stCondLst>
                                            <p:cond delay="0"/>
                                          </p:stCondLst>
                                        </p:cTn>
                                        <p:tgtEl>
                                          <p:spTgt spid="147458"/>
                                        </p:tgtEl>
                                        <p:attrNameLst>
                                          <p:attrName>style.visibility</p:attrName>
                                        </p:attrNameLst>
                                      </p:cBhvr>
                                      <p:to>
                                        <p:strVal val="visible"/>
                                      </p:to>
                                    </p:set>
                                    <p:anim calcmode="lin" valueType="num">
                                      <p:cBhvr>
                                        <p:cTn id="7" dur="500" fill="hold"/>
                                        <p:tgtEl>
                                          <p:spTgt spid="147458"/>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147458"/>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147458"/>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147458"/>
                                        </p:tgtEl>
                                        <p:attrNameLst>
                                          <p:attrName>ppt_y</p:attrName>
                                        </p:attrNameLst>
                                      </p:cBhvr>
                                      <p:tavLst>
                                        <p:tav tm="0">
                                          <p:val>
                                            <p:strVal val="#ppt_y"/>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6" presetClass="emph" presetSubtype="0" autoRev="1" fill="hold" grpId="1" nodeType="clickEffect" nodePh="1">
                                  <p:stCondLst>
                                    <p:cond delay="0"/>
                                  </p:stCondLst>
                                  <p:endCondLst>
                                    <p:cond evt="begin" delay="0">
                                      <p:tn val="13"/>
                                    </p:cond>
                                  </p:endCondLst>
                                  <p:childTnLst>
                                    <p:animScale>
                                      <p:cBhvr>
                                        <p:cTn id="14" dur="449" fill="hold">
                                          <p:stCondLst>
                                            <p:cond delay="0"/>
                                          </p:stCondLst>
                                        </p:cTn>
                                        <p:tgtEl>
                                          <p:spTgt spid="147458"/>
                                        </p:tgtEl>
                                      </p:cBhvr>
                                      <p:to x="150000" y="150000"/>
                                    </p:animScale>
                                  </p:childTnLst>
                                </p:cTn>
                              </p:par>
                              <p:par>
                                <p:cTn id="15" presetID="23" presetClass="entr" presetSubtype="16" fill="hold" grpId="0" nodeType="withEffect" nodePh="1">
                                  <p:stCondLst>
                                    <p:cond delay="400"/>
                                  </p:stCondLst>
                                  <p:endCondLst>
                                    <p:cond evt="begin" delay="0">
                                      <p:tn val="15"/>
                                    </p:cond>
                                  </p:endCondLst>
                                  <p:childTnLst>
                                    <p:set>
                                      <p:cBhvr>
                                        <p:cTn id="16" dur="1" fill="hold">
                                          <p:stCondLst>
                                            <p:cond delay="0"/>
                                          </p:stCondLst>
                                        </p:cTn>
                                        <p:tgtEl>
                                          <p:spTgt spid="147459">
                                            <p:txEl>
                                              <p:pRg st="0" end="0"/>
                                            </p:txEl>
                                          </p:spTgt>
                                        </p:tgtEl>
                                        <p:attrNameLst>
                                          <p:attrName>style.visibility</p:attrName>
                                        </p:attrNameLst>
                                      </p:cBhvr>
                                      <p:to>
                                        <p:strVal val="visible"/>
                                      </p:to>
                                    </p:set>
                                    <p:anim calcmode="lin" valueType="num">
                                      <p:cBhvr>
                                        <p:cTn id="17" dur="500" fill="hold"/>
                                        <p:tgtEl>
                                          <p:spTgt spid="147459">
                                            <p:txEl>
                                              <p:pRg st="0" end="0"/>
                                            </p:txEl>
                                          </p:spTgt>
                                        </p:tgtEl>
                                        <p:attrNameLst>
                                          <p:attrName>ppt_w</p:attrName>
                                        </p:attrNameLst>
                                      </p:cBhvr>
                                      <p:tavLst>
                                        <p:tav tm="0">
                                          <p:val>
                                            <p:fltVal val="0"/>
                                          </p:val>
                                        </p:tav>
                                        <p:tav tm="100000">
                                          <p:val>
                                            <p:strVal val="#ppt_w"/>
                                          </p:val>
                                        </p:tav>
                                      </p:tavLst>
                                    </p:anim>
                                    <p:anim calcmode="lin" valueType="num">
                                      <p:cBhvr>
                                        <p:cTn id="18" dur="500" fill="hold"/>
                                        <p:tgtEl>
                                          <p:spTgt spid="147459">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3" presetClass="exit" presetSubtype="32" fill="hold" grpId="2" nodeType="clickEffect" nodePh="1">
                                  <p:stCondLst>
                                    <p:cond delay="0"/>
                                  </p:stCondLst>
                                  <p:endCondLst>
                                    <p:cond evt="begin" delay="0">
                                      <p:tn val="21"/>
                                    </p:cond>
                                  </p:endCondLst>
                                  <p:childTnLst>
                                    <p:anim calcmode="lin" valueType="num">
                                      <p:cBhvr>
                                        <p:cTn id="22" dur="500" fill="hold"/>
                                        <p:tgtEl>
                                          <p:spTgt spid="147458"/>
                                        </p:tgtEl>
                                        <p:attrNameLst>
                                          <p:attrName>ppt_w</p:attrName>
                                        </p:attrNameLst>
                                      </p:cBhvr>
                                      <p:tavLst>
                                        <p:tav tm="0">
                                          <p:val>
                                            <p:strVal val="ppt_w"/>
                                          </p:val>
                                        </p:tav>
                                        <p:tav tm="100000">
                                          <p:val>
                                            <p:fltVal val="0"/>
                                          </p:val>
                                        </p:tav>
                                      </p:tavLst>
                                    </p:anim>
                                    <p:anim calcmode="lin" valueType="num">
                                      <p:cBhvr>
                                        <p:cTn id="23" dur="500" fill="hold"/>
                                        <p:tgtEl>
                                          <p:spTgt spid="147458"/>
                                        </p:tgtEl>
                                        <p:attrNameLst>
                                          <p:attrName>ppt_h</p:attrName>
                                        </p:attrNameLst>
                                      </p:cBhvr>
                                      <p:tavLst>
                                        <p:tav tm="0">
                                          <p:val>
                                            <p:strVal val="ppt_h"/>
                                          </p:val>
                                        </p:tav>
                                        <p:tav tm="100000">
                                          <p:val>
                                            <p:fltVal val="0"/>
                                          </p:val>
                                        </p:tav>
                                      </p:tavLst>
                                    </p:anim>
                                    <p:set>
                                      <p:cBhvr>
                                        <p:cTn id="24" dur="1" fill="hold">
                                          <p:stCondLst>
                                            <p:cond delay="499"/>
                                          </p:stCondLst>
                                        </p:cTn>
                                        <p:tgtEl>
                                          <p:spTgt spid="147458"/>
                                        </p:tgtEl>
                                        <p:attrNameLst>
                                          <p:attrName>style.visibility</p:attrName>
                                        </p:attrNameLst>
                                      </p:cBhvr>
                                      <p:to>
                                        <p:strVal val="hidden"/>
                                      </p:to>
                                    </p:set>
                                  </p:childTnLst>
                                </p:cTn>
                              </p:par>
                              <p:par>
                                <p:cTn id="25" presetID="23" presetClass="exit" presetSubtype="32" fill="hold" grpId="1" nodeType="withEffect" nodePh="1">
                                  <p:stCondLst>
                                    <p:cond delay="0"/>
                                  </p:stCondLst>
                                  <p:endCondLst>
                                    <p:cond evt="begin" delay="0">
                                      <p:tn val="25"/>
                                    </p:cond>
                                  </p:endCondLst>
                                  <p:childTnLst>
                                    <p:anim calcmode="lin" valueType="num">
                                      <p:cBhvr>
                                        <p:cTn id="26" dur="500" fill="hold"/>
                                        <p:tgtEl>
                                          <p:spTgt spid="147459">
                                            <p:txEl>
                                              <p:pRg st="0" end="0"/>
                                            </p:txEl>
                                          </p:spTgt>
                                        </p:tgtEl>
                                        <p:attrNameLst>
                                          <p:attrName>ppt_w</p:attrName>
                                        </p:attrNameLst>
                                      </p:cBhvr>
                                      <p:tavLst>
                                        <p:tav tm="0">
                                          <p:val>
                                            <p:strVal val="ppt_w"/>
                                          </p:val>
                                        </p:tav>
                                        <p:tav tm="100000">
                                          <p:val>
                                            <p:fltVal val="0"/>
                                          </p:val>
                                        </p:tav>
                                      </p:tavLst>
                                    </p:anim>
                                    <p:anim calcmode="lin" valueType="num">
                                      <p:cBhvr>
                                        <p:cTn id="27" dur="500" fill="hold"/>
                                        <p:tgtEl>
                                          <p:spTgt spid="147459">
                                            <p:txEl>
                                              <p:pRg st="0" end="0"/>
                                            </p:txEl>
                                          </p:spTgt>
                                        </p:tgtEl>
                                        <p:attrNameLst>
                                          <p:attrName>ppt_h</p:attrName>
                                        </p:attrNameLst>
                                      </p:cBhvr>
                                      <p:tavLst>
                                        <p:tav tm="0">
                                          <p:val>
                                            <p:strVal val="ppt_h"/>
                                          </p:val>
                                        </p:tav>
                                        <p:tav tm="100000">
                                          <p:val>
                                            <p:fltVal val="0"/>
                                          </p:val>
                                        </p:tav>
                                      </p:tavLst>
                                    </p:anim>
                                    <p:set>
                                      <p:cBhvr>
                                        <p:cTn id="28" dur="1" fill="hold">
                                          <p:stCondLst>
                                            <p:cond delay="499"/>
                                          </p:stCondLst>
                                        </p:cTn>
                                        <p:tgtEl>
                                          <p:spTgt spid="147459">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458" grpId="0"/>
      <p:bldP spid="147458" grpId="1"/>
      <p:bldP spid="147458" grpId="2"/>
      <p:bldP spid="147459" grpId="0" build="p"/>
      <p:bldP spid="147459" grpId="1" build="allAtOnce"/>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p:txBody>
          <a:bodyPr/>
          <a:lstStyle/>
          <a:p>
            <a:pPr eaLnBrk="1" fontAlgn="auto" hangingPunct="1">
              <a:spcAft>
                <a:spcPts val="0"/>
              </a:spcAft>
              <a:defRPr/>
            </a:pPr>
            <a:endParaRPr lang="vi-VN" smtClean="0"/>
          </a:p>
        </p:txBody>
      </p:sp>
      <p:sp>
        <p:nvSpPr>
          <p:cNvPr id="148483" name="Rectangle 3"/>
          <p:cNvSpPr>
            <a:spLocks noGrp="1" noChangeArrowheads="1"/>
          </p:cNvSpPr>
          <p:nvPr>
            <p:ph idx="1"/>
          </p:nvPr>
        </p:nvSpPr>
        <p:spPr/>
        <p:txBody>
          <a:bodyPr/>
          <a:lstStyle/>
          <a:p>
            <a:pPr eaLnBrk="1" hangingPunct="1"/>
            <a:endParaRPr lang="vi-VN" smtClean="0"/>
          </a:p>
        </p:txBody>
      </p:sp>
      <p:pic>
        <p:nvPicPr>
          <p:cNvPr id="32772" name="Picture 4" descr="Đám tang Lỗ Tấn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3" name="Text Box 5"/>
          <p:cNvSpPr txBox="1">
            <a:spLocks noChangeArrowheads="1"/>
          </p:cNvSpPr>
          <p:nvPr/>
        </p:nvSpPr>
        <p:spPr bwMode="auto">
          <a:xfrm>
            <a:off x="0" y="6338888"/>
            <a:ext cx="9144000" cy="457200"/>
          </a:xfrm>
          <a:prstGeom prst="rect">
            <a:avLst/>
          </a:prstGeom>
          <a:gradFill rotWithShape="1">
            <a:gsLst>
              <a:gs pos="0">
                <a:srgbClr val="000000"/>
              </a:gs>
              <a:gs pos="50000">
                <a:srgbClr val="000099"/>
              </a:gs>
              <a:gs pos="100000">
                <a:srgbClr val="0000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6pPr>
            <a:lvl7pPr marL="29718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7pPr>
            <a:lvl8pPr marL="34290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8pPr>
            <a:lvl9pPr marL="38862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9pPr>
          </a:lstStyle>
          <a:p>
            <a:pPr algn="ctr" eaLnBrk="1" hangingPunct="1">
              <a:lnSpc>
                <a:spcPct val="100000"/>
              </a:lnSpc>
              <a:spcBef>
                <a:spcPct val="50000"/>
              </a:spcBef>
              <a:buClrTx/>
              <a:buSzTx/>
            </a:pPr>
            <a:r>
              <a:rPr kumimoji="1" lang="en-US" b="1" i="1">
                <a:solidFill>
                  <a:srgbClr val="FF3399"/>
                </a:solidFill>
              </a:rPr>
              <a:t>Lễ tưởng niệm Lỗ Tấn tại quê hương</a:t>
            </a:r>
          </a:p>
        </p:txBody>
      </p:sp>
    </p:spTree>
    <p:extLst>
      <p:ext uri="{BB962C8B-B14F-4D97-AF65-F5344CB8AC3E}">
        <p14:creationId xmlns:p14="http://schemas.microsoft.com/office/powerpoint/2010/main" val="763502660"/>
      </p:ext>
    </p:extLst>
  </p:cSld>
  <p:clrMapOvr>
    <a:masterClrMapping/>
  </p:clrMapOvr>
  <p:transition>
    <p:pull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ntr" presetSubtype="0" fill="hold" grpId="0" nodeType="withEffect" nodePh="1">
                                  <p:stCondLst>
                                    <p:cond delay="0"/>
                                  </p:stCondLst>
                                  <p:endCondLst>
                                    <p:cond evt="begin" delay="0">
                                      <p:tn val="5"/>
                                    </p:cond>
                                  </p:endCondLst>
                                  <p:childTnLst>
                                    <p:set>
                                      <p:cBhvr>
                                        <p:cTn id="6" dur="1" fill="hold">
                                          <p:stCondLst>
                                            <p:cond delay="0"/>
                                          </p:stCondLst>
                                        </p:cTn>
                                        <p:tgtEl>
                                          <p:spTgt spid="148482"/>
                                        </p:tgtEl>
                                        <p:attrNameLst>
                                          <p:attrName>style.visibility</p:attrName>
                                        </p:attrNameLst>
                                      </p:cBhvr>
                                      <p:to>
                                        <p:strVal val="visible"/>
                                      </p:to>
                                    </p:set>
                                    <p:anim calcmode="lin" valueType="num">
                                      <p:cBhvr>
                                        <p:cTn id="7" dur="1000" fill="hold">
                                          <p:stCondLst>
                                            <p:cond delay="0"/>
                                          </p:stCondLst>
                                        </p:cTn>
                                        <p:tgtEl>
                                          <p:spTgt spid="148482"/>
                                        </p:tgtEl>
                                        <p:attrNameLst>
                                          <p:attrName>style.rotation</p:attrName>
                                        </p:attrNameLst>
                                      </p:cBhvr>
                                      <p:tavLst>
                                        <p:tav tm="0">
                                          <p:val>
                                            <p:fltVal val="-90"/>
                                          </p:val>
                                        </p:tav>
                                        <p:tav tm="100000">
                                          <p:val>
                                            <p:fltVal val="0"/>
                                          </p:val>
                                        </p:tav>
                                      </p:tavLst>
                                    </p:anim>
                                    <p:anim calcmode="lin" valueType="num">
                                      <p:cBhvr>
                                        <p:cTn id="8" dur="1000" fill="hold">
                                          <p:stCondLst>
                                            <p:cond delay="0"/>
                                          </p:stCondLst>
                                        </p:cTn>
                                        <p:tgtEl>
                                          <p:spTgt spid="148482"/>
                                        </p:tgtEl>
                                        <p:attrNameLst>
                                          <p:attrName>ppt_w</p:attrName>
                                        </p:attrNameLst>
                                      </p:cBhvr>
                                      <p:tavLst>
                                        <p:tav tm="0">
                                          <p:val>
                                            <p:strVal val="#ppt_w-.5"/>
                                          </p:val>
                                        </p:tav>
                                        <p:tav tm="50000">
                                          <p:val>
                                            <p:strVal val="#ppt_w-.5"/>
                                          </p:val>
                                        </p:tav>
                                        <p:tav tm="100000">
                                          <p:val>
                                            <p:strVal val="#ppt_w"/>
                                          </p:val>
                                        </p:tav>
                                      </p:tavLst>
                                    </p:anim>
                                    <p:anim calcmode="lin" valueType="num">
                                      <p:cBhvr>
                                        <p:cTn id="9" dur="1000" fill="hold">
                                          <p:stCondLst>
                                            <p:cond delay="0"/>
                                          </p:stCondLst>
                                        </p:cTn>
                                        <p:tgtEl>
                                          <p:spTgt spid="148482"/>
                                        </p:tgtEl>
                                        <p:attrNameLst>
                                          <p:attrName>ppt_h</p:attrName>
                                        </p:attrNameLst>
                                      </p:cBhvr>
                                      <p:tavLst>
                                        <p:tav tm="0">
                                          <p:val>
                                            <p:strVal val="#ppt_h"/>
                                          </p:val>
                                        </p:tav>
                                        <p:tav tm="100000">
                                          <p:val>
                                            <p:strVal val="#ppt_h"/>
                                          </p:val>
                                        </p:tav>
                                      </p:tavLst>
                                    </p:anim>
                                    <p:anim calcmode="lin" valueType="num">
                                      <p:cBhvr>
                                        <p:cTn id="10" dur="1000" fill="hold">
                                          <p:stCondLst>
                                            <p:cond delay="0"/>
                                          </p:stCondLst>
                                        </p:cTn>
                                        <p:tgtEl>
                                          <p:spTgt spid="148482"/>
                                        </p:tgtEl>
                                        <p:attrNameLst>
                                          <p:attrName>ppt_x</p:attrName>
                                        </p:attrNameLst>
                                      </p:cBhvr>
                                      <p:tavLst>
                                        <p:tav tm="0">
                                          <p:val>
                                            <p:strVal val="#ppt_x+.4"/>
                                          </p:val>
                                        </p:tav>
                                        <p:tav tm="100000">
                                          <p:val>
                                            <p:strVal val="#ppt_x"/>
                                          </p:val>
                                        </p:tav>
                                      </p:tavLst>
                                    </p:anim>
                                    <p:anim calcmode="lin" valueType="num">
                                      <p:cBhvr>
                                        <p:cTn id="11" dur="1000" fill="hold">
                                          <p:stCondLst>
                                            <p:cond delay="0"/>
                                          </p:stCondLst>
                                        </p:cTn>
                                        <p:tgtEl>
                                          <p:spTgt spid="148482"/>
                                        </p:tgtEl>
                                        <p:attrNameLst>
                                          <p:attrName>ppt_y</p:attrName>
                                        </p:attrNameLst>
                                      </p:cBhvr>
                                      <p:tavLst>
                                        <p:tav tm="0">
                                          <p:val>
                                            <p:strVal val="#ppt_y-.2"/>
                                          </p:val>
                                        </p:tav>
                                        <p:tav tm="50000">
                                          <p:val>
                                            <p:strVal val="#ppt_y+.1"/>
                                          </p:val>
                                        </p:tav>
                                        <p:tav tm="100000">
                                          <p:val>
                                            <p:strVal val="#ppt_y"/>
                                          </p:val>
                                        </p:tav>
                                      </p:tavLst>
                                    </p:anim>
                                  </p:childTnLst>
                                </p:cTn>
                              </p:par>
                            </p:childTnLst>
                          </p:cTn>
                        </p:par>
                      </p:childTnLst>
                    </p:cTn>
                  </p:par>
                  <p:par>
                    <p:cTn id="12" fill="hold" nodeType="clickPar">
                      <p:stCondLst>
                        <p:cond delay="indefinite"/>
                      </p:stCondLst>
                      <p:childTnLst>
                        <p:par>
                          <p:cTn id="13" fill="hold" nodeType="withGroup">
                            <p:stCondLst>
                              <p:cond delay="0"/>
                            </p:stCondLst>
                            <p:childTnLst>
                              <p:par>
                                <p:cTn id="14" presetID="54" presetClass="entr" presetSubtype="0" accel="100000" fill="hold" grpId="0" nodeType="clickEffect" nodePh="1">
                                  <p:stCondLst>
                                    <p:cond delay="0"/>
                                  </p:stCondLst>
                                  <p:endCondLst>
                                    <p:cond evt="begin" delay="0">
                                      <p:tn val="14"/>
                                    </p:cond>
                                  </p:endCondLst>
                                  <p:childTnLst>
                                    <p:set>
                                      <p:cBhvr>
                                        <p:cTn id="15" dur="1" fill="hold">
                                          <p:stCondLst>
                                            <p:cond delay="0"/>
                                          </p:stCondLst>
                                        </p:cTn>
                                        <p:tgtEl>
                                          <p:spTgt spid="148483">
                                            <p:txEl>
                                              <p:pRg st="0" end="0"/>
                                            </p:txEl>
                                          </p:spTgt>
                                        </p:tgtEl>
                                        <p:attrNameLst>
                                          <p:attrName>style.visibility</p:attrName>
                                        </p:attrNameLst>
                                      </p:cBhvr>
                                      <p:to>
                                        <p:strVal val="visible"/>
                                      </p:to>
                                    </p:set>
                                    <p:anim calcmode="lin" valueType="num">
                                      <p:cBhvr>
                                        <p:cTn id="16" dur="500" fill="hold"/>
                                        <p:tgtEl>
                                          <p:spTgt spid="148483">
                                            <p:txEl>
                                              <p:pRg st="0" end="0"/>
                                            </p:txEl>
                                          </p:spTgt>
                                        </p:tgtEl>
                                        <p:attrNameLst>
                                          <p:attrName>ppt_w</p:attrName>
                                        </p:attrNameLst>
                                      </p:cBhvr>
                                      <p:tavLst>
                                        <p:tav tm="0">
                                          <p:val>
                                            <p:strVal val="#ppt_w*0.05"/>
                                          </p:val>
                                        </p:tav>
                                        <p:tav tm="100000">
                                          <p:val>
                                            <p:strVal val="#ppt_w"/>
                                          </p:val>
                                        </p:tav>
                                      </p:tavLst>
                                    </p:anim>
                                    <p:anim calcmode="lin" valueType="num">
                                      <p:cBhvr>
                                        <p:cTn id="17" dur="500" fill="hold"/>
                                        <p:tgtEl>
                                          <p:spTgt spid="148483">
                                            <p:txEl>
                                              <p:pRg st="0" end="0"/>
                                            </p:txEl>
                                          </p:spTgt>
                                        </p:tgtEl>
                                        <p:attrNameLst>
                                          <p:attrName>ppt_h</p:attrName>
                                        </p:attrNameLst>
                                      </p:cBhvr>
                                      <p:tavLst>
                                        <p:tav tm="0">
                                          <p:val>
                                            <p:strVal val="#ppt_h"/>
                                          </p:val>
                                        </p:tav>
                                        <p:tav tm="100000">
                                          <p:val>
                                            <p:strVal val="#ppt_h"/>
                                          </p:val>
                                        </p:tav>
                                      </p:tavLst>
                                    </p:anim>
                                    <p:anim calcmode="lin" valueType="num">
                                      <p:cBhvr>
                                        <p:cTn id="18" dur="500" fill="hold"/>
                                        <p:tgtEl>
                                          <p:spTgt spid="148483">
                                            <p:txEl>
                                              <p:pRg st="0" end="0"/>
                                            </p:txEl>
                                          </p:spTgt>
                                        </p:tgtEl>
                                        <p:attrNameLst>
                                          <p:attrName>ppt_x</p:attrName>
                                        </p:attrNameLst>
                                      </p:cBhvr>
                                      <p:tavLst>
                                        <p:tav tm="0">
                                          <p:val>
                                            <p:strVal val="#ppt_x-.2"/>
                                          </p:val>
                                        </p:tav>
                                        <p:tav tm="100000">
                                          <p:val>
                                            <p:strVal val="#ppt_x"/>
                                          </p:val>
                                        </p:tav>
                                      </p:tavLst>
                                    </p:anim>
                                    <p:anim calcmode="lin" valueType="num">
                                      <p:cBhvr>
                                        <p:cTn id="19" dur="500" fill="hold"/>
                                        <p:tgtEl>
                                          <p:spTgt spid="148483">
                                            <p:txEl>
                                              <p:pRg st="0" end="0"/>
                                            </p:txEl>
                                          </p:spTgt>
                                        </p:tgtEl>
                                        <p:attrNameLst>
                                          <p:attrName>ppt_y</p:attrName>
                                        </p:attrNameLst>
                                      </p:cBhvr>
                                      <p:tavLst>
                                        <p:tav tm="0">
                                          <p:val>
                                            <p:strVal val="#ppt_y"/>
                                          </p:val>
                                        </p:tav>
                                        <p:tav tm="100000">
                                          <p:val>
                                            <p:strVal val="#ppt_y"/>
                                          </p:val>
                                        </p:tav>
                                      </p:tavLst>
                                    </p:anim>
                                    <p:animEffect transition="in" filter="fade">
                                      <p:cBhvr>
                                        <p:cTn id="20" dur="500"/>
                                        <p:tgtEl>
                                          <p:spTgt spid="148483">
                                            <p:txEl>
                                              <p:pRg st="0" end="0"/>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5" presetClass="exit" presetSubtype="0" fill="hold" grpId="1" nodeType="clickEffect" nodePh="1">
                                  <p:stCondLst>
                                    <p:cond delay="0"/>
                                  </p:stCondLst>
                                  <p:endCondLst>
                                    <p:cond evt="begin" delay="0">
                                      <p:tn val="23"/>
                                    </p:cond>
                                  </p:endCondLst>
                                  <p:childTnLst>
                                    <p:anim calcmode="lin" valueType="num">
                                      <p:cBhvr>
                                        <p:cTn id="24" dur="2000" fill="hold"/>
                                        <p:tgtEl>
                                          <p:spTgt spid="148482"/>
                                        </p:tgtEl>
                                        <p:attrNameLst>
                                          <p:attrName>style.rotation</p:attrName>
                                        </p:attrNameLst>
                                      </p:cBhvr>
                                      <p:tavLst>
                                        <p:tav tm="0">
                                          <p:val>
                                            <p:fltVal val="0"/>
                                          </p:val>
                                        </p:tav>
                                        <p:tav tm="100000">
                                          <p:val>
                                            <p:fltVal val="-90"/>
                                          </p:val>
                                        </p:tav>
                                      </p:tavLst>
                                    </p:anim>
                                    <p:anim calcmode="lin" valueType="num">
                                      <p:cBhvr>
                                        <p:cTn id="25" dur="2000" fill="hold"/>
                                        <p:tgtEl>
                                          <p:spTgt spid="148482"/>
                                        </p:tgtEl>
                                        <p:attrNameLst>
                                          <p:attrName>ppt_w</p:attrName>
                                        </p:attrNameLst>
                                      </p:cBhvr>
                                      <p:tavLst>
                                        <p:tav tm="0">
                                          <p:val>
                                            <p:strVal val="ppt_w"/>
                                          </p:val>
                                        </p:tav>
                                        <p:tav tm="50000">
                                          <p:val>
                                            <p:strVal val="ppt_w-.5"/>
                                          </p:val>
                                        </p:tav>
                                        <p:tav tm="100000">
                                          <p:val>
                                            <p:strVal val="ppt_w-.5"/>
                                          </p:val>
                                        </p:tav>
                                      </p:tavLst>
                                    </p:anim>
                                    <p:anim calcmode="lin" valueType="num">
                                      <p:cBhvr>
                                        <p:cTn id="26" dur="2000" fill="hold"/>
                                        <p:tgtEl>
                                          <p:spTgt spid="148482"/>
                                        </p:tgtEl>
                                        <p:attrNameLst>
                                          <p:attrName>ppt_h</p:attrName>
                                        </p:attrNameLst>
                                      </p:cBhvr>
                                      <p:tavLst>
                                        <p:tav tm="0">
                                          <p:val>
                                            <p:strVal val="ppt_h"/>
                                          </p:val>
                                        </p:tav>
                                        <p:tav tm="100000">
                                          <p:val>
                                            <p:strVal val="ppt_h"/>
                                          </p:val>
                                        </p:tav>
                                      </p:tavLst>
                                    </p:anim>
                                    <p:anim calcmode="lin" valueType="num">
                                      <p:cBhvr>
                                        <p:cTn id="27" dur="2000" fill="hold"/>
                                        <p:tgtEl>
                                          <p:spTgt spid="148482"/>
                                        </p:tgtEl>
                                        <p:attrNameLst>
                                          <p:attrName>ppt_x</p:attrName>
                                        </p:attrNameLst>
                                      </p:cBhvr>
                                      <p:tavLst>
                                        <p:tav tm="0">
                                          <p:val>
                                            <p:strVal val="ppt_x"/>
                                          </p:val>
                                        </p:tav>
                                        <p:tav tm="100000">
                                          <p:val>
                                            <p:strVal val="ppt_x+.4"/>
                                          </p:val>
                                        </p:tav>
                                      </p:tavLst>
                                    </p:anim>
                                    <p:anim calcmode="lin" valueType="num">
                                      <p:cBhvr>
                                        <p:cTn id="28" dur="2000" fill="hold"/>
                                        <p:tgtEl>
                                          <p:spTgt spid="148482"/>
                                        </p:tgtEl>
                                        <p:attrNameLst>
                                          <p:attrName>ppt_y</p:attrName>
                                        </p:attrNameLst>
                                      </p:cBhvr>
                                      <p:tavLst>
                                        <p:tav tm="0">
                                          <p:val>
                                            <p:strVal val="ppt_y"/>
                                          </p:val>
                                        </p:tav>
                                        <p:tav tm="50000">
                                          <p:val>
                                            <p:strVal val="ppt_y+.1"/>
                                          </p:val>
                                        </p:tav>
                                        <p:tav tm="100000">
                                          <p:val>
                                            <p:strVal val="ppt_y-.2"/>
                                          </p:val>
                                        </p:tav>
                                      </p:tavLst>
                                    </p:anim>
                                    <p:set>
                                      <p:cBhvr>
                                        <p:cTn id="29" dur="1" fill="hold">
                                          <p:stCondLst>
                                            <p:cond delay="1998"/>
                                          </p:stCondLst>
                                        </p:cTn>
                                        <p:tgtEl>
                                          <p:spTgt spid="148482"/>
                                        </p:tgtEl>
                                        <p:attrNameLst>
                                          <p:attrName>style.visibility</p:attrName>
                                        </p:attrNameLst>
                                      </p:cBhvr>
                                      <p:to>
                                        <p:strVal val="hidden"/>
                                      </p:to>
                                    </p:set>
                                  </p:childTnLst>
                                </p:cTn>
                              </p:par>
                              <p:par>
                                <p:cTn id="30" presetID="22" presetClass="exit" presetSubtype="8" fill="hold" grpId="1" nodeType="withEffect" nodePh="1">
                                  <p:stCondLst>
                                    <p:cond delay="0"/>
                                  </p:stCondLst>
                                  <p:endCondLst>
                                    <p:cond evt="begin" delay="0">
                                      <p:tn val="30"/>
                                    </p:cond>
                                  </p:endCondLst>
                                  <p:childTnLst>
                                    <p:animEffect transition="out" filter="wipe(left)">
                                      <p:cBhvr>
                                        <p:cTn id="31" dur="500"/>
                                        <p:tgtEl>
                                          <p:spTgt spid="148483">
                                            <p:txEl>
                                              <p:pRg st="0" end="0"/>
                                            </p:txEl>
                                          </p:spTgt>
                                        </p:tgtEl>
                                      </p:cBhvr>
                                    </p:animEffect>
                                    <p:set>
                                      <p:cBhvr>
                                        <p:cTn id="32" dur="1" fill="hold">
                                          <p:stCondLst>
                                            <p:cond delay="499"/>
                                          </p:stCondLst>
                                        </p:cTn>
                                        <p:tgtEl>
                                          <p:spTgt spid="148483">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482" grpId="0"/>
      <p:bldP spid="148482" grpId="1"/>
      <p:bldP spid="148483" grpId="0" build="p"/>
      <p:bldP spid="148483" grpId="1" build="allAtOnce"/>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p:txBody>
          <a:bodyPr/>
          <a:lstStyle/>
          <a:p>
            <a:pPr eaLnBrk="1" hangingPunct="1"/>
            <a:endParaRPr lang="vi-VN" smtClean="0"/>
          </a:p>
        </p:txBody>
      </p:sp>
      <p:pic>
        <p:nvPicPr>
          <p:cNvPr id="33795" name="Picture 4" descr="Nhà lưu niệm Lỗ Tấn ở Thiệu Hưng"/>
          <p:cNvPicPr>
            <a:picLocks noChangeAspect="1" noChangeArrowheads="1"/>
          </p:cNvPicPr>
          <p:nvPr/>
        </p:nvPicPr>
        <p:blipFill>
          <a:blip r:embed="rId2">
            <a:lum bright="6000"/>
            <a:extLst>
              <a:ext uri="{28A0092B-C50C-407E-A947-70E740481C1C}">
                <a14:useLocalDpi xmlns:a14="http://schemas.microsoft.com/office/drawing/2010/main" val="0"/>
              </a:ext>
            </a:extLst>
          </a:blip>
          <a:srcRect/>
          <a:stretch>
            <a:fillRect/>
          </a:stretch>
        </p:blipFill>
        <p:spPr bwMode="auto">
          <a:xfrm>
            <a:off x="838200" y="533400"/>
            <a:ext cx="75438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6" name="Text Box 5"/>
          <p:cNvSpPr txBox="1">
            <a:spLocks noChangeArrowheads="1"/>
          </p:cNvSpPr>
          <p:nvPr/>
        </p:nvSpPr>
        <p:spPr bwMode="auto">
          <a:xfrm>
            <a:off x="1600200" y="6019800"/>
            <a:ext cx="65532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6pPr>
            <a:lvl7pPr marL="29718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7pPr>
            <a:lvl8pPr marL="34290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8pPr>
            <a:lvl9pPr marL="38862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9pPr>
          </a:lstStyle>
          <a:p>
            <a:pPr eaLnBrk="1" hangingPunct="1">
              <a:lnSpc>
                <a:spcPct val="100000"/>
              </a:lnSpc>
              <a:spcBef>
                <a:spcPct val="50000"/>
              </a:spcBef>
              <a:buClrTx/>
              <a:buSzTx/>
            </a:pPr>
            <a:r>
              <a:rPr kumimoji="1" lang="en-US" sz="2800" i="1" dirty="0">
                <a:solidFill>
                  <a:srgbClr val="0000CC"/>
                </a:solidFill>
              </a:rPr>
              <a:t>Nhà </a:t>
            </a:r>
            <a:r>
              <a:rPr kumimoji="1" lang="en-US" sz="2800" i="1" dirty="0" smtClean="0">
                <a:solidFill>
                  <a:srgbClr val="0000CC"/>
                </a:solidFill>
              </a:rPr>
              <a:t>lưu </a:t>
            </a:r>
            <a:r>
              <a:rPr kumimoji="1" lang="en-US" sz="2800" i="1" dirty="0">
                <a:solidFill>
                  <a:srgbClr val="0000CC"/>
                </a:solidFill>
              </a:rPr>
              <a:t>niệm của Lỗ Tấn ở Thiệu Hưng</a:t>
            </a:r>
          </a:p>
        </p:txBody>
      </p:sp>
    </p:spTree>
    <p:extLst>
      <p:ext uri="{BB962C8B-B14F-4D97-AF65-F5344CB8AC3E}">
        <p14:creationId xmlns:p14="http://schemas.microsoft.com/office/powerpoint/2010/main" val="3821684117"/>
      </p:ext>
    </p:extLst>
  </p:cSld>
  <p:clrMapOvr>
    <a:masterClrMapping/>
  </p:clrMapOvr>
  <p:transition>
    <p:pull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ntr" presetSubtype="0" fill="hold" grpId="0" nodeType="withEffect" nodePh="1">
                                  <p:stCondLst>
                                    <p:cond delay="0"/>
                                  </p:stCondLst>
                                  <p:endCondLst>
                                    <p:cond evt="begin" delay="0">
                                      <p:tn val="5"/>
                                    </p:cond>
                                  </p:endCondLst>
                                  <p:childTnLst>
                                    <p:set>
                                      <p:cBhvr>
                                        <p:cTn id="6" dur="1" fill="hold">
                                          <p:stCondLst>
                                            <p:cond delay="0"/>
                                          </p:stCondLst>
                                        </p:cTn>
                                        <p:tgtEl>
                                          <p:spTgt spid="149506"/>
                                        </p:tgtEl>
                                        <p:attrNameLst>
                                          <p:attrName>style.visibility</p:attrName>
                                        </p:attrNameLst>
                                      </p:cBhvr>
                                      <p:to>
                                        <p:strVal val="visible"/>
                                      </p:to>
                                    </p:set>
                                    <p:anim calcmode="lin" valueType="num">
                                      <p:cBhvr>
                                        <p:cTn id="7" dur="1000" fill="hold">
                                          <p:stCondLst>
                                            <p:cond delay="0"/>
                                          </p:stCondLst>
                                        </p:cTn>
                                        <p:tgtEl>
                                          <p:spTgt spid="149506"/>
                                        </p:tgtEl>
                                        <p:attrNameLst>
                                          <p:attrName>style.rotation</p:attrName>
                                        </p:attrNameLst>
                                      </p:cBhvr>
                                      <p:tavLst>
                                        <p:tav tm="0">
                                          <p:val>
                                            <p:fltVal val="-90"/>
                                          </p:val>
                                        </p:tav>
                                        <p:tav tm="100000">
                                          <p:val>
                                            <p:fltVal val="0"/>
                                          </p:val>
                                        </p:tav>
                                      </p:tavLst>
                                    </p:anim>
                                    <p:anim calcmode="lin" valueType="num">
                                      <p:cBhvr>
                                        <p:cTn id="8" dur="1000" fill="hold">
                                          <p:stCondLst>
                                            <p:cond delay="0"/>
                                          </p:stCondLst>
                                        </p:cTn>
                                        <p:tgtEl>
                                          <p:spTgt spid="149506"/>
                                        </p:tgtEl>
                                        <p:attrNameLst>
                                          <p:attrName>ppt_w</p:attrName>
                                        </p:attrNameLst>
                                      </p:cBhvr>
                                      <p:tavLst>
                                        <p:tav tm="0">
                                          <p:val>
                                            <p:strVal val="#ppt_w-.5"/>
                                          </p:val>
                                        </p:tav>
                                        <p:tav tm="50000">
                                          <p:val>
                                            <p:strVal val="#ppt_w-.5"/>
                                          </p:val>
                                        </p:tav>
                                        <p:tav tm="100000">
                                          <p:val>
                                            <p:strVal val="#ppt_w"/>
                                          </p:val>
                                        </p:tav>
                                      </p:tavLst>
                                    </p:anim>
                                    <p:anim calcmode="lin" valueType="num">
                                      <p:cBhvr>
                                        <p:cTn id="9" dur="1000" fill="hold">
                                          <p:stCondLst>
                                            <p:cond delay="0"/>
                                          </p:stCondLst>
                                        </p:cTn>
                                        <p:tgtEl>
                                          <p:spTgt spid="149506"/>
                                        </p:tgtEl>
                                        <p:attrNameLst>
                                          <p:attrName>ppt_h</p:attrName>
                                        </p:attrNameLst>
                                      </p:cBhvr>
                                      <p:tavLst>
                                        <p:tav tm="0">
                                          <p:val>
                                            <p:strVal val="#ppt_h"/>
                                          </p:val>
                                        </p:tav>
                                        <p:tav tm="100000">
                                          <p:val>
                                            <p:strVal val="#ppt_h"/>
                                          </p:val>
                                        </p:tav>
                                      </p:tavLst>
                                    </p:anim>
                                    <p:anim calcmode="lin" valueType="num">
                                      <p:cBhvr>
                                        <p:cTn id="10" dur="1000" fill="hold">
                                          <p:stCondLst>
                                            <p:cond delay="0"/>
                                          </p:stCondLst>
                                        </p:cTn>
                                        <p:tgtEl>
                                          <p:spTgt spid="149506"/>
                                        </p:tgtEl>
                                        <p:attrNameLst>
                                          <p:attrName>ppt_x</p:attrName>
                                        </p:attrNameLst>
                                      </p:cBhvr>
                                      <p:tavLst>
                                        <p:tav tm="0">
                                          <p:val>
                                            <p:strVal val="#ppt_x+.4"/>
                                          </p:val>
                                        </p:tav>
                                        <p:tav tm="100000">
                                          <p:val>
                                            <p:strVal val="#ppt_x"/>
                                          </p:val>
                                        </p:tav>
                                      </p:tavLst>
                                    </p:anim>
                                    <p:anim calcmode="lin" valueType="num">
                                      <p:cBhvr>
                                        <p:cTn id="11" dur="1000" fill="hold">
                                          <p:stCondLst>
                                            <p:cond delay="0"/>
                                          </p:stCondLst>
                                        </p:cTn>
                                        <p:tgtEl>
                                          <p:spTgt spid="149506"/>
                                        </p:tgtEl>
                                        <p:attrNameLst>
                                          <p:attrName>ppt_y</p:attrName>
                                        </p:attrNameLst>
                                      </p:cBhvr>
                                      <p:tavLst>
                                        <p:tav tm="0">
                                          <p:val>
                                            <p:strVal val="#ppt_y-.2"/>
                                          </p:val>
                                        </p:tav>
                                        <p:tav tm="50000">
                                          <p:val>
                                            <p:strVal val="#ppt_y+.1"/>
                                          </p:val>
                                        </p:tav>
                                        <p:tav tm="100000">
                                          <p:val>
                                            <p:strVal val="#ppt_y"/>
                                          </p:val>
                                        </p:tav>
                                      </p:tavLst>
                                    </p:anim>
                                  </p:childTnLst>
                                </p:cTn>
                              </p:par>
                            </p:childTnLst>
                          </p:cTn>
                        </p:par>
                      </p:childTnLst>
                    </p:cTn>
                  </p:par>
                  <p:par>
                    <p:cTn id="12" fill="hold" nodeType="clickPar">
                      <p:stCondLst>
                        <p:cond delay="indefinite"/>
                      </p:stCondLst>
                      <p:childTnLst>
                        <p:par>
                          <p:cTn id="13" fill="hold" nodeType="withGroup">
                            <p:stCondLst>
                              <p:cond delay="0"/>
                            </p:stCondLst>
                            <p:childTnLst>
                              <p:par>
                                <p:cTn id="14" presetID="25" presetClass="exit" presetSubtype="0" fill="hold" grpId="1" nodeType="clickEffect" nodePh="1">
                                  <p:stCondLst>
                                    <p:cond delay="0"/>
                                  </p:stCondLst>
                                  <p:endCondLst>
                                    <p:cond evt="begin" delay="0">
                                      <p:tn val="14"/>
                                    </p:cond>
                                  </p:endCondLst>
                                  <p:childTnLst>
                                    <p:anim calcmode="lin" valueType="num">
                                      <p:cBhvr>
                                        <p:cTn id="15" dur="2000" fill="hold"/>
                                        <p:tgtEl>
                                          <p:spTgt spid="149506"/>
                                        </p:tgtEl>
                                        <p:attrNameLst>
                                          <p:attrName>style.rotation</p:attrName>
                                        </p:attrNameLst>
                                      </p:cBhvr>
                                      <p:tavLst>
                                        <p:tav tm="0">
                                          <p:val>
                                            <p:fltVal val="0"/>
                                          </p:val>
                                        </p:tav>
                                        <p:tav tm="100000">
                                          <p:val>
                                            <p:fltVal val="-90"/>
                                          </p:val>
                                        </p:tav>
                                      </p:tavLst>
                                    </p:anim>
                                    <p:anim calcmode="lin" valueType="num">
                                      <p:cBhvr>
                                        <p:cTn id="16" dur="2000" fill="hold"/>
                                        <p:tgtEl>
                                          <p:spTgt spid="149506"/>
                                        </p:tgtEl>
                                        <p:attrNameLst>
                                          <p:attrName>ppt_w</p:attrName>
                                        </p:attrNameLst>
                                      </p:cBhvr>
                                      <p:tavLst>
                                        <p:tav tm="0">
                                          <p:val>
                                            <p:strVal val="ppt_w"/>
                                          </p:val>
                                        </p:tav>
                                        <p:tav tm="50000">
                                          <p:val>
                                            <p:strVal val="ppt_w-.5"/>
                                          </p:val>
                                        </p:tav>
                                        <p:tav tm="100000">
                                          <p:val>
                                            <p:strVal val="ppt_w-.5"/>
                                          </p:val>
                                        </p:tav>
                                      </p:tavLst>
                                    </p:anim>
                                    <p:anim calcmode="lin" valueType="num">
                                      <p:cBhvr>
                                        <p:cTn id="17" dur="2000" fill="hold"/>
                                        <p:tgtEl>
                                          <p:spTgt spid="149506"/>
                                        </p:tgtEl>
                                        <p:attrNameLst>
                                          <p:attrName>ppt_h</p:attrName>
                                        </p:attrNameLst>
                                      </p:cBhvr>
                                      <p:tavLst>
                                        <p:tav tm="0">
                                          <p:val>
                                            <p:strVal val="ppt_h"/>
                                          </p:val>
                                        </p:tav>
                                        <p:tav tm="100000">
                                          <p:val>
                                            <p:strVal val="ppt_h"/>
                                          </p:val>
                                        </p:tav>
                                      </p:tavLst>
                                    </p:anim>
                                    <p:anim calcmode="lin" valueType="num">
                                      <p:cBhvr>
                                        <p:cTn id="18" dur="2000" fill="hold"/>
                                        <p:tgtEl>
                                          <p:spTgt spid="149506"/>
                                        </p:tgtEl>
                                        <p:attrNameLst>
                                          <p:attrName>ppt_x</p:attrName>
                                        </p:attrNameLst>
                                      </p:cBhvr>
                                      <p:tavLst>
                                        <p:tav tm="0">
                                          <p:val>
                                            <p:strVal val="ppt_x"/>
                                          </p:val>
                                        </p:tav>
                                        <p:tav tm="100000">
                                          <p:val>
                                            <p:strVal val="ppt_x+.4"/>
                                          </p:val>
                                        </p:tav>
                                      </p:tavLst>
                                    </p:anim>
                                    <p:anim calcmode="lin" valueType="num">
                                      <p:cBhvr>
                                        <p:cTn id="19" dur="2000" fill="hold"/>
                                        <p:tgtEl>
                                          <p:spTgt spid="149506"/>
                                        </p:tgtEl>
                                        <p:attrNameLst>
                                          <p:attrName>ppt_y</p:attrName>
                                        </p:attrNameLst>
                                      </p:cBhvr>
                                      <p:tavLst>
                                        <p:tav tm="0">
                                          <p:val>
                                            <p:strVal val="ppt_y"/>
                                          </p:val>
                                        </p:tav>
                                        <p:tav tm="50000">
                                          <p:val>
                                            <p:strVal val="ppt_y+.1"/>
                                          </p:val>
                                        </p:tav>
                                        <p:tav tm="100000">
                                          <p:val>
                                            <p:strVal val="ppt_y-.2"/>
                                          </p:val>
                                        </p:tav>
                                      </p:tavLst>
                                    </p:anim>
                                    <p:set>
                                      <p:cBhvr>
                                        <p:cTn id="20" dur="1" fill="hold">
                                          <p:stCondLst>
                                            <p:cond delay="1998"/>
                                          </p:stCondLst>
                                        </p:cTn>
                                        <p:tgtEl>
                                          <p:spTgt spid="14950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506" grpId="0"/>
      <p:bldP spid="149506"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8730" name="Picture 10" descr="ANd9GcTUvhmFwpVc9f6B_dRlo_40SLIR9ieiCChqoVZc0vEVa8CUAAFG"/>
          <p:cNvPicPr>
            <a:picLocks noChangeAspect="1" noChangeArrowheads="1"/>
          </p:cNvPicPr>
          <p:nvPr/>
        </p:nvPicPr>
        <p:blipFill>
          <a:blip r:embed="rId2"/>
          <a:srcRect/>
          <a:stretch>
            <a:fillRect/>
          </a:stretch>
        </p:blipFill>
        <p:spPr bwMode="auto">
          <a:xfrm>
            <a:off x="0" y="0"/>
            <a:ext cx="4419600" cy="6858000"/>
          </a:xfrm>
          <a:prstGeom prst="rect">
            <a:avLst/>
          </a:prstGeom>
          <a:ln>
            <a:noFill/>
          </a:ln>
          <a:effectLst>
            <a:softEdge rad="112500"/>
          </a:effectLst>
        </p:spPr>
      </p:pic>
      <p:pic>
        <p:nvPicPr>
          <p:cNvPr id="158734" name="Picture 14" descr="Bìa AQ chính truyện"/>
          <p:cNvPicPr>
            <a:picLocks noChangeAspect="1" noChangeArrowheads="1"/>
          </p:cNvPicPr>
          <p:nvPr/>
        </p:nvPicPr>
        <p:blipFill>
          <a:blip r:embed="rId3"/>
          <a:srcRect/>
          <a:stretch>
            <a:fillRect/>
          </a:stretch>
        </p:blipFill>
        <p:spPr bwMode="auto">
          <a:xfrm>
            <a:off x="4267200" y="0"/>
            <a:ext cx="4876800" cy="6858000"/>
          </a:xfrm>
          <a:prstGeom prst="rect">
            <a:avLst/>
          </a:prstGeom>
          <a:ln>
            <a:noFill/>
          </a:ln>
          <a:effectLst>
            <a:softEdge rad="112500"/>
          </a:effectLst>
        </p:spPr>
      </p:pic>
    </p:spTree>
    <p:extLst>
      <p:ext uri="{BB962C8B-B14F-4D97-AF65-F5344CB8AC3E}">
        <p14:creationId xmlns:p14="http://schemas.microsoft.com/office/powerpoint/2010/main" val="2030571151"/>
      </p:ext>
    </p:extLst>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1" presetClass="entr" presetSubtype="0" fill="hold" nodeType="withEffect">
                                  <p:stCondLst>
                                    <p:cond delay="0"/>
                                  </p:stCondLst>
                                  <p:childTnLst>
                                    <p:set>
                                      <p:cBhvr>
                                        <p:cTn id="6" dur="1" fill="hold">
                                          <p:stCondLst>
                                            <p:cond delay="0"/>
                                          </p:stCondLst>
                                        </p:cTn>
                                        <p:tgtEl>
                                          <p:spTgt spid="158730"/>
                                        </p:tgtEl>
                                        <p:attrNameLst>
                                          <p:attrName>style.visibility</p:attrName>
                                        </p:attrNameLst>
                                      </p:cBhvr>
                                      <p:to>
                                        <p:strVal val="visible"/>
                                      </p:to>
                                    </p:set>
                                    <p:animEffect transition="in" filter="fade">
                                      <p:cBhvr>
                                        <p:cTn id="7" dur="770" decel="100000"/>
                                        <p:tgtEl>
                                          <p:spTgt spid="158730"/>
                                        </p:tgtEl>
                                      </p:cBhvr>
                                    </p:animEffect>
                                    <p:animScale>
                                      <p:cBhvr>
                                        <p:cTn id="8" dur="770" decel="100000"/>
                                        <p:tgtEl>
                                          <p:spTgt spid="158730"/>
                                        </p:tgtEl>
                                      </p:cBhvr>
                                      <p:from x="10000" y="10000"/>
                                      <p:to x="200000" y="450000"/>
                                    </p:animScale>
                                    <p:animScale>
                                      <p:cBhvr>
                                        <p:cTn id="9" dur="1230" accel="100000" fill="hold">
                                          <p:stCondLst>
                                            <p:cond delay="770"/>
                                          </p:stCondLst>
                                        </p:cTn>
                                        <p:tgtEl>
                                          <p:spTgt spid="158730"/>
                                        </p:tgtEl>
                                      </p:cBhvr>
                                      <p:from x="200000" y="450000"/>
                                      <p:to x="100000" y="100000"/>
                                    </p:animScale>
                                    <p:set>
                                      <p:cBhvr>
                                        <p:cTn id="10" dur="770" fill="hold"/>
                                        <p:tgtEl>
                                          <p:spTgt spid="158730"/>
                                        </p:tgtEl>
                                        <p:attrNameLst>
                                          <p:attrName>ppt_x</p:attrName>
                                        </p:attrNameLst>
                                      </p:cBhvr>
                                      <p:to>
                                        <p:strVal val="(0.5)"/>
                                      </p:to>
                                    </p:set>
                                    <p:anim from="(0.5)" to="(#ppt_x)" calcmode="lin" valueType="num">
                                      <p:cBhvr>
                                        <p:cTn id="11" dur="1230" accel="100000" fill="hold">
                                          <p:stCondLst>
                                            <p:cond delay="770"/>
                                          </p:stCondLst>
                                        </p:cTn>
                                        <p:tgtEl>
                                          <p:spTgt spid="158730"/>
                                        </p:tgtEl>
                                        <p:attrNameLst>
                                          <p:attrName>ppt_x</p:attrName>
                                        </p:attrNameLst>
                                      </p:cBhvr>
                                    </p:anim>
                                    <p:set>
                                      <p:cBhvr>
                                        <p:cTn id="12" dur="770" fill="hold"/>
                                        <p:tgtEl>
                                          <p:spTgt spid="158730"/>
                                        </p:tgtEl>
                                        <p:attrNameLst>
                                          <p:attrName>ppt_y</p:attrName>
                                        </p:attrNameLst>
                                      </p:cBhvr>
                                      <p:to>
                                        <p:strVal val="(#ppt_y+0.4)"/>
                                      </p:to>
                                    </p:set>
                                    <p:anim from="(#ppt_y+0.4)" to="(#ppt_y)" calcmode="lin" valueType="num">
                                      <p:cBhvr>
                                        <p:cTn id="13" dur="1230" accel="100000" fill="hold">
                                          <p:stCondLst>
                                            <p:cond delay="770"/>
                                          </p:stCondLst>
                                        </p:cTn>
                                        <p:tgtEl>
                                          <p:spTgt spid="158730"/>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60772" name="Picture 4" descr="pict21"/>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343400" y="25400"/>
            <a:ext cx="4800600" cy="6705600"/>
          </a:xfrm>
          <a:noFill/>
        </p:spPr>
      </p:pic>
      <p:sp>
        <p:nvSpPr>
          <p:cNvPr id="160773" name="Text Box 5"/>
          <p:cNvSpPr txBox="1">
            <a:spLocks noChangeArrowheads="1"/>
          </p:cNvSpPr>
          <p:nvPr/>
        </p:nvSpPr>
        <p:spPr bwMode="auto">
          <a:xfrm>
            <a:off x="4114800" y="228600"/>
            <a:ext cx="37338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6pPr>
            <a:lvl7pPr marL="29718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7pPr>
            <a:lvl8pPr marL="34290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8pPr>
            <a:lvl9pPr marL="38862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9pPr>
          </a:lstStyle>
          <a:p>
            <a:pPr algn="ctr" eaLnBrk="1" hangingPunct="1">
              <a:lnSpc>
                <a:spcPct val="100000"/>
              </a:lnSpc>
              <a:spcBef>
                <a:spcPct val="50000"/>
              </a:spcBef>
              <a:buClrTx/>
              <a:buSzTx/>
            </a:pPr>
            <a:r>
              <a:rPr kumimoji="1" lang="en-US" sz="4000" b="1" u="sng">
                <a:solidFill>
                  <a:srgbClr val="0000CC"/>
                </a:solidFill>
              </a:rPr>
              <a:t>Thuốc</a:t>
            </a:r>
            <a:r>
              <a:rPr kumimoji="1" lang="en-US" sz="4000" b="1">
                <a:solidFill>
                  <a:srgbClr val="0000CC"/>
                </a:solidFill>
              </a:rPr>
              <a:t> (1919)</a:t>
            </a:r>
          </a:p>
        </p:txBody>
      </p:sp>
      <p:pic>
        <p:nvPicPr>
          <p:cNvPr id="160774" name="Picture 6" descr="lotandm6"/>
          <p:cNvPicPr>
            <a:picLocks noChangeAspect="1" noChangeArrowheads="1"/>
          </p:cNvPicPr>
          <p:nvPr/>
        </p:nvPicPr>
        <p:blipFill>
          <a:blip r:embed="rId3"/>
          <a:srcRect/>
          <a:stretch>
            <a:fillRect/>
          </a:stretch>
        </p:blipFill>
        <p:spPr bwMode="auto">
          <a:xfrm>
            <a:off x="609600" y="228600"/>
            <a:ext cx="4038600" cy="6096000"/>
          </a:xfrm>
          <a:prstGeom prst="flowChartProcess">
            <a:avLst/>
          </a:prstGeom>
          <a:ln w="228600" cap="sq" cmpd="thickThin">
            <a:noFill/>
            <a:prstDash val="solid"/>
            <a:miter lim="800000"/>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spTree>
    <p:extLst>
      <p:ext uri="{BB962C8B-B14F-4D97-AF65-F5344CB8AC3E}">
        <p14:creationId xmlns:p14="http://schemas.microsoft.com/office/powerpoint/2010/main" val="3416841541"/>
      </p:ext>
    </p:extLst>
  </p:cSld>
  <p:clrMapOvr>
    <a:masterClrMapping/>
  </p:clrMapOvr>
  <p:transition>
    <p:randomBa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nodeType="withEffect">
                                  <p:stCondLst>
                                    <p:cond delay="0"/>
                                  </p:stCondLst>
                                  <p:childTnLst>
                                    <p:set>
                                      <p:cBhvr>
                                        <p:cTn id="6" dur="1" fill="hold">
                                          <p:stCondLst>
                                            <p:cond delay="0"/>
                                          </p:stCondLst>
                                        </p:cTn>
                                        <p:tgtEl>
                                          <p:spTgt spid="160774"/>
                                        </p:tgtEl>
                                        <p:attrNameLst>
                                          <p:attrName>style.visibility</p:attrName>
                                        </p:attrNameLst>
                                      </p:cBhvr>
                                      <p:to>
                                        <p:strVal val="visible"/>
                                      </p:to>
                                    </p:set>
                                    <p:animEffect transition="in" filter="strips(downLeft)">
                                      <p:cBhvr>
                                        <p:cTn id="7" dur="500"/>
                                        <p:tgtEl>
                                          <p:spTgt spid="160774"/>
                                        </p:tgtEl>
                                      </p:cBhvr>
                                    </p:animEffect>
                                  </p:childTnLst>
                                </p:cTn>
                              </p:par>
                            </p:childTnLst>
                          </p:cTn>
                        </p:par>
                        <p:par>
                          <p:cTn id="8" fill="hold" nodeType="afterGroup">
                            <p:stCondLst>
                              <p:cond delay="500"/>
                            </p:stCondLst>
                            <p:childTnLst>
                              <p:par>
                                <p:cTn id="9" presetID="8" presetClass="entr" presetSubtype="16" fill="hold" nodeType="afterEffect">
                                  <p:stCondLst>
                                    <p:cond delay="0"/>
                                  </p:stCondLst>
                                  <p:childTnLst>
                                    <p:set>
                                      <p:cBhvr>
                                        <p:cTn id="10" dur="1" fill="hold">
                                          <p:stCondLst>
                                            <p:cond delay="0"/>
                                          </p:stCondLst>
                                        </p:cTn>
                                        <p:tgtEl>
                                          <p:spTgt spid="160772"/>
                                        </p:tgtEl>
                                        <p:attrNameLst>
                                          <p:attrName>style.visibility</p:attrName>
                                        </p:attrNameLst>
                                      </p:cBhvr>
                                      <p:to>
                                        <p:strVal val="visible"/>
                                      </p:to>
                                    </p:set>
                                    <p:animEffect transition="in" filter="diamond(in)">
                                      <p:cBhvr>
                                        <p:cTn id="11" dur="2000"/>
                                        <p:tgtEl>
                                          <p:spTgt spid="160772"/>
                                        </p:tgtEl>
                                      </p:cBhvr>
                                    </p:animEffect>
                                  </p:childTnLst>
                                </p:cTn>
                              </p:par>
                              <p:par>
                                <p:cTn id="12" presetID="8" presetClass="entr" presetSubtype="16" fill="hold" grpId="0" nodeType="withEffect">
                                  <p:stCondLst>
                                    <p:cond delay="0"/>
                                  </p:stCondLst>
                                  <p:childTnLst>
                                    <p:set>
                                      <p:cBhvr>
                                        <p:cTn id="13" dur="1" fill="hold">
                                          <p:stCondLst>
                                            <p:cond delay="0"/>
                                          </p:stCondLst>
                                        </p:cTn>
                                        <p:tgtEl>
                                          <p:spTgt spid="160773"/>
                                        </p:tgtEl>
                                        <p:attrNameLst>
                                          <p:attrName>style.visibility</p:attrName>
                                        </p:attrNameLst>
                                      </p:cBhvr>
                                      <p:to>
                                        <p:strVal val="visible"/>
                                      </p:to>
                                    </p:set>
                                    <p:animEffect transition="in" filter="diamond(in)">
                                      <p:cBhvr>
                                        <p:cTn id="14" dur="2000"/>
                                        <p:tgtEl>
                                          <p:spTgt spid="1607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773" grpId="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22" name="Rectangle 2"/>
          <p:cNvSpPr>
            <a:spLocks noGrp="1" noChangeArrowheads="1"/>
          </p:cNvSpPr>
          <p:nvPr>
            <p:ph type="title"/>
          </p:nvPr>
        </p:nvSpPr>
        <p:spPr>
          <a:xfrm>
            <a:off x="0" y="990600"/>
            <a:ext cx="4648200" cy="533400"/>
          </a:xfrm>
        </p:spPr>
        <p:txBody>
          <a:bodyPr/>
          <a:lstStyle/>
          <a:p>
            <a:pPr eaLnBrk="1" fontAlgn="auto" hangingPunct="1">
              <a:spcAft>
                <a:spcPts val="0"/>
              </a:spcAft>
              <a:defRPr/>
            </a:pPr>
            <a:r>
              <a:rPr lang="en-US" sz="2400" dirty="0" smtClean="0">
                <a:solidFill>
                  <a:srgbClr val="FF0000"/>
                </a:solidFill>
                <a:latin typeface="Arial" charset="0"/>
              </a:rPr>
              <a:t>I. Tìm hiểu chung</a:t>
            </a:r>
          </a:p>
        </p:txBody>
      </p:sp>
      <p:pic>
        <p:nvPicPr>
          <p:cNvPr id="36867" name="Picture 3" descr="655150o6udwfqjwz"/>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914400" y="990600"/>
            <a:ext cx="2438400"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8" name="Picture 4" descr="655150o6udwfqjwz"/>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4495800" y="4495800"/>
            <a:ext cx="91440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6870" name="Group 4"/>
          <p:cNvGrpSpPr>
            <a:grpSpLocks/>
          </p:cNvGrpSpPr>
          <p:nvPr/>
        </p:nvGrpSpPr>
        <p:grpSpPr bwMode="auto">
          <a:xfrm>
            <a:off x="0" y="0"/>
            <a:ext cx="9144000" cy="1066800"/>
            <a:chOff x="752" y="1413"/>
            <a:chExt cx="1321" cy="294"/>
          </a:xfrm>
        </p:grpSpPr>
        <p:sp>
          <p:nvSpPr>
            <p:cNvPr id="162" name="AutoShape 5"/>
            <p:cNvSpPr>
              <a:spLocks noChangeArrowheads="1"/>
            </p:cNvSpPr>
            <p:nvPr/>
          </p:nvSpPr>
          <p:spPr bwMode="gray">
            <a:xfrm>
              <a:off x="752" y="1413"/>
              <a:ext cx="1321" cy="294"/>
            </a:xfrm>
            <a:prstGeom prst="roundRect">
              <a:avLst>
                <a:gd name="adj" fmla="val 50000"/>
              </a:avLst>
            </a:prstGeom>
            <a:gradFill rotWithShape="1">
              <a:gsLst>
                <a:gs pos="0">
                  <a:schemeClr val="accent2">
                    <a:gamma/>
                    <a:shade val="79216"/>
                    <a:invGamma/>
                  </a:schemeClr>
                </a:gs>
                <a:gs pos="50000">
                  <a:schemeClr val="accent2"/>
                </a:gs>
                <a:gs pos="100000">
                  <a:schemeClr val="accent2">
                    <a:gamma/>
                    <a:shade val="79216"/>
                    <a:invGamma/>
                  </a:schemeClr>
                </a:gs>
              </a:gsLst>
              <a:lin ang="0" scaled="1"/>
            </a:gradFill>
            <a:ln w="12700">
              <a:noFill/>
              <a:round/>
              <a:headEnd/>
              <a:tailEnd/>
            </a:ln>
            <a:effectLst>
              <a:outerShdw dist="53882" dir="2700000" algn="ctr" rotWithShape="0">
                <a:srgbClr val="292929">
                  <a:alpha val="50000"/>
                </a:srgbClr>
              </a:outerShdw>
            </a:effectLst>
          </p:spPr>
          <p:txBody>
            <a:bodyPr wrap="none" anchor="ctr"/>
            <a:lstStyle/>
            <a:p>
              <a:pPr algn="ctr">
                <a:lnSpc>
                  <a:spcPct val="100000"/>
                </a:lnSpc>
                <a:spcBef>
                  <a:spcPct val="0"/>
                </a:spcBef>
                <a:buClrTx/>
                <a:buSzTx/>
                <a:defRPr/>
              </a:pPr>
              <a:endParaRPr lang="en-US" sz="1800">
                <a:latin typeface="Arial" charset="0"/>
                <a:cs typeface="+mn-cs"/>
              </a:endParaRPr>
            </a:p>
          </p:txBody>
        </p:sp>
        <p:sp>
          <p:nvSpPr>
            <p:cNvPr id="163" name="AutoShape 6"/>
            <p:cNvSpPr>
              <a:spLocks noChangeArrowheads="1"/>
            </p:cNvSpPr>
            <p:nvPr/>
          </p:nvSpPr>
          <p:spPr bwMode="gray">
            <a:xfrm flipH="1">
              <a:off x="2007" y="1457"/>
              <a:ext cx="59" cy="204"/>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w="9525">
              <a:noFill/>
              <a:miter lim="800000"/>
              <a:headEnd/>
              <a:tailEnd/>
            </a:ln>
            <a:effectLst/>
          </p:spPr>
          <p:txBody>
            <a:bodyPr wrap="none" anchor="ctr"/>
            <a:lstStyle/>
            <a:p>
              <a:pPr algn="ctr">
                <a:lnSpc>
                  <a:spcPct val="100000"/>
                </a:lnSpc>
                <a:spcBef>
                  <a:spcPct val="0"/>
                </a:spcBef>
                <a:buClrTx/>
                <a:buSzTx/>
                <a:defRPr/>
              </a:pPr>
              <a:endParaRPr lang="en-US" sz="1800">
                <a:latin typeface="Arial" charset="0"/>
                <a:cs typeface="+mn-cs"/>
              </a:endParaRPr>
            </a:p>
          </p:txBody>
        </p:sp>
        <p:sp>
          <p:nvSpPr>
            <p:cNvPr id="164" name="AutoShape 7"/>
            <p:cNvSpPr>
              <a:spLocks noChangeArrowheads="1"/>
            </p:cNvSpPr>
            <p:nvPr/>
          </p:nvSpPr>
          <p:spPr bwMode="gray">
            <a:xfrm>
              <a:off x="766" y="1457"/>
              <a:ext cx="59" cy="204"/>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w="9525">
              <a:noFill/>
              <a:miter lim="800000"/>
              <a:headEnd/>
              <a:tailEnd/>
            </a:ln>
            <a:effectLst/>
          </p:spPr>
          <p:txBody>
            <a:bodyPr wrap="none" anchor="ctr"/>
            <a:lstStyle/>
            <a:p>
              <a:pPr algn="ctr">
                <a:lnSpc>
                  <a:spcPct val="100000"/>
                </a:lnSpc>
                <a:spcBef>
                  <a:spcPct val="0"/>
                </a:spcBef>
                <a:buClrTx/>
                <a:buSzTx/>
                <a:defRPr/>
              </a:pPr>
              <a:endParaRPr lang="en-US" sz="1800">
                <a:latin typeface="Arial" charset="0"/>
                <a:cs typeface="+mn-cs"/>
              </a:endParaRPr>
            </a:p>
          </p:txBody>
        </p:sp>
      </p:grpSp>
      <p:sp>
        <p:nvSpPr>
          <p:cNvPr id="184335" name="Rectangle 15"/>
          <p:cNvSpPr>
            <a:spLocks noChangeArrowheads="1"/>
          </p:cNvSpPr>
          <p:nvPr/>
        </p:nvSpPr>
        <p:spPr bwMode="auto">
          <a:xfrm>
            <a:off x="228600" y="228600"/>
            <a:ext cx="8686800" cy="533400"/>
          </a:xfrm>
          <a:prstGeom prst="rect">
            <a:avLst/>
          </a:prstGeom>
          <a:noFill/>
          <a:ln w="9525">
            <a:noFill/>
            <a:miter lim="800000"/>
            <a:headEnd/>
            <a:tailEnd/>
          </a:ln>
        </p:spPr>
        <p:txBody>
          <a:bodyPr lIns="92075" tIns="46037" rIns="92075" bIns="46037" anchor="ctr"/>
          <a:lstStyle/>
          <a:p>
            <a:pPr>
              <a:lnSpc>
                <a:spcPct val="70000"/>
              </a:lnSpc>
              <a:spcBef>
                <a:spcPct val="0"/>
              </a:spcBef>
              <a:buClrTx/>
              <a:buSzTx/>
              <a:defRPr/>
            </a:pPr>
            <a:r>
              <a:rPr lang="en-US" b="1" dirty="0">
                <a:solidFill>
                  <a:schemeClr val="bg1"/>
                </a:solidFill>
                <a:latin typeface="Tahoma" pitchFamily="34" charset="0"/>
                <a:cs typeface="Arial" charset="0"/>
              </a:rPr>
              <a:t>Đọc văn: </a:t>
            </a:r>
            <a:br>
              <a:rPr lang="en-US" b="1" dirty="0">
                <a:solidFill>
                  <a:schemeClr val="bg1"/>
                </a:solidFill>
                <a:latin typeface="Tahoma" pitchFamily="34" charset="0"/>
                <a:cs typeface="Arial" charset="0"/>
              </a:rPr>
            </a:br>
            <a:r>
              <a:rPr lang="en-US" b="1" i="1" dirty="0">
                <a:solidFill>
                  <a:schemeClr val="bg1"/>
                </a:solidFill>
                <a:effectLst>
                  <a:outerShdw blurRad="38100" dist="38100" dir="2700000" algn="tl">
                    <a:srgbClr val="FFFFFF"/>
                  </a:outerShdw>
                </a:effectLst>
                <a:latin typeface="Tahoma" pitchFamily="34" charset="0"/>
                <a:cs typeface="Arial" charset="0"/>
              </a:rPr>
              <a:t>                                  </a:t>
            </a:r>
            <a:r>
              <a:rPr lang="en-US" sz="2800" b="1" i="1" dirty="0">
                <a:solidFill>
                  <a:schemeClr val="bg1"/>
                </a:solidFill>
                <a:latin typeface="Arial" charset="0"/>
                <a:cs typeface="Arial" charset="0"/>
              </a:rPr>
              <a:t>Thuốc   </a:t>
            </a:r>
            <a:r>
              <a:rPr lang="en-US" b="1" i="1" dirty="0">
                <a:solidFill>
                  <a:schemeClr val="bg1"/>
                </a:solidFill>
                <a:latin typeface="Arial" charset="0"/>
                <a:cs typeface="Arial" charset="0"/>
              </a:rPr>
              <a:t>(Lỗ Tấn)</a:t>
            </a:r>
          </a:p>
        </p:txBody>
      </p:sp>
      <p:sp>
        <p:nvSpPr>
          <p:cNvPr id="184336" name="Rectangle 16"/>
          <p:cNvSpPr>
            <a:spLocks noChangeArrowheads="1"/>
          </p:cNvSpPr>
          <p:nvPr/>
        </p:nvSpPr>
        <p:spPr bwMode="auto">
          <a:xfrm>
            <a:off x="533400" y="1447800"/>
            <a:ext cx="71628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7" rIns="92075" bIns="46037"/>
          <a:lstStyle/>
          <a:p>
            <a:pPr marL="342900" indent="-342900">
              <a:buFont typeface="Wingdings" pitchFamily="2" charset="2"/>
              <a:buNone/>
            </a:pPr>
            <a:r>
              <a:rPr lang="en-US" sz="2000" b="1">
                <a:solidFill>
                  <a:srgbClr val="FF0000"/>
                </a:solidFill>
              </a:rPr>
              <a:t>1. Tác giả</a:t>
            </a:r>
          </a:p>
          <a:p>
            <a:pPr marL="342900" indent="-342900">
              <a:buFont typeface="Wingdings" pitchFamily="2" charset="2"/>
              <a:buNone/>
            </a:pPr>
            <a:r>
              <a:rPr lang="en-US" sz="2000" b="1">
                <a:solidFill>
                  <a:srgbClr val="FF0000"/>
                </a:solidFill>
              </a:rPr>
              <a:t>2. Truyện ngắn “Thuốc”</a:t>
            </a:r>
          </a:p>
          <a:p>
            <a:pPr marL="342900" indent="-342900">
              <a:buFont typeface="Wingdings" pitchFamily="2" charset="2"/>
              <a:buNone/>
            </a:pPr>
            <a:r>
              <a:rPr lang="en-US" sz="2000" b="1">
                <a:solidFill>
                  <a:srgbClr val="FF0000"/>
                </a:solidFill>
              </a:rPr>
              <a:t>   a) Hoàn cảnh sáng tác</a:t>
            </a:r>
          </a:p>
        </p:txBody>
      </p:sp>
      <p:sp>
        <p:nvSpPr>
          <p:cNvPr id="184339" name="Rectangle 19"/>
          <p:cNvSpPr>
            <a:spLocks noChangeArrowheads="1"/>
          </p:cNvSpPr>
          <p:nvPr/>
        </p:nvSpPr>
        <p:spPr bwMode="auto">
          <a:xfrm>
            <a:off x="3657600" y="1066800"/>
            <a:ext cx="533400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7" rIns="92075" bIns="46037"/>
          <a:lstStyle/>
          <a:p>
            <a:pPr marL="63500" indent="279400" algn="just"/>
            <a:r>
              <a:rPr lang="en-US" sz="2400" dirty="0" smtClean="0">
                <a:solidFill>
                  <a:srgbClr val="0000CC"/>
                </a:solidFill>
                <a:latin typeface="Times New Roman" pitchFamily="18" charset="0"/>
                <a:cs typeface="Times New Roman" pitchFamily="18" charset="0"/>
              </a:rPr>
              <a:t>- Thuốc </a:t>
            </a:r>
            <a:r>
              <a:rPr lang="en-US" sz="2400" dirty="0">
                <a:solidFill>
                  <a:srgbClr val="0000CC"/>
                </a:solidFill>
                <a:latin typeface="Times New Roman" pitchFamily="18" charset="0"/>
                <a:cs typeface="Times New Roman" pitchFamily="18" charset="0"/>
              </a:rPr>
              <a:t>được viết năm 1919, đúng lúc cuộc vận động Ngũ Tứ bùng nổ (04/05/1919)</a:t>
            </a:r>
            <a:r>
              <a:rPr lang="en-US" sz="2400" i="1" dirty="0">
                <a:solidFill>
                  <a:srgbClr val="0000CC"/>
                </a:solidFill>
                <a:latin typeface="Times New Roman" pitchFamily="18" charset="0"/>
                <a:cs typeface="Times New Roman" pitchFamily="18" charset="0"/>
              </a:rPr>
              <a:t>.</a:t>
            </a:r>
          </a:p>
          <a:p>
            <a:pPr marL="406400" indent="-342900" algn="just">
              <a:buFontTx/>
              <a:buChar char="-"/>
            </a:pPr>
            <a:r>
              <a:rPr lang="en-US" sz="2400" dirty="0" smtClean="0">
                <a:solidFill>
                  <a:srgbClr val="0000CC"/>
                </a:solidFill>
                <a:latin typeface="Times New Roman" pitchFamily="18" charset="0"/>
                <a:cs typeface="Times New Roman" pitchFamily="18" charset="0"/>
              </a:rPr>
              <a:t>Đây </a:t>
            </a:r>
            <a:r>
              <a:rPr lang="en-US" sz="2400" dirty="0">
                <a:solidFill>
                  <a:srgbClr val="0000CC"/>
                </a:solidFill>
                <a:latin typeface="Times New Roman" pitchFamily="18" charset="0"/>
                <a:cs typeface="Times New Roman" pitchFamily="18" charset="0"/>
              </a:rPr>
              <a:t>là thời kì đất nước Trung Quốc bị các đế quốc Anh, Nga, Pháp, Đức, Nhật… xâu xé. Xã hội Trung Quốc biến thành nửa phong kiến, nửa thuộc địa nhưng nhân dân lại an phận chịu nhục. Đó là căn bệnh đ</a:t>
            </a:r>
            <a:r>
              <a:rPr lang="en-US" sz="2400" dirty="0" smtClean="0">
                <a:solidFill>
                  <a:srgbClr val="0000CC"/>
                </a:solidFill>
                <a:latin typeface="Times New Roman" pitchFamily="18" charset="0"/>
                <a:cs typeface="Times New Roman" pitchFamily="18" charset="0"/>
              </a:rPr>
              <a:t>ớn </a:t>
            </a:r>
            <a:r>
              <a:rPr lang="en-US" sz="2400" dirty="0">
                <a:solidFill>
                  <a:srgbClr val="0000CC"/>
                </a:solidFill>
                <a:latin typeface="Times New Roman" pitchFamily="18" charset="0"/>
                <a:cs typeface="Times New Roman" pitchFamily="18" charset="0"/>
              </a:rPr>
              <a:t>hèn, tự thỏa </a:t>
            </a:r>
            <a:r>
              <a:rPr lang="en-US" sz="2400" dirty="0" smtClean="0">
                <a:solidFill>
                  <a:srgbClr val="0000CC"/>
                </a:solidFill>
                <a:latin typeface="Times New Roman" pitchFamily="18" charset="0"/>
                <a:cs typeface="Times New Roman" pitchFamily="18" charset="0"/>
              </a:rPr>
              <a:t>mãn</a:t>
            </a:r>
            <a:r>
              <a:rPr lang="en-US" sz="2400" dirty="0">
                <a:solidFill>
                  <a:srgbClr val="0000CC"/>
                </a:solidFill>
                <a:latin typeface="Times New Roman" pitchFamily="18" charset="0"/>
                <a:cs typeface="Times New Roman" pitchFamily="18" charset="0"/>
              </a:rPr>
              <a:t> </a:t>
            </a:r>
            <a:r>
              <a:rPr lang="en-US" sz="2400" dirty="0" smtClean="0">
                <a:solidFill>
                  <a:srgbClr val="0000CC"/>
                </a:solidFill>
                <a:latin typeface="Times New Roman" pitchFamily="18" charset="0"/>
                <a:cs typeface="Times New Roman" pitchFamily="18" charset="0"/>
              </a:rPr>
              <a:t>và </a:t>
            </a:r>
            <a:r>
              <a:rPr lang="en-US" sz="2400" dirty="0">
                <a:solidFill>
                  <a:srgbClr val="0000CC"/>
                </a:solidFill>
                <a:latin typeface="Times New Roman" pitchFamily="18" charset="0"/>
                <a:cs typeface="Times New Roman" pitchFamily="18" charset="0"/>
              </a:rPr>
              <a:t>những người cách mạng hoàn toàn xa lạ với nhân </a:t>
            </a:r>
            <a:r>
              <a:rPr lang="en-US" sz="2400" dirty="0" smtClean="0">
                <a:solidFill>
                  <a:srgbClr val="0000CC"/>
                </a:solidFill>
                <a:latin typeface="Times New Roman" pitchFamily="18" charset="0"/>
                <a:cs typeface="Times New Roman" pitchFamily="18" charset="0"/>
              </a:rPr>
              <a:t>dân.</a:t>
            </a:r>
          </a:p>
          <a:p>
            <a:pPr marL="406400" indent="-342900" algn="just">
              <a:buFontTx/>
              <a:buChar char="-"/>
            </a:pPr>
            <a:r>
              <a:rPr lang="en-US" sz="2400" b="1" dirty="0" smtClean="0">
                <a:solidFill>
                  <a:srgbClr val="FF0000"/>
                </a:solidFill>
                <a:latin typeface="Times New Roman" pitchFamily="18" charset="0"/>
                <a:cs typeface="Times New Roman" pitchFamily="18" charset="0"/>
              </a:rPr>
              <a:t>Thuốc </a:t>
            </a:r>
            <a:r>
              <a:rPr lang="en-US" sz="2400" b="1" dirty="0">
                <a:solidFill>
                  <a:srgbClr val="FF0000"/>
                </a:solidFill>
                <a:latin typeface="Times New Roman" pitchFamily="18" charset="0"/>
                <a:cs typeface="Times New Roman" pitchFamily="18" charset="0"/>
              </a:rPr>
              <a:t>ra đời trong hoàn cảnh ấy với một thông điệp: Người Trung Quốc cần suy nghĩ nghiêm túc về một phương thuốc để cứu dân tộc</a:t>
            </a:r>
            <a:r>
              <a:rPr lang="en-US" sz="2400" b="1" dirty="0" smtClean="0">
                <a:solidFill>
                  <a:srgbClr val="FF0000"/>
                </a:solidFill>
                <a:latin typeface="Times New Roman" pitchFamily="18" charset="0"/>
                <a:cs typeface="Times New Roman" pitchFamily="18" charset="0"/>
              </a:rPr>
              <a:t>.</a:t>
            </a:r>
            <a:r>
              <a:rPr lang="en-US" sz="2400" b="1" i="1" dirty="0" smtClean="0">
                <a:solidFill>
                  <a:srgbClr val="FF0000"/>
                </a:solidFill>
                <a:latin typeface="Times New Roman" pitchFamily="18" charset="0"/>
                <a:cs typeface="Times New Roman" pitchFamily="18" charset="0"/>
              </a:rPr>
              <a:t>  </a:t>
            </a:r>
            <a:endParaRPr lang="en-US" sz="2400" b="1" i="1" dirty="0">
              <a:solidFill>
                <a:srgbClr val="FF0000"/>
              </a:solidFill>
              <a:latin typeface="Times New Roman" pitchFamily="18" charset="0"/>
              <a:cs typeface="Times New Roman" pitchFamily="18" charset="0"/>
            </a:endParaRPr>
          </a:p>
        </p:txBody>
      </p:sp>
      <p:pic>
        <p:nvPicPr>
          <p:cNvPr id="184340" name="Picture 20" descr="250px-May_Fourth"/>
          <p:cNvPicPr>
            <a:picLocks noChangeAspect="1" noChangeArrowheads="1"/>
          </p:cNvPicPr>
          <p:nvPr/>
        </p:nvPicPr>
        <p:blipFill>
          <a:blip r:embed="rId3"/>
          <a:srcRect/>
          <a:stretch>
            <a:fillRect/>
          </a:stretch>
        </p:blipFill>
        <p:spPr bwMode="auto">
          <a:xfrm>
            <a:off x="-6927" y="2632364"/>
            <a:ext cx="3713092" cy="4191000"/>
          </a:xfrm>
          <a:prstGeom prst="roundRect">
            <a:avLst/>
          </a:prstGeom>
          <a:ln>
            <a:noFill/>
          </a:ln>
          <a:effectLst>
            <a:outerShdw blurRad="225425" dist="50800" dir="5220000" algn="ctr">
              <a:srgbClr val="000000">
                <a:alpha val="33000"/>
              </a:srgbClr>
            </a:outerShdw>
            <a:softEdge rad="112500"/>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sp>
        <p:nvSpPr>
          <p:cNvPr id="2" name="Right Arrow 1"/>
          <p:cNvSpPr/>
          <p:nvPr/>
        </p:nvSpPr>
        <p:spPr>
          <a:xfrm>
            <a:off x="3473196" y="5098473"/>
            <a:ext cx="641604" cy="484632"/>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079476242"/>
      </p:ext>
    </p:extLst>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184335"/>
                                        </p:tgtEl>
                                        <p:attrNameLst>
                                          <p:attrName>style.visibility</p:attrName>
                                        </p:attrNameLst>
                                      </p:cBhvr>
                                      <p:to>
                                        <p:strVal val="visible"/>
                                      </p:to>
                                    </p:set>
                                    <p:animEffect transition="in" filter="checkerboard(across)">
                                      <p:cBhvr>
                                        <p:cTn id="7" dur="500"/>
                                        <p:tgtEl>
                                          <p:spTgt spid="184335"/>
                                        </p:tgtEl>
                                      </p:cBhvr>
                                    </p:animEffect>
                                  </p:childTnLst>
                                </p:cTn>
                              </p:par>
                            </p:childTnLst>
                          </p:cTn>
                        </p:par>
                        <p:par>
                          <p:cTn id="8" fill="hold" nodeType="afterGroup">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184322"/>
                                        </p:tgtEl>
                                        <p:attrNameLst>
                                          <p:attrName>style.visibility</p:attrName>
                                        </p:attrNameLst>
                                      </p:cBhvr>
                                      <p:to>
                                        <p:strVal val="visible"/>
                                      </p:to>
                                    </p:set>
                                    <p:animEffect transition="in" filter="checkerboard(across)">
                                      <p:cBhvr>
                                        <p:cTn id="11" dur="500"/>
                                        <p:tgtEl>
                                          <p:spTgt spid="184322"/>
                                        </p:tgtEl>
                                      </p:cBhvr>
                                    </p:animEffect>
                                  </p:childTnLst>
                                </p:cTn>
                              </p:par>
                              <p:par>
                                <p:cTn id="12" presetID="4" presetClass="entr" presetSubtype="16" fill="hold" grpId="0" nodeType="withEffect">
                                  <p:stCondLst>
                                    <p:cond delay="0"/>
                                  </p:stCondLst>
                                  <p:childTnLst>
                                    <p:set>
                                      <p:cBhvr>
                                        <p:cTn id="13" dur="1" fill="hold">
                                          <p:stCondLst>
                                            <p:cond delay="0"/>
                                          </p:stCondLst>
                                        </p:cTn>
                                        <p:tgtEl>
                                          <p:spTgt spid="184336">
                                            <p:txEl>
                                              <p:pRg st="0" end="0"/>
                                            </p:txEl>
                                          </p:spTgt>
                                        </p:tgtEl>
                                        <p:attrNameLst>
                                          <p:attrName>style.visibility</p:attrName>
                                        </p:attrNameLst>
                                      </p:cBhvr>
                                      <p:to>
                                        <p:strVal val="visible"/>
                                      </p:to>
                                    </p:set>
                                    <p:animEffect transition="in" filter="box(in)">
                                      <p:cBhvr>
                                        <p:cTn id="14" dur="500"/>
                                        <p:tgtEl>
                                          <p:spTgt spid="184336">
                                            <p:txEl>
                                              <p:pRg st="0" end="0"/>
                                            </p:txEl>
                                          </p:spTgt>
                                        </p:tgtEl>
                                      </p:cBhvr>
                                    </p:animEffect>
                                  </p:childTnLst>
                                </p:cTn>
                              </p:par>
                              <p:par>
                                <p:cTn id="15" presetID="4" presetClass="entr" presetSubtype="16" fill="hold" grpId="0" nodeType="withEffect">
                                  <p:stCondLst>
                                    <p:cond delay="0"/>
                                  </p:stCondLst>
                                  <p:childTnLst>
                                    <p:set>
                                      <p:cBhvr>
                                        <p:cTn id="16" dur="1" fill="hold">
                                          <p:stCondLst>
                                            <p:cond delay="0"/>
                                          </p:stCondLst>
                                        </p:cTn>
                                        <p:tgtEl>
                                          <p:spTgt spid="184336">
                                            <p:txEl>
                                              <p:pRg st="1" end="1"/>
                                            </p:txEl>
                                          </p:spTgt>
                                        </p:tgtEl>
                                        <p:attrNameLst>
                                          <p:attrName>style.visibility</p:attrName>
                                        </p:attrNameLst>
                                      </p:cBhvr>
                                      <p:to>
                                        <p:strVal val="visible"/>
                                      </p:to>
                                    </p:set>
                                    <p:animEffect transition="in" filter="box(in)">
                                      <p:cBhvr>
                                        <p:cTn id="17" dur="500"/>
                                        <p:tgtEl>
                                          <p:spTgt spid="184336">
                                            <p:txEl>
                                              <p:pRg st="1" end="1"/>
                                            </p:txEl>
                                          </p:spTgt>
                                        </p:tgtEl>
                                      </p:cBhvr>
                                    </p:animEffect>
                                  </p:childTnLst>
                                </p:cTn>
                              </p:par>
                            </p:childTnLst>
                          </p:cTn>
                        </p:par>
                        <p:par>
                          <p:cTn id="18" fill="hold" nodeType="afterGroup">
                            <p:stCondLst>
                              <p:cond delay="1000"/>
                            </p:stCondLst>
                            <p:childTnLst>
                              <p:par>
                                <p:cTn id="19" presetID="4" presetClass="entr" presetSubtype="16" fill="hold" grpId="0" nodeType="afterEffect">
                                  <p:stCondLst>
                                    <p:cond delay="0"/>
                                  </p:stCondLst>
                                  <p:childTnLst>
                                    <p:set>
                                      <p:cBhvr>
                                        <p:cTn id="20" dur="1" fill="hold">
                                          <p:stCondLst>
                                            <p:cond delay="0"/>
                                          </p:stCondLst>
                                        </p:cTn>
                                        <p:tgtEl>
                                          <p:spTgt spid="184336">
                                            <p:txEl>
                                              <p:pRg st="2" end="2"/>
                                            </p:txEl>
                                          </p:spTgt>
                                        </p:tgtEl>
                                        <p:attrNameLst>
                                          <p:attrName>style.visibility</p:attrName>
                                        </p:attrNameLst>
                                      </p:cBhvr>
                                      <p:to>
                                        <p:strVal val="visible"/>
                                      </p:to>
                                    </p:set>
                                    <p:animEffect transition="in" filter="box(in)">
                                      <p:cBhvr>
                                        <p:cTn id="21" dur="500"/>
                                        <p:tgtEl>
                                          <p:spTgt spid="184336">
                                            <p:txEl>
                                              <p:pRg st="2" end="2"/>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184339">
                                            <p:txEl>
                                              <p:pRg st="0" end="0"/>
                                            </p:txEl>
                                          </p:spTgt>
                                        </p:tgtEl>
                                        <p:attrNameLst>
                                          <p:attrName>style.visibility</p:attrName>
                                        </p:attrNameLst>
                                      </p:cBhvr>
                                      <p:to>
                                        <p:strVal val="visible"/>
                                      </p:to>
                                    </p:set>
                                    <p:animEffect transition="in" filter="dissolve">
                                      <p:cBhvr>
                                        <p:cTn id="26" dur="500"/>
                                        <p:tgtEl>
                                          <p:spTgt spid="184339">
                                            <p:txEl>
                                              <p:pRg st="0" end="0"/>
                                            </p:txEl>
                                          </p:spTgt>
                                        </p:tgtEl>
                                      </p:cBhvr>
                                    </p:animEffect>
                                  </p:childTnLst>
                                </p:cTn>
                              </p:par>
                              <p:par>
                                <p:cTn id="27" presetID="5" presetClass="entr" presetSubtype="10" fill="hold" nodeType="withEffect">
                                  <p:stCondLst>
                                    <p:cond delay="0"/>
                                  </p:stCondLst>
                                  <p:childTnLst>
                                    <p:set>
                                      <p:cBhvr>
                                        <p:cTn id="28" dur="1" fill="hold">
                                          <p:stCondLst>
                                            <p:cond delay="0"/>
                                          </p:stCondLst>
                                        </p:cTn>
                                        <p:tgtEl>
                                          <p:spTgt spid="184340"/>
                                        </p:tgtEl>
                                        <p:attrNameLst>
                                          <p:attrName>style.visibility</p:attrName>
                                        </p:attrNameLst>
                                      </p:cBhvr>
                                      <p:to>
                                        <p:strVal val="visible"/>
                                      </p:to>
                                    </p:set>
                                    <p:animEffect transition="in" filter="checkerboard(across)">
                                      <p:cBhvr>
                                        <p:cTn id="29" dur="500"/>
                                        <p:tgtEl>
                                          <p:spTgt spid="184340"/>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9" presetClass="entr" presetSubtype="0" fill="hold" grpId="0" nodeType="clickEffect">
                                  <p:stCondLst>
                                    <p:cond delay="0"/>
                                  </p:stCondLst>
                                  <p:childTnLst>
                                    <p:set>
                                      <p:cBhvr>
                                        <p:cTn id="33" dur="1" fill="hold">
                                          <p:stCondLst>
                                            <p:cond delay="0"/>
                                          </p:stCondLst>
                                        </p:cTn>
                                        <p:tgtEl>
                                          <p:spTgt spid="184339">
                                            <p:txEl>
                                              <p:pRg st="1" end="1"/>
                                            </p:txEl>
                                          </p:spTgt>
                                        </p:tgtEl>
                                        <p:attrNameLst>
                                          <p:attrName>style.visibility</p:attrName>
                                        </p:attrNameLst>
                                      </p:cBhvr>
                                      <p:to>
                                        <p:strVal val="visible"/>
                                      </p:to>
                                    </p:set>
                                    <p:animEffect transition="in" filter="dissolve">
                                      <p:cBhvr>
                                        <p:cTn id="34" dur="500"/>
                                        <p:tgtEl>
                                          <p:spTgt spid="184339">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9" presetClass="entr" presetSubtype="0" fill="hold" grpId="0" nodeType="clickEffect">
                                  <p:stCondLst>
                                    <p:cond delay="0"/>
                                  </p:stCondLst>
                                  <p:childTnLst>
                                    <p:set>
                                      <p:cBhvr>
                                        <p:cTn id="38" dur="1" fill="hold">
                                          <p:stCondLst>
                                            <p:cond delay="0"/>
                                          </p:stCondLst>
                                        </p:cTn>
                                        <p:tgtEl>
                                          <p:spTgt spid="184339">
                                            <p:txEl>
                                              <p:pRg st="2" end="2"/>
                                            </p:txEl>
                                          </p:spTgt>
                                        </p:tgtEl>
                                        <p:attrNameLst>
                                          <p:attrName>style.visibility</p:attrName>
                                        </p:attrNameLst>
                                      </p:cBhvr>
                                      <p:to>
                                        <p:strVal val="visible"/>
                                      </p:to>
                                    </p:set>
                                    <p:animEffect transition="in" filter="dissolve">
                                      <p:cBhvr>
                                        <p:cTn id="39" dur="500"/>
                                        <p:tgtEl>
                                          <p:spTgt spid="18433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22" grpId="0"/>
      <p:bldP spid="184335" grpId="0"/>
      <p:bldP spid="184336" grpId="0" build="p"/>
      <p:bldP spid="184339"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4"/>
          <p:cNvSpPr>
            <a:spLocks noChangeArrowheads="1"/>
          </p:cNvSpPr>
          <p:nvPr/>
        </p:nvSpPr>
        <p:spPr bwMode="auto">
          <a:xfrm>
            <a:off x="2973388" y="150813"/>
            <a:ext cx="2768600" cy="460375"/>
          </a:xfrm>
          <a:prstGeom prst="rect">
            <a:avLst/>
          </a:prstGeom>
          <a:ln/>
        </p:spPr>
        <p:style>
          <a:lnRef idx="3">
            <a:schemeClr val="lt1"/>
          </a:lnRef>
          <a:fillRef idx="1">
            <a:schemeClr val="accent2"/>
          </a:fillRef>
          <a:effectRef idx="1">
            <a:schemeClr val="accent2"/>
          </a:effectRef>
          <a:fontRef idx="minor">
            <a:schemeClr val="lt1"/>
          </a:fontRef>
        </p:style>
        <p:txBody>
          <a:bodyPr wrap="none" anchor="ctr">
            <a:spAutoFit/>
          </a:bodyPr>
          <a:lstStyle/>
          <a:p>
            <a:pPr algn="just">
              <a:lnSpc>
                <a:spcPct val="100000"/>
              </a:lnSpc>
              <a:spcBef>
                <a:spcPct val="0"/>
              </a:spcBef>
              <a:buClrTx/>
              <a:buSzTx/>
              <a:defRPr/>
            </a:pPr>
            <a:r>
              <a:rPr lang="en-US" b="1" dirty="0">
                <a:latin typeface="Times New Roman" pitchFamily="18" charset="0"/>
              </a:rPr>
              <a:t> Tóm tắt tác phẩm </a:t>
            </a:r>
            <a:r>
              <a:rPr lang="en-US" dirty="0">
                <a:latin typeface="Times New Roman" pitchFamily="18" charset="0"/>
              </a:rPr>
              <a:t> </a:t>
            </a:r>
          </a:p>
        </p:txBody>
      </p:sp>
      <p:sp>
        <p:nvSpPr>
          <p:cNvPr id="133125" name="Text Box 5"/>
          <p:cNvSpPr txBox="1">
            <a:spLocks noChangeArrowheads="1"/>
          </p:cNvSpPr>
          <p:nvPr/>
        </p:nvSpPr>
        <p:spPr bwMode="auto">
          <a:xfrm>
            <a:off x="5181600" y="1044714"/>
            <a:ext cx="1413164" cy="707886"/>
          </a:xfrm>
          <a:prstGeom prst="rect">
            <a:avLst/>
          </a:prstGeom>
          <a:ln>
            <a:headEnd/>
            <a:tailEnd/>
          </a:ln>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p>
            <a:pPr algn="ctr">
              <a:lnSpc>
                <a:spcPct val="100000"/>
              </a:lnSpc>
              <a:spcBef>
                <a:spcPct val="50000"/>
              </a:spcBef>
              <a:buClrTx/>
              <a:buSzTx/>
              <a:tabLst>
                <a:tab pos="114300" algn="l"/>
              </a:tabLst>
              <a:defRPr/>
            </a:pPr>
            <a:r>
              <a:rPr lang="en-US" sz="2000" b="1" dirty="0"/>
              <a:t>Hậu quả của </a:t>
            </a:r>
            <a:r>
              <a:rPr lang="en-US" sz="2000" b="1" dirty="0" smtClean="0"/>
              <a:t>thuốc</a:t>
            </a:r>
            <a:endParaRPr lang="en-US" sz="2000" b="1" dirty="0"/>
          </a:p>
        </p:txBody>
      </p:sp>
      <p:sp>
        <p:nvSpPr>
          <p:cNvPr id="133126" name="Text Box 6"/>
          <p:cNvSpPr txBox="1">
            <a:spLocks noChangeArrowheads="1"/>
          </p:cNvSpPr>
          <p:nvPr/>
        </p:nvSpPr>
        <p:spPr bwMode="auto">
          <a:xfrm>
            <a:off x="3429000" y="990600"/>
            <a:ext cx="1143000" cy="784830"/>
          </a:xfrm>
          <a:prstGeom prst="rect">
            <a:avLst/>
          </a:prstGeom>
          <a:ln>
            <a:headEnd/>
            <a:tailEnd/>
          </a:ln>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p>
            <a:pPr algn="ctr">
              <a:spcBef>
                <a:spcPct val="50000"/>
              </a:spcBef>
              <a:buClrTx/>
              <a:buSzTx/>
              <a:defRPr/>
            </a:pPr>
            <a:r>
              <a:rPr lang="en-US" b="1" dirty="0"/>
              <a:t>Bàn </a:t>
            </a:r>
          </a:p>
          <a:p>
            <a:pPr algn="ctr">
              <a:spcBef>
                <a:spcPct val="50000"/>
              </a:spcBef>
              <a:buClrTx/>
              <a:buSzTx/>
              <a:defRPr/>
            </a:pPr>
            <a:r>
              <a:rPr lang="en-US" b="1" dirty="0"/>
              <a:t>về thuốc</a:t>
            </a:r>
          </a:p>
        </p:txBody>
      </p:sp>
      <p:sp>
        <p:nvSpPr>
          <p:cNvPr id="133127" name="Text Box 7"/>
          <p:cNvSpPr txBox="1">
            <a:spLocks noChangeArrowheads="1"/>
          </p:cNvSpPr>
          <p:nvPr/>
        </p:nvSpPr>
        <p:spPr bwMode="auto">
          <a:xfrm>
            <a:off x="76200" y="990600"/>
            <a:ext cx="1219200" cy="850900"/>
          </a:xfrm>
          <a:prstGeom prst="rect">
            <a:avLst/>
          </a:prstGeom>
          <a:ln>
            <a:headEnd/>
            <a:tailEnd/>
          </a:ln>
        </p:spPr>
        <p:style>
          <a:lnRef idx="2">
            <a:schemeClr val="accent3">
              <a:shade val="50000"/>
            </a:schemeClr>
          </a:lnRef>
          <a:fillRef idx="1">
            <a:schemeClr val="accent3"/>
          </a:fillRef>
          <a:effectRef idx="0">
            <a:schemeClr val="accent3"/>
          </a:effectRef>
          <a:fontRef idx="minor">
            <a:schemeClr val="lt1"/>
          </a:fontRef>
        </p:style>
        <p:txBody>
          <a:bodyPr>
            <a:spAutoFit/>
          </a:bodyPr>
          <a:lstStyle/>
          <a:p>
            <a:pPr algn="ctr">
              <a:lnSpc>
                <a:spcPct val="100000"/>
              </a:lnSpc>
              <a:spcBef>
                <a:spcPct val="50000"/>
              </a:spcBef>
              <a:buClrTx/>
              <a:buSzTx/>
              <a:defRPr/>
            </a:pPr>
            <a:r>
              <a:rPr lang="en-US" b="1"/>
              <a:t>Mua thuốc</a:t>
            </a:r>
          </a:p>
        </p:txBody>
      </p:sp>
      <p:sp>
        <p:nvSpPr>
          <p:cNvPr id="133128" name="Text Box 8"/>
          <p:cNvSpPr txBox="1">
            <a:spLocks noChangeArrowheads="1"/>
          </p:cNvSpPr>
          <p:nvPr/>
        </p:nvSpPr>
        <p:spPr bwMode="auto">
          <a:xfrm>
            <a:off x="1979612" y="990600"/>
            <a:ext cx="839788" cy="784830"/>
          </a:xfrm>
          <a:prstGeom prst="rect">
            <a:avLst/>
          </a:prstGeom>
          <a:ln>
            <a:headEnd/>
            <a:tailEnd/>
          </a:ln>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p>
            <a:pPr algn="ctr">
              <a:spcBef>
                <a:spcPct val="50000"/>
              </a:spcBef>
              <a:buClrTx/>
              <a:buSzTx/>
              <a:defRPr/>
            </a:pPr>
            <a:r>
              <a:rPr lang="en-US" b="1" dirty="0" smtClean="0"/>
              <a:t>Ăn </a:t>
            </a:r>
            <a:endParaRPr lang="en-US" b="1" dirty="0"/>
          </a:p>
          <a:p>
            <a:pPr algn="ctr">
              <a:spcBef>
                <a:spcPct val="50000"/>
              </a:spcBef>
              <a:buClrTx/>
              <a:buSzTx/>
              <a:defRPr/>
            </a:pPr>
            <a:r>
              <a:rPr lang="en-US" b="1" dirty="0"/>
              <a:t>thuốc</a:t>
            </a:r>
          </a:p>
        </p:txBody>
      </p:sp>
      <p:sp>
        <p:nvSpPr>
          <p:cNvPr id="133129" name="AutoShape 9"/>
          <p:cNvSpPr>
            <a:spLocks noChangeArrowheads="1"/>
          </p:cNvSpPr>
          <p:nvPr/>
        </p:nvSpPr>
        <p:spPr bwMode="auto">
          <a:xfrm flipV="1">
            <a:off x="1371600" y="1371600"/>
            <a:ext cx="457200" cy="152400"/>
          </a:xfrm>
          <a:prstGeom prst="rightArrow">
            <a:avLst>
              <a:gd name="adj1" fmla="val 50000"/>
              <a:gd name="adj2" fmla="val 75000"/>
            </a:avLst>
          </a:prstGeom>
          <a:solidFill>
            <a:schemeClr val="accent1"/>
          </a:solidFill>
          <a:ln w="9525">
            <a:solidFill>
              <a:schemeClr val="tx1"/>
            </a:solidFill>
            <a:miter lim="800000"/>
            <a:headEnd/>
            <a:tailEnd/>
          </a:ln>
        </p:spPr>
        <p:txBody>
          <a:bodyPr wrap="none" anchor="ctr"/>
          <a:lstStyle/>
          <a:p>
            <a:endParaRPr lang="vi-VN"/>
          </a:p>
        </p:txBody>
      </p:sp>
      <p:sp>
        <p:nvSpPr>
          <p:cNvPr id="133130" name="AutoShape 10"/>
          <p:cNvSpPr>
            <a:spLocks noChangeArrowheads="1"/>
          </p:cNvSpPr>
          <p:nvPr/>
        </p:nvSpPr>
        <p:spPr bwMode="auto">
          <a:xfrm flipV="1">
            <a:off x="2895600" y="1371599"/>
            <a:ext cx="457200" cy="163815"/>
          </a:xfrm>
          <a:prstGeom prst="rightArrow">
            <a:avLst>
              <a:gd name="adj1" fmla="val 50000"/>
              <a:gd name="adj2" fmla="val 75000"/>
            </a:avLst>
          </a:prstGeom>
          <a:solidFill>
            <a:schemeClr val="accent1"/>
          </a:solidFill>
          <a:ln w="9525">
            <a:solidFill>
              <a:schemeClr val="tx1"/>
            </a:solidFill>
            <a:miter lim="800000"/>
            <a:headEnd/>
            <a:tailEnd/>
          </a:ln>
        </p:spPr>
        <p:txBody>
          <a:bodyPr wrap="none" anchor="ctr"/>
          <a:lstStyle/>
          <a:p>
            <a:endParaRPr lang="vi-VN"/>
          </a:p>
        </p:txBody>
      </p:sp>
      <p:sp>
        <p:nvSpPr>
          <p:cNvPr id="133131" name="AutoShape 11"/>
          <p:cNvSpPr>
            <a:spLocks noChangeArrowheads="1"/>
          </p:cNvSpPr>
          <p:nvPr/>
        </p:nvSpPr>
        <p:spPr bwMode="auto">
          <a:xfrm flipV="1">
            <a:off x="4648200" y="1371600"/>
            <a:ext cx="457200" cy="152400"/>
          </a:xfrm>
          <a:prstGeom prst="rightArrow">
            <a:avLst>
              <a:gd name="adj1" fmla="val 50000"/>
              <a:gd name="adj2" fmla="val 75000"/>
            </a:avLst>
          </a:prstGeom>
          <a:solidFill>
            <a:schemeClr val="accent1"/>
          </a:solidFill>
          <a:ln w="9525">
            <a:solidFill>
              <a:schemeClr val="tx1"/>
            </a:solidFill>
            <a:miter lim="800000"/>
            <a:headEnd/>
            <a:tailEnd/>
          </a:ln>
        </p:spPr>
        <p:txBody>
          <a:bodyPr wrap="none" anchor="ctr"/>
          <a:lstStyle/>
          <a:p>
            <a:endParaRPr lang="vi-VN" dirty="0"/>
          </a:p>
        </p:txBody>
      </p:sp>
      <p:sp>
        <p:nvSpPr>
          <p:cNvPr id="133132" name="Line 12"/>
          <p:cNvSpPr>
            <a:spLocks noChangeShapeType="1"/>
          </p:cNvSpPr>
          <p:nvPr/>
        </p:nvSpPr>
        <p:spPr bwMode="auto">
          <a:xfrm>
            <a:off x="762000" y="1828800"/>
            <a:ext cx="0" cy="60960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33133" name="Line 13"/>
          <p:cNvSpPr>
            <a:spLocks noChangeShapeType="1"/>
          </p:cNvSpPr>
          <p:nvPr/>
        </p:nvSpPr>
        <p:spPr bwMode="auto">
          <a:xfrm>
            <a:off x="2514600" y="1869209"/>
            <a:ext cx="762000" cy="60960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33134" name="Line 14"/>
          <p:cNvSpPr>
            <a:spLocks noChangeShapeType="1"/>
          </p:cNvSpPr>
          <p:nvPr/>
        </p:nvSpPr>
        <p:spPr bwMode="auto">
          <a:xfrm flipH="1">
            <a:off x="3577936" y="1841500"/>
            <a:ext cx="685800" cy="60960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33136" name="AutoShape 16"/>
          <p:cNvSpPr>
            <a:spLocks noChangeArrowheads="1"/>
          </p:cNvSpPr>
          <p:nvPr/>
        </p:nvSpPr>
        <p:spPr bwMode="auto">
          <a:xfrm>
            <a:off x="228600" y="2667000"/>
            <a:ext cx="1295400" cy="1295400"/>
          </a:xfrm>
          <a:prstGeom prst="octagon">
            <a:avLst>
              <a:gd name="adj" fmla="val 29287"/>
            </a:avLst>
          </a:prstGeom>
          <a:gradFill rotWithShape="1">
            <a:gsLst>
              <a:gs pos="0">
                <a:srgbClr val="FF0000"/>
              </a:gs>
              <a:gs pos="100000">
                <a:srgbClr val="000000"/>
              </a:gs>
            </a:gsLst>
            <a:path path="shape">
              <a:fillToRect l="50000" t="50000" r="50000" b="50000"/>
            </a:path>
          </a:gradFill>
          <a:ln w="38100">
            <a:solidFill>
              <a:schemeClr val="tx1"/>
            </a:solidFill>
            <a:miter lim="800000"/>
            <a:headEnd/>
            <a:tailEnd/>
          </a:ln>
        </p:spPr>
        <p:txBody>
          <a:bodyPr wrap="none" anchor="ctr"/>
          <a:lstStyle/>
          <a:p>
            <a:endParaRPr lang="vi-VN"/>
          </a:p>
        </p:txBody>
      </p:sp>
      <p:sp>
        <p:nvSpPr>
          <p:cNvPr id="133137" name="Text Box 17"/>
          <p:cNvSpPr txBox="1">
            <a:spLocks noChangeArrowheads="1"/>
          </p:cNvSpPr>
          <p:nvPr/>
        </p:nvSpPr>
        <p:spPr bwMode="auto">
          <a:xfrm>
            <a:off x="228600" y="2819400"/>
            <a:ext cx="12192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6pPr>
            <a:lvl7pPr marL="29718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7pPr>
            <a:lvl8pPr marL="34290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8pPr>
            <a:lvl9pPr marL="38862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9pPr>
          </a:lstStyle>
          <a:p>
            <a:pPr algn="ctr" eaLnBrk="1" hangingPunct="1">
              <a:lnSpc>
                <a:spcPct val="100000"/>
              </a:lnSpc>
              <a:spcBef>
                <a:spcPct val="50000"/>
              </a:spcBef>
              <a:buClrTx/>
              <a:buSzTx/>
            </a:pPr>
            <a:r>
              <a:rPr kumimoji="1" lang="en-US" b="1" dirty="0">
                <a:solidFill>
                  <a:schemeClr val="bg1"/>
                </a:solidFill>
              </a:rPr>
              <a:t>Pháp trường</a:t>
            </a:r>
          </a:p>
        </p:txBody>
      </p:sp>
      <p:sp>
        <p:nvSpPr>
          <p:cNvPr id="133138" name="AutoShape 18"/>
          <p:cNvSpPr>
            <a:spLocks noChangeArrowheads="1"/>
          </p:cNvSpPr>
          <p:nvPr/>
        </p:nvSpPr>
        <p:spPr bwMode="auto">
          <a:xfrm rot="16200000">
            <a:off x="2552700" y="2150919"/>
            <a:ext cx="1447800" cy="2286000"/>
          </a:xfrm>
          <a:prstGeom prst="flowChartDelay">
            <a:avLst/>
          </a:prstGeom>
          <a:gradFill rotWithShape="1">
            <a:gsLst>
              <a:gs pos="0">
                <a:schemeClr val="accent1"/>
              </a:gs>
              <a:gs pos="100000">
                <a:schemeClr val="accent1">
                  <a:gamma/>
                  <a:shade val="0"/>
                  <a:invGamma/>
                </a:schemeClr>
              </a:gs>
            </a:gsLst>
            <a:path path="shape">
              <a:fillToRect l="50000" t="50000" r="50000" b="50000"/>
            </a:path>
          </a:gradFill>
          <a:ln w="38100">
            <a:solidFill>
              <a:schemeClr val="tx1"/>
            </a:solidFill>
            <a:miter lim="800000"/>
            <a:headEnd/>
            <a:tailEnd/>
          </a:ln>
          <a:effectLst/>
        </p:spPr>
        <p:txBody>
          <a:bodyPr wrap="none" anchor="ctr"/>
          <a:lstStyle/>
          <a:p>
            <a:pPr>
              <a:defRPr/>
            </a:pPr>
            <a:endParaRPr lang="vi-VN">
              <a:latin typeface="Arial" charset="0"/>
              <a:cs typeface="Arial" charset="0"/>
            </a:endParaRPr>
          </a:p>
        </p:txBody>
      </p:sp>
      <p:sp>
        <p:nvSpPr>
          <p:cNvPr id="133139" name="Text Box 19"/>
          <p:cNvSpPr txBox="1">
            <a:spLocks noChangeArrowheads="1"/>
          </p:cNvSpPr>
          <p:nvPr/>
        </p:nvSpPr>
        <p:spPr bwMode="auto">
          <a:xfrm>
            <a:off x="2133600" y="2743200"/>
            <a:ext cx="2362200" cy="134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6pPr>
            <a:lvl7pPr marL="29718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7pPr>
            <a:lvl8pPr marL="34290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8pPr>
            <a:lvl9pPr marL="38862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9pPr>
          </a:lstStyle>
          <a:p>
            <a:pPr algn="ctr" eaLnBrk="1" hangingPunct="1">
              <a:lnSpc>
                <a:spcPct val="100000"/>
              </a:lnSpc>
              <a:spcBef>
                <a:spcPct val="50000"/>
              </a:spcBef>
              <a:buClrTx/>
              <a:buSzTx/>
            </a:pPr>
            <a:r>
              <a:rPr kumimoji="1" lang="en-US" sz="2800" b="1" dirty="0">
                <a:solidFill>
                  <a:schemeClr val="bg1"/>
                </a:solidFill>
              </a:rPr>
              <a:t>Quán trà Lão Hoa </a:t>
            </a:r>
          </a:p>
          <a:p>
            <a:pPr algn="ctr" eaLnBrk="1" hangingPunct="1">
              <a:lnSpc>
                <a:spcPct val="30000"/>
              </a:lnSpc>
              <a:spcBef>
                <a:spcPct val="50000"/>
              </a:spcBef>
              <a:buClrTx/>
              <a:buSzTx/>
            </a:pPr>
            <a:r>
              <a:rPr kumimoji="1" lang="en-US" sz="2800" b="1" dirty="0">
                <a:solidFill>
                  <a:schemeClr val="bg1"/>
                </a:solidFill>
              </a:rPr>
              <a:t>-------</a:t>
            </a:r>
          </a:p>
        </p:txBody>
      </p:sp>
      <p:sp>
        <p:nvSpPr>
          <p:cNvPr id="133141" name="Text Box 21"/>
          <p:cNvSpPr txBox="1">
            <a:spLocks noChangeArrowheads="1"/>
          </p:cNvSpPr>
          <p:nvPr/>
        </p:nvSpPr>
        <p:spPr bwMode="auto">
          <a:xfrm>
            <a:off x="7079672" y="2514600"/>
            <a:ext cx="22860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6pPr>
            <a:lvl7pPr marL="29718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7pPr>
            <a:lvl8pPr marL="34290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8pPr>
            <a:lvl9pPr marL="38862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9pPr>
          </a:lstStyle>
          <a:p>
            <a:pPr algn="ctr" eaLnBrk="1" hangingPunct="1">
              <a:lnSpc>
                <a:spcPct val="100000"/>
              </a:lnSpc>
              <a:spcBef>
                <a:spcPct val="50000"/>
              </a:spcBef>
              <a:buClrTx/>
              <a:buSzTx/>
            </a:pPr>
            <a:r>
              <a:rPr kumimoji="1" lang="en-US" sz="2200" b="1" dirty="0" smtClean="0">
                <a:solidFill>
                  <a:srgbClr val="0000CC"/>
                </a:solidFill>
                <a:latin typeface="Times New Roman" pitchFamily="18" charset="0"/>
                <a:cs typeface="Times New Roman" pitchFamily="18" charset="0"/>
              </a:rPr>
              <a:t>Bãi </a:t>
            </a:r>
            <a:r>
              <a:rPr kumimoji="1" lang="en-US" sz="2200" b="1" dirty="0">
                <a:solidFill>
                  <a:srgbClr val="0000CC"/>
                </a:solidFill>
                <a:latin typeface="Times New Roman" pitchFamily="18" charset="0"/>
                <a:cs typeface="Times New Roman" pitchFamily="18" charset="0"/>
              </a:rPr>
              <a:t>nghĩa </a:t>
            </a:r>
            <a:r>
              <a:rPr kumimoji="1" lang="en-US" sz="2200" b="1" dirty="0" smtClean="0">
                <a:solidFill>
                  <a:srgbClr val="0000CC"/>
                </a:solidFill>
                <a:latin typeface="Times New Roman" pitchFamily="18" charset="0"/>
                <a:cs typeface="Times New Roman" pitchFamily="18" charset="0"/>
              </a:rPr>
              <a:t>địa</a:t>
            </a:r>
            <a:endParaRPr kumimoji="1" lang="en-US" sz="2200" b="1" dirty="0">
              <a:solidFill>
                <a:srgbClr val="0000CC"/>
              </a:solidFill>
              <a:latin typeface="Times New Roman" pitchFamily="18" charset="0"/>
              <a:cs typeface="Times New Roman" pitchFamily="18" charset="0"/>
            </a:endParaRPr>
          </a:p>
        </p:txBody>
      </p:sp>
      <p:pic>
        <p:nvPicPr>
          <p:cNvPr id="133142" name="Picture 22" descr="pict2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191000"/>
            <a:ext cx="1828800" cy="2667000"/>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133143" name="Picture 23" descr="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9927" y="4225636"/>
            <a:ext cx="2050473" cy="26670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133144" name="Picture 24" descr="images2055143_thuo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4191000"/>
            <a:ext cx="2362200" cy="2667000"/>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37909" name="Picture 25" descr="762900jp74tokzuh"/>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5400000">
            <a:off x="5180807" y="3885406"/>
            <a:ext cx="7848600" cy="7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48" name="Line 28"/>
          <p:cNvSpPr>
            <a:spLocks noChangeShapeType="1"/>
          </p:cNvSpPr>
          <p:nvPr/>
        </p:nvSpPr>
        <p:spPr bwMode="auto">
          <a:xfrm flipH="1">
            <a:off x="8229600" y="1905000"/>
            <a:ext cx="0" cy="503201"/>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dirty="0"/>
          </a:p>
        </p:txBody>
      </p:sp>
      <p:pic>
        <p:nvPicPr>
          <p:cNvPr id="133150" name="Picture 30" descr="1834056993_20061224195741379588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62802" y="4210772"/>
            <a:ext cx="1981200" cy="2571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Text Box 5"/>
          <p:cNvSpPr txBox="1">
            <a:spLocks noChangeArrowheads="1"/>
          </p:cNvSpPr>
          <p:nvPr/>
        </p:nvSpPr>
        <p:spPr bwMode="auto">
          <a:xfrm>
            <a:off x="7169729" y="1066800"/>
            <a:ext cx="1981200" cy="707886"/>
          </a:xfrm>
          <a:prstGeom prst="rect">
            <a:avLst/>
          </a:prstGeom>
          <a:ln>
            <a:headEnd/>
            <a:tailEnd/>
          </a:ln>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p>
            <a:pPr algn="ctr">
              <a:lnSpc>
                <a:spcPct val="100000"/>
              </a:lnSpc>
              <a:spcBef>
                <a:spcPct val="50000"/>
              </a:spcBef>
              <a:buClrTx/>
              <a:buSzTx/>
              <a:tabLst>
                <a:tab pos="114300" algn="l"/>
              </a:tabLst>
              <a:defRPr/>
            </a:pPr>
            <a:r>
              <a:rPr lang="en-US" sz="2000" b="1" dirty="0" smtClean="0"/>
              <a:t>Sự </a:t>
            </a:r>
            <a:r>
              <a:rPr lang="en-US" sz="2000" b="1" dirty="0"/>
              <a:t>gặp </a:t>
            </a:r>
            <a:r>
              <a:rPr lang="en-US" sz="2000" b="1" dirty="0" smtClean="0"/>
              <a:t>gỡ </a:t>
            </a:r>
            <a:r>
              <a:rPr lang="en-US" sz="2000" b="1" dirty="0"/>
              <a:t>của hai bà </a:t>
            </a:r>
            <a:r>
              <a:rPr lang="en-US" sz="2000" b="1" dirty="0" smtClean="0"/>
              <a:t>mẹ</a:t>
            </a:r>
            <a:endParaRPr lang="en-US" sz="2000" b="1" dirty="0"/>
          </a:p>
        </p:txBody>
      </p:sp>
      <p:sp>
        <p:nvSpPr>
          <p:cNvPr id="26" name="AutoShape 11"/>
          <p:cNvSpPr>
            <a:spLocks noChangeArrowheads="1"/>
          </p:cNvSpPr>
          <p:nvPr/>
        </p:nvSpPr>
        <p:spPr bwMode="auto">
          <a:xfrm flipV="1">
            <a:off x="6629400" y="1383015"/>
            <a:ext cx="457200" cy="152400"/>
          </a:xfrm>
          <a:prstGeom prst="rightArrow">
            <a:avLst>
              <a:gd name="adj1" fmla="val 50000"/>
              <a:gd name="adj2" fmla="val 75000"/>
            </a:avLst>
          </a:prstGeom>
          <a:solidFill>
            <a:schemeClr val="accent1"/>
          </a:solidFill>
          <a:ln w="9525">
            <a:solidFill>
              <a:schemeClr val="tx1"/>
            </a:solidFill>
            <a:miter lim="800000"/>
            <a:headEnd/>
            <a:tailEnd/>
          </a:ln>
        </p:spPr>
        <p:txBody>
          <a:bodyPr wrap="none" anchor="ctr"/>
          <a:lstStyle/>
          <a:p>
            <a:endParaRPr lang="vi-VN" dirty="0"/>
          </a:p>
        </p:txBody>
      </p:sp>
      <p:sp>
        <p:nvSpPr>
          <p:cNvPr id="27" name="Line 14"/>
          <p:cNvSpPr>
            <a:spLocks noChangeShapeType="1"/>
          </p:cNvSpPr>
          <p:nvPr/>
        </p:nvSpPr>
        <p:spPr bwMode="auto">
          <a:xfrm flipH="1">
            <a:off x="5903768" y="2103581"/>
            <a:ext cx="0" cy="715819"/>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8" name="Text Box 21"/>
          <p:cNvSpPr txBox="1">
            <a:spLocks noChangeArrowheads="1"/>
          </p:cNvSpPr>
          <p:nvPr/>
        </p:nvSpPr>
        <p:spPr bwMode="auto">
          <a:xfrm>
            <a:off x="7010400" y="3352800"/>
            <a:ext cx="2216727"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6pPr>
            <a:lvl7pPr marL="29718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7pPr>
            <a:lvl8pPr marL="34290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8pPr>
            <a:lvl9pPr marL="38862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9pPr>
          </a:lstStyle>
          <a:p>
            <a:pPr algn="ctr" eaLnBrk="1" hangingPunct="1">
              <a:lnSpc>
                <a:spcPct val="100000"/>
              </a:lnSpc>
              <a:spcBef>
                <a:spcPct val="50000"/>
              </a:spcBef>
              <a:buClrTx/>
              <a:buSzTx/>
            </a:pPr>
            <a:r>
              <a:rPr kumimoji="1" lang="en-US" sz="2200" b="1" dirty="0" smtClean="0">
                <a:solidFill>
                  <a:srgbClr val="FF0000"/>
                </a:solidFill>
              </a:rPr>
              <a:t>Vòng hoa trên mộ Hạ Du</a:t>
            </a:r>
            <a:endParaRPr kumimoji="1" lang="en-US" sz="2200" b="1" dirty="0">
              <a:solidFill>
                <a:srgbClr val="FF0000"/>
              </a:solidFill>
            </a:endParaRPr>
          </a:p>
        </p:txBody>
      </p:sp>
      <p:sp>
        <p:nvSpPr>
          <p:cNvPr id="2" name="TextBox 1"/>
          <p:cNvSpPr txBox="1"/>
          <p:nvPr/>
        </p:nvSpPr>
        <p:spPr>
          <a:xfrm>
            <a:off x="4724398" y="2941777"/>
            <a:ext cx="2514602" cy="707886"/>
          </a:xfrm>
          <a:prstGeom prst="rect">
            <a:avLst/>
          </a:prstGeom>
          <a:noFill/>
        </p:spPr>
        <p:txBody>
          <a:bodyPr wrap="square" rtlCol="0">
            <a:spAutoFit/>
          </a:bodyPr>
          <a:lstStyle/>
          <a:p>
            <a:pPr algn="ctr"/>
            <a:r>
              <a:rPr lang="en-US" sz="2000" b="1" dirty="0" smtClean="0">
                <a:solidFill>
                  <a:srgbClr val="0000CC"/>
                </a:solidFill>
                <a:latin typeface="Times New Roman" pitchFamily="18" charset="0"/>
                <a:cs typeface="Times New Roman" pitchFamily="18" charset="0"/>
              </a:rPr>
              <a:t>Cái chết thê thảm của Tiểu Thuyên</a:t>
            </a:r>
            <a:endParaRPr lang="en-US" sz="2000" b="1" dirty="0">
              <a:solidFill>
                <a:srgbClr val="0000CC"/>
              </a:solidFill>
              <a:latin typeface="Times New Roman" pitchFamily="18" charset="0"/>
              <a:cs typeface="Times New Roman" pitchFamily="18" charset="0"/>
            </a:endParaRPr>
          </a:p>
        </p:txBody>
      </p:sp>
      <p:sp>
        <p:nvSpPr>
          <p:cNvPr id="31" name="Line 28"/>
          <p:cNvSpPr>
            <a:spLocks noChangeShapeType="1"/>
          </p:cNvSpPr>
          <p:nvPr/>
        </p:nvSpPr>
        <p:spPr bwMode="auto">
          <a:xfrm flipH="1">
            <a:off x="8222672" y="2985655"/>
            <a:ext cx="0" cy="503201"/>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dirty="0"/>
          </a:p>
        </p:txBody>
      </p:sp>
    </p:spTree>
    <p:extLst>
      <p:ext uri="{BB962C8B-B14F-4D97-AF65-F5344CB8AC3E}">
        <p14:creationId xmlns:p14="http://schemas.microsoft.com/office/powerpoint/2010/main" val="919595011"/>
      </p:ext>
    </p:extLst>
  </p:cSld>
  <p:clrMapOvr>
    <a:masterClrMapping/>
  </p:clrMapOvr>
  <p:transition>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33127"/>
                                        </p:tgtEl>
                                        <p:attrNameLst>
                                          <p:attrName>style.visibility</p:attrName>
                                        </p:attrNameLst>
                                      </p:cBhvr>
                                      <p:to>
                                        <p:strVal val="visible"/>
                                      </p:to>
                                    </p:set>
                                    <p:animEffect transition="in" filter="box(in)">
                                      <p:cBhvr>
                                        <p:cTn id="7" dur="500"/>
                                        <p:tgtEl>
                                          <p:spTgt spid="133127"/>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133132"/>
                                        </p:tgtEl>
                                        <p:attrNameLst>
                                          <p:attrName>style.visibility</p:attrName>
                                        </p:attrNameLst>
                                      </p:cBhvr>
                                      <p:to>
                                        <p:strVal val="visible"/>
                                      </p:to>
                                    </p:set>
                                    <p:animEffect transition="in" filter="checkerboard(across)">
                                      <p:cBhvr>
                                        <p:cTn id="10" dur="500"/>
                                        <p:tgtEl>
                                          <p:spTgt spid="13313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133136"/>
                                        </p:tgtEl>
                                        <p:attrNameLst>
                                          <p:attrName>style.visibility</p:attrName>
                                        </p:attrNameLst>
                                      </p:cBhvr>
                                      <p:to>
                                        <p:strVal val="visible"/>
                                      </p:to>
                                    </p:set>
                                    <p:animEffect transition="in" filter="checkerboard(across)">
                                      <p:cBhvr>
                                        <p:cTn id="15" dur="500"/>
                                        <p:tgtEl>
                                          <p:spTgt spid="133136"/>
                                        </p:tgtEl>
                                      </p:cBhvr>
                                    </p:animEffect>
                                  </p:childTnLst>
                                </p:cTn>
                              </p:par>
                              <p:par>
                                <p:cTn id="16" presetID="5" presetClass="entr" presetSubtype="10" fill="hold" nodeType="withEffect">
                                  <p:stCondLst>
                                    <p:cond delay="0"/>
                                  </p:stCondLst>
                                  <p:childTnLst>
                                    <p:set>
                                      <p:cBhvr>
                                        <p:cTn id="17" dur="1" fill="hold">
                                          <p:stCondLst>
                                            <p:cond delay="0"/>
                                          </p:stCondLst>
                                        </p:cTn>
                                        <p:tgtEl>
                                          <p:spTgt spid="133137">
                                            <p:txEl>
                                              <p:pRg st="0" end="0"/>
                                            </p:txEl>
                                          </p:spTgt>
                                        </p:tgtEl>
                                        <p:attrNameLst>
                                          <p:attrName>style.visibility</p:attrName>
                                        </p:attrNameLst>
                                      </p:cBhvr>
                                      <p:to>
                                        <p:strVal val="visible"/>
                                      </p:to>
                                    </p:set>
                                    <p:animEffect transition="in" filter="checkerboard(across)">
                                      <p:cBhvr>
                                        <p:cTn id="18" dur="500"/>
                                        <p:tgtEl>
                                          <p:spTgt spid="133137">
                                            <p:txEl>
                                              <p:pRg st="0" end="0"/>
                                            </p:txEl>
                                          </p:spTgt>
                                        </p:tgtEl>
                                      </p:cBhvr>
                                    </p:animEffect>
                                  </p:childTnLst>
                                </p:cTn>
                              </p:par>
                              <p:par>
                                <p:cTn id="19" presetID="30" presetClass="entr" presetSubtype="0" fill="hold" nodeType="withEffect">
                                  <p:stCondLst>
                                    <p:cond delay="0"/>
                                  </p:stCondLst>
                                  <p:childTnLst>
                                    <p:set>
                                      <p:cBhvr>
                                        <p:cTn id="20" dur="1" fill="hold">
                                          <p:stCondLst>
                                            <p:cond delay="0"/>
                                          </p:stCondLst>
                                        </p:cTn>
                                        <p:tgtEl>
                                          <p:spTgt spid="133142"/>
                                        </p:tgtEl>
                                        <p:attrNameLst>
                                          <p:attrName>style.visibility</p:attrName>
                                        </p:attrNameLst>
                                      </p:cBhvr>
                                      <p:to>
                                        <p:strVal val="visible"/>
                                      </p:to>
                                    </p:set>
                                    <p:animEffect transition="in" filter="fade">
                                      <p:cBhvr>
                                        <p:cTn id="21" dur="800" decel="100000"/>
                                        <p:tgtEl>
                                          <p:spTgt spid="133142"/>
                                        </p:tgtEl>
                                      </p:cBhvr>
                                    </p:animEffect>
                                    <p:anim calcmode="lin" valueType="num">
                                      <p:cBhvr>
                                        <p:cTn id="22" dur="800" decel="100000" fill="hold"/>
                                        <p:tgtEl>
                                          <p:spTgt spid="133142"/>
                                        </p:tgtEl>
                                        <p:attrNameLst>
                                          <p:attrName>style.rotation</p:attrName>
                                        </p:attrNameLst>
                                      </p:cBhvr>
                                      <p:tavLst>
                                        <p:tav tm="0">
                                          <p:val>
                                            <p:fltVal val="-90"/>
                                          </p:val>
                                        </p:tav>
                                        <p:tav tm="100000">
                                          <p:val>
                                            <p:fltVal val="0"/>
                                          </p:val>
                                        </p:tav>
                                      </p:tavLst>
                                    </p:anim>
                                    <p:anim calcmode="lin" valueType="num">
                                      <p:cBhvr>
                                        <p:cTn id="23" dur="800" decel="100000" fill="hold"/>
                                        <p:tgtEl>
                                          <p:spTgt spid="133142"/>
                                        </p:tgtEl>
                                        <p:attrNameLst>
                                          <p:attrName>ppt_x</p:attrName>
                                        </p:attrNameLst>
                                      </p:cBhvr>
                                      <p:tavLst>
                                        <p:tav tm="0">
                                          <p:val>
                                            <p:strVal val="#ppt_x+0.4"/>
                                          </p:val>
                                        </p:tav>
                                        <p:tav tm="100000">
                                          <p:val>
                                            <p:strVal val="#ppt_x-0.05"/>
                                          </p:val>
                                        </p:tav>
                                      </p:tavLst>
                                    </p:anim>
                                    <p:anim calcmode="lin" valueType="num">
                                      <p:cBhvr>
                                        <p:cTn id="24" dur="800" decel="100000" fill="hold"/>
                                        <p:tgtEl>
                                          <p:spTgt spid="133142"/>
                                        </p:tgtEl>
                                        <p:attrNameLst>
                                          <p:attrName>ppt_y</p:attrName>
                                        </p:attrNameLst>
                                      </p:cBhvr>
                                      <p:tavLst>
                                        <p:tav tm="0">
                                          <p:val>
                                            <p:strVal val="#ppt_y-0.4"/>
                                          </p:val>
                                        </p:tav>
                                        <p:tav tm="100000">
                                          <p:val>
                                            <p:strVal val="#ppt_y+0.1"/>
                                          </p:val>
                                        </p:tav>
                                      </p:tavLst>
                                    </p:anim>
                                    <p:anim calcmode="lin" valueType="num">
                                      <p:cBhvr>
                                        <p:cTn id="25" dur="200" accel="100000" fill="hold">
                                          <p:stCondLst>
                                            <p:cond delay="800"/>
                                          </p:stCondLst>
                                        </p:cTn>
                                        <p:tgtEl>
                                          <p:spTgt spid="133142"/>
                                        </p:tgtEl>
                                        <p:attrNameLst>
                                          <p:attrName>ppt_x</p:attrName>
                                        </p:attrNameLst>
                                      </p:cBhvr>
                                      <p:tavLst>
                                        <p:tav tm="0">
                                          <p:val>
                                            <p:strVal val="#ppt_x-0.05"/>
                                          </p:val>
                                        </p:tav>
                                        <p:tav tm="100000">
                                          <p:val>
                                            <p:strVal val="#ppt_x"/>
                                          </p:val>
                                        </p:tav>
                                      </p:tavLst>
                                    </p:anim>
                                    <p:anim calcmode="lin" valueType="num">
                                      <p:cBhvr>
                                        <p:cTn id="26" dur="200" accel="100000" fill="hold">
                                          <p:stCondLst>
                                            <p:cond delay="800"/>
                                          </p:stCondLst>
                                        </p:cTn>
                                        <p:tgtEl>
                                          <p:spTgt spid="133142"/>
                                        </p:tgtEl>
                                        <p:attrNameLst>
                                          <p:attrName>ppt_y</p:attrName>
                                        </p:attrNameLst>
                                      </p:cBhvr>
                                      <p:tavLst>
                                        <p:tav tm="0">
                                          <p:val>
                                            <p:strVal val="#ppt_y+0.1"/>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5" presetClass="entr" presetSubtype="10" fill="hold" grpId="0" nodeType="clickEffect">
                                  <p:stCondLst>
                                    <p:cond delay="0"/>
                                  </p:stCondLst>
                                  <p:childTnLst>
                                    <p:set>
                                      <p:cBhvr>
                                        <p:cTn id="30" dur="1" fill="hold">
                                          <p:stCondLst>
                                            <p:cond delay="0"/>
                                          </p:stCondLst>
                                        </p:cTn>
                                        <p:tgtEl>
                                          <p:spTgt spid="133129"/>
                                        </p:tgtEl>
                                        <p:attrNameLst>
                                          <p:attrName>style.visibility</p:attrName>
                                        </p:attrNameLst>
                                      </p:cBhvr>
                                      <p:to>
                                        <p:strVal val="visible"/>
                                      </p:to>
                                    </p:set>
                                    <p:animEffect transition="in" filter="checkerboard(across)">
                                      <p:cBhvr>
                                        <p:cTn id="31" dur="500"/>
                                        <p:tgtEl>
                                          <p:spTgt spid="133129"/>
                                        </p:tgtEl>
                                      </p:cBhvr>
                                    </p:animEffect>
                                  </p:childTnLst>
                                </p:cTn>
                              </p:par>
                            </p:childTnLst>
                          </p:cTn>
                        </p:par>
                        <p:par>
                          <p:cTn id="32" fill="hold" nodeType="afterGroup">
                            <p:stCondLst>
                              <p:cond delay="500"/>
                            </p:stCondLst>
                            <p:childTnLst>
                              <p:par>
                                <p:cTn id="33" presetID="5" presetClass="entr" presetSubtype="10" fill="hold" grpId="0" nodeType="afterEffect">
                                  <p:stCondLst>
                                    <p:cond delay="0"/>
                                  </p:stCondLst>
                                  <p:childTnLst>
                                    <p:set>
                                      <p:cBhvr>
                                        <p:cTn id="34" dur="1" fill="hold">
                                          <p:stCondLst>
                                            <p:cond delay="0"/>
                                          </p:stCondLst>
                                        </p:cTn>
                                        <p:tgtEl>
                                          <p:spTgt spid="133128"/>
                                        </p:tgtEl>
                                        <p:attrNameLst>
                                          <p:attrName>style.visibility</p:attrName>
                                        </p:attrNameLst>
                                      </p:cBhvr>
                                      <p:to>
                                        <p:strVal val="visible"/>
                                      </p:to>
                                    </p:set>
                                    <p:animEffect transition="in" filter="checkerboard(across)">
                                      <p:cBhvr>
                                        <p:cTn id="35" dur="500"/>
                                        <p:tgtEl>
                                          <p:spTgt spid="133128"/>
                                        </p:tgtEl>
                                      </p:cBhvr>
                                    </p:animEffect>
                                  </p:childTnLst>
                                </p:cTn>
                              </p:par>
                            </p:childTnLst>
                          </p:cTn>
                        </p:par>
                        <p:par>
                          <p:cTn id="36" fill="hold" nodeType="afterGroup">
                            <p:stCondLst>
                              <p:cond delay="1000"/>
                            </p:stCondLst>
                            <p:childTnLst>
                              <p:par>
                                <p:cTn id="37" presetID="5" presetClass="entr" presetSubtype="10" fill="hold" grpId="0" nodeType="afterEffect">
                                  <p:stCondLst>
                                    <p:cond delay="0"/>
                                  </p:stCondLst>
                                  <p:childTnLst>
                                    <p:set>
                                      <p:cBhvr>
                                        <p:cTn id="38" dur="1" fill="hold">
                                          <p:stCondLst>
                                            <p:cond delay="0"/>
                                          </p:stCondLst>
                                        </p:cTn>
                                        <p:tgtEl>
                                          <p:spTgt spid="133130"/>
                                        </p:tgtEl>
                                        <p:attrNameLst>
                                          <p:attrName>style.visibility</p:attrName>
                                        </p:attrNameLst>
                                      </p:cBhvr>
                                      <p:to>
                                        <p:strVal val="visible"/>
                                      </p:to>
                                    </p:set>
                                    <p:animEffect transition="in" filter="checkerboard(across)">
                                      <p:cBhvr>
                                        <p:cTn id="39" dur="500"/>
                                        <p:tgtEl>
                                          <p:spTgt spid="133130"/>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4" presetClass="entr" presetSubtype="16" fill="hold" grpId="0" nodeType="clickEffect">
                                  <p:stCondLst>
                                    <p:cond delay="0"/>
                                  </p:stCondLst>
                                  <p:childTnLst>
                                    <p:set>
                                      <p:cBhvr>
                                        <p:cTn id="43" dur="1" fill="hold">
                                          <p:stCondLst>
                                            <p:cond delay="0"/>
                                          </p:stCondLst>
                                        </p:cTn>
                                        <p:tgtEl>
                                          <p:spTgt spid="133126"/>
                                        </p:tgtEl>
                                        <p:attrNameLst>
                                          <p:attrName>style.visibility</p:attrName>
                                        </p:attrNameLst>
                                      </p:cBhvr>
                                      <p:to>
                                        <p:strVal val="visible"/>
                                      </p:to>
                                    </p:set>
                                    <p:animEffect transition="in" filter="box(in)">
                                      <p:cBhvr>
                                        <p:cTn id="44" dur="500"/>
                                        <p:tgtEl>
                                          <p:spTgt spid="133126"/>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5" presetClass="entr" presetSubtype="10" fill="hold" grpId="0" nodeType="clickEffect">
                                  <p:stCondLst>
                                    <p:cond delay="0"/>
                                  </p:stCondLst>
                                  <p:childTnLst>
                                    <p:set>
                                      <p:cBhvr>
                                        <p:cTn id="48" dur="1" fill="hold">
                                          <p:stCondLst>
                                            <p:cond delay="0"/>
                                          </p:stCondLst>
                                        </p:cTn>
                                        <p:tgtEl>
                                          <p:spTgt spid="133133"/>
                                        </p:tgtEl>
                                        <p:attrNameLst>
                                          <p:attrName>style.visibility</p:attrName>
                                        </p:attrNameLst>
                                      </p:cBhvr>
                                      <p:to>
                                        <p:strVal val="visible"/>
                                      </p:to>
                                    </p:set>
                                    <p:animEffect transition="in" filter="checkerboard(across)">
                                      <p:cBhvr>
                                        <p:cTn id="49" dur="500"/>
                                        <p:tgtEl>
                                          <p:spTgt spid="133133"/>
                                        </p:tgtEl>
                                      </p:cBhvr>
                                    </p:animEffect>
                                  </p:childTnLst>
                                </p:cTn>
                              </p:par>
                            </p:childTnLst>
                          </p:cTn>
                        </p:par>
                        <p:par>
                          <p:cTn id="50" fill="hold" nodeType="afterGroup">
                            <p:stCondLst>
                              <p:cond delay="500"/>
                            </p:stCondLst>
                            <p:childTnLst>
                              <p:par>
                                <p:cTn id="51" presetID="55" presetClass="entr" presetSubtype="0" fill="hold" grpId="0" nodeType="afterEffect">
                                  <p:stCondLst>
                                    <p:cond delay="0"/>
                                  </p:stCondLst>
                                  <p:childTnLst>
                                    <p:set>
                                      <p:cBhvr>
                                        <p:cTn id="52" dur="1" fill="hold">
                                          <p:stCondLst>
                                            <p:cond delay="0"/>
                                          </p:stCondLst>
                                        </p:cTn>
                                        <p:tgtEl>
                                          <p:spTgt spid="133134"/>
                                        </p:tgtEl>
                                        <p:attrNameLst>
                                          <p:attrName>style.visibility</p:attrName>
                                        </p:attrNameLst>
                                      </p:cBhvr>
                                      <p:to>
                                        <p:strVal val="visible"/>
                                      </p:to>
                                    </p:set>
                                    <p:anim calcmode="lin" valueType="num">
                                      <p:cBhvr>
                                        <p:cTn id="53" dur="1000" fill="hold"/>
                                        <p:tgtEl>
                                          <p:spTgt spid="133134"/>
                                        </p:tgtEl>
                                        <p:attrNameLst>
                                          <p:attrName>ppt_w</p:attrName>
                                        </p:attrNameLst>
                                      </p:cBhvr>
                                      <p:tavLst>
                                        <p:tav tm="0">
                                          <p:val>
                                            <p:strVal val="#ppt_w*0.70"/>
                                          </p:val>
                                        </p:tav>
                                        <p:tav tm="100000">
                                          <p:val>
                                            <p:strVal val="#ppt_w"/>
                                          </p:val>
                                        </p:tav>
                                      </p:tavLst>
                                    </p:anim>
                                    <p:anim calcmode="lin" valueType="num">
                                      <p:cBhvr>
                                        <p:cTn id="54" dur="1000" fill="hold"/>
                                        <p:tgtEl>
                                          <p:spTgt spid="133134"/>
                                        </p:tgtEl>
                                        <p:attrNameLst>
                                          <p:attrName>ppt_h</p:attrName>
                                        </p:attrNameLst>
                                      </p:cBhvr>
                                      <p:tavLst>
                                        <p:tav tm="0">
                                          <p:val>
                                            <p:strVal val="#ppt_h"/>
                                          </p:val>
                                        </p:tav>
                                        <p:tav tm="100000">
                                          <p:val>
                                            <p:strVal val="#ppt_h"/>
                                          </p:val>
                                        </p:tav>
                                      </p:tavLst>
                                    </p:anim>
                                    <p:animEffect transition="in" filter="fade">
                                      <p:cBhvr>
                                        <p:cTn id="55" dur="1000"/>
                                        <p:tgtEl>
                                          <p:spTgt spid="133134"/>
                                        </p:tgtEl>
                                      </p:cBhvr>
                                    </p:animEffect>
                                  </p:childTnLst>
                                </p:cTn>
                              </p:par>
                            </p:childTnLst>
                          </p:cTn>
                        </p:par>
                        <p:par>
                          <p:cTn id="56" fill="hold" nodeType="afterGroup">
                            <p:stCondLst>
                              <p:cond delay="1500"/>
                            </p:stCondLst>
                            <p:childTnLst>
                              <p:par>
                                <p:cTn id="57" presetID="5" presetClass="entr" presetSubtype="10" fill="hold" grpId="0" nodeType="afterEffect">
                                  <p:stCondLst>
                                    <p:cond delay="0"/>
                                  </p:stCondLst>
                                  <p:childTnLst>
                                    <p:set>
                                      <p:cBhvr>
                                        <p:cTn id="58" dur="1" fill="hold">
                                          <p:stCondLst>
                                            <p:cond delay="0"/>
                                          </p:stCondLst>
                                        </p:cTn>
                                        <p:tgtEl>
                                          <p:spTgt spid="133138"/>
                                        </p:tgtEl>
                                        <p:attrNameLst>
                                          <p:attrName>style.visibility</p:attrName>
                                        </p:attrNameLst>
                                      </p:cBhvr>
                                      <p:to>
                                        <p:strVal val="visible"/>
                                      </p:to>
                                    </p:set>
                                    <p:animEffect transition="in" filter="checkerboard(across)">
                                      <p:cBhvr>
                                        <p:cTn id="59" dur="500"/>
                                        <p:tgtEl>
                                          <p:spTgt spid="133138"/>
                                        </p:tgtEl>
                                      </p:cBhvr>
                                    </p:animEffect>
                                  </p:childTnLst>
                                </p:cTn>
                              </p:par>
                              <p:par>
                                <p:cTn id="60" presetID="7" presetClass="entr" presetSubtype="4" fill="hold" nodeType="withEffect">
                                  <p:stCondLst>
                                    <p:cond delay="0"/>
                                  </p:stCondLst>
                                  <p:childTnLst>
                                    <p:set>
                                      <p:cBhvr>
                                        <p:cTn id="61" dur="1" fill="hold">
                                          <p:stCondLst>
                                            <p:cond delay="0"/>
                                          </p:stCondLst>
                                        </p:cTn>
                                        <p:tgtEl>
                                          <p:spTgt spid="133139">
                                            <p:txEl>
                                              <p:pRg st="0" end="0"/>
                                            </p:txEl>
                                          </p:spTgt>
                                        </p:tgtEl>
                                        <p:attrNameLst>
                                          <p:attrName>style.visibility</p:attrName>
                                        </p:attrNameLst>
                                      </p:cBhvr>
                                      <p:to>
                                        <p:strVal val="visible"/>
                                      </p:to>
                                    </p:set>
                                    <p:anim calcmode="lin" valueType="num">
                                      <p:cBhvr additive="base">
                                        <p:cTn id="62" dur="500" fill="hold"/>
                                        <p:tgtEl>
                                          <p:spTgt spid="133139">
                                            <p:txEl>
                                              <p:pRg st="0" end="0"/>
                                            </p:txEl>
                                          </p:spTgt>
                                        </p:tgtEl>
                                        <p:attrNameLst>
                                          <p:attrName>ppt_x</p:attrName>
                                        </p:attrNameLst>
                                      </p:cBhvr>
                                      <p:tavLst>
                                        <p:tav tm="0">
                                          <p:val>
                                            <p:strVal val="#ppt_x"/>
                                          </p:val>
                                        </p:tav>
                                        <p:tav tm="100000">
                                          <p:val>
                                            <p:strVal val="#ppt_x"/>
                                          </p:val>
                                        </p:tav>
                                      </p:tavLst>
                                    </p:anim>
                                    <p:anim calcmode="lin" valueType="num">
                                      <p:cBhvr additive="base">
                                        <p:cTn id="63" dur="500" fill="hold"/>
                                        <p:tgtEl>
                                          <p:spTgt spid="133139">
                                            <p:txEl>
                                              <p:pRg st="0" end="0"/>
                                            </p:txEl>
                                          </p:spTgt>
                                        </p:tgtEl>
                                        <p:attrNameLst>
                                          <p:attrName>ppt_y</p:attrName>
                                        </p:attrNameLst>
                                      </p:cBhvr>
                                      <p:tavLst>
                                        <p:tav tm="0">
                                          <p:val>
                                            <p:strVal val="1+#ppt_h/2"/>
                                          </p:val>
                                        </p:tav>
                                        <p:tav tm="100000">
                                          <p:val>
                                            <p:strVal val="#ppt_y"/>
                                          </p:val>
                                        </p:tav>
                                      </p:tavLst>
                                    </p:anim>
                                  </p:childTnLst>
                                </p:cTn>
                              </p:par>
                              <p:par>
                                <p:cTn id="64" presetID="7" presetClass="entr" presetSubtype="4" fill="hold" nodeType="withEffect">
                                  <p:stCondLst>
                                    <p:cond delay="0"/>
                                  </p:stCondLst>
                                  <p:childTnLst>
                                    <p:set>
                                      <p:cBhvr>
                                        <p:cTn id="65" dur="1" fill="hold">
                                          <p:stCondLst>
                                            <p:cond delay="0"/>
                                          </p:stCondLst>
                                        </p:cTn>
                                        <p:tgtEl>
                                          <p:spTgt spid="133139">
                                            <p:txEl>
                                              <p:pRg st="1" end="1"/>
                                            </p:txEl>
                                          </p:spTgt>
                                        </p:tgtEl>
                                        <p:attrNameLst>
                                          <p:attrName>style.visibility</p:attrName>
                                        </p:attrNameLst>
                                      </p:cBhvr>
                                      <p:to>
                                        <p:strVal val="visible"/>
                                      </p:to>
                                    </p:set>
                                    <p:anim calcmode="lin" valueType="num">
                                      <p:cBhvr additive="base">
                                        <p:cTn id="66" dur="500" fill="hold"/>
                                        <p:tgtEl>
                                          <p:spTgt spid="133139">
                                            <p:txEl>
                                              <p:pRg st="1" end="1"/>
                                            </p:txEl>
                                          </p:spTgt>
                                        </p:tgtEl>
                                        <p:attrNameLst>
                                          <p:attrName>ppt_x</p:attrName>
                                        </p:attrNameLst>
                                      </p:cBhvr>
                                      <p:tavLst>
                                        <p:tav tm="0">
                                          <p:val>
                                            <p:strVal val="#ppt_x"/>
                                          </p:val>
                                        </p:tav>
                                        <p:tav tm="100000">
                                          <p:val>
                                            <p:strVal val="#ppt_x"/>
                                          </p:val>
                                        </p:tav>
                                      </p:tavLst>
                                    </p:anim>
                                    <p:anim calcmode="lin" valueType="num">
                                      <p:cBhvr additive="base">
                                        <p:cTn id="67" dur="500" fill="hold"/>
                                        <p:tgtEl>
                                          <p:spTgt spid="133139">
                                            <p:txEl>
                                              <p:pRg st="1" end="1"/>
                                            </p:txEl>
                                          </p:spTgt>
                                        </p:tgtEl>
                                        <p:attrNameLst>
                                          <p:attrName>ppt_y</p:attrName>
                                        </p:attrNameLst>
                                      </p:cBhvr>
                                      <p:tavLst>
                                        <p:tav tm="0">
                                          <p:val>
                                            <p:strVal val="1+#ppt_h/2"/>
                                          </p:val>
                                        </p:tav>
                                        <p:tav tm="100000">
                                          <p:val>
                                            <p:strVal val="#ppt_y"/>
                                          </p:val>
                                        </p:tav>
                                      </p:tavLst>
                                    </p:anim>
                                  </p:childTnLst>
                                </p:cTn>
                              </p:par>
                            </p:childTnLst>
                          </p:cTn>
                        </p:par>
                        <p:par>
                          <p:cTn id="68" fill="hold" nodeType="afterGroup">
                            <p:stCondLst>
                              <p:cond delay="2000"/>
                            </p:stCondLst>
                            <p:childTnLst>
                              <p:par>
                                <p:cTn id="69" presetID="3" presetClass="entr" presetSubtype="10" fill="hold" nodeType="afterEffect">
                                  <p:stCondLst>
                                    <p:cond delay="0"/>
                                  </p:stCondLst>
                                  <p:childTnLst>
                                    <p:set>
                                      <p:cBhvr>
                                        <p:cTn id="70" dur="1" fill="hold">
                                          <p:stCondLst>
                                            <p:cond delay="0"/>
                                          </p:stCondLst>
                                        </p:cTn>
                                        <p:tgtEl>
                                          <p:spTgt spid="133144"/>
                                        </p:tgtEl>
                                        <p:attrNameLst>
                                          <p:attrName>style.visibility</p:attrName>
                                        </p:attrNameLst>
                                      </p:cBhvr>
                                      <p:to>
                                        <p:strVal val="visible"/>
                                      </p:to>
                                    </p:set>
                                    <p:animEffect transition="in" filter="blinds(horizontal)">
                                      <p:cBhvr>
                                        <p:cTn id="71" dur="500"/>
                                        <p:tgtEl>
                                          <p:spTgt spid="133144"/>
                                        </p:tgtEl>
                                      </p:cBhvr>
                                    </p:animEffect>
                                  </p:childTnLst>
                                </p:cTn>
                              </p:par>
                            </p:childTnLst>
                          </p:cTn>
                        </p:par>
                      </p:childTnLst>
                    </p:cTn>
                  </p:par>
                  <p:par>
                    <p:cTn id="72" fill="hold" nodeType="clickPar">
                      <p:stCondLst>
                        <p:cond delay="indefinite"/>
                      </p:stCondLst>
                      <p:childTnLst>
                        <p:par>
                          <p:cTn id="73" fill="hold" nodeType="withGroup">
                            <p:stCondLst>
                              <p:cond delay="0"/>
                            </p:stCondLst>
                            <p:childTnLst>
                              <p:par>
                                <p:cTn id="74" presetID="5" presetClass="entr" presetSubtype="10" fill="hold" grpId="0" nodeType="clickEffect">
                                  <p:stCondLst>
                                    <p:cond delay="0"/>
                                  </p:stCondLst>
                                  <p:childTnLst>
                                    <p:set>
                                      <p:cBhvr>
                                        <p:cTn id="75" dur="1" fill="hold">
                                          <p:stCondLst>
                                            <p:cond delay="0"/>
                                          </p:stCondLst>
                                        </p:cTn>
                                        <p:tgtEl>
                                          <p:spTgt spid="133131"/>
                                        </p:tgtEl>
                                        <p:attrNameLst>
                                          <p:attrName>style.visibility</p:attrName>
                                        </p:attrNameLst>
                                      </p:cBhvr>
                                      <p:to>
                                        <p:strVal val="visible"/>
                                      </p:to>
                                    </p:set>
                                    <p:animEffect transition="in" filter="checkerboard(across)">
                                      <p:cBhvr>
                                        <p:cTn id="76" dur="500"/>
                                        <p:tgtEl>
                                          <p:spTgt spid="133131"/>
                                        </p:tgtEl>
                                      </p:cBhvr>
                                    </p:animEffect>
                                  </p:childTnLst>
                                </p:cTn>
                              </p:par>
                            </p:childTnLst>
                          </p:cTn>
                        </p:par>
                      </p:childTnLst>
                    </p:cTn>
                  </p:par>
                  <p:par>
                    <p:cTn id="77" fill="hold" nodeType="clickPar">
                      <p:stCondLst>
                        <p:cond delay="indefinite"/>
                      </p:stCondLst>
                      <p:childTnLst>
                        <p:par>
                          <p:cTn id="78" fill="hold" nodeType="withGroup">
                            <p:stCondLst>
                              <p:cond delay="0"/>
                            </p:stCondLst>
                            <p:childTnLst>
                              <p:par>
                                <p:cTn id="79" presetID="5" presetClass="entr" presetSubtype="10" fill="hold" grpId="0" nodeType="clickEffect">
                                  <p:stCondLst>
                                    <p:cond delay="0"/>
                                  </p:stCondLst>
                                  <p:childTnLst>
                                    <p:set>
                                      <p:cBhvr>
                                        <p:cTn id="80" dur="1" fill="hold">
                                          <p:stCondLst>
                                            <p:cond delay="0"/>
                                          </p:stCondLst>
                                        </p:cTn>
                                        <p:tgtEl>
                                          <p:spTgt spid="133125"/>
                                        </p:tgtEl>
                                        <p:attrNameLst>
                                          <p:attrName>style.visibility</p:attrName>
                                        </p:attrNameLst>
                                      </p:cBhvr>
                                      <p:to>
                                        <p:strVal val="visible"/>
                                      </p:to>
                                    </p:set>
                                    <p:animEffect transition="in" filter="checkerboard(across)">
                                      <p:cBhvr>
                                        <p:cTn id="81" dur="500"/>
                                        <p:tgtEl>
                                          <p:spTgt spid="133125"/>
                                        </p:tgtEl>
                                      </p:cBhvr>
                                    </p:animEffect>
                                  </p:childTnLst>
                                </p:cTn>
                              </p:par>
                            </p:childTnLst>
                          </p:cTn>
                        </p:par>
                        <p:par>
                          <p:cTn id="82" fill="hold" nodeType="withGroup">
                            <p:stCondLst>
                              <p:cond delay="500"/>
                            </p:stCondLst>
                            <p:childTnLst>
                              <p:par>
                                <p:cTn id="83" presetID="55" presetClass="entr" presetSubtype="0" fill="hold" grpId="0" nodeType="afterEffect">
                                  <p:stCondLst>
                                    <p:cond delay="0"/>
                                  </p:stCondLst>
                                  <p:childTnLst>
                                    <p:set>
                                      <p:cBhvr>
                                        <p:cTn id="84" dur="1" fill="hold">
                                          <p:stCondLst>
                                            <p:cond delay="0"/>
                                          </p:stCondLst>
                                        </p:cTn>
                                        <p:tgtEl>
                                          <p:spTgt spid="27"/>
                                        </p:tgtEl>
                                        <p:attrNameLst>
                                          <p:attrName>style.visibility</p:attrName>
                                        </p:attrNameLst>
                                      </p:cBhvr>
                                      <p:to>
                                        <p:strVal val="visible"/>
                                      </p:to>
                                    </p:set>
                                    <p:anim calcmode="lin" valueType="num">
                                      <p:cBhvr>
                                        <p:cTn id="85" dur="1000" fill="hold"/>
                                        <p:tgtEl>
                                          <p:spTgt spid="27"/>
                                        </p:tgtEl>
                                        <p:attrNameLst>
                                          <p:attrName>ppt_w</p:attrName>
                                        </p:attrNameLst>
                                      </p:cBhvr>
                                      <p:tavLst>
                                        <p:tav tm="0">
                                          <p:val>
                                            <p:strVal val="#ppt_w*0.70"/>
                                          </p:val>
                                        </p:tav>
                                        <p:tav tm="100000">
                                          <p:val>
                                            <p:strVal val="#ppt_w"/>
                                          </p:val>
                                        </p:tav>
                                      </p:tavLst>
                                    </p:anim>
                                    <p:anim calcmode="lin" valueType="num">
                                      <p:cBhvr>
                                        <p:cTn id="86" dur="1000" fill="hold"/>
                                        <p:tgtEl>
                                          <p:spTgt spid="27"/>
                                        </p:tgtEl>
                                        <p:attrNameLst>
                                          <p:attrName>ppt_h</p:attrName>
                                        </p:attrNameLst>
                                      </p:cBhvr>
                                      <p:tavLst>
                                        <p:tav tm="0">
                                          <p:val>
                                            <p:strVal val="#ppt_h"/>
                                          </p:val>
                                        </p:tav>
                                        <p:tav tm="100000">
                                          <p:val>
                                            <p:strVal val="#ppt_h"/>
                                          </p:val>
                                        </p:tav>
                                      </p:tavLst>
                                    </p:anim>
                                    <p:animEffect transition="in" filter="fade">
                                      <p:cBhvr>
                                        <p:cTn id="87" dur="1000"/>
                                        <p:tgtEl>
                                          <p:spTgt spid="27"/>
                                        </p:tgtEl>
                                      </p:cBhvr>
                                    </p:animEffect>
                                  </p:childTnLst>
                                </p:cTn>
                              </p:par>
                            </p:childTnLst>
                          </p:cTn>
                        </p:par>
                      </p:childTnLst>
                    </p:cTn>
                  </p:par>
                  <p:par>
                    <p:cTn id="88" fill="hold">
                      <p:stCondLst>
                        <p:cond delay="indefinite"/>
                      </p:stCondLst>
                      <p:childTnLst>
                        <p:par>
                          <p:cTn id="89" fill="hold">
                            <p:stCondLst>
                              <p:cond delay="0"/>
                            </p:stCondLst>
                            <p:childTnLst>
                              <p:par>
                                <p:cTn id="90" presetID="21" presetClass="entr" presetSubtype="1" fill="hold" grpId="0" nodeType="clickEffect">
                                  <p:stCondLst>
                                    <p:cond delay="0"/>
                                  </p:stCondLst>
                                  <p:childTnLst>
                                    <p:set>
                                      <p:cBhvr>
                                        <p:cTn id="91" dur="1" fill="hold">
                                          <p:stCondLst>
                                            <p:cond delay="0"/>
                                          </p:stCondLst>
                                        </p:cTn>
                                        <p:tgtEl>
                                          <p:spTgt spid="2"/>
                                        </p:tgtEl>
                                        <p:attrNameLst>
                                          <p:attrName>style.visibility</p:attrName>
                                        </p:attrNameLst>
                                      </p:cBhvr>
                                      <p:to>
                                        <p:strVal val="visible"/>
                                      </p:to>
                                    </p:set>
                                    <p:animEffect transition="in" filter="wheel(1)">
                                      <p:cBhvr>
                                        <p:cTn id="92" dur="2000"/>
                                        <p:tgtEl>
                                          <p:spTgt spid="2"/>
                                        </p:tgtEl>
                                      </p:cBhvr>
                                    </p:animEffect>
                                  </p:childTnLst>
                                </p:cTn>
                              </p:par>
                            </p:childTnLst>
                          </p:cTn>
                        </p:par>
                      </p:childTnLst>
                    </p:cTn>
                  </p:par>
                  <p:par>
                    <p:cTn id="93" fill="hold">
                      <p:stCondLst>
                        <p:cond delay="indefinite"/>
                      </p:stCondLst>
                      <p:childTnLst>
                        <p:par>
                          <p:cTn id="94" fill="hold">
                            <p:stCondLst>
                              <p:cond delay="0"/>
                            </p:stCondLst>
                            <p:childTnLst>
                              <p:par>
                                <p:cTn id="95" presetID="3" presetClass="entr" presetSubtype="10" fill="hold" nodeType="clickEffect">
                                  <p:stCondLst>
                                    <p:cond delay="0"/>
                                  </p:stCondLst>
                                  <p:childTnLst>
                                    <p:set>
                                      <p:cBhvr>
                                        <p:cTn id="96" dur="1" fill="hold">
                                          <p:stCondLst>
                                            <p:cond delay="0"/>
                                          </p:stCondLst>
                                        </p:cTn>
                                        <p:tgtEl>
                                          <p:spTgt spid="133143"/>
                                        </p:tgtEl>
                                        <p:attrNameLst>
                                          <p:attrName>style.visibility</p:attrName>
                                        </p:attrNameLst>
                                      </p:cBhvr>
                                      <p:to>
                                        <p:strVal val="visible"/>
                                      </p:to>
                                    </p:set>
                                    <p:animEffect transition="in" filter="blinds(horizontal)">
                                      <p:cBhvr>
                                        <p:cTn id="97" dur="500"/>
                                        <p:tgtEl>
                                          <p:spTgt spid="133143"/>
                                        </p:tgtEl>
                                      </p:cBhvr>
                                    </p:animEffect>
                                  </p:childTnLst>
                                </p:cTn>
                              </p:par>
                            </p:childTnLst>
                          </p:cTn>
                        </p:par>
                      </p:childTnLst>
                    </p:cTn>
                  </p:par>
                  <p:par>
                    <p:cTn id="98" fill="hold">
                      <p:stCondLst>
                        <p:cond delay="indefinite"/>
                      </p:stCondLst>
                      <p:childTnLst>
                        <p:par>
                          <p:cTn id="99" fill="hold">
                            <p:stCondLst>
                              <p:cond delay="0"/>
                            </p:stCondLst>
                            <p:childTnLst>
                              <p:par>
                                <p:cTn id="100" presetID="5" presetClass="entr" presetSubtype="10" fill="hold" grpId="0" nodeType="clickEffect">
                                  <p:stCondLst>
                                    <p:cond delay="0"/>
                                  </p:stCondLst>
                                  <p:childTnLst>
                                    <p:set>
                                      <p:cBhvr>
                                        <p:cTn id="101" dur="1" fill="hold">
                                          <p:stCondLst>
                                            <p:cond delay="0"/>
                                          </p:stCondLst>
                                        </p:cTn>
                                        <p:tgtEl>
                                          <p:spTgt spid="26"/>
                                        </p:tgtEl>
                                        <p:attrNameLst>
                                          <p:attrName>style.visibility</p:attrName>
                                        </p:attrNameLst>
                                      </p:cBhvr>
                                      <p:to>
                                        <p:strVal val="visible"/>
                                      </p:to>
                                    </p:set>
                                    <p:animEffect transition="in" filter="checkerboard(across)">
                                      <p:cBhvr>
                                        <p:cTn id="102" dur="500"/>
                                        <p:tgtEl>
                                          <p:spTgt spid="26"/>
                                        </p:tgtEl>
                                      </p:cBhvr>
                                    </p:animEffect>
                                  </p:childTnLst>
                                </p:cTn>
                              </p:par>
                            </p:childTnLst>
                          </p:cTn>
                        </p:par>
                      </p:childTnLst>
                    </p:cTn>
                  </p:par>
                  <p:par>
                    <p:cTn id="103" fill="hold">
                      <p:stCondLst>
                        <p:cond delay="indefinite"/>
                      </p:stCondLst>
                      <p:childTnLst>
                        <p:par>
                          <p:cTn id="104" fill="hold">
                            <p:stCondLst>
                              <p:cond delay="0"/>
                            </p:stCondLst>
                            <p:childTnLst>
                              <p:par>
                                <p:cTn id="105" presetID="5" presetClass="entr" presetSubtype="10" fill="hold" grpId="0" nodeType="clickEffect">
                                  <p:stCondLst>
                                    <p:cond delay="0"/>
                                  </p:stCondLst>
                                  <p:childTnLst>
                                    <p:set>
                                      <p:cBhvr>
                                        <p:cTn id="106" dur="1" fill="hold">
                                          <p:stCondLst>
                                            <p:cond delay="0"/>
                                          </p:stCondLst>
                                        </p:cTn>
                                        <p:tgtEl>
                                          <p:spTgt spid="24"/>
                                        </p:tgtEl>
                                        <p:attrNameLst>
                                          <p:attrName>style.visibility</p:attrName>
                                        </p:attrNameLst>
                                      </p:cBhvr>
                                      <p:to>
                                        <p:strVal val="visible"/>
                                      </p:to>
                                    </p:set>
                                    <p:animEffect transition="in" filter="checkerboard(across)">
                                      <p:cBhvr>
                                        <p:cTn id="107" dur="500"/>
                                        <p:tgtEl>
                                          <p:spTgt spid="24"/>
                                        </p:tgtEl>
                                      </p:cBhvr>
                                    </p:animEffect>
                                  </p:childTnLst>
                                </p:cTn>
                              </p:par>
                            </p:childTnLst>
                          </p:cTn>
                        </p:par>
                      </p:childTnLst>
                    </p:cTn>
                  </p:par>
                  <p:par>
                    <p:cTn id="108" fill="hold">
                      <p:stCondLst>
                        <p:cond delay="indefinite"/>
                      </p:stCondLst>
                      <p:childTnLst>
                        <p:par>
                          <p:cTn id="109" fill="hold">
                            <p:stCondLst>
                              <p:cond delay="0"/>
                            </p:stCondLst>
                            <p:childTnLst>
                              <p:par>
                                <p:cTn id="110" presetID="55" presetClass="entr" presetSubtype="0" fill="hold" grpId="0" nodeType="clickEffect">
                                  <p:stCondLst>
                                    <p:cond delay="0"/>
                                  </p:stCondLst>
                                  <p:childTnLst>
                                    <p:set>
                                      <p:cBhvr>
                                        <p:cTn id="111" dur="1" fill="hold">
                                          <p:stCondLst>
                                            <p:cond delay="0"/>
                                          </p:stCondLst>
                                        </p:cTn>
                                        <p:tgtEl>
                                          <p:spTgt spid="133148"/>
                                        </p:tgtEl>
                                        <p:attrNameLst>
                                          <p:attrName>style.visibility</p:attrName>
                                        </p:attrNameLst>
                                      </p:cBhvr>
                                      <p:to>
                                        <p:strVal val="visible"/>
                                      </p:to>
                                    </p:set>
                                    <p:anim calcmode="lin" valueType="num">
                                      <p:cBhvr>
                                        <p:cTn id="112" dur="1000" fill="hold"/>
                                        <p:tgtEl>
                                          <p:spTgt spid="133148"/>
                                        </p:tgtEl>
                                        <p:attrNameLst>
                                          <p:attrName>ppt_w</p:attrName>
                                        </p:attrNameLst>
                                      </p:cBhvr>
                                      <p:tavLst>
                                        <p:tav tm="0">
                                          <p:val>
                                            <p:strVal val="#ppt_w*0.70"/>
                                          </p:val>
                                        </p:tav>
                                        <p:tav tm="100000">
                                          <p:val>
                                            <p:strVal val="#ppt_w"/>
                                          </p:val>
                                        </p:tav>
                                      </p:tavLst>
                                    </p:anim>
                                    <p:anim calcmode="lin" valueType="num">
                                      <p:cBhvr>
                                        <p:cTn id="113" dur="1000" fill="hold"/>
                                        <p:tgtEl>
                                          <p:spTgt spid="133148"/>
                                        </p:tgtEl>
                                        <p:attrNameLst>
                                          <p:attrName>ppt_h</p:attrName>
                                        </p:attrNameLst>
                                      </p:cBhvr>
                                      <p:tavLst>
                                        <p:tav tm="0">
                                          <p:val>
                                            <p:strVal val="#ppt_h"/>
                                          </p:val>
                                        </p:tav>
                                        <p:tav tm="100000">
                                          <p:val>
                                            <p:strVal val="#ppt_h"/>
                                          </p:val>
                                        </p:tav>
                                      </p:tavLst>
                                    </p:anim>
                                    <p:animEffect transition="in" filter="fade">
                                      <p:cBhvr>
                                        <p:cTn id="114" dur="1000"/>
                                        <p:tgtEl>
                                          <p:spTgt spid="133148"/>
                                        </p:tgtEl>
                                      </p:cBhvr>
                                    </p:animEffect>
                                  </p:childTnLst>
                                </p:cTn>
                              </p:par>
                              <p:par>
                                <p:cTn id="115" presetID="8" presetClass="entr" presetSubtype="16" fill="hold" nodeType="withEffect">
                                  <p:stCondLst>
                                    <p:cond delay="0"/>
                                  </p:stCondLst>
                                  <p:childTnLst>
                                    <p:set>
                                      <p:cBhvr>
                                        <p:cTn id="116" dur="1" fill="hold">
                                          <p:stCondLst>
                                            <p:cond delay="0"/>
                                          </p:stCondLst>
                                        </p:cTn>
                                        <p:tgtEl>
                                          <p:spTgt spid="133141"/>
                                        </p:tgtEl>
                                        <p:attrNameLst>
                                          <p:attrName>style.visibility</p:attrName>
                                        </p:attrNameLst>
                                      </p:cBhvr>
                                      <p:to>
                                        <p:strVal val="visible"/>
                                      </p:to>
                                    </p:set>
                                    <p:animEffect transition="in" filter="diamond(in)">
                                      <p:cBhvr>
                                        <p:cTn id="117" dur="1000"/>
                                        <p:tgtEl>
                                          <p:spTgt spid="133141"/>
                                        </p:tgtEl>
                                      </p:cBhvr>
                                    </p:animEffect>
                                  </p:childTnLst>
                                </p:cTn>
                              </p:par>
                            </p:childTnLst>
                          </p:cTn>
                        </p:par>
                      </p:childTnLst>
                    </p:cTn>
                  </p:par>
                  <p:par>
                    <p:cTn id="118" fill="hold">
                      <p:stCondLst>
                        <p:cond delay="indefinite"/>
                      </p:stCondLst>
                      <p:childTnLst>
                        <p:par>
                          <p:cTn id="119" fill="hold">
                            <p:stCondLst>
                              <p:cond delay="0"/>
                            </p:stCondLst>
                            <p:childTnLst>
                              <p:par>
                                <p:cTn id="120" presetID="55" presetClass="entr" presetSubtype="0" fill="hold" grpId="0" nodeType="clickEffect">
                                  <p:stCondLst>
                                    <p:cond delay="0"/>
                                  </p:stCondLst>
                                  <p:childTnLst>
                                    <p:set>
                                      <p:cBhvr>
                                        <p:cTn id="121" dur="1" fill="hold">
                                          <p:stCondLst>
                                            <p:cond delay="0"/>
                                          </p:stCondLst>
                                        </p:cTn>
                                        <p:tgtEl>
                                          <p:spTgt spid="31"/>
                                        </p:tgtEl>
                                        <p:attrNameLst>
                                          <p:attrName>style.visibility</p:attrName>
                                        </p:attrNameLst>
                                      </p:cBhvr>
                                      <p:to>
                                        <p:strVal val="visible"/>
                                      </p:to>
                                    </p:set>
                                    <p:anim calcmode="lin" valueType="num">
                                      <p:cBhvr>
                                        <p:cTn id="122" dur="1000" fill="hold"/>
                                        <p:tgtEl>
                                          <p:spTgt spid="31"/>
                                        </p:tgtEl>
                                        <p:attrNameLst>
                                          <p:attrName>ppt_w</p:attrName>
                                        </p:attrNameLst>
                                      </p:cBhvr>
                                      <p:tavLst>
                                        <p:tav tm="0">
                                          <p:val>
                                            <p:strVal val="#ppt_w*0.70"/>
                                          </p:val>
                                        </p:tav>
                                        <p:tav tm="100000">
                                          <p:val>
                                            <p:strVal val="#ppt_w"/>
                                          </p:val>
                                        </p:tav>
                                      </p:tavLst>
                                    </p:anim>
                                    <p:anim calcmode="lin" valueType="num">
                                      <p:cBhvr>
                                        <p:cTn id="123" dur="1000" fill="hold"/>
                                        <p:tgtEl>
                                          <p:spTgt spid="31"/>
                                        </p:tgtEl>
                                        <p:attrNameLst>
                                          <p:attrName>ppt_h</p:attrName>
                                        </p:attrNameLst>
                                      </p:cBhvr>
                                      <p:tavLst>
                                        <p:tav tm="0">
                                          <p:val>
                                            <p:strVal val="#ppt_h"/>
                                          </p:val>
                                        </p:tav>
                                        <p:tav tm="100000">
                                          <p:val>
                                            <p:strVal val="#ppt_h"/>
                                          </p:val>
                                        </p:tav>
                                      </p:tavLst>
                                    </p:anim>
                                    <p:animEffect transition="in" filter="fade">
                                      <p:cBhvr>
                                        <p:cTn id="124" dur="1000"/>
                                        <p:tgtEl>
                                          <p:spTgt spid="31"/>
                                        </p:tgtEl>
                                      </p:cBhvr>
                                    </p:animEffect>
                                  </p:childTnLst>
                                </p:cTn>
                              </p:par>
                            </p:childTnLst>
                          </p:cTn>
                        </p:par>
                      </p:childTnLst>
                    </p:cTn>
                  </p:par>
                  <p:par>
                    <p:cTn id="125" fill="hold">
                      <p:stCondLst>
                        <p:cond delay="indefinite"/>
                      </p:stCondLst>
                      <p:childTnLst>
                        <p:par>
                          <p:cTn id="126" fill="hold">
                            <p:stCondLst>
                              <p:cond delay="0"/>
                            </p:stCondLst>
                            <p:childTnLst>
                              <p:par>
                                <p:cTn id="127" presetID="8" presetClass="entr" presetSubtype="16" fill="hold" nodeType="clickEffect">
                                  <p:stCondLst>
                                    <p:cond delay="0"/>
                                  </p:stCondLst>
                                  <p:childTnLst>
                                    <p:set>
                                      <p:cBhvr>
                                        <p:cTn id="128" dur="1" fill="hold">
                                          <p:stCondLst>
                                            <p:cond delay="0"/>
                                          </p:stCondLst>
                                        </p:cTn>
                                        <p:tgtEl>
                                          <p:spTgt spid="28"/>
                                        </p:tgtEl>
                                        <p:attrNameLst>
                                          <p:attrName>style.visibility</p:attrName>
                                        </p:attrNameLst>
                                      </p:cBhvr>
                                      <p:to>
                                        <p:strVal val="visible"/>
                                      </p:to>
                                    </p:set>
                                    <p:animEffect transition="in" filter="diamond(in)">
                                      <p:cBhvr>
                                        <p:cTn id="129" dur="1000"/>
                                        <p:tgtEl>
                                          <p:spTgt spid="28"/>
                                        </p:tgtEl>
                                      </p:cBhvr>
                                    </p:animEffect>
                                  </p:childTnLst>
                                </p:cTn>
                              </p:par>
                            </p:childTnLst>
                          </p:cTn>
                        </p:par>
                        <p:par>
                          <p:cTn id="130" fill="hold">
                            <p:stCondLst>
                              <p:cond delay="1000"/>
                            </p:stCondLst>
                            <p:childTnLst>
                              <p:par>
                                <p:cTn id="131" presetID="5" presetClass="entr" presetSubtype="10" fill="hold" nodeType="afterEffect">
                                  <p:stCondLst>
                                    <p:cond delay="0"/>
                                  </p:stCondLst>
                                  <p:childTnLst>
                                    <p:set>
                                      <p:cBhvr>
                                        <p:cTn id="132" dur="1" fill="hold">
                                          <p:stCondLst>
                                            <p:cond delay="0"/>
                                          </p:stCondLst>
                                        </p:cTn>
                                        <p:tgtEl>
                                          <p:spTgt spid="133150"/>
                                        </p:tgtEl>
                                        <p:attrNameLst>
                                          <p:attrName>style.visibility</p:attrName>
                                        </p:attrNameLst>
                                      </p:cBhvr>
                                      <p:to>
                                        <p:strVal val="visible"/>
                                      </p:to>
                                    </p:set>
                                    <p:animEffect transition="in" filter="checkerboard(across)">
                                      <p:cBhvr>
                                        <p:cTn id="133" dur="500"/>
                                        <p:tgtEl>
                                          <p:spTgt spid="1331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25" grpId="0" animBg="1"/>
      <p:bldP spid="133126" grpId="0" animBg="1"/>
      <p:bldP spid="133127" grpId="0" animBg="1"/>
      <p:bldP spid="133128" grpId="0" animBg="1"/>
      <p:bldP spid="133129" grpId="0" animBg="1"/>
      <p:bldP spid="133130" grpId="0" animBg="1"/>
      <p:bldP spid="133131" grpId="0" animBg="1"/>
      <p:bldP spid="133132" grpId="0" animBg="1"/>
      <p:bldP spid="133133" grpId="0" animBg="1"/>
      <p:bldP spid="133134" grpId="0" animBg="1"/>
      <p:bldP spid="133136" grpId="0" animBg="1"/>
      <p:bldP spid="133138" grpId="0" animBg="1"/>
      <p:bldP spid="133148" grpId="0" animBg="1"/>
      <p:bldP spid="24" grpId="0" animBg="1"/>
      <p:bldP spid="26" grpId="0" animBg="1"/>
      <p:bldP spid="27" grpId="0" animBg="1"/>
      <p:bldP spid="2" grpId="0"/>
      <p:bldP spid="3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6"/>
          <p:cNvGrpSpPr>
            <a:grpSpLocks/>
          </p:cNvGrpSpPr>
          <p:nvPr/>
        </p:nvGrpSpPr>
        <p:grpSpPr bwMode="auto">
          <a:xfrm>
            <a:off x="381000" y="2209800"/>
            <a:ext cx="3429000" cy="1144588"/>
            <a:chOff x="4319" y="1152"/>
            <a:chExt cx="414" cy="402"/>
          </a:xfrm>
        </p:grpSpPr>
        <p:sp>
          <p:nvSpPr>
            <p:cNvPr id="101" name="AutoShape 7"/>
            <p:cNvSpPr>
              <a:spLocks noChangeArrowheads="1"/>
            </p:cNvSpPr>
            <p:nvPr/>
          </p:nvSpPr>
          <p:spPr bwMode="gray">
            <a:xfrm>
              <a:off x="4319" y="1152"/>
              <a:ext cx="414" cy="402"/>
            </a:xfrm>
            <a:prstGeom prst="roundRect">
              <a:avLst>
                <a:gd name="adj" fmla="val 11921"/>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lnSpc>
                  <a:spcPct val="100000"/>
                </a:lnSpc>
                <a:spcBef>
                  <a:spcPct val="0"/>
                </a:spcBef>
                <a:buClrTx/>
                <a:buSzTx/>
                <a:defRPr/>
              </a:pPr>
              <a:endParaRPr lang="en-US" sz="1800"/>
            </a:p>
          </p:txBody>
        </p:sp>
        <p:sp>
          <p:nvSpPr>
            <p:cNvPr id="102" name="Freeform 8"/>
            <p:cNvSpPr>
              <a:spLocks/>
            </p:cNvSpPr>
            <p:nvPr/>
          </p:nvSpPr>
          <p:spPr bwMode="gray">
            <a:xfrm>
              <a:off x="4346" y="1178"/>
              <a:ext cx="206" cy="201"/>
            </a:xfrm>
            <a:custGeom>
              <a:avLst/>
              <a:gdLst/>
              <a:ahLst/>
              <a:cxnLst>
                <a:cxn ang="0">
                  <a:pos x="118" y="0"/>
                </a:cxn>
                <a:cxn ang="0">
                  <a:pos x="0" y="118"/>
                </a:cxn>
                <a:cxn ang="0">
                  <a:pos x="0" y="589"/>
                </a:cxn>
                <a:cxn ang="0">
                  <a:pos x="161" y="174"/>
                </a:cxn>
                <a:cxn ang="0">
                  <a:pos x="589" y="0"/>
                </a:cxn>
                <a:cxn ang="0">
                  <a:pos x="118" y="0"/>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ln>
              <a:headEnd/>
              <a:tailEnd/>
            </a:ln>
          </p:spPr>
          <p:style>
            <a:lnRef idx="1">
              <a:schemeClr val="accent2"/>
            </a:lnRef>
            <a:fillRef idx="2">
              <a:schemeClr val="accent2"/>
            </a:fillRef>
            <a:effectRef idx="1">
              <a:schemeClr val="accent2"/>
            </a:effectRef>
            <a:fontRef idx="minor">
              <a:schemeClr val="dk1"/>
            </a:fontRef>
          </p:style>
          <p:txBody>
            <a:bodyPr/>
            <a:lstStyle/>
            <a:p>
              <a:pPr algn="ctr">
                <a:lnSpc>
                  <a:spcPct val="100000"/>
                </a:lnSpc>
                <a:spcBef>
                  <a:spcPct val="0"/>
                </a:spcBef>
                <a:buClrTx/>
                <a:buSzTx/>
                <a:defRPr/>
              </a:pPr>
              <a:endParaRPr lang="en-US" sz="1800"/>
            </a:p>
          </p:txBody>
        </p:sp>
      </p:grpSp>
      <p:sp>
        <p:nvSpPr>
          <p:cNvPr id="89" name="Rectangle 9"/>
          <p:cNvSpPr>
            <a:spLocks noChangeArrowheads="1"/>
          </p:cNvSpPr>
          <p:nvPr/>
        </p:nvSpPr>
        <p:spPr bwMode="gray">
          <a:xfrm>
            <a:off x="457200" y="2438400"/>
            <a:ext cx="32035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algn="ctr">
              <a:lnSpc>
                <a:spcPct val="100000"/>
              </a:lnSpc>
              <a:spcBef>
                <a:spcPct val="0"/>
              </a:spcBef>
              <a:buClrTx/>
              <a:buSzTx/>
            </a:pPr>
            <a:r>
              <a:rPr lang="en-US" sz="2800" b="1">
                <a:solidFill>
                  <a:srgbClr val="0000CC"/>
                </a:solidFill>
              </a:rPr>
              <a:t>Thuốc?</a:t>
            </a:r>
          </a:p>
        </p:txBody>
      </p:sp>
      <p:sp>
        <p:nvSpPr>
          <p:cNvPr id="10" name="Right Arrow 9"/>
          <p:cNvSpPr>
            <a:spLocks noChangeArrowheads="1"/>
          </p:cNvSpPr>
          <p:nvPr/>
        </p:nvSpPr>
        <p:spPr bwMode="auto">
          <a:xfrm>
            <a:off x="3810000" y="2296896"/>
            <a:ext cx="685800" cy="698500"/>
          </a:xfrm>
          <a:prstGeom prst="rightArrow">
            <a:avLst>
              <a:gd name="adj1" fmla="val 50000"/>
              <a:gd name="adj2" fmla="val 50000"/>
            </a:avLst>
          </a:prstGeom>
          <a:gradFill rotWithShape="0">
            <a:gsLst>
              <a:gs pos="0">
                <a:srgbClr val="FFFFFF"/>
              </a:gs>
              <a:gs pos="100000">
                <a:srgbClr val="FF0000"/>
              </a:gs>
            </a:gsLst>
            <a:lin ang="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p>
            <a:pPr algn="ctr">
              <a:lnSpc>
                <a:spcPct val="100000"/>
              </a:lnSpc>
              <a:spcBef>
                <a:spcPct val="0"/>
              </a:spcBef>
              <a:buClrTx/>
              <a:buSzTx/>
            </a:pPr>
            <a:endParaRPr lang="vi-VN" sz="1800"/>
          </a:p>
        </p:txBody>
      </p:sp>
      <p:grpSp>
        <p:nvGrpSpPr>
          <p:cNvPr id="38917" name="Group 4"/>
          <p:cNvGrpSpPr>
            <a:grpSpLocks/>
          </p:cNvGrpSpPr>
          <p:nvPr/>
        </p:nvGrpSpPr>
        <p:grpSpPr bwMode="auto">
          <a:xfrm>
            <a:off x="0" y="0"/>
            <a:ext cx="9144000" cy="990600"/>
            <a:chOff x="752" y="1413"/>
            <a:chExt cx="1321" cy="294"/>
          </a:xfrm>
        </p:grpSpPr>
        <p:sp>
          <p:nvSpPr>
            <p:cNvPr id="162" name="AutoShape 5"/>
            <p:cNvSpPr>
              <a:spLocks noChangeArrowheads="1"/>
            </p:cNvSpPr>
            <p:nvPr/>
          </p:nvSpPr>
          <p:spPr bwMode="gray">
            <a:xfrm>
              <a:off x="752" y="1413"/>
              <a:ext cx="1321" cy="294"/>
            </a:xfrm>
            <a:prstGeom prst="roundRect">
              <a:avLst>
                <a:gd name="adj" fmla="val 50000"/>
              </a:avLst>
            </a:prstGeom>
            <a:gradFill rotWithShape="1">
              <a:gsLst>
                <a:gs pos="0">
                  <a:schemeClr val="accent2">
                    <a:gamma/>
                    <a:shade val="79216"/>
                    <a:invGamma/>
                  </a:schemeClr>
                </a:gs>
                <a:gs pos="50000">
                  <a:schemeClr val="accent2"/>
                </a:gs>
                <a:gs pos="100000">
                  <a:schemeClr val="accent2">
                    <a:gamma/>
                    <a:shade val="79216"/>
                    <a:invGamma/>
                  </a:schemeClr>
                </a:gs>
              </a:gsLst>
              <a:lin ang="0" scaled="1"/>
            </a:gradFill>
            <a:ln w="12700">
              <a:noFill/>
              <a:round/>
              <a:headEnd/>
              <a:tailEnd/>
            </a:ln>
            <a:effectLst>
              <a:outerShdw dist="53882" dir="2700000" algn="ctr" rotWithShape="0">
                <a:srgbClr val="292929">
                  <a:alpha val="50000"/>
                </a:srgbClr>
              </a:outerShdw>
            </a:effectLst>
          </p:spPr>
          <p:txBody>
            <a:bodyPr wrap="none" anchor="ctr"/>
            <a:lstStyle/>
            <a:p>
              <a:pPr algn="ctr">
                <a:lnSpc>
                  <a:spcPct val="100000"/>
                </a:lnSpc>
                <a:spcBef>
                  <a:spcPct val="0"/>
                </a:spcBef>
                <a:buClrTx/>
                <a:buSzTx/>
                <a:defRPr/>
              </a:pPr>
              <a:endParaRPr lang="en-US" sz="1800">
                <a:latin typeface="Arial" charset="0"/>
                <a:cs typeface="+mn-cs"/>
              </a:endParaRPr>
            </a:p>
          </p:txBody>
        </p:sp>
        <p:sp>
          <p:nvSpPr>
            <p:cNvPr id="163" name="AutoShape 6"/>
            <p:cNvSpPr>
              <a:spLocks noChangeArrowheads="1"/>
            </p:cNvSpPr>
            <p:nvPr/>
          </p:nvSpPr>
          <p:spPr bwMode="gray">
            <a:xfrm flipH="1">
              <a:off x="2007" y="1457"/>
              <a:ext cx="59" cy="204"/>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w="9525">
              <a:noFill/>
              <a:miter lim="800000"/>
              <a:headEnd/>
              <a:tailEnd/>
            </a:ln>
            <a:effectLst/>
          </p:spPr>
          <p:txBody>
            <a:bodyPr wrap="none" anchor="ctr"/>
            <a:lstStyle/>
            <a:p>
              <a:pPr algn="ctr">
                <a:lnSpc>
                  <a:spcPct val="100000"/>
                </a:lnSpc>
                <a:spcBef>
                  <a:spcPct val="0"/>
                </a:spcBef>
                <a:buClrTx/>
                <a:buSzTx/>
                <a:defRPr/>
              </a:pPr>
              <a:endParaRPr lang="en-US" sz="1800">
                <a:latin typeface="Arial" charset="0"/>
                <a:cs typeface="+mn-cs"/>
              </a:endParaRPr>
            </a:p>
          </p:txBody>
        </p:sp>
        <p:sp>
          <p:nvSpPr>
            <p:cNvPr id="164" name="AutoShape 7"/>
            <p:cNvSpPr>
              <a:spLocks noChangeArrowheads="1"/>
            </p:cNvSpPr>
            <p:nvPr/>
          </p:nvSpPr>
          <p:spPr bwMode="gray">
            <a:xfrm>
              <a:off x="766" y="1457"/>
              <a:ext cx="59" cy="204"/>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w="9525">
              <a:noFill/>
              <a:miter lim="800000"/>
              <a:headEnd/>
              <a:tailEnd/>
            </a:ln>
            <a:effectLst/>
          </p:spPr>
          <p:txBody>
            <a:bodyPr wrap="none" anchor="ctr"/>
            <a:lstStyle/>
            <a:p>
              <a:pPr algn="ctr">
                <a:lnSpc>
                  <a:spcPct val="100000"/>
                </a:lnSpc>
                <a:spcBef>
                  <a:spcPct val="0"/>
                </a:spcBef>
                <a:buClrTx/>
                <a:buSzTx/>
                <a:defRPr/>
              </a:pPr>
              <a:endParaRPr lang="en-US" sz="1800">
                <a:latin typeface="Arial" charset="0"/>
                <a:cs typeface="+mn-cs"/>
              </a:endParaRPr>
            </a:p>
          </p:txBody>
        </p:sp>
      </p:grpSp>
      <p:sp>
        <p:nvSpPr>
          <p:cNvPr id="192578" name="Rectangle 66"/>
          <p:cNvSpPr>
            <a:spLocks noChangeArrowheads="1"/>
          </p:cNvSpPr>
          <p:nvPr/>
        </p:nvSpPr>
        <p:spPr bwMode="auto">
          <a:xfrm>
            <a:off x="228600" y="228600"/>
            <a:ext cx="8686800" cy="533400"/>
          </a:xfrm>
          <a:prstGeom prst="rect">
            <a:avLst/>
          </a:prstGeom>
          <a:noFill/>
          <a:ln w="9525">
            <a:noFill/>
            <a:miter lim="800000"/>
            <a:headEnd/>
            <a:tailEnd/>
          </a:ln>
        </p:spPr>
        <p:txBody>
          <a:bodyPr lIns="92075" tIns="46037" rIns="92075" bIns="46037" anchor="ctr"/>
          <a:lstStyle/>
          <a:p>
            <a:pPr>
              <a:lnSpc>
                <a:spcPct val="70000"/>
              </a:lnSpc>
              <a:spcBef>
                <a:spcPct val="0"/>
              </a:spcBef>
              <a:buClrTx/>
              <a:buSzTx/>
              <a:defRPr/>
            </a:pPr>
            <a:r>
              <a:rPr lang="en-US" b="1" dirty="0">
                <a:solidFill>
                  <a:schemeClr val="bg1"/>
                </a:solidFill>
                <a:latin typeface="Tahoma" pitchFamily="34" charset="0"/>
                <a:cs typeface="Arial" charset="0"/>
              </a:rPr>
              <a:t> Đọc văn: </a:t>
            </a:r>
            <a:br>
              <a:rPr lang="en-US" b="1" dirty="0">
                <a:solidFill>
                  <a:schemeClr val="bg1"/>
                </a:solidFill>
                <a:latin typeface="Tahoma" pitchFamily="34" charset="0"/>
                <a:cs typeface="Arial" charset="0"/>
              </a:rPr>
            </a:br>
            <a:r>
              <a:rPr lang="en-US" b="1" i="1" dirty="0">
                <a:solidFill>
                  <a:schemeClr val="bg1"/>
                </a:solidFill>
                <a:effectLst>
                  <a:outerShdw blurRad="38100" dist="38100" dir="2700000" algn="tl">
                    <a:srgbClr val="FFFFFF"/>
                  </a:outerShdw>
                </a:effectLst>
                <a:latin typeface="Tahoma" pitchFamily="34" charset="0"/>
                <a:cs typeface="Arial" charset="0"/>
              </a:rPr>
              <a:t>                                  </a:t>
            </a:r>
            <a:r>
              <a:rPr lang="en-US" sz="2800" b="1" i="1" dirty="0">
                <a:solidFill>
                  <a:schemeClr val="bg1"/>
                </a:solidFill>
                <a:latin typeface="Arial" charset="0"/>
                <a:cs typeface="Arial" charset="0"/>
              </a:rPr>
              <a:t>Thuốc   </a:t>
            </a:r>
            <a:r>
              <a:rPr lang="en-US" b="1" i="1" dirty="0">
                <a:solidFill>
                  <a:schemeClr val="bg1"/>
                </a:solidFill>
                <a:latin typeface="Arial" charset="0"/>
                <a:cs typeface="Arial" charset="0"/>
              </a:rPr>
              <a:t>(Lỗ Tấn)</a:t>
            </a:r>
          </a:p>
        </p:txBody>
      </p:sp>
      <p:sp>
        <p:nvSpPr>
          <p:cNvPr id="192579" name="Rectangle 67"/>
          <p:cNvSpPr>
            <a:spLocks noChangeArrowheads="1"/>
          </p:cNvSpPr>
          <p:nvPr/>
        </p:nvSpPr>
        <p:spPr bwMode="auto">
          <a:xfrm>
            <a:off x="0" y="990600"/>
            <a:ext cx="4648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7" rIns="92075" bIns="46037" anchor="ctr"/>
          <a:lstStyle/>
          <a:p>
            <a:pPr>
              <a:lnSpc>
                <a:spcPct val="70000"/>
              </a:lnSpc>
              <a:spcBef>
                <a:spcPct val="0"/>
              </a:spcBef>
              <a:buClrTx/>
              <a:buSzTx/>
            </a:pPr>
            <a:r>
              <a:rPr lang="en-US" b="1">
                <a:solidFill>
                  <a:srgbClr val="FF0000"/>
                </a:solidFill>
              </a:rPr>
              <a:t>I. Tìm hiểu chung</a:t>
            </a:r>
            <a:br>
              <a:rPr lang="en-US" b="1">
                <a:solidFill>
                  <a:srgbClr val="FF0000"/>
                </a:solidFill>
              </a:rPr>
            </a:br>
            <a:r>
              <a:rPr lang="en-US" b="1">
                <a:solidFill>
                  <a:srgbClr val="FF0000"/>
                </a:solidFill>
              </a:rPr>
              <a:t>II. Đọc – hiểu văn bản</a:t>
            </a:r>
          </a:p>
        </p:txBody>
      </p:sp>
      <p:sp>
        <p:nvSpPr>
          <p:cNvPr id="192580" name="Rectangle 68"/>
          <p:cNvSpPr>
            <a:spLocks noChangeArrowheads="1"/>
          </p:cNvSpPr>
          <p:nvPr/>
        </p:nvSpPr>
        <p:spPr bwMode="auto">
          <a:xfrm>
            <a:off x="381000" y="1600200"/>
            <a:ext cx="3886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7" rIns="92075" bIns="46037"/>
          <a:lstStyle/>
          <a:p>
            <a:pPr marL="342900" indent="-342900">
              <a:buFont typeface="Wingdings" pitchFamily="2" charset="2"/>
              <a:buNone/>
            </a:pPr>
            <a:r>
              <a:rPr lang="en-US" sz="2000" b="1">
                <a:solidFill>
                  <a:srgbClr val="FF0000"/>
                </a:solidFill>
              </a:rPr>
              <a:t>1. Ý nghĩa nhan đề </a:t>
            </a:r>
            <a:r>
              <a:rPr lang="en-US" sz="2000" b="1" i="1">
                <a:solidFill>
                  <a:srgbClr val="FF0000"/>
                </a:solidFill>
              </a:rPr>
              <a:t>Thuốc</a:t>
            </a:r>
            <a:endParaRPr lang="en-US" sz="2000" b="1">
              <a:solidFill>
                <a:srgbClr val="FF0000"/>
              </a:solidFill>
            </a:endParaRPr>
          </a:p>
        </p:txBody>
      </p:sp>
      <p:pic>
        <p:nvPicPr>
          <p:cNvPr id="192589" name="Picture 77" descr="pict2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61755" y="4114800"/>
            <a:ext cx="22860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2592" name="Picture 80" descr="BanhbaoChamMa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64" y="4114800"/>
            <a:ext cx="20574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2593" name="Line 81"/>
          <p:cNvSpPr>
            <a:spLocks noChangeShapeType="1"/>
          </p:cNvSpPr>
          <p:nvPr/>
        </p:nvSpPr>
        <p:spPr bwMode="auto">
          <a:xfrm flipH="1">
            <a:off x="1143000" y="3352800"/>
            <a:ext cx="990600" cy="60960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2594" name="Line 82"/>
          <p:cNvSpPr>
            <a:spLocks noChangeShapeType="1"/>
          </p:cNvSpPr>
          <p:nvPr/>
        </p:nvSpPr>
        <p:spPr bwMode="auto">
          <a:xfrm>
            <a:off x="2133600" y="3352800"/>
            <a:ext cx="990600" cy="60960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pic>
        <p:nvPicPr>
          <p:cNvPr id="192601" name="Picture 89" descr="BanhbaoChamMa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30782" y="992188"/>
            <a:ext cx="4564764" cy="556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699056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192578"/>
                                        </p:tgtEl>
                                        <p:attrNameLst>
                                          <p:attrName>style.visibility</p:attrName>
                                        </p:attrNameLst>
                                      </p:cBhvr>
                                      <p:to>
                                        <p:strVal val="visible"/>
                                      </p:to>
                                    </p:set>
                                    <p:animEffect transition="in" filter="checkerboard(across)">
                                      <p:cBhvr>
                                        <p:cTn id="7" dur="500"/>
                                        <p:tgtEl>
                                          <p:spTgt spid="192578"/>
                                        </p:tgtEl>
                                      </p:cBhvr>
                                    </p:animEffect>
                                  </p:childTnLst>
                                </p:cTn>
                              </p:par>
                            </p:childTnLst>
                          </p:cTn>
                        </p:par>
                        <p:par>
                          <p:cTn id="8" fill="hold" nodeType="afterGroup">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192579"/>
                                        </p:tgtEl>
                                        <p:attrNameLst>
                                          <p:attrName>style.visibility</p:attrName>
                                        </p:attrNameLst>
                                      </p:cBhvr>
                                      <p:to>
                                        <p:strVal val="visible"/>
                                      </p:to>
                                    </p:set>
                                    <p:animEffect transition="in" filter="checkerboard(across)">
                                      <p:cBhvr>
                                        <p:cTn id="11" dur="500"/>
                                        <p:tgtEl>
                                          <p:spTgt spid="192579"/>
                                        </p:tgtEl>
                                      </p:cBhvr>
                                    </p:animEffect>
                                  </p:childTnLst>
                                </p:cTn>
                              </p:par>
                            </p:childTnLst>
                          </p:cTn>
                        </p:par>
                        <p:par>
                          <p:cTn id="12" fill="hold" nodeType="afterGroup">
                            <p:stCondLst>
                              <p:cond delay="1000"/>
                            </p:stCondLst>
                            <p:childTnLst>
                              <p:par>
                                <p:cTn id="13" presetID="4" presetClass="entr" presetSubtype="16" fill="hold" grpId="0" nodeType="afterEffect">
                                  <p:stCondLst>
                                    <p:cond delay="0"/>
                                  </p:stCondLst>
                                  <p:childTnLst>
                                    <p:set>
                                      <p:cBhvr>
                                        <p:cTn id="14" dur="1" fill="hold">
                                          <p:stCondLst>
                                            <p:cond delay="0"/>
                                          </p:stCondLst>
                                        </p:cTn>
                                        <p:tgtEl>
                                          <p:spTgt spid="192580">
                                            <p:txEl>
                                              <p:pRg st="0" end="0"/>
                                            </p:txEl>
                                          </p:spTgt>
                                        </p:tgtEl>
                                        <p:attrNameLst>
                                          <p:attrName>style.visibility</p:attrName>
                                        </p:attrNameLst>
                                      </p:cBhvr>
                                      <p:to>
                                        <p:strVal val="visible"/>
                                      </p:to>
                                    </p:set>
                                    <p:animEffect transition="in" filter="box(in)">
                                      <p:cBhvr>
                                        <p:cTn id="15" dur="500"/>
                                        <p:tgtEl>
                                          <p:spTgt spid="192580">
                                            <p:txEl>
                                              <p:pRg st="0" end="0"/>
                                            </p:txEl>
                                          </p:spTgt>
                                        </p:tgtEl>
                                      </p:cBhvr>
                                    </p:animEffect>
                                  </p:childTnLst>
                                </p:cTn>
                              </p:par>
                            </p:childTnLst>
                          </p:cTn>
                        </p:par>
                        <p:par>
                          <p:cTn id="16" fill="hold" nodeType="afterGroup">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89"/>
                                        </p:tgtEl>
                                        <p:attrNameLst>
                                          <p:attrName>style.visibility</p:attrName>
                                        </p:attrNameLst>
                                      </p:cBhvr>
                                      <p:to>
                                        <p:strVal val="visible"/>
                                      </p:to>
                                    </p:set>
                                    <p:animEffect transition="in" filter="barn(inVertical)">
                                      <p:cBhvr>
                                        <p:cTn id="19" dur="500"/>
                                        <p:tgtEl>
                                          <p:spTgt spid="89"/>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5" presetClass="entr" presetSubtype="10" fill="hold" nodeType="clickEffect">
                                  <p:stCondLst>
                                    <p:cond delay="0"/>
                                  </p:stCondLst>
                                  <p:childTnLst>
                                    <p:set>
                                      <p:cBhvr>
                                        <p:cTn id="23" dur="1" fill="hold">
                                          <p:stCondLst>
                                            <p:cond delay="0"/>
                                          </p:stCondLst>
                                        </p:cTn>
                                        <p:tgtEl>
                                          <p:spTgt spid="192601"/>
                                        </p:tgtEl>
                                        <p:attrNameLst>
                                          <p:attrName>style.visibility</p:attrName>
                                        </p:attrNameLst>
                                      </p:cBhvr>
                                      <p:to>
                                        <p:strVal val="visible"/>
                                      </p:to>
                                    </p:set>
                                    <p:animEffect transition="in" filter="checkerboard(across)">
                                      <p:cBhvr>
                                        <p:cTn id="24" dur="500"/>
                                        <p:tgtEl>
                                          <p:spTgt spid="192601"/>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4" presetClass="exit" presetSubtype="16" fill="hold" nodeType="clickEffect">
                                  <p:stCondLst>
                                    <p:cond delay="0"/>
                                  </p:stCondLst>
                                  <p:childTnLst>
                                    <p:animEffect transition="out" filter="box(in)">
                                      <p:cBhvr>
                                        <p:cTn id="28" dur="500"/>
                                        <p:tgtEl>
                                          <p:spTgt spid="192601"/>
                                        </p:tgtEl>
                                      </p:cBhvr>
                                    </p:animEffect>
                                    <p:set>
                                      <p:cBhvr>
                                        <p:cTn id="29" dur="1" fill="hold">
                                          <p:stCondLst>
                                            <p:cond delay="499"/>
                                          </p:stCondLst>
                                        </p:cTn>
                                        <p:tgtEl>
                                          <p:spTgt spid="192601"/>
                                        </p:tgtEl>
                                        <p:attrNameLst>
                                          <p:attrName>style.visibility</p:attrName>
                                        </p:attrNameLst>
                                      </p:cBhvr>
                                      <p:to>
                                        <p:strVal val="hidden"/>
                                      </p:to>
                                    </p:set>
                                  </p:childTnLst>
                                </p:cTn>
                              </p:par>
                              <p:par>
                                <p:cTn id="30" presetID="16" presetClass="entr" presetSubtype="21" fill="hold" nodeType="with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barn(inVertical)">
                                      <p:cBhvr>
                                        <p:cTn id="32" dur="500"/>
                                        <p:tgtEl>
                                          <p:spTgt spid="3"/>
                                        </p:tgtEl>
                                      </p:cBhvr>
                                    </p:animEffect>
                                  </p:childTnLst>
                                </p:cTn>
                              </p:par>
                            </p:childTnLst>
                          </p:cTn>
                        </p:par>
                        <p:par>
                          <p:cTn id="33" fill="hold" nodeType="afterGroup">
                            <p:stCondLst>
                              <p:cond delay="500"/>
                            </p:stCondLst>
                            <p:childTnLst>
                              <p:par>
                                <p:cTn id="34" presetID="3" presetClass="entr" presetSubtype="10" fill="hold" grpId="0" nodeType="afterEffect">
                                  <p:stCondLst>
                                    <p:cond delay="0"/>
                                  </p:stCondLst>
                                  <p:childTnLst>
                                    <p:set>
                                      <p:cBhvr>
                                        <p:cTn id="35" dur="1" fill="hold">
                                          <p:stCondLst>
                                            <p:cond delay="0"/>
                                          </p:stCondLst>
                                        </p:cTn>
                                        <p:tgtEl>
                                          <p:spTgt spid="192593"/>
                                        </p:tgtEl>
                                        <p:attrNameLst>
                                          <p:attrName>style.visibility</p:attrName>
                                        </p:attrNameLst>
                                      </p:cBhvr>
                                      <p:to>
                                        <p:strVal val="visible"/>
                                      </p:to>
                                    </p:set>
                                    <p:animEffect transition="in" filter="blinds(horizontal)">
                                      <p:cBhvr>
                                        <p:cTn id="36" dur="500"/>
                                        <p:tgtEl>
                                          <p:spTgt spid="192593"/>
                                        </p:tgtEl>
                                      </p:cBhvr>
                                    </p:animEffect>
                                  </p:childTnLst>
                                </p:cTn>
                              </p:par>
                              <p:par>
                                <p:cTn id="37" presetID="3" presetClass="entr" presetSubtype="10" fill="hold" grpId="0" nodeType="withEffect">
                                  <p:stCondLst>
                                    <p:cond delay="0"/>
                                  </p:stCondLst>
                                  <p:childTnLst>
                                    <p:set>
                                      <p:cBhvr>
                                        <p:cTn id="38" dur="1" fill="hold">
                                          <p:stCondLst>
                                            <p:cond delay="0"/>
                                          </p:stCondLst>
                                        </p:cTn>
                                        <p:tgtEl>
                                          <p:spTgt spid="192594"/>
                                        </p:tgtEl>
                                        <p:attrNameLst>
                                          <p:attrName>style.visibility</p:attrName>
                                        </p:attrNameLst>
                                      </p:cBhvr>
                                      <p:to>
                                        <p:strVal val="visible"/>
                                      </p:to>
                                    </p:set>
                                    <p:animEffect transition="in" filter="blinds(horizontal)">
                                      <p:cBhvr>
                                        <p:cTn id="39" dur="500"/>
                                        <p:tgtEl>
                                          <p:spTgt spid="192594"/>
                                        </p:tgtEl>
                                      </p:cBhvr>
                                    </p:animEffect>
                                  </p:childTnLst>
                                </p:cTn>
                              </p:par>
                            </p:childTnLst>
                          </p:cTn>
                        </p:par>
                        <p:par>
                          <p:cTn id="40" fill="hold" nodeType="afterGroup">
                            <p:stCondLst>
                              <p:cond delay="1000"/>
                            </p:stCondLst>
                            <p:childTnLst>
                              <p:par>
                                <p:cTn id="41" presetID="4" presetClass="entr" presetSubtype="16" fill="hold" nodeType="afterEffect">
                                  <p:stCondLst>
                                    <p:cond delay="0"/>
                                  </p:stCondLst>
                                  <p:childTnLst>
                                    <p:set>
                                      <p:cBhvr>
                                        <p:cTn id="42" dur="1" fill="hold">
                                          <p:stCondLst>
                                            <p:cond delay="0"/>
                                          </p:stCondLst>
                                        </p:cTn>
                                        <p:tgtEl>
                                          <p:spTgt spid="192589"/>
                                        </p:tgtEl>
                                        <p:attrNameLst>
                                          <p:attrName>style.visibility</p:attrName>
                                        </p:attrNameLst>
                                      </p:cBhvr>
                                      <p:to>
                                        <p:strVal val="visible"/>
                                      </p:to>
                                    </p:set>
                                    <p:animEffect transition="in" filter="box(in)">
                                      <p:cBhvr>
                                        <p:cTn id="43" dur="500"/>
                                        <p:tgtEl>
                                          <p:spTgt spid="192589"/>
                                        </p:tgtEl>
                                      </p:cBhvr>
                                    </p:animEffect>
                                  </p:childTnLst>
                                </p:cTn>
                              </p:par>
                            </p:childTnLst>
                          </p:cTn>
                        </p:par>
                        <p:par>
                          <p:cTn id="44" fill="hold" nodeType="afterGroup">
                            <p:stCondLst>
                              <p:cond delay="1500"/>
                            </p:stCondLst>
                            <p:childTnLst>
                              <p:par>
                                <p:cTn id="45" presetID="5" presetClass="entr" presetSubtype="10" fill="hold" nodeType="afterEffect">
                                  <p:stCondLst>
                                    <p:cond delay="0"/>
                                  </p:stCondLst>
                                  <p:childTnLst>
                                    <p:set>
                                      <p:cBhvr>
                                        <p:cTn id="46" dur="1" fill="hold">
                                          <p:stCondLst>
                                            <p:cond delay="0"/>
                                          </p:stCondLst>
                                        </p:cTn>
                                        <p:tgtEl>
                                          <p:spTgt spid="192592"/>
                                        </p:tgtEl>
                                        <p:attrNameLst>
                                          <p:attrName>style.visibility</p:attrName>
                                        </p:attrNameLst>
                                      </p:cBhvr>
                                      <p:to>
                                        <p:strVal val="visible"/>
                                      </p:to>
                                    </p:set>
                                    <p:animEffect transition="in" filter="checkerboard(across)">
                                      <p:cBhvr>
                                        <p:cTn id="47" dur="500"/>
                                        <p:tgtEl>
                                          <p:spTgt spid="192592"/>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8" repeatCount="2000" fill="hold" grpId="0"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wipe(left)">
                                      <p:cBhvr>
                                        <p:cTn id="5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 grpId="0"/>
      <p:bldP spid="10" grpId="0" animBg="1"/>
      <p:bldP spid="192578" grpId="0"/>
      <p:bldP spid="192579" grpId="0"/>
      <p:bldP spid="192580" grpId="0" build="p"/>
      <p:bldP spid="192593" grpId="0" animBg="1"/>
      <p:bldP spid="19259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0" y="0"/>
            <a:ext cx="9093200" cy="914400"/>
          </a:xfrm>
          <a:prstGeom prst="roundRect">
            <a:avLst/>
          </a:prstGeom>
        </p:spPr>
        <p:style>
          <a:lnRef idx="3">
            <a:schemeClr val="lt1"/>
          </a:lnRef>
          <a:fillRef idx="1">
            <a:schemeClr val="accent2"/>
          </a:fillRef>
          <a:effectRef idx="1">
            <a:schemeClr val="accent2"/>
          </a:effectRef>
          <a:fontRef idx="minor">
            <a:schemeClr val="lt1"/>
          </a:fontRef>
        </p:style>
        <p:txBody>
          <a:bodyPr anchor="ctr"/>
          <a:lstStyle/>
          <a:p>
            <a:pPr algn="ctr">
              <a:defRPr/>
            </a:pPr>
            <a:r>
              <a:rPr lang="en-US" sz="3200" b="1" dirty="0">
                <a:latin typeface="Times New Roman" pitchFamily="18" charset="0"/>
                <a:cs typeface="Times New Roman" pitchFamily="18" charset="0"/>
              </a:rPr>
              <a:t>Đọc văn: Thuốc (Lỗ Tấn)</a:t>
            </a:r>
          </a:p>
        </p:txBody>
      </p:sp>
      <p:sp>
        <p:nvSpPr>
          <p:cNvPr id="3" name="Rectangle 2"/>
          <p:cNvSpPr/>
          <p:nvPr/>
        </p:nvSpPr>
        <p:spPr>
          <a:xfrm>
            <a:off x="38100" y="990600"/>
            <a:ext cx="5219700" cy="685800"/>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anchor="ctr"/>
          <a:lstStyle/>
          <a:p>
            <a:pPr algn="just">
              <a:defRPr/>
            </a:pPr>
            <a:r>
              <a:rPr lang="en-US" b="1" dirty="0">
                <a:solidFill>
                  <a:srgbClr val="0000CC"/>
                </a:solidFill>
                <a:latin typeface="Times New Roman" pitchFamily="18" charset="0"/>
                <a:cs typeface="Times New Roman" pitchFamily="18" charset="0"/>
              </a:rPr>
              <a:t>II. Đọc hiểu văn bản</a:t>
            </a:r>
          </a:p>
          <a:p>
            <a:pPr algn="just">
              <a:defRPr/>
            </a:pPr>
            <a:r>
              <a:rPr lang="en-US" b="1" dirty="0">
                <a:solidFill>
                  <a:srgbClr val="0000CC"/>
                </a:solidFill>
                <a:latin typeface="Times New Roman" pitchFamily="18" charset="0"/>
                <a:cs typeface="Times New Roman" pitchFamily="18" charset="0"/>
              </a:rPr>
              <a:t>1. Ý nghĩa nhan đề </a:t>
            </a:r>
          </a:p>
        </p:txBody>
      </p:sp>
      <p:sp>
        <p:nvSpPr>
          <p:cNvPr id="4" name="Oval 3"/>
          <p:cNvSpPr/>
          <p:nvPr/>
        </p:nvSpPr>
        <p:spPr>
          <a:xfrm flipH="1">
            <a:off x="3200400" y="1028700"/>
            <a:ext cx="3810000" cy="1333500"/>
          </a:xfrm>
          <a:prstGeom prst="ellipse">
            <a:avLst/>
          </a:prstGeom>
          <a:gradFill flip="none" rotWithShape="1">
            <a:gsLst>
              <a:gs pos="0">
                <a:schemeClr val="accent3">
                  <a:tint val="50000"/>
                  <a:satMod val="300000"/>
                </a:schemeClr>
              </a:gs>
              <a:gs pos="35000">
                <a:schemeClr val="accent3">
                  <a:tint val="37000"/>
                  <a:satMod val="300000"/>
                </a:schemeClr>
              </a:gs>
              <a:gs pos="100000">
                <a:schemeClr val="accent3">
                  <a:tint val="15000"/>
                  <a:satMod val="350000"/>
                </a:schemeClr>
              </a:gs>
            </a:gsLst>
            <a:path path="circle">
              <a:fillToRect l="50000" t="50000" r="50000" b="50000"/>
            </a:path>
            <a:tileRect/>
          </a:gradFill>
        </p:spPr>
        <p:style>
          <a:lnRef idx="1">
            <a:schemeClr val="accent3"/>
          </a:lnRef>
          <a:fillRef idx="2">
            <a:schemeClr val="accent3"/>
          </a:fillRef>
          <a:effectRef idx="1">
            <a:schemeClr val="accent3"/>
          </a:effectRef>
          <a:fontRef idx="minor">
            <a:schemeClr val="dk1"/>
          </a:fontRef>
        </p:style>
        <p:txBody>
          <a:bodyPr anchor="ctr"/>
          <a:lstStyle/>
          <a:p>
            <a:pPr algn="ctr">
              <a:defRPr/>
            </a:pPr>
            <a:r>
              <a:rPr lang="en-US" sz="4400" b="1" dirty="0">
                <a:solidFill>
                  <a:srgbClr val="0000CC"/>
                </a:solidFill>
                <a:latin typeface="Times New Roman" pitchFamily="18" charset="0"/>
                <a:cs typeface="Times New Roman" pitchFamily="18" charset="0"/>
              </a:rPr>
              <a:t>Thảo luận </a:t>
            </a:r>
          </a:p>
        </p:txBody>
      </p:sp>
      <p:sp>
        <p:nvSpPr>
          <p:cNvPr id="5" name="Rounded Rectangle 4"/>
          <p:cNvSpPr/>
          <p:nvPr/>
        </p:nvSpPr>
        <p:spPr>
          <a:xfrm>
            <a:off x="457199" y="2895600"/>
            <a:ext cx="1736725" cy="2895600"/>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r>
              <a:rPr lang="en-US" b="1" u="sng" dirty="0">
                <a:solidFill>
                  <a:srgbClr val="FF0000"/>
                </a:solidFill>
              </a:rPr>
              <a:t>Nhóm </a:t>
            </a:r>
            <a:r>
              <a:rPr lang="en-US" b="1" u="sng" dirty="0" smtClean="0">
                <a:solidFill>
                  <a:srgbClr val="FF0000"/>
                </a:solidFill>
              </a:rPr>
              <a:t>1 </a:t>
            </a:r>
          </a:p>
          <a:p>
            <a:pPr algn="ctr">
              <a:defRPr/>
            </a:pPr>
            <a:r>
              <a:rPr lang="en-US" b="1" dirty="0" smtClean="0">
                <a:solidFill>
                  <a:srgbClr val="0000CC"/>
                </a:solidFill>
              </a:rPr>
              <a:t>Thuốc chữa bệnh lao trong quan niệm của người TQ đầu TK XX được miêu tả như thế nào </a:t>
            </a:r>
            <a:endParaRPr lang="en-US" b="1" dirty="0">
              <a:solidFill>
                <a:srgbClr val="0000CC"/>
              </a:solidFill>
            </a:endParaRPr>
          </a:p>
        </p:txBody>
      </p:sp>
      <p:sp>
        <p:nvSpPr>
          <p:cNvPr id="6" name="Rounded Rectangle 5"/>
          <p:cNvSpPr/>
          <p:nvPr/>
        </p:nvSpPr>
        <p:spPr>
          <a:xfrm>
            <a:off x="2819400" y="2895600"/>
            <a:ext cx="1600200" cy="2895600"/>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r>
              <a:rPr lang="en-US" b="1" u="sng" dirty="0">
                <a:solidFill>
                  <a:srgbClr val="FF0000"/>
                </a:solidFill>
              </a:rPr>
              <a:t>Nhóm 2</a:t>
            </a:r>
          </a:p>
          <a:p>
            <a:pPr algn="ctr">
              <a:defRPr/>
            </a:pPr>
            <a:endParaRPr lang="en-US" b="1" u="sng" dirty="0">
              <a:solidFill>
                <a:srgbClr val="FF0000"/>
              </a:solidFill>
            </a:endParaRPr>
          </a:p>
          <a:p>
            <a:pPr algn="ctr">
              <a:defRPr/>
            </a:pPr>
            <a:r>
              <a:rPr lang="en-US" b="1" dirty="0">
                <a:solidFill>
                  <a:srgbClr val="0000CC"/>
                </a:solidFill>
              </a:rPr>
              <a:t>Tầng nghĩa 1</a:t>
            </a:r>
          </a:p>
        </p:txBody>
      </p:sp>
      <p:sp>
        <p:nvSpPr>
          <p:cNvPr id="7" name="Rounded Rectangle 6"/>
          <p:cNvSpPr/>
          <p:nvPr/>
        </p:nvSpPr>
        <p:spPr>
          <a:xfrm>
            <a:off x="4876800" y="2882900"/>
            <a:ext cx="1600200" cy="2908300"/>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r>
              <a:rPr lang="en-US" b="1" u="sng" dirty="0">
                <a:solidFill>
                  <a:srgbClr val="FF0000"/>
                </a:solidFill>
              </a:rPr>
              <a:t>Nhóm 3</a:t>
            </a:r>
          </a:p>
          <a:p>
            <a:pPr algn="ctr">
              <a:defRPr/>
            </a:pPr>
            <a:endParaRPr lang="en-US" b="1" u="sng" dirty="0">
              <a:solidFill>
                <a:srgbClr val="FF0000"/>
              </a:solidFill>
            </a:endParaRPr>
          </a:p>
          <a:p>
            <a:pPr algn="ctr">
              <a:defRPr/>
            </a:pPr>
            <a:r>
              <a:rPr lang="en-US" b="1" dirty="0">
                <a:solidFill>
                  <a:srgbClr val="0000CC"/>
                </a:solidFill>
              </a:rPr>
              <a:t>Tầng nghĩa 2</a:t>
            </a:r>
          </a:p>
        </p:txBody>
      </p:sp>
      <p:sp>
        <p:nvSpPr>
          <p:cNvPr id="8" name="Rounded Rectangle 7"/>
          <p:cNvSpPr/>
          <p:nvPr/>
        </p:nvSpPr>
        <p:spPr>
          <a:xfrm>
            <a:off x="7010400" y="2895600"/>
            <a:ext cx="1600200" cy="2895600"/>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r>
              <a:rPr lang="en-US" b="1" u="sng" dirty="0">
                <a:solidFill>
                  <a:srgbClr val="FF0000"/>
                </a:solidFill>
              </a:rPr>
              <a:t>Nhóm 4</a:t>
            </a:r>
          </a:p>
          <a:p>
            <a:pPr algn="ctr">
              <a:defRPr/>
            </a:pPr>
            <a:endParaRPr lang="en-US" b="1" u="sng" dirty="0">
              <a:solidFill>
                <a:srgbClr val="FF0000"/>
              </a:solidFill>
            </a:endParaRPr>
          </a:p>
          <a:p>
            <a:pPr algn="ctr">
              <a:defRPr/>
            </a:pPr>
            <a:r>
              <a:rPr lang="en-US" b="1" dirty="0">
                <a:solidFill>
                  <a:srgbClr val="0000CC"/>
                </a:solidFill>
              </a:rPr>
              <a:t>Tầng nghĩa 3</a:t>
            </a:r>
          </a:p>
        </p:txBody>
      </p:sp>
      <p:cxnSp>
        <p:nvCxnSpPr>
          <p:cNvPr id="10" name="Straight Arrow Connector 9"/>
          <p:cNvCxnSpPr>
            <a:stCxn id="4" idx="4"/>
          </p:cNvCxnSpPr>
          <p:nvPr/>
        </p:nvCxnSpPr>
        <p:spPr>
          <a:xfrm>
            <a:off x="5105400" y="2362200"/>
            <a:ext cx="2133600" cy="533400"/>
          </a:xfrm>
          <a:prstGeom prst="straightConnector1">
            <a:avLst/>
          </a:prstGeom>
          <a:ln w="28575">
            <a:solidFill>
              <a:srgbClr val="0000CC"/>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4" idx="4"/>
          </p:cNvCxnSpPr>
          <p:nvPr/>
        </p:nvCxnSpPr>
        <p:spPr>
          <a:xfrm flipH="1">
            <a:off x="1752600" y="2362200"/>
            <a:ext cx="3352800" cy="457200"/>
          </a:xfrm>
          <a:prstGeom prst="straightConnector1">
            <a:avLst/>
          </a:prstGeom>
          <a:ln w="28575">
            <a:solidFill>
              <a:srgbClr val="0000CC"/>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4" idx="4"/>
          </p:cNvCxnSpPr>
          <p:nvPr/>
        </p:nvCxnSpPr>
        <p:spPr>
          <a:xfrm flipH="1">
            <a:off x="4089400" y="2362200"/>
            <a:ext cx="1016000" cy="495300"/>
          </a:xfrm>
          <a:prstGeom prst="straightConnector1">
            <a:avLst/>
          </a:prstGeom>
          <a:ln w="28575">
            <a:solidFill>
              <a:srgbClr val="0000CC"/>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4" idx="4"/>
          </p:cNvCxnSpPr>
          <p:nvPr/>
        </p:nvCxnSpPr>
        <p:spPr>
          <a:xfrm>
            <a:off x="5105400" y="2362200"/>
            <a:ext cx="914400" cy="520700"/>
          </a:xfrm>
          <a:prstGeom prst="straightConnector1">
            <a:avLst/>
          </a:prstGeom>
          <a:ln w="28575">
            <a:solidFill>
              <a:srgbClr val="0000CC"/>
            </a:solidFill>
            <a:tailEnd type="arrow"/>
          </a:ln>
        </p:spPr>
        <p:style>
          <a:lnRef idx="1">
            <a:schemeClr val="accent1"/>
          </a:lnRef>
          <a:fillRef idx="0">
            <a:schemeClr val="accent1"/>
          </a:fillRef>
          <a:effectRef idx="0">
            <a:schemeClr val="accent1"/>
          </a:effectRef>
          <a:fontRef idx="minor">
            <a:schemeClr val="tx1"/>
          </a:fontRef>
        </p:style>
      </p:cxnSp>
      <p:pic>
        <p:nvPicPr>
          <p:cNvPr id="3995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 y="1597025"/>
            <a:ext cx="2828925" cy="993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9952" name="Rectangle 21"/>
          <p:cNvSpPr>
            <a:spLocks noChangeArrowheads="1"/>
          </p:cNvSpPr>
          <p:nvPr/>
        </p:nvSpPr>
        <p:spPr bwMode="auto">
          <a:xfrm>
            <a:off x="711200" y="1838325"/>
            <a:ext cx="14827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lnSpc>
                <a:spcPct val="100000"/>
              </a:lnSpc>
              <a:spcBef>
                <a:spcPct val="0"/>
              </a:spcBef>
              <a:buClrTx/>
              <a:buSzTx/>
            </a:pPr>
            <a:r>
              <a:rPr lang="en-US" sz="2800" b="1">
                <a:solidFill>
                  <a:srgbClr val="0000CC"/>
                </a:solidFill>
              </a:rPr>
              <a:t>Thuốc?</a:t>
            </a:r>
          </a:p>
        </p:txBody>
      </p:sp>
    </p:spTree>
    <p:extLst>
      <p:ext uri="{BB962C8B-B14F-4D97-AF65-F5344CB8AC3E}">
        <p14:creationId xmlns:p14="http://schemas.microsoft.com/office/powerpoint/2010/main" val="39167441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95800" y="0"/>
            <a:ext cx="4694454" cy="5029199"/>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just"/>
            <a:r>
              <a:rPr lang="en-US" sz="2400" b="1" dirty="0" smtClean="0">
                <a:solidFill>
                  <a:srgbClr val="0000CC"/>
                </a:solidFill>
                <a:latin typeface="Times New Roman" pitchFamily="18" charset="0"/>
                <a:cs typeface="Times New Roman" pitchFamily="18" charset="0"/>
              </a:rPr>
              <a:t>Thuốc ở đây chính là chiếc bánh bao bằng bột mì trắng tẩm máu tươi của người chiến sỹ cách mạng Hạ Du được lão Hoa Thuyên mua về chữa bệnh lao cho con trai. Nhan đề này có nhiều tầng nghĩa  </a:t>
            </a:r>
            <a:endParaRPr lang="en-US" sz="2400" b="1" dirty="0">
              <a:solidFill>
                <a:srgbClr val="0000CC"/>
              </a:solidFill>
              <a:latin typeface="Times New Roman" pitchFamily="18" charset="0"/>
              <a:cs typeface="Times New Roman" pitchFamily="18" charset="0"/>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76200"/>
            <a:ext cx="4489450" cy="678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6200" y="228600"/>
            <a:ext cx="1295400" cy="695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260983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2530" name="Picture 8" descr="DSTARS-P"/>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705600" y="609600"/>
            <a:ext cx="685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1" name="Picture 9" descr="DSTARS-P"/>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352800" y="2438400"/>
            <a:ext cx="685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2" name="Picture 10" descr="DSTARS-P"/>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457200" y="6137275"/>
            <a:ext cx="3810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11" descr="DSTARS-P"/>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533400" y="5791200"/>
            <a:ext cx="3048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4" name="Picture 12" descr="DSTARS-P"/>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62000" y="6096000"/>
            <a:ext cx="3048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5" name="Picture 14" descr="DSTARS-P"/>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371600"/>
            <a:ext cx="3048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6" name="Picture 15" descr="DSTARS-P"/>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219200"/>
            <a:ext cx="3048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7" name="Picture 16" descr="DSTARS-P"/>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924800" y="5715000"/>
            <a:ext cx="3048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8" name="Picture 17" descr="DSTARS-P"/>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8077200" y="5867400"/>
            <a:ext cx="3048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9" name="Picture 18" descr="DSTARS-P"/>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5562600"/>
            <a:ext cx="3048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540" name="Group 20"/>
          <p:cNvGrpSpPr>
            <a:grpSpLocks/>
          </p:cNvGrpSpPr>
          <p:nvPr/>
        </p:nvGrpSpPr>
        <p:grpSpPr bwMode="auto">
          <a:xfrm>
            <a:off x="3886200" y="6096000"/>
            <a:ext cx="457200" cy="304800"/>
            <a:chOff x="3312" y="1632"/>
            <a:chExt cx="525" cy="480"/>
          </a:xfrm>
        </p:grpSpPr>
        <p:sp>
          <p:nvSpPr>
            <p:cNvPr id="22543" name="Freeform 21"/>
            <p:cNvSpPr>
              <a:spLocks/>
            </p:cNvSpPr>
            <p:nvPr/>
          </p:nvSpPr>
          <p:spPr bwMode="gray">
            <a:xfrm>
              <a:off x="3312" y="1632"/>
              <a:ext cx="525" cy="480"/>
            </a:xfrm>
            <a:custGeom>
              <a:avLst/>
              <a:gdLst>
                <a:gd name="T0" fmla="*/ 225 w 525"/>
                <a:gd name="T1" fmla="*/ 217 h 480"/>
                <a:gd name="T2" fmla="*/ 133 w 525"/>
                <a:gd name="T3" fmla="*/ 0 h 480"/>
                <a:gd name="T4" fmla="*/ 263 w 525"/>
                <a:gd name="T5" fmla="*/ 193 h 480"/>
                <a:gd name="T6" fmla="*/ 393 w 525"/>
                <a:gd name="T7" fmla="*/ 0 h 480"/>
                <a:gd name="T8" fmla="*/ 299 w 525"/>
                <a:gd name="T9" fmla="*/ 217 h 480"/>
                <a:gd name="T10" fmla="*/ 524 w 525"/>
                <a:gd name="T11" fmla="*/ 240 h 480"/>
                <a:gd name="T12" fmla="*/ 298 w 525"/>
                <a:gd name="T13" fmla="*/ 262 h 480"/>
                <a:gd name="T14" fmla="*/ 393 w 525"/>
                <a:gd name="T15" fmla="*/ 479 h 480"/>
                <a:gd name="T16" fmla="*/ 263 w 525"/>
                <a:gd name="T17" fmla="*/ 286 h 480"/>
                <a:gd name="T18" fmla="*/ 133 w 525"/>
                <a:gd name="T19" fmla="*/ 479 h 480"/>
                <a:gd name="T20" fmla="*/ 224 w 525"/>
                <a:gd name="T21" fmla="*/ 263 h 480"/>
                <a:gd name="T22" fmla="*/ 0 w 525"/>
                <a:gd name="T23" fmla="*/ 240 h 480"/>
                <a:gd name="T24" fmla="*/ 225 w 525"/>
                <a:gd name="T25" fmla="*/ 217 h 48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25"/>
                <a:gd name="T40" fmla="*/ 0 h 480"/>
                <a:gd name="T41" fmla="*/ 525 w 525"/>
                <a:gd name="T42" fmla="*/ 480 h 48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25" h="480">
                  <a:moveTo>
                    <a:pt x="225" y="217"/>
                  </a:moveTo>
                  <a:lnTo>
                    <a:pt x="133" y="0"/>
                  </a:lnTo>
                  <a:lnTo>
                    <a:pt x="263" y="193"/>
                  </a:lnTo>
                  <a:lnTo>
                    <a:pt x="393" y="0"/>
                  </a:lnTo>
                  <a:lnTo>
                    <a:pt x="299" y="217"/>
                  </a:lnTo>
                  <a:lnTo>
                    <a:pt x="524" y="240"/>
                  </a:lnTo>
                  <a:lnTo>
                    <a:pt x="298" y="262"/>
                  </a:lnTo>
                  <a:lnTo>
                    <a:pt x="393" y="479"/>
                  </a:lnTo>
                  <a:lnTo>
                    <a:pt x="263" y="286"/>
                  </a:lnTo>
                  <a:lnTo>
                    <a:pt x="133" y="479"/>
                  </a:lnTo>
                  <a:lnTo>
                    <a:pt x="224" y="263"/>
                  </a:lnTo>
                  <a:lnTo>
                    <a:pt x="0" y="240"/>
                  </a:lnTo>
                  <a:lnTo>
                    <a:pt x="225" y="217"/>
                  </a:lnTo>
                </a:path>
              </a:pathLst>
            </a:custGeom>
            <a:gradFill rotWithShape="0">
              <a:gsLst>
                <a:gs pos="0">
                  <a:srgbClr val="FFFFFF"/>
                </a:gs>
                <a:gs pos="100000">
                  <a:schemeClr val="bg1"/>
                </a:gs>
              </a:gsLst>
              <a:path path="rect">
                <a:fillToRect l="50000" t="50000" r="50000" b="50000"/>
              </a:path>
            </a:gra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22544" name="Freeform 22"/>
            <p:cNvSpPr>
              <a:spLocks/>
            </p:cNvSpPr>
            <p:nvPr/>
          </p:nvSpPr>
          <p:spPr bwMode="gray">
            <a:xfrm>
              <a:off x="3384" y="1697"/>
              <a:ext cx="382" cy="350"/>
            </a:xfrm>
            <a:custGeom>
              <a:avLst/>
              <a:gdLst>
                <a:gd name="T0" fmla="*/ 153 w 382"/>
                <a:gd name="T1" fmla="*/ 153 h 350"/>
                <a:gd name="T2" fmla="*/ 95 w 382"/>
                <a:gd name="T3" fmla="*/ 0 h 350"/>
                <a:gd name="T4" fmla="*/ 191 w 382"/>
                <a:gd name="T5" fmla="*/ 128 h 350"/>
                <a:gd name="T6" fmla="*/ 284 w 382"/>
                <a:gd name="T7" fmla="*/ 0 h 350"/>
                <a:gd name="T8" fmla="*/ 227 w 382"/>
                <a:gd name="T9" fmla="*/ 153 h 350"/>
                <a:gd name="T10" fmla="*/ 381 w 382"/>
                <a:gd name="T11" fmla="*/ 175 h 350"/>
                <a:gd name="T12" fmla="*/ 226 w 382"/>
                <a:gd name="T13" fmla="*/ 196 h 350"/>
                <a:gd name="T14" fmla="*/ 284 w 382"/>
                <a:gd name="T15" fmla="*/ 349 h 350"/>
                <a:gd name="T16" fmla="*/ 191 w 382"/>
                <a:gd name="T17" fmla="*/ 221 h 350"/>
                <a:gd name="T18" fmla="*/ 95 w 382"/>
                <a:gd name="T19" fmla="*/ 349 h 350"/>
                <a:gd name="T20" fmla="*/ 152 w 382"/>
                <a:gd name="T21" fmla="*/ 198 h 350"/>
                <a:gd name="T22" fmla="*/ 0 w 382"/>
                <a:gd name="T23" fmla="*/ 175 h 350"/>
                <a:gd name="T24" fmla="*/ 153 w 382"/>
                <a:gd name="T25" fmla="*/ 153 h 3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82"/>
                <a:gd name="T40" fmla="*/ 0 h 350"/>
                <a:gd name="T41" fmla="*/ 382 w 382"/>
                <a:gd name="T42" fmla="*/ 350 h 35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82" h="350">
                  <a:moveTo>
                    <a:pt x="153" y="153"/>
                  </a:moveTo>
                  <a:lnTo>
                    <a:pt x="95" y="0"/>
                  </a:lnTo>
                  <a:lnTo>
                    <a:pt x="191" y="128"/>
                  </a:lnTo>
                  <a:lnTo>
                    <a:pt x="284" y="0"/>
                  </a:lnTo>
                  <a:lnTo>
                    <a:pt x="227" y="153"/>
                  </a:lnTo>
                  <a:lnTo>
                    <a:pt x="381" y="175"/>
                  </a:lnTo>
                  <a:lnTo>
                    <a:pt x="226" y="196"/>
                  </a:lnTo>
                  <a:lnTo>
                    <a:pt x="284" y="349"/>
                  </a:lnTo>
                  <a:lnTo>
                    <a:pt x="191" y="221"/>
                  </a:lnTo>
                  <a:lnTo>
                    <a:pt x="95" y="349"/>
                  </a:lnTo>
                  <a:lnTo>
                    <a:pt x="152" y="198"/>
                  </a:lnTo>
                  <a:lnTo>
                    <a:pt x="0" y="175"/>
                  </a:lnTo>
                  <a:lnTo>
                    <a:pt x="153" y="153"/>
                  </a:lnTo>
                </a:path>
              </a:pathLst>
            </a:custGeom>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path path="rect">
                <a:fillToRect l="50000" t="50000" r="50000" b="50000"/>
              </a:path>
            </a:gra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22545" name="Freeform 23"/>
            <p:cNvSpPr>
              <a:spLocks/>
            </p:cNvSpPr>
            <p:nvPr/>
          </p:nvSpPr>
          <p:spPr bwMode="gray">
            <a:xfrm>
              <a:off x="3440" y="1706"/>
              <a:ext cx="270" cy="332"/>
            </a:xfrm>
            <a:custGeom>
              <a:avLst/>
              <a:gdLst>
                <a:gd name="T0" fmla="*/ 0 w 270"/>
                <a:gd name="T1" fmla="*/ 84 h 332"/>
                <a:gd name="T2" fmla="*/ 122 w 270"/>
                <a:gd name="T3" fmla="*/ 143 h 332"/>
                <a:gd name="T4" fmla="*/ 135 w 270"/>
                <a:gd name="T5" fmla="*/ 0 h 332"/>
                <a:gd name="T6" fmla="*/ 147 w 270"/>
                <a:gd name="T7" fmla="*/ 143 h 332"/>
                <a:gd name="T8" fmla="*/ 268 w 270"/>
                <a:gd name="T9" fmla="*/ 82 h 332"/>
                <a:gd name="T10" fmla="*/ 159 w 270"/>
                <a:gd name="T11" fmla="*/ 166 h 332"/>
                <a:gd name="T12" fmla="*/ 269 w 270"/>
                <a:gd name="T13" fmla="*/ 249 h 332"/>
                <a:gd name="T14" fmla="*/ 147 w 270"/>
                <a:gd name="T15" fmla="*/ 189 h 332"/>
                <a:gd name="T16" fmla="*/ 135 w 270"/>
                <a:gd name="T17" fmla="*/ 331 h 332"/>
                <a:gd name="T18" fmla="*/ 122 w 270"/>
                <a:gd name="T19" fmla="*/ 189 h 332"/>
                <a:gd name="T20" fmla="*/ 0 w 270"/>
                <a:gd name="T21" fmla="*/ 249 h 332"/>
                <a:gd name="T22" fmla="*/ 110 w 270"/>
                <a:gd name="T23" fmla="*/ 166 h 332"/>
                <a:gd name="T24" fmla="*/ 0 w 270"/>
                <a:gd name="T25" fmla="*/ 84 h 3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0"/>
                <a:gd name="T40" fmla="*/ 0 h 332"/>
                <a:gd name="T41" fmla="*/ 270 w 270"/>
                <a:gd name="T42" fmla="*/ 332 h 3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70" h="332">
                  <a:moveTo>
                    <a:pt x="0" y="84"/>
                  </a:moveTo>
                  <a:lnTo>
                    <a:pt x="122" y="143"/>
                  </a:lnTo>
                  <a:lnTo>
                    <a:pt x="135" y="0"/>
                  </a:lnTo>
                  <a:lnTo>
                    <a:pt x="147" y="143"/>
                  </a:lnTo>
                  <a:lnTo>
                    <a:pt x="268" y="82"/>
                  </a:lnTo>
                  <a:lnTo>
                    <a:pt x="159" y="166"/>
                  </a:lnTo>
                  <a:lnTo>
                    <a:pt x="269" y="249"/>
                  </a:lnTo>
                  <a:lnTo>
                    <a:pt x="147" y="189"/>
                  </a:lnTo>
                  <a:lnTo>
                    <a:pt x="135" y="331"/>
                  </a:lnTo>
                  <a:lnTo>
                    <a:pt x="122" y="189"/>
                  </a:lnTo>
                  <a:lnTo>
                    <a:pt x="0" y="249"/>
                  </a:lnTo>
                  <a:lnTo>
                    <a:pt x="110" y="166"/>
                  </a:lnTo>
                  <a:lnTo>
                    <a:pt x="0" y="84"/>
                  </a:lnTo>
                </a:path>
              </a:pathLst>
            </a:custGeom>
            <a:gradFill rotWithShape="0">
              <a:gsLst>
                <a:gs pos="0">
                  <a:srgbClr val="FFFFFF"/>
                </a:gs>
                <a:gs pos="100000">
                  <a:schemeClr val="bg1"/>
                </a:gs>
              </a:gsLst>
              <a:path path="rect">
                <a:fillToRect l="50000" t="50000" r="50000" b="50000"/>
              </a:path>
            </a:gra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sp>
          <p:nvSpPr>
            <p:cNvPr id="22546" name="Freeform 24"/>
            <p:cNvSpPr>
              <a:spLocks/>
            </p:cNvSpPr>
            <p:nvPr/>
          </p:nvSpPr>
          <p:spPr bwMode="gray">
            <a:xfrm>
              <a:off x="3541" y="1829"/>
              <a:ext cx="68" cy="85"/>
            </a:xfrm>
            <a:custGeom>
              <a:avLst/>
              <a:gdLst>
                <a:gd name="T0" fmla="*/ 0 w 68"/>
                <a:gd name="T1" fmla="*/ 20 h 85"/>
                <a:gd name="T2" fmla="*/ 27 w 68"/>
                <a:gd name="T3" fmla="*/ 30 h 85"/>
                <a:gd name="T4" fmla="*/ 33 w 68"/>
                <a:gd name="T5" fmla="*/ 0 h 85"/>
                <a:gd name="T6" fmla="*/ 39 w 68"/>
                <a:gd name="T7" fmla="*/ 30 h 85"/>
                <a:gd name="T8" fmla="*/ 67 w 68"/>
                <a:gd name="T9" fmla="*/ 20 h 85"/>
                <a:gd name="T10" fmla="*/ 45 w 68"/>
                <a:gd name="T11" fmla="*/ 42 h 85"/>
                <a:gd name="T12" fmla="*/ 67 w 68"/>
                <a:gd name="T13" fmla="*/ 62 h 85"/>
                <a:gd name="T14" fmla="*/ 39 w 68"/>
                <a:gd name="T15" fmla="*/ 52 h 85"/>
                <a:gd name="T16" fmla="*/ 33 w 68"/>
                <a:gd name="T17" fmla="*/ 84 h 85"/>
                <a:gd name="T18" fmla="*/ 27 w 68"/>
                <a:gd name="T19" fmla="*/ 52 h 85"/>
                <a:gd name="T20" fmla="*/ 0 w 68"/>
                <a:gd name="T21" fmla="*/ 62 h 85"/>
                <a:gd name="T22" fmla="*/ 21 w 68"/>
                <a:gd name="T23" fmla="*/ 42 h 85"/>
                <a:gd name="T24" fmla="*/ 0 w 68"/>
                <a:gd name="T25" fmla="*/ 20 h 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8"/>
                <a:gd name="T40" fmla="*/ 0 h 85"/>
                <a:gd name="T41" fmla="*/ 68 w 68"/>
                <a:gd name="T42" fmla="*/ 85 h 8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8" h="85">
                  <a:moveTo>
                    <a:pt x="0" y="20"/>
                  </a:moveTo>
                  <a:lnTo>
                    <a:pt x="27" y="30"/>
                  </a:lnTo>
                  <a:lnTo>
                    <a:pt x="33" y="0"/>
                  </a:lnTo>
                  <a:lnTo>
                    <a:pt x="39" y="30"/>
                  </a:lnTo>
                  <a:lnTo>
                    <a:pt x="67" y="20"/>
                  </a:lnTo>
                  <a:lnTo>
                    <a:pt x="45" y="42"/>
                  </a:lnTo>
                  <a:lnTo>
                    <a:pt x="67" y="62"/>
                  </a:lnTo>
                  <a:lnTo>
                    <a:pt x="39" y="52"/>
                  </a:lnTo>
                  <a:lnTo>
                    <a:pt x="33" y="84"/>
                  </a:lnTo>
                  <a:lnTo>
                    <a:pt x="27" y="52"/>
                  </a:lnTo>
                  <a:lnTo>
                    <a:pt x="0" y="62"/>
                  </a:lnTo>
                  <a:lnTo>
                    <a:pt x="21" y="42"/>
                  </a:lnTo>
                  <a:lnTo>
                    <a:pt x="0" y="20"/>
                  </a:lnTo>
                </a:path>
              </a:pathLst>
            </a:custGeom>
            <a:solidFill>
              <a:srgbClr val="F9F9F9"/>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en-US"/>
            </a:p>
          </p:txBody>
        </p:sp>
      </p:grpSp>
      <p:pic>
        <p:nvPicPr>
          <p:cNvPr id="22541" name="Picture 27" descr="Picture1"/>
          <p:cNvPicPr>
            <a:picLocks noChangeAspect="1" noChangeArrowheads="1"/>
          </p:cNvPicPr>
          <p:nvPr/>
        </p:nvPicPr>
        <p:blipFill>
          <a:blip r:embed="rId3">
            <a:lum bright="12000"/>
            <a:extLst>
              <a:ext uri="{28A0092B-C50C-407E-A947-70E740481C1C}">
                <a14:useLocalDpi xmlns:a14="http://schemas.microsoft.com/office/drawing/2010/main" val="0"/>
              </a:ext>
            </a:extLst>
          </a:blip>
          <a:srcRect t="9911"/>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9597" name="Rectangle 29"/>
          <p:cNvSpPr>
            <a:spLocks noChangeArrowheads="1"/>
          </p:cNvSpPr>
          <p:nvPr/>
        </p:nvSpPr>
        <p:spPr bwMode="auto">
          <a:xfrm>
            <a:off x="152400" y="685800"/>
            <a:ext cx="3810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7" rIns="92075" bIns="46037" anchor="ctr"/>
          <a:lstStyle/>
          <a:p>
            <a:pPr>
              <a:lnSpc>
                <a:spcPct val="70000"/>
              </a:lnSpc>
              <a:spcBef>
                <a:spcPct val="0"/>
              </a:spcBef>
              <a:buClrTx/>
              <a:buSzTx/>
            </a:pPr>
            <a:r>
              <a:rPr lang="en-US" sz="2800" b="1" u="sng">
                <a:solidFill>
                  <a:srgbClr val="FF0000"/>
                </a:solidFill>
                <a:latin typeface="Verdana" pitchFamily="34" charset="0"/>
              </a:rPr>
              <a:t> Đọc văn: </a:t>
            </a:r>
            <a:r>
              <a:rPr lang="en-US" sz="2800" b="1" u="sng">
                <a:latin typeface="Verdana" pitchFamily="34" charset="0"/>
              </a:rPr>
              <a:t/>
            </a:r>
            <a:br>
              <a:rPr lang="en-US" sz="2800" b="1" u="sng">
                <a:latin typeface="Verdana" pitchFamily="34" charset="0"/>
              </a:rPr>
            </a:br>
            <a:r>
              <a:rPr lang="en-US" sz="2800" b="1" i="1" u="sng">
                <a:latin typeface="Verdana" pitchFamily="34" charset="0"/>
              </a:rPr>
              <a:t>                               </a:t>
            </a:r>
          </a:p>
        </p:txBody>
      </p:sp>
    </p:spTree>
    <p:extLst>
      <p:ext uri="{BB962C8B-B14F-4D97-AF65-F5344CB8AC3E}">
        <p14:creationId xmlns:p14="http://schemas.microsoft.com/office/powerpoint/2010/main" val="2313428543"/>
      </p:ext>
    </p:extLst>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109597"/>
                                        </p:tgtEl>
                                        <p:attrNameLst>
                                          <p:attrName>style.visibility</p:attrName>
                                        </p:attrNameLst>
                                      </p:cBhvr>
                                      <p:to>
                                        <p:strVal val="visible"/>
                                      </p:to>
                                    </p:set>
                                    <p:animEffect transition="in" filter="checkerboard(across)">
                                      <p:cBhvr>
                                        <p:cTn id="7" dur="500"/>
                                        <p:tgtEl>
                                          <p:spTgt spid="1095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59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3"/>
          <p:cNvGrpSpPr>
            <a:grpSpLocks/>
          </p:cNvGrpSpPr>
          <p:nvPr/>
        </p:nvGrpSpPr>
        <p:grpSpPr bwMode="auto">
          <a:xfrm>
            <a:off x="152400" y="4953000"/>
            <a:ext cx="3429000" cy="1144588"/>
            <a:chOff x="4320" y="1152"/>
            <a:chExt cx="414" cy="402"/>
          </a:xfrm>
        </p:grpSpPr>
        <p:sp>
          <p:nvSpPr>
            <p:cNvPr id="97" name="AutoShape 14"/>
            <p:cNvSpPr>
              <a:spLocks noChangeArrowheads="1"/>
            </p:cNvSpPr>
            <p:nvPr/>
          </p:nvSpPr>
          <p:spPr bwMode="gray">
            <a:xfrm>
              <a:off x="4320" y="1152"/>
              <a:ext cx="414" cy="402"/>
            </a:xfrm>
            <a:prstGeom prst="roundRect">
              <a:avLst>
                <a:gd name="adj" fmla="val 11921"/>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lstStyle/>
            <a:p>
              <a:pPr algn="ctr">
                <a:lnSpc>
                  <a:spcPct val="100000"/>
                </a:lnSpc>
                <a:spcBef>
                  <a:spcPct val="0"/>
                </a:spcBef>
                <a:buClrTx/>
                <a:buSzTx/>
                <a:defRPr/>
              </a:pPr>
              <a:endParaRPr lang="en-US" sz="1800">
                <a:latin typeface="Arial" charset="0"/>
              </a:endParaRPr>
            </a:p>
          </p:txBody>
        </p:sp>
        <p:sp>
          <p:nvSpPr>
            <p:cNvPr id="98" name="Freeform 15"/>
            <p:cNvSpPr>
              <a:spLocks/>
            </p:cNvSpPr>
            <p:nvPr/>
          </p:nvSpPr>
          <p:spPr bwMode="gray">
            <a:xfrm>
              <a:off x="4346" y="1178"/>
              <a:ext cx="206" cy="201"/>
            </a:xfrm>
            <a:custGeom>
              <a:avLst/>
              <a:gdLst/>
              <a:ahLst/>
              <a:cxnLst>
                <a:cxn ang="0">
                  <a:pos x="118" y="0"/>
                </a:cxn>
                <a:cxn ang="0">
                  <a:pos x="0" y="118"/>
                </a:cxn>
                <a:cxn ang="0">
                  <a:pos x="0" y="589"/>
                </a:cxn>
                <a:cxn ang="0">
                  <a:pos x="161" y="174"/>
                </a:cxn>
                <a:cxn ang="0">
                  <a:pos x="589" y="0"/>
                </a:cxn>
                <a:cxn ang="0">
                  <a:pos x="118" y="0"/>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ln>
              <a:headEnd/>
              <a:tailEnd/>
            </a:ln>
          </p:spPr>
          <p:style>
            <a:lnRef idx="1">
              <a:schemeClr val="accent3"/>
            </a:lnRef>
            <a:fillRef idx="2">
              <a:schemeClr val="accent3"/>
            </a:fillRef>
            <a:effectRef idx="1">
              <a:schemeClr val="accent3"/>
            </a:effectRef>
            <a:fontRef idx="minor">
              <a:schemeClr val="dk1"/>
            </a:fontRef>
          </p:style>
          <p:txBody>
            <a:bodyPr/>
            <a:lstStyle/>
            <a:p>
              <a:pPr algn="ctr">
                <a:lnSpc>
                  <a:spcPct val="100000"/>
                </a:lnSpc>
                <a:spcBef>
                  <a:spcPct val="0"/>
                </a:spcBef>
                <a:buClrTx/>
                <a:buSzTx/>
                <a:defRPr/>
              </a:pPr>
              <a:endParaRPr lang="en-US" sz="1800">
                <a:latin typeface="Arial" charset="0"/>
              </a:endParaRPr>
            </a:p>
          </p:txBody>
        </p:sp>
      </p:grpSp>
      <p:grpSp>
        <p:nvGrpSpPr>
          <p:cNvPr id="4" name="Group 10"/>
          <p:cNvGrpSpPr>
            <a:grpSpLocks/>
          </p:cNvGrpSpPr>
          <p:nvPr/>
        </p:nvGrpSpPr>
        <p:grpSpPr bwMode="auto">
          <a:xfrm>
            <a:off x="152400" y="3505200"/>
            <a:ext cx="3429000" cy="1144588"/>
            <a:chOff x="4320" y="1152"/>
            <a:chExt cx="414" cy="402"/>
          </a:xfrm>
        </p:grpSpPr>
        <p:sp>
          <p:nvSpPr>
            <p:cNvPr id="99" name="AutoShape 11"/>
            <p:cNvSpPr>
              <a:spLocks noChangeArrowheads="1"/>
            </p:cNvSpPr>
            <p:nvPr/>
          </p:nvSpPr>
          <p:spPr bwMode="gray">
            <a:xfrm>
              <a:off x="4320" y="1152"/>
              <a:ext cx="414" cy="402"/>
            </a:xfrm>
            <a:prstGeom prst="roundRect">
              <a:avLst>
                <a:gd name="adj" fmla="val 11921"/>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lstStyle/>
            <a:p>
              <a:pPr algn="ctr">
                <a:lnSpc>
                  <a:spcPct val="100000"/>
                </a:lnSpc>
                <a:spcBef>
                  <a:spcPct val="0"/>
                </a:spcBef>
                <a:buClrTx/>
                <a:buSzTx/>
                <a:defRPr/>
              </a:pPr>
              <a:endParaRPr lang="en-US" sz="1800">
                <a:latin typeface="Arial" charset="0"/>
              </a:endParaRPr>
            </a:p>
          </p:txBody>
        </p:sp>
        <p:sp>
          <p:nvSpPr>
            <p:cNvPr id="100" name="Freeform 12"/>
            <p:cNvSpPr>
              <a:spLocks/>
            </p:cNvSpPr>
            <p:nvPr/>
          </p:nvSpPr>
          <p:spPr bwMode="gray">
            <a:xfrm>
              <a:off x="4346" y="1178"/>
              <a:ext cx="206" cy="201"/>
            </a:xfrm>
            <a:custGeom>
              <a:avLst/>
              <a:gdLst/>
              <a:ahLst/>
              <a:cxnLst>
                <a:cxn ang="0">
                  <a:pos x="118" y="0"/>
                </a:cxn>
                <a:cxn ang="0">
                  <a:pos x="0" y="118"/>
                </a:cxn>
                <a:cxn ang="0">
                  <a:pos x="0" y="589"/>
                </a:cxn>
                <a:cxn ang="0">
                  <a:pos x="161" y="174"/>
                </a:cxn>
                <a:cxn ang="0">
                  <a:pos x="589" y="0"/>
                </a:cxn>
                <a:cxn ang="0">
                  <a:pos x="118" y="0"/>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ln>
              <a:headEnd/>
              <a:tailEnd/>
            </a:ln>
          </p:spPr>
          <p:style>
            <a:lnRef idx="1">
              <a:schemeClr val="accent3"/>
            </a:lnRef>
            <a:fillRef idx="2">
              <a:schemeClr val="accent3"/>
            </a:fillRef>
            <a:effectRef idx="1">
              <a:schemeClr val="accent3"/>
            </a:effectRef>
            <a:fontRef idx="minor">
              <a:schemeClr val="dk1"/>
            </a:fontRef>
          </p:style>
          <p:txBody>
            <a:bodyPr/>
            <a:lstStyle/>
            <a:p>
              <a:pPr algn="ctr">
                <a:lnSpc>
                  <a:spcPct val="100000"/>
                </a:lnSpc>
                <a:spcBef>
                  <a:spcPct val="0"/>
                </a:spcBef>
                <a:buClrTx/>
                <a:buSzTx/>
                <a:defRPr/>
              </a:pPr>
              <a:endParaRPr lang="en-US" sz="1800">
                <a:latin typeface="Arial" charset="0"/>
              </a:endParaRPr>
            </a:p>
          </p:txBody>
        </p:sp>
      </p:grpSp>
      <p:sp>
        <p:nvSpPr>
          <p:cNvPr id="103" name="Rectangle 102"/>
          <p:cNvSpPr>
            <a:spLocks noChangeArrowheads="1"/>
          </p:cNvSpPr>
          <p:nvPr/>
        </p:nvSpPr>
        <p:spPr bwMode="auto">
          <a:xfrm>
            <a:off x="381000" y="3505200"/>
            <a:ext cx="3040063" cy="108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anchor="ctr"/>
          <a:lstStyle/>
          <a:p>
            <a:pPr algn="ctr">
              <a:lnSpc>
                <a:spcPct val="100000"/>
              </a:lnSpc>
              <a:spcBef>
                <a:spcPct val="0"/>
              </a:spcBef>
              <a:buClrTx/>
              <a:buSzTx/>
            </a:pPr>
            <a:r>
              <a:rPr lang="en-US" sz="2800" b="1">
                <a:solidFill>
                  <a:srgbClr val="0000CC"/>
                </a:solidFill>
                <a:latin typeface="Times New Roman" pitchFamily="18" charset="0"/>
                <a:cs typeface="Times New Roman" pitchFamily="18" charset="0"/>
              </a:rPr>
              <a:t>Tầng nghĩa 2</a:t>
            </a:r>
          </a:p>
        </p:txBody>
      </p:sp>
      <p:sp>
        <p:nvSpPr>
          <p:cNvPr id="104" name="Rectangle 103"/>
          <p:cNvSpPr>
            <a:spLocks noChangeArrowheads="1"/>
          </p:cNvSpPr>
          <p:nvPr/>
        </p:nvSpPr>
        <p:spPr bwMode="auto">
          <a:xfrm>
            <a:off x="381000" y="5029200"/>
            <a:ext cx="3154363" cy="108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none" anchor="ctr"/>
          <a:lstStyle/>
          <a:p>
            <a:pPr algn="ctr">
              <a:lnSpc>
                <a:spcPct val="100000"/>
              </a:lnSpc>
              <a:spcBef>
                <a:spcPct val="0"/>
              </a:spcBef>
              <a:buClrTx/>
              <a:buSzTx/>
            </a:pPr>
            <a:r>
              <a:rPr lang="en-US" sz="2800" b="1">
                <a:solidFill>
                  <a:srgbClr val="0000CC"/>
                </a:solidFill>
                <a:latin typeface="Times New Roman" pitchFamily="18" charset="0"/>
                <a:cs typeface="Times New Roman" pitchFamily="18" charset="0"/>
              </a:rPr>
              <a:t>Tầng nghĩa 3</a:t>
            </a:r>
          </a:p>
          <a:p>
            <a:pPr algn="ctr">
              <a:lnSpc>
                <a:spcPct val="100000"/>
              </a:lnSpc>
              <a:spcBef>
                <a:spcPct val="0"/>
              </a:spcBef>
              <a:buClrTx/>
              <a:buSzTx/>
            </a:pPr>
            <a:endParaRPr lang="en-US" sz="2800" b="1">
              <a:solidFill>
                <a:srgbClr val="66FF33"/>
              </a:solidFill>
            </a:endParaRPr>
          </a:p>
        </p:txBody>
      </p:sp>
      <p:grpSp>
        <p:nvGrpSpPr>
          <p:cNvPr id="5" name="Group 6"/>
          <p:cNvGrpSpPr>
            <a:grpSpLocks/>
          </p:cNvGrpSpPr>
          <p:nvPr/>
        </p:nvGrpSpPr>
        <p:grpSpPr bwMode="auto">
          <a:xfrm>
            <a:off x="152400" y="2133600"/>
            <a:ext cx="3429000" cy="1144588"/>
            <a:chOff x="4319" y="1152"/>
            <a:chExt cx="414" cy="402"/>
          </a:xfrm>
        </p:grpSpPr>
        <p:sp>
          <p:nvSpPr>
            <p:cNvPr id="101" name="AutoShape 7"/>
            <p:cNvSpPr>
              <a:spLocks noChangeArrowheads="1"/>
            </p:cNvSpPr>
            <p:nvPr/>
          </p:nvSpPr>
          <p:spPr bwMode="gray">
            <a:xfrm>
              <a:off x="4319" y="1152"/>
              <a:ext cx="414" cy="402"/>
            </a:xfrm>
            <a:prstGeom prst="roundRect">
              <a:avLst>
                <a:gd name="adj" fmla="val 11921"/>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lstStyle/>
            <a:p>
              <a:pPr algn="ctr">
                <a:lnSpc>
                  <a:spcPct val="100000"/>
                </a:lnSpc>
                <a:spcBef>
                  <a:spcPct val="0"/>
                </a:spcBef>
                <a:buClrTx/>
                <a:buSzTx/>
                <a:defRPr/>
              </a:pPr>
              <a:endParaRPr lang="en-US" sz="1800">
                <a:latin typeface="Arial" charset="0"/>
              </a:endParaRPr>
            </a:p>
          </p:txBody>
        </p:sp>
        <p:sp>
          <p:nvSpPr>
            <p:cNvPr id="102" name="Freeform 8"/>
            <p:cNvSpPr>
              <a:spLocks/>
            </p:cNvSpPr>
            <p:nvPr/>
          </p:nvSpPr>
          <p:spPr bwMode="gray">
            <a:xfrm>
              <a:off x="4346" y="1178"/>
              <a:ext cx="206" cy="201"/>
            </a:xfrm>
            <a:custGeom>
              <a:avLst/>
              <a:gdLst/>
              <a:ahLst/>
              <a:cxnLst>
                <a:cxn ang="0">
                  <a:pos x="118" y="0"/>
                </a:cxn>
                <a:cxn ang="0">
                  <a:pos x="0" y="118"/>
                </a:cxn>
                <a:cxn ang="0">
                  <a:pos x="0" y="589"/>
                </a:cxn>
                <a:cxn ang="0">
                  <a:pos x="161" y="174"/>
                </a:cxn>
                <a:cxn ang="0">
                  <a:pos x="589" y="0"/>
                </a:cxn>
                <a:cxn ang="0">
                  <a:pos x="118" y="0"/>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ln>
              <a:headEnd/>
              <a:tailEnd/>
            </a:ln>
          </p:spPr>
          <p:style>
            <a:lnRef idx="1">
              <a:schemeClr val="accent3"/>
            </a:lnRef>
            <a:fillRef idx="2">
              <a:schemeClr val="accent3"/>
            </a:fillRef>
            <a:effectRef idx="1">
              <a:schemeClr val="accent3"/>
            </a:effectRef>
            <a:fontRef idx="minor">
              <a:schemeClr val="dk1"/>
            </a:fontRef>
          </p:style>
          <p:txBody>
            <a:bodyPr/>
            <a:lstStyle/>
            <a:p>
              <a:pPr algn="ctr">
                <a:lnSpc>
                  <a:spcPct val="100000"/>
                </a:lnSpc>
                <a:spcBef>
                  <a:spcPct val="0"/>
                </a:spcBef>
                <a:buClrTx/>
                <a:buSzTx/>
                <a:defRPr/>
              </a:pPr>
              <a:endParaRPr lang="en-US" sz="1800">
                <a:latin typeface="Arial" charset="0"/>
              </a:endParaRPr>
            </a:p>
          </p:txBody>
        </p:sp>
      </p:grpSp>
      <p:sp>
        <p:nvSpPr>
          <p:cNvPr id="89" name="Rectangle 9"/>
          <p:cNvSpPr>
            <a:spLocks noChangeArrowheads="1"/>
          </p:cNvSpPr>
          <p:nvPr/>
        </p:nvSpPr>
        <p:spPr bwMode="gray">
          <a:xfrm>
            <a:off x="304800" y="2438400"/>
            <a:ext cx="3203575" cy="519113"/>
          </a:xfrm>
          <a:prstGeom prst="rect">
            <a:avLst/>
          </a:prstGeom>
          <a:ln/>
        </p:spPr>
        <p:style>
          <a:lnRef idx="1">
            <a:schemeClr val="accent3"/>
          </a:lnRef>
          <a:fillRef idx="2">
            <a:schemeClr val="accent3"/>
          </a:fillRef>
          <a:effectRef idx="1">
            <a:schemeClr val="accent3"/>
          </a:effectRef>
          <a:fontRef idx="minor">
            <a:schemeClr val="dk1"/>
          </a:fontRef>
        </p:style>
        <p:txBody>
          <a:bodyPr>
            <a:spAutoFit/>
          </a:bodyPr>
          <a:lstStyle/>
          <a:p>
            <a:pPr algn="ctr">
              <a:lnSpc>
                <a:spcPct val="100000"/>
              </a:lnSpc>
              <a:spcBef>
                <a:spcPct val="0"/>
              </a:spcBef>
              <a:buClrTx/>
              <a:buSzTx/>
              <a:defRPr/>
            </a:pPr>
            <a:r>
              <a:rPr lang="en-US" sz="2800" b="1" dirty="0">
                <a:solidFill>
                  <a:srgbClr val="0000CC"/>
                </a:solidFill>
                <a:latin typeface="Times New Roman" pitchFamily="18" charset="0"/>
                <a:cs typeface="Times New Roman" pitchFamily="18" charset="0"/>
              </a:rPr>
              <a:t>Tầng nghĩa 1</a:t>
            </a:r>
          </a:p>
        </p:txBody>
      </p:sp>
      <p:sp>
        <p:nvSpPr>
          <p:cNvPr id="8" name="Rounded Rectangle 7"/>
          <p:cNvSpPr/>
          <p:nvPr/>
        </p:nvSpPr>
        <p:spPr bwMode="auto">
          <a:xfrm>
            <a:off x="4584700" y="1803400"/>
            <a:ext cx="4479925" cy="4808538"/>
          </a:xfrm>
          <a:prstGeom prst="round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wrap="none" anchor="ctr"/>
          <a:lstStyle/>
          <a:p>
            <a:pPr algn="ctr">
              <a:lnSpc>
                <a:spcPct val="100000"/>
              </a:lnSpc>
              <a:spcBef>
                <a:spcPct val="0"/>
              </a:spcBef>
              <a:buClrTx/>
              <a:buSzTx/>
              <a:defRPr/>
            </a:pPr>
            <a:endParaRPr lang="en-US" sz="1800">
              <a:solidFill>
                <a:schemeClr val="tx1"/>
              </a:solidFill>
            </a:endParaRPr>
          </a:p>
        </p:txBody>
      </p:sp>
      <p:sp>
        <p:nvSpPr>
          <p:cNvPr id="9" name="TextBox 8"/>
          <p:cNvSpPr txBox="1">
            <a:spLocks noChangeArrowheads="1"/>
          </p:cNvSpPr>
          <p:nvPr/>
        </p:nvSpPr>
        <p:spPr bwMode="auto">
          <a:xfrm>
            <a:off x="4800600" y="2057400"/>
            <a:ext cx="4038600"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6pPr>
            <a:lvl7pPr marL="29718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7pPr>
            <a:lvl8pPr marL="34290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8pPr>
            <a:lvl9pPr marL="38862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9pPr>
          </a:lstStyle>
          <a:p>
            <a:pPr algn="just" eaLnBrk="1" hangingPunct="1"/>
            <a:endParaRPr lang="en-US" b="1" dirty="0">
              <a:solidFill>
                <a:schemeClr val="bg1"/>
              </a:solidFill>
            </a:endParaRPr>
          </a:p>
          <a:p>
            <a:pPr algn="just" eaLnBrk="1" hangingPunct="1"/>
            <a:endParaRPr lang="en-US" b="1" dirty="0">
              <a:solidFill>
                <a:schemeClr val="bg1"/>
              </a:solidFill>
            </a:endParaRPr>
          </a:p>
          <a:p>
            <a:pPr algn="just" eaLnBrk="1" hangingPunct="1"/>
            <a:r>
              <a:rPr lang="en-US" b="1" dirty="0">
                <a:solidFill>
                  <a:srgbClr val="0000CC"/>
                </a:solidFill>
              </a:rPr>
              <a:t>- Chỉ phương thuốc chữa bệnh lao bằng chiếc bánh bao tẩm máu tử tù. </a:t>
            </a:r>
          </a:p>
          <a:p>
            <a:pPr algn="just" eaLnBrk="1" hangingPunct="1"/>
            <a:endParaRPr lang="en-US" b="1" dirty="0">
              <a:solidFill>
                <a:schemeClr val="bg1"/>
              </a:solidFill>
            </a:endParaRPr>
          </a:p>
          <a:p>
            <a:pPr algn="just" eaLnBrk="1" hangingPunct="1"/>
            <a:r>
              <a:rPr lang="en-US" b="1" dirty="0">
                <a:solidFill>
                  <a:srgbClr val="0000CC"/>
                </a:solidFill>
              </a:rPr>
              <a:t>- Đây là một </a:t>
            </a:r>
            <a:r>
              <a:rPr lang="en-US" b="1" u="sng" dirty="0">
                <a:solidFill>
                  <a:srgbClr val="0000CC"/>
                </a:solidFill>
              </a:rPr>
              <a:t>phương thuốc mê tín, lạc hậu</a:t>
            </a:r>
            <a:r>
              <a:rPr lang="en-US" b="1" dirty="0">
                <a:solidFill>
                  <a:srgbClr val="0000CC"/>
                </a:solidFill>
              </a:rPr>
              <a:t> dẫn đến cái chết </a:t>
            </a:r>
            <a:r>
              <a:rPr lang="en-US" b="1" dirty="0" smtClean="0">
                <a:solidFill>
                  <a:srgbClr val="0000CC"/>
                </a:solidFill>
              </a:rPr>
              <a:t>thê thảm của bé Tiểu Thuyên.</a:t>
            </a:r>
            <a:endParaRPr lang="en-US" b="1" dirty="0">
              <a:solidFill>
                <a:srgbClr val="0000CC"/>
              </a:solidFill>
            </a:endParaRPr>
          </a:p>
        </p:txBody>
      </p:sp>
      <p:sp>
        <p:nvSpPr>
          <p:cNvPr id="10" name="Right Arrow 9"/>
          <p:cNvSpPr>
            <a:spLocks noChangeArrowheads="1"/>
          </p:cNvSpPr>
          <p:nvPr/>
        </p:nvSpPr>
        <p:spPr bwMode="auto">
          <a:xfrm>
            <a:off x="3657600" y="2286000"/>
            <a:ext cx="762000" cy="698500"/>
          </a:xfrm>
          <a:prstGeom prst="rightArrow">
            <a:avLst>
              <a:gd name="adj1" fmla="val 50000"/>
              <a:gd name="adj2" fmla="val 54545"/>
            </a:avLst>
          </a:prstGeom>
          <a:gradFill rotWithShape="0">
            <a:gsLst>
              <a:gs pos="0">
                <a:srgbClr val="FFFFFF"/>
              </a:gs>
              <a:gs pos="100000">
                <a:srgbClr val="FF0000"/>
              </a:gs>
            </a:gsLst>
            <a:lin ang="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p>
            <a:pPr algn="ctr">
              <a:lnSpc>
                <a:spcPct val="100000"/>
              </a:lnSpc>
              <a:spcBef>
                <a:spcPct val="0"/>
              </a:spcBef>
              <a:buClrTx/>
              <a:buSzTx/>
            </a:pPr>
            <a:endParaRPr lang="vi-VN" sz="1800"/>
          </a:p>
        </p:txBody>
      </p:sp>
      <p:grpSp>
        <p:nvGrpSpPr>
          <p:cNvPr id="6" name="Group 1"/>
          <p:cNvGrpSpPr>
            <a:grpSpLocks/>
          </p:cNvGrpSpPr>
          <p:nvPr/>
        </p:nvGrpSpPr>
        <p:grpSpPr bwMode="auto">
          <a:xfrm>
            <a:off x="4545012" y="1522414"/>
            <a:ext cx="4559300" cy="5089524"/>
            <a:chOff x="6462369" y="3187148"/>
            <a:chExt cx="3220352" cy="3890770"/>
          </a:xfrm>
        </p:grpSpPr>
        <p:sp>
          <p:nvSpPr>
            <p:cNvPr id="3" name="Rounded Rectangle 45"/>
            <p:cNvSpPr/>
            <p:nvPr/>
          </p:nvSpPr>
          <p:spPr bwMode="auto">
            <a:xfrm>
              <a:off x="6462369" y="3187148"/>
              <a:ext cx="3220352" cy="3890770"/>
            </a:xfrm>
            <a:prstGeom prst="round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wrap="none" anchor="ctr"/>
            <a:lstStyle/>
            <a:p>
              <a:pPr algn="ctr">
                <a:lnSpc>
                  <a:spcPct val="100000"/>
                </a:lnSpc>
                <a:spcBef>
                  <a:spcPct val="0"/>
                </a:spcBef>
                <a:buClrTx/>
                <a:buSzTx/>
                <a:defRPr/>
              </a:pPr>
              <a:endParaRPr lang="en-US" sz="1800">
                <a:solidFill>
                  <a:schemeClr val="tx1"/>
                </a:solidFill>
              </a:endParaRPr>
            </a:p>
          </p:txBody>
        </p:sp>
        <p:sp>
          <p:nvSpPr>
            <p:cNvPr id="39970" name="TextBox 46"/>
            <p:cNvSpPr txBox="1">
              <a:spLocks noChangeArrowheads="1"/>
            </p:cNvSpPr>
            <p:nvPr/>
          </p:nvSpPr>
          <p:spPr bwMode="auto">
            <a:xfrm>
              <a:off x="6570741" y="3285443"/>
              <a:ext cx="3075476" cy="3129288"/>
            </a:xfrm>
            <a:prstGeom prst="rect">
              <a:avLst/>
            </a:prstGeom>
            <a:ln/>
          </p:spPr>
          <p:style>
            <a:lnRef idx="1">
              <a:schemeClr val="accent3"/>
            </a:lnRef>
            <a:fillRef idx="2">
              <a:schemeClr val="accent3"/>
            </a:fillRef>
            <a:effectRef idx="1">
              <a:schemeClr val="accent3"/>
            </a:effectRef>
            <a:fontRef idx="minor">
              <a:schemeClr val="dk1"/>
            </a:fontRef>
          </p:style>
          <p:txBody>
            <a:bodyPr>
              <a:spAutoFit/>
            </a:bodyPr>
            <a:lstStyle>
              <a:lvl1pPr marL="285750" indent="-285750"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6pPr>
              <a:lvl7pPr marL="29718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7pPr>
              <a:lvl8pPr marL="34290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8pPr>
              <a:lvl9pPr marL="38862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9pPr>
            </a:lstStyle>
            <a:p>
              <a:pPr algn="just" eaLnBrk="1" hangingPunct="1">
                <a:lnSpc>
                  <a:spcPct val="100000"/>
                </a:lnSpc>
                <a:spcBef>
                  <a:spcPct val="0"/>
                </a:spcBef>
                <a:buClrTx/>
                <a:buSzTx/>
                <a:buFontTx/>
                <a:buChar char="-"/>
                <a:defRPr/>
              </a:pPr>
              <a:r>
                <a:rPr lang="en-US" sz="2000" b="1" dirty="0" smtClean="0">
                  <a:solidFill>
                    <a:srgbClr val="0000CC"/>
                  </a:solidFill>
                </a:rPr>
                <a:t>Thuốc có ý nghĩa sâu hơn mang tính khai sáng. Đó là phương thuốc chữa căn bệnh u mê lạc hậu về mặt khoa học của người dân Trung Quốc… </a:t>
              </a:r>
            </a:p>
            <a:p>
              <a:pPr algn="just" eaLnBrk="1" hangingPunct="1">
                <a:lnSpc>
                  <a:spcPct val="100000"/>
                </a:lnSpc>
                <a:spcBef>
                  <a:spcPct val="0"/>
                </a:spcBef>
                <a:buClrTx/>
                <a:buSzTx/>
                <a:buFontTx/>
                <a:buChar char="-"/>
                <a:defRPr/>
              </a:pPr>
              <a:r>
                <a:rPr lang="en-US" sz="2000" b="1" dirty="0" smtClean="0">
                  <a:solidFill>
                    <a:srgbClr val="0000CC"/>
                  </a:solidFill>
                </a:rPr>
                <a:t>Người dân Trung Quốc phải tỉnh giấc, không được “ngủ mê trong cái nhà hộp bằng sắt không có cửa sổ”</a:t>
              </a:r>
            </a:p>
            <a:p>
              <a:pPr algn="just" eaLnBrk="1" hangingPunct="1">
                <a:lnSpc>
                  <a:spcPct val="100000"/>
                </a:lnSpc>
                <a:spcBef>
                  <a:spcPct val="0"/>
                </a:spcBef>
                <a:buClrTx/>
                <a:buSzTx/>
                <a:buFontTx/>
                <a:buChar char="-"/>
                <a:defRPr/>
              </a:pPr>
              <a:r>
                <a:rPr lang="en-US" sz="2000" b="1" dirty="0" smtClean="0">
                  <a:solidFill>
                    <a:srgbClr val="0000CC"/>
                  </a:solidFill>
                </a:rPr>
                <a:t>Thông điệp quan trọng nhất mà Lỗ Tấn muốn nói với người đọc qua hình tượng “chiếc bánh bao tẩm máu người” </a:t>
              </a:r>
            </a:p>
          </p:txBody>
        </p:sp>
      </p:grpSp>
      <p:sp>
        <p:nvSpPr>
          <p:cNvPr id="110" name="Right Arrow 109"/>
          <p:cNvSpPr>
            <a:spLocks noChangeArrowheads="1"/>
          </p:cNvSpPr>
          <p:nvPr/>
        </p:nvSpPr>
        <p:spPr bwMode="auto">
          <a:xfrm>
            <a:off x="3657600" y="3657600"/>
            <a:ext cx="762000" cy="700088"/>
          </a:xfrm>
          <a:prstGeom prst="rightArrow">
            <a:avLst>
              <a:gd name="adj1" fmla="val 50000"/>
              <a:gd name="adj2" fmla="val 54422"/>
            </a:avLst>
          </a:prstGeom>
          <a:gradFill rotWithShape="0">
            <a:gsLst>
              <a:gs pos="0">
                <a:srgbClr val="FFFFFF"/>
              </a:gs>
              <a:gs pos="100000">
                <a:srgbClr val="FF0000"/>
              </a:gs>
            </a:gsLst>
            <a:lin ang="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p>
            <a:pPr algn="ctr">
              <a:lnSpc>
                <a:spcPct val="100000"/>
              </a:lnSpc>
              <a:spcBef>
                <a:spcPct val="0"/>
              </a:spcBef>
              <a:buClrTx/>
              <a:buSzTx/>
            </a:pPr>
            <a:endParaRPr lang="vi-VN" sz="1800"/>
          </a:p>
        </p:txBody>
      </p:sp>
      <p:sp>
        <p:nvSpPr>
          <p:cNvPr id="38" name="Right Arrow 37"/>
          <p:cNvSpPr>
            <a:spLocks noChangeArrowheads="1"/>
          </p:cNvSpPr>
          <p:nvPr/>
        </p:nvSpPr>
        <p:spPr bwMode="auto">
          <a:xfrm>
            <a:off x="3581400" y="5105400"/>
            <a:ext cx="838200" cy="700088"/>
          </a:xfrm>
          <a:prstGeom prst="rightArrow">
            <a:avLst>
              <a:gd name="adj1" fmla="val 50000"/>
              <a:gd name="adj2" fmla="val 59864"/>
            </a:avLst>
          </a:prstGeom>
          <a:gradFill rotWithShape="0">
            <a:gsLst>
              <a:gs pos="0">
                <a:srgbClr val="FFFFFF"/>
              </a:gs>
              <a:gs pos="100000">
                <a:srgbClr val="FF0000"/>
              </a:gs>
            </a:gsLst>
            <a:lin ang="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p>
            <a:pPr algn="ctr">
              <a:lnSpc>
                <a:spcPct val="100000"/>
              </a:lnSpc>
              <a:spcBef>
                <a:spcPct val="0"/>
              </a:spcBef>
              <a:buClrTx/>
              <a:buSzTx/>
            </a:pPr>
            <a:endParaRPr lang="vi-VN" sz="1800"/>
          </a:p>
        </p:txBody>
      </p:sp>
      <p:grpSp>
        <p:nvGrpSpPr>
          <p:cNvPr id="40974" name="Group 4"/>
          <p:cNvGrpSpPr>
            <a:grpSpLocks/>
          </p:cNvGrpSpPr>
          <p:nvPr/>
        </p:nvGrpSpPr>
        <p:grpSpPr bwMode="auto">
          <a:xfrm>
            <a:off x="-79375" y="19211"/>
            <a:ext cx="9144000" cy="835025"/>
            <a:chOff x="752" y="1413"/>
            <a:chExt cx="1321" cy="294"/>
          </a:xfrm>
        </p:grpSpPr>
        <p:sp>
          <p:nvSpPr>
            <p:cNvPr id="162" name="AutoShape 5"/>
            <p:cNvSpPr>
              <a:spLocks noChangeArrowheads="1"/>
            </p:cNvSpPr>
            <p:nvPr/>
          </p:nvSpPr>
          <p:spPr bwMode="gray">
            <a:xfrm>
              <a:off x="752" y="1413"/>
              <a:ext cx="1321" cy="294"/>
            </a:xfrm>
            <a:prstGeom prst="roundRect">
              <a:avLst>
                <a:gd name="adj" fmla="val 50000"/>
              </a:avLst>
            </a:prstGeom>
            <a:gradFill rotWithShape="1">
              <a:gsLst>
                <a:gs pos="0">
                  <a:schemeClr val="accent2">
                    <a:gamma/>
                    <a:shade val="79216"/>
                    <a:invGamma/>
                  </a:schemeClr>
                </a:gs>
                <a:gs pos="50000">
                  <a:schemeClr val="accent2"/>
                </a:gs>
                <a:gs pos="100000">
                  <a:schemeClr val="accent2">
                    <a:gamma/>
                    <a:shade val="79216"/>
                    <a:invGamma/>
                  </a:schemeClr>
                </a:gs>
              </a:gsLst>
              <a:lin ang="0" scaled="1"/>
            </a:gradFill>
            <a:ln w="12700">
              <a:noFill/>
              <a:round/>
              <a:headEnd/>
              <a:tailEnd/>
            </a:ln>
            <a:effectLst>
              <a:outerShdw dist="53882" dir="2700000" algn="ctr" rotWithShape="0">
                <a:srgbClr val="292929">
                  <a:alpha val="50000"/>
                </a:srgbClr>
              </a:outerShdw>
            </a:effectLst>
          </p:spPr>
          <p:txBody>
            <a:bodyPr wrap="none" anchor="ctr"/>
            <a:lstStyle/>
            <a:p>
              <a:pPr algn="ctr">
                <a:lnSpc>
                  <a:spcPct val="100000"/>
                </a:lnSpc>
                <a:spcBef>
                  <a:spcPct val="0"/>
                </a:spcBef>
                <a:buClrTx/>
                <a:buSzTx/>
                <a:defRPr/>
              </a:pPr>
              <a:endParaRPr lang="en-US" sz="1800">
                <a:latin typeface="Arial" charset="0"/>
                <a:cs typeface="+mn-cs"/>
              </a:endParaRPr>
            </a:p>
          </p:txBody>
        </p:sp>
        <p:sp>
          <p:nvSpPr>
            <p:cNvPr id="163" name="AutoShape 6"/>
            <p:cNvSpPr>
              <a:spLocks noChangeArrowheads="1"/>
            </p:cNvSpPr>
            <p:nvPr/>
          </p:nvSpPr>
          <p:spPr bwMode="gray">
            <a:xfrm flipH="1">
              <a:off x="2007" y="1457"/>
              <a:ext cx="59" cy="204"/>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w="9525">
              <a:noFill/>
              <a:miter lim="800000"/>
              <a:headEnd/>
              <a:tailEnd/>
            </a:ln>
            <a:effectLst/>
          </p:spPr>
          <p:txBody>
            <a:bodyPr wrap="none" anchor="ctr"/>
            <a:lstStyle/>
            <a:p>
              <a:pPr algn="ctr">
                <a:lnSpc>
                  <a:spcPct val="100000"/>
                </a:lnSpc>
                <a:spcBef>
                  <a:spcPct val="0"/>
                </a:spcBef>
                <a:buClrTx/>
                <a:buSzTx/>
                <a:defRPr/>
              </a:pPr>
              <a:endParaRPr lang="en-US" sz="1800">
                <a:latin typeface="Arial" charset="0"/>
                <a:cs typeface="+mn-cs"/>
              </a:endParaRPr>
            </a:p>
          </p:txBody>
        </p:sp>
        <p:sp>
          <p:nvSpPr>
            <p:cNvPr id="164" name="AutoShape 7"/>
            <p:cNvSpPr>
              <a:spLocks noChangeArrowheads="1"/>
            </p:cNvSpPr>
            <p:nvPr/>
          </p:nvSpPr>
          <p:spPr bwMode="gray">
            <a:xfrm>
              <a:off x="766" y="1457"/>
              <a:ext cx="59" cy="204"/>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w="9525">
              <a:noFill/>
              <a:miter lim="800000"/>
              <a:headEnd/>
              <a:tailEnd/>
            </a:ln>
            <a:effectLst/>
          </p:spPr>
          <p:txBody>
            <a:bodyPr wrap="none" anchor="ctr"/>
            <a:lstStyle/>
            <a:p>
              <a:pPr algn="ctr">
                <a:lnSpc>
                  <a:spcPct val="100000"/>
                </a:lnSpc>
                <a:spcBef>
                  <a:spcPct val="0"/>
                </a:spcBef>
                <a:buClrTx/>
                <a:buSzTx/>
                <a:defRPr/>
              </a:pPr>
              <a:endParaRPr lang="en-US" sz="1800">
                <a:latin typeface="Arial" charset="0"/>
                <a:cs typeface="+mn-cs"/>
              </a:endParaRPr>
            </a:p>
          </p:txBody>
        </p:sp>
      </p:grpSp>
      <p:sp>
        <p:nvSpPr>
          <p:cNvPr id="194594" name="Rectangle 34"/>
          <p:cNvSpPr>
            <a:spLocks noChangeArrowheads="1"/>
          </p:cNvSpPr>
          <p:nvPr/>
        </p:nvSpPr>
        <p:spPr bwMode="auto">
          <a:xfrm>
            <a:off x="228600" y="228600"/>
            <a:ext cx="8686800" cy="533400"/>
          </a:xfrm>
          <a:prstGeom prst="rect">
            <a:avLst/>
          </a:prstGeom>
          <a:noFill/>
          <a:ln w="9525">
            <a:noFill/>
            <a:miter lim="800000"/>
            <a:headEnd/>
            <a:tailEnd/>
          </a:ln>
        </p:spPr>
        <p:txBody>
          <a:bodyPr lIns="92075" tIns="46037" rIns="92075" bIns="46037" anchor="ctr"/>
          <a:lstStyle/>
          <a:p>
            <a:pPr>
              <a:lnSpc>
                <a:spcPct val="70000"/>
              </a:lnSpc>
              <a:spcBef>
                <a:spcPct val="0"/>
              </a:spcBef>
              <a:buClrTx/>
              <a:buSzTx/>
              <a:defRPr/>
            </a:pPr>
            <a:r>
              <a:rPr lang="en-US" b="1" dirty="0">
                <a:solidFill>
                  <a:schemeClr val="bg1"/>
                </a:solidFill>
                <a:latin typeface="Tahoma" pitchFamily="34" charset="0"/>
                <a:cs typeface="Arial" charset="0"/>
              </a:rPr>
              <a:t>Đọc văn: </a:t>
            </a:r>
            <a:br>
              <a:rPr lang="en-US" b="1" dirty="0">
                <a:solidFill>
                  <a:schemeClr val="bg1"/>
                </a:solidFill>
                <a:latin typeface="Tahoma" pitchFamily="34" charset="0"/>
                <a:cs typeface="Arial" charset="0"/>
              </a:rPr>
            </a:br>
            <a:r>
              <a:rPr lang="en-US" b="1" i="1" dirty="0">
                <a:solidFill>
                  <a:schemeClr val="bg1"/>
                </a:solidFill>
                <a:effectLst>
                  <a:outerShdw blurRad="38100" dist="38100" dir="2700000" algn="tl">
                    <a:srgbClr val="FFFFFF"/>
                  </a:outerShdw>
                </a:effectLst>
                <a:latin typeface="Tahoma" pitchFamily="34" charset="0"/>
                <a:cs typeface="Arial" charset="0"/>
              </a:rPr>
              <a:t>                                  </a:t>
            </a:r>
            <a:r>
              <a:rPr lang="en-US" sz="2800" b="1" i="1" dirty="0">
                <a:solidFill>
                  <a:schemeClr val="bg1"/>
                </a:solidFill>
                <a:latin typeface="Arial" charset="0"/>
                <a:cs typeface="Arial" charset="0"/>
              </a:rPr>
              <a:t>Thuốc   </a:t>
            </a:r>
            <a:r>
              <a:rPr lang="en-US" b="1" i="1" dirty="0">
                <a:solidFill>
                  <a:schemeClr val="bg1"/>
                </a:solidFill>
                <a:latin typeface="Arial" charset="0"/>
                <a:cs typeface="Arial" charset="0"/>
              </a:rPr>
              <a:t>(Lỗ Tấn)</a:t>
            </a:r>
          </a:p>
        </p:txBody>
      </p:sp>
      <p:sp>
        <p:nvSpPr>
          <p:cNvPr id="194595" name="Rectangle 35"/>
          <p:cNvSpPr>
            <a:spLocks noChangeArrowheads="1"/>
          </p:cNvSpPr>
          <p:nvPr/>
        </p:nvSpPr>
        <p:spPr bwMode="auto">
          <a:xfrm>
            <a:off x="0" y="809625"/>
            <a:ext cx="45847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7" rIns="92075" bIns="46037" anchor="ctr"/>
          <a:lstStyle/>
          <a:p>
            <a:pPr>
              <a:lnSpc>
                <a:spcPct val="70000"/>
              </a:lnSpc>
              <a:spcBef>
                <a:spcPct val="0"/>
              </a:spcBef>
              <a:buClrTx/>
              <a:buSzTx/>
            </a:pPr>
            <a:r>
              <a:rPr lang="en-US" b="1">
                <a:solidFill>
                  <a:srgbClr val="FF0000"/>
                </a:solidFill>
                <a:latin typeface="Times New Roman" pitchFamily="18" charset="0"/>
                <a:cs typeface="Times New Roman" pitchFamily="18" charset="0"/>
              </a:rPr>
              <a:t>I- Tìm hiểu chung</a:t>
            </a:r>
            <a:br>
              <a:rPr lang="en-US" b="1">
                <a:solidFill>
                  <a:srgbClr val="FF0000"/>
                </a:solidFill>
                <a:latin typeface="Times New Roman" pitchFamily="18" charset="0"/>
                <a:cs typeface="Times New Roman" pitchFamily="18" charset="0"/>
              </a:rPr>
            </a:br>
            <a:r>
              <a:rPr lang="en-US" b="1">
                <a:solidFill>
                  <a:srgbClr val="FF0000"/>
                </a:solidFill>
                <a:latin typeface="Times New Roman" pitchFamily="18" charset="0"/>
                <a:cs typeface="Times New Roman" pitchFamily="18" charset="0"/>
              </a:rPr>
              <a:t>II- Đọc – hiểu văn bản</a:t>
            </a:r>
          </a:p>
        </p:txBody>
      </p:sp>
      <p:sp>
        <p:nvSpPr>
          <p:cNvPr id="194596" name="Rectangle 36"/>
          <p:cNvSpPr>
            <a:spLocks noChangeArrowheads="1"/>
          </p:cNvSpPr>
          <p:nvPr/>
        </p:nvSpPr>
        <p:spPr bwMode="auto">
          <a:xfrm>
            <a:off x="381000" y="1600200"/>
            <a:ext cx="3886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7" rIns="92075" bIns="46037"/>
          <a:lstStyle/>
          <a:p>
            <a:pPr marL="342900" indent="-342900">
              <a:buFont typeface="Wingdings" pitchFamily="2" charset="2"/>
              <a:buNone/>
            </a:pPr>
            <a:r>
              <a:rPr lang="en-US" sz="2000" b="1">
                <a:solidFill>
                  <a:srgbClr val="FF0000"/>
                </a:solidFill>
                <a:latin typeface="Times New Roman" pitchFamily="18" charset="0"/>
                <a:cs typeface="Times New Roman" pitchFamily="18" charset="0"/>
              </a:rPr>
              <a:t>1. Ý nghĩa nhan đề </a:t>
            </a:r>
            <a:r>
              <a:rPr lang="en-US" sz="2000" b="1" i="1">
                <a:solidFill>
                  <a:srgbClr val="FF0000"/>
                </a:solidFill>
                <a:latin typeface="Times New Roman" pitchFamily="18" charset="0"/>
                <a:cs typeface="Times New Roman" pitchFamily="18" charset="0"/>
              </a:rPr>
              <a:t>Thuốc</a:t>
            </a:r>
            <a:endParaRPr lang="en-US" sz="2000" b="1">
              <a:solidFill>
                <a:srgbClr val="FF0000"/>
              </a:solidFill>
              <a:latin typeface="Times New Roman" pitchFamily="18" charset="0"/>
              <a:cs typeface="Times New Roman" pitchFamily="18" charset="0"/>
            </a:endParaRPr>
          </a:p>
        </p:txBody>
      </p:sp>
      <p:grpSp>
        <p:nvGrpSpPr>
          <p:cNvPr id="11" name="Group 1"/>
          <p:cNvGrpSpPr>
            <a:grpSpLocks/>
          </p:cNvGrpSpPr>
          <p:nvPr/>
        </p:nvGrpSpPr>
        <p:grpSpPr bwMode="auto">
          <a:xfrm>
            <a:off x="4583113" y="1566065"/>
            <a:ext cx="4481512" cy="4532313"/>
            <a:chOff x="6462318" y="3166047"/>
            <a:chExt cx="3220127" cy="3890638"/>
          </a:xfrm>
        </p:grpSpPr>
        <p:sp>
          <p:nvSpPr>
            <p:cNvPr id="46" name="Rounded Rectangle 45"/>
            <p:cNvSpPr/>
            <p:nvPr/>
          </p:nvSpPr>
          <p:spPr bwMode="auto">
            <a:xfrm>
              <a:off x="6462318" y="3166047"/>
              <a:ext cx="3220127" cy="3890638"/>
            </a:xfrm>
            <a:prstGeom prst="round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wrap="none" anchor="ctr"/>
            <a:lstStyle/>
            <a:p>
              <a:pPr algn="ctr">
                <a:lnSpc>
                  <a:spcPct val="100000"/>
                </a:lnSpc>
                <a:spcBef>
                  <a:spcPct val="0"/>
                </a:spcBef>
                <a:buClrTx/>
                <a:buSzTx/>
                <a:defRPr/>
              </a:pPr>
              <a:endParaRPr lang="en-US" sz="1800">
                <a:solidFill>
                  <a:schemeClr val="tx1"/>
                </a:solidFill>
              </a:endParaRPr>
            </a:p>
          </p:txBody>
        </p:sp>
        <p:sp>
          <p:nvSpPr>
            <p:cNvPr id="45081" name="TextBox 46"/>
            <p:cNvSpPr txBox="1">
              <a:spLocks noChangeArrowheads="1"/>
            </p:cNvSpPr>
            <p:nvPr/>
          </p:nvSpPr>
          <p:spPr bwMode="auto">
            <a:xfrm>
              <a:off x="6570682" y="3285969"/>
              <a:ext cx="3075262" cy="3725252"/>
            </a:xfrm>
            <a:prstGeom prst="rect">
              <a:avLst/>
            </a:prstGeom>
            <a:ln/>
          </p:spPr>
          <p:style>
            <a:lnRef idx="1">
              <a:schemeClr val="accent3"/>
            </a:lnRef>
            <a:fillRef idx="2">
              <a:schemeClr val="accent3"/>
            </a:fillRef>
            <a:effectRef idx="1">
              <a:schemeClr val="accent3"/>
            </a:effectRef>
            <a:fontRef idx="minor">
              <a:schemeClr val="dk1"/>
            </a:fontRef>
          </p:style>
          <p:txBody>
            <a:bodyPr>
              <a:spAutoFit/>
            </a:bodyPr>
            <a:lstStyle>
              <a:lvl1pPr marL="285750" indent="171450"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lnSpc>
                  <a:spcPct val="80000"/>
                </a:lnSpc>
                <a:spcBef>
                  <a:spcPct val="20000"/>
                </a:spcBef>
                <a:spcAft>
                  <a:spcPct val="0"/>
                </a:spcAft>
                <a:buClr>
                  <a:schemeClr val="hlink"/>
                </a:buClr>
                <a:buSzPct val="60000"/>
                <a:defRPr sz="2400">
                  <a:solidFill>
                    <a:schemeClr val="tx1"/>
                  </a:solidFill>
                  <a:latin typeface="Arial" charset="0"/>
                  <a:cs typeface="Arial" charset="0"/>
                </a:defRPr>
              </a:lvl6pPr>
              <a:lvl7pPr marL="2971800" indent="-228600" eaLnBrk="0" fontAlgn="base" hangingPunct="0">
                <a:lnSpc>
                  <a:spcPct val="80000"/>
                </a:lnSpc>
                <a:spcBef>
                  <a:spcPct val="20000"/>
                </a:spcBef>
                <a:spcAft>
                  <a:spcPct val="0"/>
                </a:spcAft>
                <a:buClr>
                  <a:schemeClr val="hlink"/>
                </a:buClr>
                <a:buSzPct val="60000"/>
                <a:defRPr sz="2400">
                  <a:solidFill>
                    <a:schemeClr val="tx1"/>
                  </a:solidFill>
                  <a:latin typeface="Arial" charset="0"/>
                  <a:cs typeface="Arial" charset="0"/>
                </a:defRPr>
              </a:lvl7pPr>
              <a:lvl8pPr marL="3429000" indent="-228600" eaLnBrk="0" fontAlgn="base" hangingPunct="0">
                <a:lnSpc>
                  <a:spcPct val="80000"/>
                </a:lnSpc>
                <a:spcBef>
                  <a:spcPct val="20000"/>
                </a:spcBef>
                <a:spcAft>
                  <a:spcPct val="0"/>
                </a:spcAft>
                <a:buClr>
                  <a:schemeClr val="hlink"/>
                </a:buClr>
                <a:buSzPct val="60000"/>
                <a:defRPr sz="2400">
                  <a:solidFill>
                    <a:schemeClr val="tx1"/>
                  </a:solidFill>
                  <a:latin typeface="Arial" charset="0"/>
                  <a:cs typeface="Arial" charset="0"/>
                </a:defRPr>
              </a:lvl8pPr>
              <a:lvl9pPr marL="3886200" indent="-228600" eaLnBrk="0" fontAlgn="base" hangingPunct="0">
                <a:lnSpc>
                  <a:spcPct val="80000"/>
                </a:lnSpc>
                <a:spcBef>
                  <a:spcPct val="20000"/>
                </a:spcBef>
                <a:spcAft>
                  <a:spcPct val="0"/>
                </a:spcAft>
                <a:buClr>
                  <a:schemeClr val="hlink"/>
                </a:buClr>
                <a:buSzPct val="60000"/>
                <a:defRPr sz="2400">
                  <a:solidFill>
                    <a:schemeClr val="tx1"/>
                  </a:solidFill>
                  <a:latin typeface="Arial" charset="0"/>
                  <a:cs typeface="Arial" charset="0"/>
                </a:defRPr>
              </a:lvl9pPr>
            </a:lstStyle>
            <a:p>
              <a:pPr algn="just" eaLnBrk="1" hangingPunct="1">
                <a:lnSpc>
                  <a:spcPct val="100000"/>
                </a:lnSpc>
                <a:spcBef>
                  <a:spcPct val="50000"/>
                </a:spcBef>
                <a:buClrTx/>
                <a:buSzTx/>
                <a:defRPr/>
              </a:pPr>
              <a:r>
                <a:rPr lang="en-US" sz="2000" b="1" dirty="0" smtClean="0">
                  <a:solidFill>
                    <a:srgbClr val="0000CC"/>
                  </a:solidFill>
                  <a:latin typeface="Times New Roman" pitchFamily="18" charset="0"/>
                  <a:cs typeface="Times New Roman" pitchFamily="18" charset="0"/>
                </a:rPr>
                <a:t>-Là phương thuốc </a:t>
              </a:r>
              <a:r>
                <a:rPr lang="vi-VN" sz="2000" b="1" dirty="0" smtClean="0">
                  <a:solidFill>
                    <a:srgbClr val="0000CC"/>
                  </a:solidFill>
                  <a:latin typeface="Times New Roman" pitchFamily="18" charset="0"/>
                  <a:cs typeface="Times New Roman" pitchFamily="18" charset="0"/>
                </a:rPr>
                <a:t>không chỉ chữa </a:t>
              </a:r>
              <a:r>
                <a:rPr lang="en-US" sz="2000" b="1" dirty="0" smtClean="0">
                  <a:solidFill>
                    <a:srgbClr val="0000CC"/>
                  </a:solidFill>
                  <a:latin typeface="Times New Roman" pitchFamily="18" charset="0"/>
                  <a:cs typeface="Times New Roman" pitchFamily="18" charset="0"/>
                </a:rPr>
                <a:t>căn </a:t>
              </a:r>
              <a:r>
                <a:rPr lang="vi-VN" sz="2000" b="1" dirty="0" smtClean="0">
                  <a:solidFill>
                    <a:srgbClr val="0000CC"/>
                  </a:solidFill>
                  <a:latin typeface="Times New Roman" pitchFamily="18" charset="0"/>
                  <a:cs typeface="Times New Roman" pitchFamily="18" charset="0"/>
                </a:rPr>
                <a:t>bệnh</a:t>
              </a:r>
              <a:r>
                <a:rPr lang="en-US" sz="2000" b="1" dirty="0" smtClean="0">
                  <a:solidFill>
                    <a:srgbClr val="0000CC"/>
                  </a:solidFill>
                  <a:latin typeface="Times New Roman" pitchFamily="18" charset="0"/>
                  <a:cs typeface="Times New Roman" pitchFamily="18" charset="0"/>
                </a:rPr>
                <a:t>, u mê, lạc hậu về chính trị</a:t>
              </a:r>
              <a:r>
                <a:rPr lang="vi-VN" sz="2000" b="1" dirty="0" smtClean="0">
                  <a:solidFill>
                    <a:srgbClr val="0000CC"/>
                  </a:solidFill>
                  <a:latin typeface="Times New Roman" pitchFamily="18" charset="0"/>
                  <a:cs typeface="Times New Roman" pitchFamily="18" charset="0"/>
                </a:rPr>
                <a:t> của người dân</a:t>
              </a:r>
              <a:r>
                <a:rPr lang="en-US" sz="2000" b="1" dirty="0" smtClean="0">
                  <a:solidFill>
                    <a:srgbClr val="0000CC"/>
                  </a:solidFill>
                  <a:latin typeface="Times New Roman" pitchFamily="18" charset="0"/>
                  <a:cs typeface="Times New Roman" pitchFamily="18" charset="0"/>
                </a:rPr>
                <a:t> </a:t>
              </a:r>
              <a:r>
                <a:rPr lang="vi-VN" sz="2000" b="1" dirty="0" smtClean="0">
                  <a:solidFill>
                    <a:srgbClr val="0000CC"/>
                  </a:solidFill>
                  <a:latin typeface="Times New Roman" pitchFamily="18" charset="0"/>
                  <a:cs typeface="Times New Roman" pitchFamily="18" charset="0"/>
                </a:rPr>
                <a:t>mà còn</a:t>
              </a:r>
              <a:r>
                <a:rPr lang="en-US" sz="2000" b="1" dirty="0" smtClean="0">
                  <a:solidFill>
                    <a:srgbClr val="0000CC"/>
                  </a:solidFill>
                  <a:latin typeface="Times New Roman" pitchFamily="18" charset="0"/>
                  <a:cs typeface="Times New Roman" pitchFamily="18" charset="0"/>
                </a:rPr>
                <a:t> chữa bệnh xa rời quần chúng của </a:t>
              </a:r>
              <a:r>
                <a:rPr lang="vi-VN" sz="2000" b="1" dirty="0" smtClean="0">
                  <a:solidFill>
                    <a:srgbClr val="0000CC"/>
                  </a:solidFill>
                  <a:latin typeface="Times New Roman" pitchFamily="18" charset="0"/>
                  <a:cs typeface="Times New Roman" pitchFamily="18" charset="0"/>
                </a:rPr>
                <a:t>những </a:t>
              </a:r>
              <a:r>
                <a:rPr lang="en-US" sz="2000" b="1" dirty="0" smtClean="0">
                  <a:solidFill>
                    <a:srgbClr val="0000CC"/>
                  </a:solidFill>
                  <a:latin typeface="Times New Roman" pitchFamily="18" charset="0"/>
                  <a:cs typeface="Times New Roman" pitchFamily="18" charset="0"/>
                </a:rPr>
                <a:t>người cách mạng</a:t>
              </a:r>
            </a:p>
            <a:p>
              <a:pPr algn="just" eaLnBrk="1" hangingPunct="1">
                <a:lnSpc>
                  <a:spcPct val="100000"/>
                </a:lnSpc>
                <a:spcBef>
                  <a:spcPct val="50000"/>
                </a:spcBef>
                <a:buClrTx/>
                <a:buSzTx/>
                <a:defRPr/>
              </a:pPr>
              <a:r>
                <a:rPr lang="en-US" sz="2000" b="1" dirty="0" smtClean="0">
                  <a:solidFill>
                    <a:srgbClr val="0000CC"/>
                  </a:solidFill>
                  <a:latin typeface="Times New Roman" pitchFamily="18" charset="0"/>
                  <a:cs typeface="Times New Roman" pitchFamily="18" charset="0"/>
                </a:rPr>
                <a:t>+ Quần chúng mê muội gọi người cách mạng là giặc, là thằng quỷ sứ, là điên.</a:t>
              </a:r>
            </a:p>
            <a:p>
              <a:pPr algn="just" eaLnBrk="1" hangingPunct="1">
                <a:lnSpc>
                  <a:spcPct val="100000"/>
                </a:lnSpc>
                <a:spcBef>
                  <a:spcPct val="50000"/>
                </a:spcBef>
                <a:buClrTx/>
                <a:buSzTx/>
                <a:defRPr/>
              </a:pPr>
              <a:r>
                <a:rPr lang="en-US" sz="2000" b="1" dirty="0" smtClean="0">
                  <a:solidFill>
                    <a:srgbClr val="0000CC"/>
                  </a:solidFill>
                  <a:latin typeface="Times New Roman" pitchFamily="18" charset="0"/>
                  <a:cs typeface="Times New Roman" pitchFamily="18" charset="0"/>
                </a:rPr>
                <a:t>+ Bản thân người cách mạng lại xa rời quần chúng và “buồn bã, cô đơn trong chốn quạnh hưu”</a:t>
              </a:r>
            </a:p>
            <a:p>
              <a:pPr algn="just" eaLnBrk="1" hangingPunct="1">
                <a:lnSpc>
                  <a:spcPct val="100000"/>
                </a:lnSpc>
                <a:spcBef>
                  <a:spcPct val="50000"/>
                </a:spcBef>
                <a:buClrTx/>
                <a:buSzTx/>
                <a:defRPr/>
              </a:pPr>
              <a:endParaRPr lang="en-US" b="1" dirty="0" smtClean="0">
                <a:solidFill>
                  <a:schemeClr val="bg1"/>
                </a:solidFill>
                <a:latin typeface="Times New Roman" pitchFamily="18" charset="0"/>
                <a:cs typeface="Times New Roman" pitchFamily="18" charset="0"/>
              </a:endParaRPr>
            </a:p>
          </p:txBody>
        </p:sp>
      </p:grpSp>
    </p:spTree>
    <p:extLst>
      <p:ext uri="{BB962C8B-B14F-4D97-AF65-F5344CB8AC3E}">
        <p14:creationId xmlns:p14="http://schemas.microsoft.com/office/powerpoint/2010/main" val="355640798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194594"/>
                                        </p:tgtEl>
                                        <p:attrNameLst>
                                          <p:attrName>style.visibility</p:attrName>
                                        </p:attrNameLst>
                                      </p:cBhvr>
                                      <p:to>
                                        <p:strVal val="visible"/>
                                      </p:to>
                                    </p:set>
                                    <p:animEffect transition="in" filter="checkerboard(across)">
                                      <p:cBhvr>
                                        <p:cTn id="7" dur="500"/>
                                        <p:tgtEl>
                                          <p:spTgt spid="194594"/>
                                        </p:tgtEl>
                                      </p:cBhvr>
                                    </p:animEffect>
                                  </p:childTnLst>
                                </p:cTn>
                              </p:par>
                            </p:childTnLst>
                          </p:cTn>
                        </p:par>
                        <p:par>
                          <p:cTn id="8" fill="hold" nodeType="afterGroup">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194595"/>
                                        </p:tgtEl>
                                        <p:attrNameLst>
                                          <p:attrName>style.visibility</p:attrName>
                                        </p:attrNameLst>
                                      </p:cBhvr>
                                      <p:to>
                                        <p:strVal val="visible"/>
                                      </p:to>
                                    </p:set>
                                    <p:animEffect transition="in" filter="checkerboard(across)">
                                      <p:cBhvr>
                                        <p:cTn id="11" dur="500"/>
                                        <p:tgtEl>
                                          <p:spTgt spid="194595"/>
                                        </p:tgtEl>
                                      </p:cBhvr>
                                    </p:animEffect>
                                  </p:childTnLst>
                                </p:cTn>
                              </p:par>
                            </p:childTnLst>
                          </p:cTn>
                        </p:par>
                        <p:par>
                          <p:cTn id="12" fill="hold" nodeType="afterGroup">
                            <p:stCondLst>
                              <p:cond delay="1000"/>
                            </p:stCondLst>
                            <p:childTnLst>
                              <p:par>
                                <p:cTn id="13" presetID="4" presetClass="entr" presetSubtype="16" fill="hold" grpId="0" nodeType="afterEffect">
                                  <p:stCondLst>
                                    <p:cond delay="0"/>
                                  </p:stCondLst>
                                  <p:childTnLst>
                                    <p:set>
                                      <p:cBhvr>
                                        <p:cTn id="14" dur="1" fill="hold">
                                          <p:stCondLst>
                                            <p:cond delay="0"/>
                                          </p:stCondLst>
                                        </p:cTn>
                                        <p:tgtEl>
                                          <p:spTgt spid="194596">
                                            <p:txEl>
                                              <p:pRg st="0" end="0"/>
                                            </p:txEl>
                                          </p:spTgt>
                                        </p:tgtEl>
                                        <p:attrNameLst>
                                          <p:attrName>style.visibility</p:attrName>
                                        </p:attrNameLst>
                                      </p:cBhvr>
                                      <p:to>
                                        <p:strVal val="visible"/>
                                      </p:to>
                                    </p:set>
                                    <p:animEffect transition="in" filter="box(in)">
                                      <p:cBhvr>
                                        <p:cTn id="15" dur="500"/>
                                        <p:tgtEl>
                                          <p:spTgt spid="194596">
                                            <p:txEl>
                                              <p:pRg st="0" end="0"/>
                                            </p:txEl>
                                          </p:spTgt>
                                        </p:tgtEl>
                                      </p:cBhvr>
                                    </p:animEffect>
                                  </p:childTnLst>
                                </p:cTn>
                              </p:par>
                            </p:childTnLst>
                          </p:cTn>
                        </p:par>
                        <p:par>
                          <p:cTn id="16" fill="hold" nodeType="afterGroup">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89"/>
                                        </p:tgtEl>
                                        <p:attrNameLst>
                                          <p:attrName>style.visibility</p:attrName>
                                        </p:attrNameLst>
                                      </p:cBhvr>
                                      <p:to>
                                        <p:strVal val="visible"/>
                                      </p:to>
                                    </p:set>
                                    <p:animEffect transition="in" filter="barn(inVertical)">
                                      <p:cBhvr>
                                        <p:cTn id="19" dur="500"/>
                                        <p:tgtEl>
                                          <p:spTgt spid="89"/>
                                        </p:tgtEl>
                                      </p:cBhvr>
                                    </p:animEffect>
                                  </p:childTnLst>
                                </p:cTn>
                              </p:par>
                              <p:par>
                                <p:cTn id="20" presetID="16" presetClass="entr" presetSubtype="21"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repeatCount="200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left)">
                                      <p:cBhvr>
                                        <p:cTn id="27" dur="500"/>
                                        <p:tgtEl>
                                          <p:spTgt spid="10"/>
                                        </p:tgtEl>
                                      </p:cBhvr>
                                    </p:animEffect>
                                  </p:childTnLst>
                                </p:cTn>
                              </p:par>
                            </p:childTnLst>
                          </p:cTn>
                        </p:par>
                        <p:par>
                          <p:cTn id="28" fill="hold" nodeType="afterGroup">
                            <p:stCondLst>
                              <p:cond delay="1000"/>
                            </p:stCondLst>
                            <p:childTnLst>
                              <p:par>
                                <p:cTn id="29" presetID="22" presetClass="entr" presetSubtype="8" fill="hold" grpId="0"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left)">
                                      <p:cBhvr>
                                        <p:cTn id="31" dur="500"/>
                                        <p:tgtEl>
                                          <p:spTgt spid="9"/>
                                        </p:tgtEl>
                                      </p:cBhvr>
                                    </p:animEffect>
                                  </p:childTnLst>
                                </p:cTn>
                              </p:par>
                              <p:par>
                                <p:cTn id="32" presetID="22" presetClass="entr" presetSubtype="8" fill="hold"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wipe(left)">
                                      <p:cBhvr>
                                        <p:cTn id="34" dur="500"/>
                                        <p:tgtEl>
                                          <p:spTgt spid="8"/>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0" presetClass="exit" presetSubtype="0" fill="hold" grpId="1" nodeType="clickEffect">
                                  <p:stCondLst>
                                    <p:cond delay="0"/>
                                  </p:stCondLst>
                                  <p:childTnLst>
                                    <p:animEffect transition="out" filter="fade">
                                      <p:cBhvr>
                                        <p:cTn id="38" dur="500"/>
                                        <p:tgtEl>
                                          <p:spTgt spid="10"/>
                                        </p:tgtEl>
                                      </p:cBhvr>
                                    </p:animEffect>
                                    <p:set>
                                      <p:cBhvr>
                                        <p:cTn id="39" dur="1" fill="hold">
                                          <p:stCondLst>
                                            <p:cond delay="499"/>
                                          </p:stCondLst>
                                        </p:cTn>
                                        <p:tgtEl>
                                          <p:spTgt spid="10"/>
                                        </p:tgtEl>
                                        <p:attrNameLst>
                                          <p:attrName>style.visibility</p:attrName>
                                        </p:attrNameLst>
                                      </p:cBhvr>
                                      <p:to>
                                        <p:strVal val="hidden"/>
                                      </p:to>
                                    </p:set>
                                  </p:childTnLst>
                                </p:cTn>
                              </p:par>
                              <p:par>
                                <p:cTn id="40" presetID="10" presetClass="exit" presetSubtype="0" fill="hold" grpId="1" nodeType="withEffect">
                                  <p:stCondLst>
                                    <p:cond delay="0"/>
                                  </p:stCondLst>
                                  <p:childTnLst>
                                    <p:animEffect transition="out" filter="fade">
                                      <p:cBhvr>
                                        <p:cTn id="41" dur="500"/>
                                        <p:tgtEl>
                                          <p:spTgt spid="9"/>
                                        </p:tgtEl>
                                      </p:cBhvr>
                                    </p:animEffect>
                                    <p:set>
                                      <p:cBhvr>
                                        <p:cTn id="42" dur="1" fill="hold">
                                          <p:stCondLst>
                                            <p:cond delay="499"/>
                                          </p:stCondLst>
                                        </p:cTn>
                                        <p:tgtEl>
                                          <p:spTgt spid="9"/>
                                        </p:tgtEl>
                                        <p:attrNameLst>
                                          <p:attrName>style.visibility</p:attrName>
                                        </p:attrNameLst>
                                      </p:cBhvr>
                                      <p:to>
                                        <p:strVal val="hidden"/>
                                      </p:to>
                                    </p:set>
                                  </p:childTnLst>
                                </p:cTn>
                              </p:par>
                            </p:childTnLst>
                          </p:cTn>
                        </p:par>
                        <p:par>
                          <p:cTn id="43" fill="hold" nodeType="afterGroup">
                            <p:stCondLst>
                              <p:cond delay="500"/>
                            </p:stCondLst>
                            <p:childTnLst>
                              <p:par>
                                <p:cTn id="44" presetID="16" presetClass="entr" presetSubtype="21" fill="hold" nodeType="afterEffect">
                                  <p:stCondLst>
                                    <p:cond delay="0"/>
                                  </p:stCondLst>
                                  <p:childTnLst>
                                    <p:set>
                                      <p:cBhvr>
                                        <p:cTn id="45" dur="1" fill="hold">
                                          <p:stCondLst>
                                            <p:cond delay="0"/>
                                          </p:stCondLst>
                                        </p:cTn>
                                        <p:tgtEl>
                                          <p:spTgt spid="4"/>
                                        </p:tgtEl>
                                        <p:attrNameLst>
                                          <p:attrName>style.visibility</p:attrName>
                                        </p:attrNameLst>
                                      </p:cBhvr>
                                      <p:to>
                                        <p:strVal val="visible"/>
                                      </p:to>
                                    </p:set>
                                    <p:animEffect transition="in" filter="barn(inVertical)">
                                      <p:cBhvr>
                                        <p:cTn id="46" dur="500"/>
                                        <p:tgtEl>
                                          <p:spTgt spid="4"/>
                                        </p:tgtEl>
                                      </p:cBhvr>
                                    </p:animEffect>
                                  </p:childTnLst>
                                </p:cTn>
                              </p:par>
                              <p:par>
                                <p:cTn id="47" presetID="10" presetClass="exit" presetSubtype="0" fill="hold" nodeType="withEffect">
                                  <p:stCondLst>
                                    <p:cond delay="0"/>
                                  </p:stCondLst>
                                  <p:childTnLst>
                                    <p:animEffect transition="out" filter="fade">
                                      <p:cBhvr>
                                        <p:cTn id="48" dur="500"/>
                                        <p:tgtEl>
                                          <p:spTgt spid="8"/>
                                        </p:tgtEl>
                                      </p:cBhvr>
                                    </p:animEffect>
                                    <p:set>
                                      <p:cBhvr>
                                        <p:cTn id="49" dur="1" fill="hold">
                                          <p:stCondLst>
                                            <p:cond delay="499"/>
                                          </p:stCondLst>
                                        </p:cTn>
                                        <p:tgtEl>
                                          <p:spTgt spid="8"/>
                                        </p:tgtEl>
                                        <p:attrNameLst>
                                          <p:attrName>style.visibility</p:attrName>
                                        </p:attrNameLst>
                                      </p:cBhvr>
                                      <p:to>
                                        <p:strVal val="hidden"/>
                                      </p:to>
                                    </p:set>
                                  </p:childTnLst>
                                </p:cTn>
                              </p:par>
                              <p:par>
                                <p:cTn id="50" presetID="16" presetClass="entr" presetSubtype="21" fill="hold" grpId="0" nodeType="withEffect">
                                  <p:stCondLst>
                                    <p:cond delay="0"/>
                                  </p:stCondLst>
                                  <p:childTnLst>
                                    <p:set>
                                      <p:cBhvr>
                                        <p:cTn id="51" dur="1" fill="hold">
                                          <p:stCondLst>
                                            <p:cond delay="0"/>
                                          </p:stCondLst>
                                        </p:cTn>
                                        <p:tgtEl>
                                          <p:spTgt spid="103"/>
                                        </p:tgtEl>
                                        <p:attrNameLst>
                                          <p:attrName>style.visibility</p:attrName>
                                        </p:attrNameLst>
                                      </p:cBhvr>
                                      <p:to>
                                        <p:strVal val="visible"/>
                                      </p:to>
                                    </p:set>
                                    <p:animEffect transition="in" filter="barn(inVertical)">
                                      <p:cBhvr>
                                        <p:cTn id="52" dur="500"/>
                                        <p:tgtEl>
                                          <p:spTgt spid="103"/>
                                        </p:tgtEl>
                                      </p:cBhvr>
                                    </p:animEffect>
                                  </p:childTnLst>
                                </p:cTn>
                              </p:par>
                            </p:childTnLst>
                          </p:cTn>
                        </p:par>
                        <p:par>
                          <p:cTn id="53" fill="hold" nodeType="afterGroup">
                            <p:stCondLst>
                              <p:cond delay="1000"/>
                            </p:stCondLst>
                            <p:childTnLst>
                              <p:par>
                                <p:cTn id="54" presetID="22" presetClass="entr" presetSubtype="8" repeatCount="2000" fill="hold" grpId="0" nodeType="afterEffect">
                                  <p:stCondLst>
                                    <p:cond delay="0"/>
                                  </p:stCondLst>
                                  <p:childTnLst>
                                    <p:set>
                                      <p:cBhvr>
                                        <p:cTn id="55" dur="1" fill="hold">
                                          <p:stCondLst>
                                            <p:cond delay="0"/>
                                          </p:stCondLst>
                                        </p:cTn>
                                        <p:tgtEl>
                                          <p:spTgt spid="110"/>
                                        </p:tgtEl>
                                        <p:attrNameLst>
                                          <p:attrName>style.visibility</p:attrName>
                                        </p:attrNameLst>
                                      </p:cBhvr>
                                      <p:to>
                                        <p:strVal val="visible"/>
                                      </p:to>
                                    </p:set>
                                    <p:animEffect transition="in" filter="wipe(left)">
                                      <p:cBhvr>
                                        <p:cTn id="56" dur="500"/>
                                        <p:tgtEl>
                                          <p:spTgt spid="110"/>
                                        </p:tgtEl>
                                      </p:cBhvr>
                                    </p:animEffect>
                                  </p:childTnLst>
                                </p:cTn>
                              </p:par>
                            </p:childTnLst>
                          </p:cTn>
                        </p:par>
                        <p:par>
                          <p:cTn id="57" fill="hold" nodeType="afterGroup">
                            <p:stCondLst>
                              <p:cond delay="2000"/>
                            </p:stCondLst>
                            <p:childTnLst>
                              <p:par>
                                <p:cTn id="58" presetID="16" presetClass="entr" presetSubtype="21" fill="hold" nodeType="afterEffect">
                                  <p:stCondLst>
                                    <p:cond delay="0"/>
                                  </p:stCondLst>
                                  <p:childTnLst>
                                    <p:set>
                                      <p:cBhvr>
                                        <p:cTn id="59" dur="1" fill="hold">
                                          <p:stCondLst>
                                            <p:cond delay="0"/>
                                          </p:stCondLst>
                                        </p:cTn>
                                        <p:tgtEl>
                                          <p:spTgt spid="6"/>
                                        </p:tgtEl>
                                        <p:attrNameLst>
                                          <p:attrName>style.visibility</p:attrName>
                                        </p:attrNameLst>
                                      </p:cBhvr>
                                      <p:to>
                                        <p:strVal val="visible"/>
                                      </p:to>
                                    </p:set>
                                    <p:animEffect transition="in" filter="barn(inVertical)">
                                      <p:cBhvr>
                                        <p:cTn id="60" dur="500"/>
                                        <p:tgtEl>
                                          <p:spTgt spid="6"/>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10" presetClass="exit" presetSubtype="0" fill="hold" grpId="1" nodeType="clickEffect">
                                  <p:stCondLst>
                                    <p:cond delay="0"/>
                                  </p:stCondLst>
                                  <p:childTnLst>
                                    <p:animEffect transition="out" filter="fade">
                                      <p:cBhvr>
                                        <p:cTn id="64" dur="500"/>
                                        <p:tgtEl>
                                          <p:spTgt spid="110"/>
                                        </p:tgtEl>
                                      </p:cBhvr>
                                    </p:animEffect>
                                    <p:set>
                                      <p:cBhvr>
                                        <p:cTn id="65" dur="1" fill="hold">
                                          <p:stCondLst>
                                            <p:cond delay="499"/>
                                          </p:stCondLst>
                                        </p:cTn>
                                        <p:tgtEl>
                                          <p:spTgt spid="110"/>
                                        </p:tgtEl>
                                        <p:attrNameLst>
                                          <p:attrName>style.visibility</p:attrName>
                                        </p:attrNameLst>
                                      </p:cBhvr>
                                      <p:to>
                                        <p:strVal val="hidden"/>
                                      </p:to>
                                    </p:set>
                                  </p:childTnLst>
                                </p:cTn>
                              </p:par>
                              <p:par>
                                <p:cTn id="66" presetID="10" presetClass="exit" presetSubtype="0" fill="hold" nodeType="withEffect">
                                  <p:stCondLst>
                                    <p:cond delay="0"/>
                                  </p:stCondLst>
                                  <p:childTnLst>
                                    <p:animEffect transition="out" filter="fade">
                                      <p:cBhvr>
                                        <p:cTn id="67" dur="500"/>
                                        <p:tgtEl>
                                          <p:spTgt spid="6"/>
                                        </p:tgtEl>
                                      </p:cBhvr>
                                    </p:animEffect>
                                    <p:set>
                                      <p:cBhvr>
                                        <p:cTn id="68" dur="1" fill="hold">
                                          <p:stCondLst>
                                            <p:cond delay="499"/>
                                          </p:stCondLst>
                                        </p:cTn>
                                        <p:tgtEl>
                                          <p:spTgt spid="6"/>
                                        </p:tgtEl>
                                        <p:attrNameLst>
                                          <p:attrName>style.visibility</p:attrName>
                                        </p:attrNameLst>
                                      </p:cBhvr>
                                      <p:to>
                                        <p:strVal val="hidden"/>
                                      </p:to>
                                    </p:set>
                                  </p:childTnLst>
                                </p:cTn>
                              </p:par>
                            </p:childTnLst>
                          </p:cTn>
                        </p:par>
                        <p:par>
                          <p:cTn id="69" fill="hold" nodeType="afterGroup">
                            <p:stCondLst>
                              <p:cond delay="500"/>
                            </p:stCondLst>
                            <p:childTnLst>
                              <p:par>
                                <p:cTn id="70" presetID="16" presetClass="entr" presetSubtype="21" fill="hold" nodeType="afterEffect">
                                  <p:stCondLst>
                                    <p:cond delay="0"/>
                                  </p:stCondLst>
                                  <p:childTnLst>
                                    <p:set>
                                      <p:cBhvr>
                                        <p:cTn id="71" dur="1" fill="hold">
                                          <p:stCondLst>
                                            <p:cond delay="0"/>
                                          </p:stCondLst>
                                        </p:cTn>
                                        <p:tgtEl>
                                          <p:spTgt spid="2"/>
                                        </p:tgtEl>
                                        <p:attrNameLst>
                                          <p:attrName>style.visibility</p:attrName>
                                        </p:attrNameLst>
                                      </p:cBhvr>
                                      <p:to>
                                        <p:strVal val="visible"/>
                                      </p:to>
                                    </p:set>
                                    <p:animEffect transition="in" filter="barn(inVertical)">
                                      <p:cBhvr>
                                        <p:cTn id="72" dur="500"/>
                                        <p:tgtEl>
                                          <p:spTgt spid="2"/>
                                        </p:tgtEl>
                                      </p:cBhvr>
                                    </p:animEffect>
                                  </p:childTnLst>
                                </p:cTn>
                              </p:par>
                              <p:par>
                                <p:cTn id="73" presetID="16" presetClass="entr" presetSubtype="21" fill="hold" nodeType="withEffect">
                                  <p:stCondLst>
                                    <p:cond delay="0"/>
                                  </p:stCondLst>
                                  <p:childTnLst>
                                    <p:set>
                                      <p:cBhvr>
                                        <p:cTn id="74" dur="1" fill="hold">
                                          <p:stCondLst>
                                            <p:cond delay="0"/>
                                          </p:stCondLst>
                                        </p:cTn>
                                        <p:tgtEl>
                                          <p:spTgt spid="104"/>
                                        </p:tgtEl>
                                        <p:attrNameLst>
                                          <p:attrName>style.visibility</p:attrName>
                                        </p:attrNameLst>
                                      </p:cBhvr>
                                      <p:to>
                                        <p:strVal val="visible"/>
                                      </p:to>
                                    </p:set>
                                    <p:animEffect transition="in" filter="barn(inVertical)">
                                      <p:cBhvr>
                                        <p:cTn id="75" dur="500"/>
                                        <p:tgtEl>
                                          <p:spTgt spid="104"/>
                                        </p:tgtEl>
                                      </p:cBhvr>
                                    </p:animEffect>
                                  </p:childTnLst>
                                </p:cTn>
                              </p:par>
                            </p:childTnLst>
                          </p:cTn>
                        </p:par>
                        <p:par>
                          <p:cTn id="76" fill="hold" nodeType="afterGroup">
                            <p:stCondLst>
                              <p:cond delay="1000"/>
                            </p:stCondLst>
                            <p:childTnLst>
                              <p:par>
                                <p:cTn id="77" presetID="22" presetClass="entr" presetSubtype="8" repeatCount="2000" fill="hold" grpId="0" nodeType="afterEffect">
                                  <p:stCondLst>
                                    <p:cond delay="0"/>
                                  </p:stCondLst>
                                  <p:childTnLst>
                                    <p:set>
                                      <p:cBhvr>
                                        <p:cTn id="78" dur="1" fill="hold">
                                          <p:stCondLst>
                                            <p:cond delay="0"/>
                                          </p:stCondLst>
                                        </p:cTn>
                                        <p:tgtEl>
                                          <p:spTgt spid="38"/>
                                        </p:tgtEl>
                                        <p:attrNameLst>
                                          <p:attrName>style.visibility</p:attrName>
                                        </p:attrNameLst>
                                      </p:cBhvr>
                                      <p:to>
                                        <p:strVal val="visible"/>
                                      </p:to>
                                    </p:set>
                                    <p:animEffect transition="in" filter="wipe(left)">
                                      <p:cBhvr>
                                        <p:cTn id="79" dur="500"/>
                                        <p:tgtEl>
                                          <p:spTgt spid="38"/>
                                        </p:tgtEl>
                                      </p:cBhvr>
                                    </p:animEffect>
                                  </p:childTnLst>
                                </p:cTn>
                              </p:par>
                            </p:childTnLst>
                          </p:cTn>
                        </p:par>
                        <p:par>
                          <p:cTn id="80" fill="hold" nodeType="afterGroup">
                            <p:stCondLst>
                              <p:cond delay="2000"/>
                            </p:stCondLst>
                            <p:childTnLst>
                              <p:par>
                                <p:cTn id="81" presetID="16" presetClass="entr" presetSubtype="21" fill="hold" nodeType="afterEffect">
                                  <p:stCondLst>
                                    <p:cond delay="0"/>
                                  </p:stCondLst>
                                  <p:childTnLst>
                                    <p:set>
                                      <p:cBhvr>
                                        <p:cTn id="82" dur="1" fill="hold">
                                          <p:stCondLst>
                                            <p:cond delay="0"/>
                                          </p:stCondLst>
                                        </p:cTn>
                                        <p:tgtEl>
                                          <p:spTgt spid="11"/>
                                        </p:tgtEl>
                                        <p:attrNameLst>
                                          <p:attrName>style.visibility</p:attrName>
                                        </p:attrNameLst>
                                      </p:cBhvr>
                                      <p:to>
                                        <p:strVal val="visible"/>
                                      </p:to>
                                    </p:set>
                                    <p:animEffect transition="in" filter="barn(inVertical)">
                                      <p:cBhvr>
                                        <p:cTn id="8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 grpId="0"/>
      <p:bldP spid="89" grpId="0" animBg="1"/>
      <p:bldP spid="9" grpId="0"/>
      <p:bldP spid="9" grpId="1"/>
      <p:bldP spid="10" grpId="0" animBg="1"/>
      <p:bldP spid="10" grpId="1" animBg="1"/>
      <p:bldP spid="110" grpId="0" animBg="1"/>
      <p:bldP spid="110" grpId="1" animBg="1"/>
      <p:bldP spid="38" grpId="0" animBg="1"/>
      <p:bldP spid="194594" grpId="0"/>
      <p:bldP spid="194595" grpId="0"/>
      <p:bldP spid="194596"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4"/>
          <p:cNvSpPr>
            <a:spLocks noChangeArrowheads="1"/>
          </p:cNvSpPr>
          <p:nvPr/>
        </p:nvSpPr>
        <p:spPr bwMode="auto">
          <a:xfrm>
            <a:off x="685800" y="3014663"/>
            <a:ext cx="80772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a:lnSpc>
                <a:spcPct val="100000"/>
              </a:lnSpc>
              <a:spcBef>
                <a:spcPct val="0"/>
              </a:spcBef>
              <a:buClrTx/>
              <a:buSzTx/>
            </a:pPr>
            <a:r>
              <a:rPr lang="en-US" sz="2800" b="1" i="1">
                <a:latin typeface="Times New Roman" pitchFamily="18" charset="0"/>
              </a:rPr>
              <a:t>   </a:t>
            </a:r>
            <a:r>
              <a:rPr lang="en-US" sz="2800" b="1">
                <a:solidFill>
                  <a:srgbClr val="0000CC"/>
                </a:solidFill>
                <a:latin typeface="Times New Roman" pitchFamily="18" charset="0"/>
              </a:rPr>
              <a:t>Tóm lại :</a:t>
            </a:r>
          </a:p>
        </p:txBody>
      </p:sp>
      <p:sp>
        <p:nvSpPr>
          <p:cNvPr id="2" name="Rectangle 1"/>
          <p:cNvSpPr/>
          <p:nvPr/>
        </p:nvSpPr>
        <p:spPr>
          <a:xfrm>
            <a:off x="2895600" y="0"/>
            <a:ext cx="6248400" cy="6858000"/>
          </a:xfrm>
          <a:prstGeom prst="rect">
            <a:avLst/>
          </a:prstGeom>
        </p:spPr>
        <p:style>
          <a:lnRef idx="1">
            <a:schemeClr val="accent3"/>
          </a:lnRef>
          <a:fillRef idx="2">
            <a:schemeClr val="accent3"/>
          </a:fillRef>
          <a:effectRef idx="1">
            <a:schemeClr val="accent3"/>
          </a:effectRef>
          <a:fontRef idx="minor">
            <a:schemeClr val="dk1"/>
          </a:fontRef>
        </p:style>
        <p:txBody>
          <a:bodyPr anchor="ctr"/>
          <a:lstStyle/>
          <a:p>
            <a:pPr algn="just">
              <a:lnSpc>
                <a:spcPct val="100000"/>
              </a:lnSpc>
              <a:spcBef>
                <a:spcPct val="0"/>
              </a:spcBef>
              <a:buClrTx/>
              <a:buSzTx/>
              <a:defRPr/>
            </a:pPr>
            <a:endParaRPr lang="en-US" sz="3200" b="1" dirty="0">
              <a:solidFill>
                <a:srgbClr val="0000CC"/>
              </a:solidFill>
              <a:latin typeface="Times New Roman" pitchFamily="18" charset="0"/>
            </a:endParaRPr>
          </a:p>
          <a:p>
            <a:pPr algn="just">
              <a:lnSpc>
                <a:spcPct val="100000"/>
              </a:lnSpc>
              <a:spcBef>
                <a:spcPct val="0"/>
              </a:spcBef>
              <a:buClrTx/>
              <a:buSzTx/>
              <a:defRPr/>
            </a:pPr>
            <a:endParaRPr lang="en-US" sz="3200" b="1" dirty="0">
              <a:solidFill>
                <a:srgbClr val="0000CC"/>
              </a:solidFill>
              <a:latin typeface="Times New Roman" pitchFamily="18" charset="0"/>
            </a:endParaRPr>
          </a:p>
          <a:p>
            <a:pPr algn="just">
              <a:lnSpc>
                <a:spcPct val="100000"/>
              </a:lnSpc>
              <a:spcBef>
                <a:spcPct val="0"/>
              </a:spcBef>
              <a:buClrTx/>
              <a:buSzTx/>
              <a:defRPr/>
            </a:pPr>
            <a:r>
              <a:rPr lang="en-US" sz="3200" b="1" dirty="0">
                <a:solidFill>
                  <a:srgbClr val="0000CC"/>
                </a:solidFill>
                <a:latin typeface="Times New Roman" pitchFamily="18" charset="0"/>
              </a:rPr>
              <a:t>Nhan </a:t>
            </a:r>
            <a:r>
              <a:rPr lang="en-US" sz="3200" b="1" dirty="0" smtClean="0">
                <a:solidFill>
                  <a:srgbClr val="0000CC"/>
                </a:solidFill>
                <a:latin typeface="Times New Roman" pitchFamily="18" charset="0"/>
              </a:rPr>
              <a:t>đề “Thuốc” và </a:t>
            </a:r>
            <a:r>
              <a:rPr lang="en-US" sz="3200" b="1" dirty="0">
                <a:solidFill>
                  <a:srgbClr val="0000CC"/>
                </a:solidFill>
                <a:latin typeface="Times New Roman" pitchFamily="18" charset="0"/>
              </a:rPr>
              <a:t>hình </a:t>
            </a:r>
            <a:r>
              <a:rPr lang="en-US" sz="3200" b="1" dirty="0" smtClean="0">
                <a:solidFill>
                  <a:srgbClr val="0000CC"/>
                </a:solidFill>
                <a:latin typeface="Times New Roman" pitchFamily="18" charset="0"/>
              </a:rPr>
              <a:t>ảnh “chiếc bánh </a:t>
            </a:r>
            <a:r>
              <a:rPr lang="en-US" sz="3200" b="1" dirty="0">
                <a:solidFill>
                  <a:srgbClr val="0000CC"/>
                </a:solidFill>
                <a:latin typeface="Times New Roman" pitchFamily="18" charset="0"/>
              </a:rPr>
              <a:t>bao tẩm máu tử </a:t>
            </a:r>
            <a:r>
              <a:rPr lang="en-US" sz="3200" b="1" dirty="0" smtClean="0">
                <a:solidFill>
                  <a:srgbClr val="0000CC"/>
                </a:solidFill>
                <a:latin typeface="Times New Roman" pitchFamily="18" charset="0"/>
              </a:rPr>
              <a:t>tù” </a:t>
            </a:r>
            <a:r>
              <a:rPr lang="en-US" sz="3200" b="1" dirty="0">
                <a:solidFill>
                  <a:srgbClr val="0000CC"/>
                </a:solidFill>
                <a:latin typeface="Times New Roman" pitchFamily="18" charset="0"/>
              </a:rPr>
              <a:t>đã thể hiện chủ đề tư tưởng của tác phẩm: Lỗ Tấn đau nỗi đau của dân tộc Trung Hoa thời cận đại : nhân dân </a:t>
            </a:r>
            <a:r>
              <a:rPr lang="en-US" sz="3200" b="1" dirty="0" smtClean="0">
                <a:solidFill>
                  <a:srgbClr val="0000CC"/>
                </a:solidFill>
                <a:latin typeface="Times New Roman" pitchFamily="18" charset="0"/>
              </a:rPr>
              <a:t>thì </a:t>
            </a:r>
            <a:r>
              <a:rPr lang="en-US" sz="3200" b="1" dirty="0">
                <a:solidFill>
                  <a:srgbClr val="0000CC"/>
                </a:solidFill>
                <a:latin typeface="Times New Roman" pitchFamily="18" charset="0"/>
              </a:rPr>
              <a:t>“ngủ say trong một cái nhà hộp bằng sắt” còn người Cách mạng </a:t>
            </a:r>
            <a:r>
              <a:rPr lang="en-US" sz="3200" b="1" dirty="0" smtClean="0">
                <a:solidFill>
                  <a:srgbClr val="0000CC"/>
                </a:solidFill>
                <a:latin typeface="Times New Roman" pitchFamily="18" charset="0"/>
              </a:rPr>
              <a:t>lại “bôn </a:t>
            </a:r>
            <a:r>
              <a:rPr lang="en-US" sz="3200" b="1" dirty="0">
                <a:solidFill>
                  <a:srgbClr val="0000CC"/>
                </a:solidFill>
                <a:latin typeface="Times New Roman" pitchFamily="18" charset="0"/>
              </a:rPr>
              <a:t>ba trong chốn quạnh hiu”.   </a:t>
            </a:r>
          </a:p>
          <a:p>
            <a:pPr algn="just">
              <a:lnSpc>
                <a:spcPct val="100000"/>
              </a:lnSpc>
              <a:spcBef>
                <a:spcPct val="0"/>
              </a:spcBef>
              <a:buClrTx/>
              <a:buSzTx/>
              <a:defRPr/>
            </a:pPr>
            <a:r>
              <a:rPr lang="en-US" sz="3200" b="1" dirty="0">
                <a:solidFill>
                  <a:srgbClr val="0000CC"/>
                </a:solidFill>
                <a:latin typeface="Times New Roman" pitchFamily="18" charset="0"/>
              </a:rPr>
              <a:t> </a:t>
            </a:r>
          </a:p>
          <a:p>
            <a:pPr algn="ctr">
              <a:defRPr/>
            </a:pPr>
            <a:endParaRPr lang="en-US" dirty="0"/>
          </a:p>
        </p:txBody>
      </p:sp>
      <p:pic>
        <p:nvPicPr>
          <p:cNvPr id="4198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62000"/>
            <a:ext cx="2894013"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198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043238"/>
            <a:ext cx="2895600" cy="3814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Right Arrow 2"/>
          <p:cNvSpPr/>
          <p:nvPr/>
        </p:nvSpPr>
        <p:spPr>
          <a:xfrm>
            <a:off x="2894013" y="812800"/>
            <a:ext cx="534987" cy="30480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Rounded Rectangle 3"/>
          <p:cNvSpPr/>
          <p:nvPr/>
        </p:nvSpPr>
        <p:spPr>
          <a:xfrm>
            <a:off x="0" y="0"/>
            <a:ext cx="9144000" cy="609600"/>
          </a:xfrm>
          <a:prstGeom prst="roundRect">
            <a:avLst/>
          </a:prstGeom>
        </p:spPr>
        <p:style>
          <a:lnRef idx="3">
            <a:schemeClr val="lt1"/>
          </a:lnRef>
          <a:fillRef idx="1">
            <a:schemeClr val="accent2"/>
          </a:fillRef>
          <a:effectRef idx="1">
            <a:schemeClr val="accent2"/>
          </a:effectRef>
          <a:fontRef idx="minor">
            <a:schemeClr val="lt1"/>
          </a:fontRef>
        </p:style>
        <p:txBody>
          <a:bodyPr anchor="ctr"/>
          <a:lstStyle/>
          <a:p>
            <a:pPr algn="ctr">
              <a:defRPr/>
            </a:pPr>
            <a:r>
              <a:rPr lang="en-US" b="1" dirty="0">
                <a:latin typeface="Times New Roman" pitchFamily="18" charset="0"/>
                <a:cs typeface="Times New Roman" pitchFamily="18" charset="0"/>
              </a:rPr>
              <a:t>Đọc văn: Thuốc (Lỗ Tấn)</a:t>
            </a:r>
          </a:p>
        </p:txBody>
      </p:sp>
    </p:spTree>
    <p:extLst>
      <p:ext uri="{BB962C8B-B14F-4D97-AF65-F5344CB8AC3E}">
        <p14:creationId xmlns:p14="http://schemas.microsoft.com/office/powerpoint/2010/main" val="3814852914"/>
      </p:ext>
    </p:extLst>
  </p:cSld>
  <p:clrMapOvr>
    <a:masterClrMapping/>
  </p:clrMapOvr>
  <p:transition>
    <p:checker dir="ver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Content Placeholder 2"/>
          <p:cNvSpPr>
            <a:spLocks noGrp="1"/>
          </p:cNvSpPr>
          <p:nvPr>
            <p:ph idx="1"/>
          </p:nvPr>
        </p:nvSpPr>
        <p:spPr>
          <a:xfrm>
            <a:off x="228600" y="1981200"/>
            <a:ext cx="8686800" cy="4114800"/>
          </a:xfrm>
        </p:spPr>
        <p:txBody>
          <a:bodyPr/>
          <a:lstStyle/>
          <a:p>
            <a:pPr algn="ctr" eaLnBrk="1" hangingPunct="1">
              <a:buFont typeface="Wingdings" pitchFamily="2" charset="2"/>
              <a:buNone/>
            </a:pPr>
            <a:r>
              <a:rPr lang="en-US" sz="4800" smtClean="0">
                <a:solidFill>
                  <a:srgbClr val="0000CC"/>
                </a:solidFill>
                <a:latin typeface="Times New Roman" pitchFamily="18" charset="0"/>
                <a:cs typeface="Times New Roman" pitchFamily="18" charset="0"/>
              </a:rPr>
              <a:t>XIN CHÂN THÀNH CẢM ƠN THẦY CÔ VÀ CÁC EM</a:t>
            </a:r>
            <a:endParaRPr lang="vi-VN" sz="4800" smtClean="0">
              <a:solidFill>
                <a:srgbClr val="0000CC"/>
              </a:solidFill>
              <a:latin typeface="Times New Roman" pitchFamily="18" charset="0"/>
              <a:cs typeface="Times New Roman" pitchFamily="18" charset="0"/>
            </a:endParaRPr>
          </a:p>
        </p:txBody>
      </p:sp>
    </p:spTree>
    <p:extLst>
      <p:ext uri="{BB962C8B-B14F-4D97-AF65-F5344CB8AC3E}">
        <p14:creationId xmlns:p14="http://schemas.microsoft.com/office/powerpoint/2010/main" val="34052542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4386" name="Picture 2" descr="Lo_Tan_">
            <a:hlinkClick r:id="rId5" action="ppaction://hlinkfile"/>
          </p:cNvPr>
          <p:cNvPicPr>
            <a:picLocks noChangeAspect="1" noChangeArrowheads="1"/>
          </p:cNvPicPr>
          <p:nvPr/>
        </p:nvPicPr>
        <p:blipFill>
          <a:blip r:embed="rId6">
            <a:extLst>
              <a:ext uri="{28A0092B-C50C-407E-A947-70E740481C1C}">
                <a14:useLocalDpi xmlns:a14="http://schemas.microsoft.com/office/drawing/2010/main" val="0"/>
              </a:ext>
            </a:extLst>
          </a:blip>
          <a:srcRect b="8994"/>
          <a:stretch>
            <a:fillRect/>
          </a:stretch>
        </p:blipFill>
        <p:spPr bwMode="auto">
          <a:xfrm>
            <a:off x="1905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3555" name="Group 4"/>
          <p:cNvGrpSpPr>
            <a:grpSpLocks/>
          </p:cNvGrpSpPr>
          <p:nvPr/>
        </p:nvGrpSpPr>
        <p:grpSpPr bwMode="auto">
          <a:xfrm>
            <a:off x="0" y="0"/>
            <a:ext cx="9144000" cy="762000"/>
            <a:chOff x="752" y="1413"/>
            <a:chExt cx="1321" cy="294"/>
          </a:xfrm>
          <a:solidFill>
            <a:srgbClr val="FF6600"/>
          </a:solidFill>
        </p:grpSpPr>
        <p:sp>
          <p:nvSpPr>
            <p:cNvPr id="7" name="AutoShape 5"/>
            <p:cNvSpPr>
              <a:spLocks noChangeArrowheads="1"/>
            </p:cNvSpPr>
            <p:nvPr/>
          </p:nvSpPr>
          <p:spPr bwMode="gray">
            <a:xfrm>
              <a:off x="752" y="1413"/>
              <a:ext cx="1321" cy="294"/>
            </a:xfrm>
            <a:prstGeom prst="roundRect">
              <a:avLst>
                <a:gd name="adj" fmla="val 50000"/>
              </a:avLst>
            </a:prstGeom>
            <a:grpFill/>
            <a:ln w="12700">
              <a:noFill/>
              <a:round/>
              <a:headEnd/>
              <a:tailEnd/>
            </a:ln>
            <a:effectLst>
              <a:outerShdw dist="53882" dir="2700000" algn="ctr" rotWithShape="0">
                <a:srgbClr val="292929">
                  <a:alpha val="50000"/>
                </a:srgbClr>
              </a:outerShdw>
            </a:effectLst>
          </p:spPr>
          <p:txBody>
            <a:bodyPr wrap="none" anchor="ctr"/>
            <a:lstStyle/>
            <a:p>
              <a:pPr algn="ctr" fontAlgn="auto">
                <a:lnSpc>
                  <a:spcPct val="100000"/>
                </a:lnSpc>
                <a:spcBef>
                  <a:spcPct val="0"/>
                </a:spcBef>
                <a:spcAft>
                  <a:spcPts val="0"/>
                </a:spcAft>
                <a:buClrTx/>
                <a:buSzTx/>
                <a:defRPr/>
              </a:pPr>
              <a:r>
                <a:rPr lang="en-US" b="1" kern="0" dirty="0">
                  <a:solidFill>
                    <a:schemeClr val="bg1"/>
                  </a:solidFill>
                  <a:latin typeface="Arial" charset="0"/>
                  <a:cs typeface="Arial"/>
                </a:rPr>
                <a:t>Đọc văn: Thuốc (Lỗ Tấn)</a:t>
              </a:r>
            </a:p>
          </p:txBody>
        </p:sp>
        <p:sp>
          <p:nvSpPr>
            <p:cNvPr id="8" name="AutoShape 6"/>
            <p:cNvSpPr>
              <a:spLocks noChangeArrowheads="1"/>
            </p:cNvSpPr>
            <p:nvPr/>
          </p:nvSpPr>
          <p:spPr bwMode="gray">
            <a:xfrm flipH="1">
              <a:off x="2007" y="1457"/>
              <a:ext cx="59" cy="204"/>
            </a:xfrm>
            <a:prstGeom prst="moon">
              <a:avLst>
                <a:gd name="adj" fmla="val 22032"/>
              </a:avLst>
            </a:prstGeom>
            <a:grpFill/>
            <a:ln w="9525">
              <a:noFill/>
              <a:miter lim="800000"/>
              <a:headEnd/>
              <a:tailEnd/>
            </a:ln>
            <a:effectLst/>
          </p:spPr>
          <p:txBody>
            <a:bodyPr wrap="none" anchor="ctr"/>
            <a:lstStyle/>
            <a:p>
              <a:pPr algn="ctr" fontAlgn="auto">
                <a:lnSpc>
                  <a:spcPct val="100000"/>
                </a:lnSpc>
                <a:spcBef>
                  <a:spcPct val="0"/>
                </a:spcBef>
                <a:spcAft>
                  <a:spcPts val="0"/>
                </a:spcAft>
                <a:buClrTx/>
                <a:buSzTx/>
                <a:defRPr/>
              </a:pPr>
              <a:endParaRPr lang="en-US" sz="1800" kern="0">
                <a:solidFill>
                  <a:srgbClr val="000000"/>
                </a:solidFill>
                <a:latin typeface="Arial" charset="0"/>
                <a:cs typeface="Arial"/>
              </a:endParaRPr>
            </a:p>
          </p:txBody>
        </p:sp>
        <p:sp>
          <p:nvSpPr>
            <p:cNvPr id="9" name="AutoShape 7"/>
            <p:cNvSpPr>
              <a:spLocks noChangeArrowheads="1"/>
            </p:cNvSpPr>
            <p:nvPr/>
          </p:nvSpPr>
          <p:spPr bwMode="gray">
            <a:xfrm>
              <a:off x="766" y="1457"/>
              <a:ext cx="59" cy="204"/>
            </a:xfrm>
            <a:prstGeom prst="moon">
              <a:avLst>
                <a:gd name="adj" fmla="val 22032"/>
              </a:avLst>
            </a:prstGeom>
            <a:grpFill/>
            <a:ln w="9525">
              <a:noFill/>
              <a:miter lim="800000"/>
              <a:headEnd/>
              <a:tailEnd/>
            </a:ln>
            <a:effectLst/>
          </p:spPr>
          <p:txBody>
            <a:bodyPr wrap="none" anchor="ctr"/>
            <a:lstStyle/>
            <a:p>
              <a:pPr algn="ctr" fontAlgn="auto">
                <a:lnSpc>
                  <a:spcPct val="100000"/>
                </a:lnSpc>
                <a:spcBef>
                  <a:spcPct val="0"/>
                </a:spcBef>
                <a:spcAft>
                  <a:spcPts val="0"/>
                </a:spcAft>
                <a:buClrTx/>
                <a:buSzTx/>
                <a:defRPr/>
              </a:pPr>
              <a:endParaRPr lang="en-US" sz="1800" kern="0">
                <a:solidFill>
                  <a:srgbClr val="000000"/>
                </a:solidFill>
                <a:latin typeface="Arial" charset="0"/>
                <a:cs typeface="Arial"/>
              </a:endParaRPr>
            </a:p>
          </p:txBody>
        </p:sp>
      </p:grpSp>
      <p:sp>
        <p:nvSpPr>
          <p:cNvPr id="2" name="Rectangle 1"/>
          <p:cNvSpPr/>
          <p:nvPr/>
        </p:nvSpPr>
        <p:spPr>
          <a:xfrm>
            <a:off x="100013" y="774700"/>
            <a:ext cx="2657475" cy="1200150"/>
          </a:xfrm>
          <a:prstGeom prst="rect">
            <a:avLst/>
          </a:prstGeom>
        </p:spPr>
        <p:txBody>
          <a:bodyPr wrap="none">
            <a:spAutoFit/>
          </a:bodyPr>
          <a:lstStyle/>
          <a:p>
            <a:pPr marL="400050" indent="-400050" fontAlgn="auto">
              <a:lnSpc>
                <a:spcPct val="100000"/>
              </a:lnSpc>
              <a:spcBef>
                <a:spcPts val="0"/>
              </a:spcBef>
              <a:spcAft>
                <a:spcPts val="0"/>
              </a:spcAft>
              <a:buClrTx/>
              <a:buSzTx/>
              <a:buFontTx/>
              <a:buAutoNum type="romanUcPeriod"/>
              <a:defRPr/>
            </a:pPr>
            <a:r>
              <a:rPr lang="en-US" b="1" kern="0" dirty="0">
                <a:solidFill>
                  <a:srgbClr val="00FFFF"/>
                </a:solidFill>
                <a:latin typeface="Times New Roman" pitchFamily="18" charset="0"/>
                <a:ea typeface="+mj-ea"/>
                <a:cs typeface="Times New Roman" pitchFamily="18" charset="0"/>
              </a:rPr>
              <a:t>Tìm hiểu chung</a:t>
            </a:r>
          </a:p>
          <a:p>
            <a:pPr marL="342900" indent="-342900" fontAlgn="auto">
              <a:lnSpc>
                <a:spcPct val="100000"/>
              </a:lnSpc>
              <a:spcBef>
                <a:spcPts val="0"/>
              </a:spcBef>
              <a:spcAft>
                <a:spcPts val="0"/>
              </a:spcAft>
              <a:buClrTx/>
              <a:buSzTx/>
              <a:buFontTx/>
              <a:buAutoNum type="arabicPeriod"/>
              <a:defRPr/>
            </a:pPr>
            <a:r>
              <a:rPr lang="en-US" b="1" kern="0" dirty="0">
                <a:solidFill>
                  <a:srgbClr val="00FFFF"/>
                </a:solidFill>
                <a:latin typeface="Times New Roman" pitchFamily="18" charset="0"/>
                <a:ea typeface="+mj-ea"/>
                <a:cs typeface="Times New Roman" pitchFamily="18" charset="0"/>
              </a:rPr>
              <a:t>Tác giả</a:t>
            </a:r>
          </a:p>
          <a:p>
            <a:pPr fontAlgn="auto">
              <a:lnSpc>
                <a:spcPct val="100000"/>
              </a:lnSpc>
              <a:spcBef>
                <a:spcPts val="0"/>
              </a:spcBef>
              <a:spcAft>
                <a:spcPts val="0"/>
              </a:spcAft>
              <a:buClrTx/>
              <a:buSzTx/>
              <a:defRPr/>
            </a:pPr>
            <a:r>
              <a:rPr lang="en-US" b="1" kern="0" dirty="0">
                <a:solidFill>
                  <a:srgbClr val="00FFFF"/>
                </a:solidFill>
                <a:latin typeface="Times New Roman" pitchFamily="18" charset="0"/>
                <a:ea typeface="+mj-ea"/>
                <a:cs typeface="Times New Roman" pitchFamily="18" charset="0"/>
              </a:rPr>
              <a:t>a, Tiểu sử</a:t>
            </a:r>
            <a:endParaRPr lang="en-US" kern="0" dirty="0">
              <a:solidFill>
                <a:srgbClr val="00FFFF"/>
              </a:solidFill>
              <a:latin typeface="Arial" charset="0"/>
              <a:cs typeface="Arial" charset="0"/>
            </a:endParaRPr>
          </a:p>
        </p:txBody>
      </p:sp>
      <p:pic>
        <p:nvPicPr>
          <p:cNvPr id="5" name="Tieu su Lỗ Tấn.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905000" y="1143000"/>
            <a:ext cx="6118860" cy="5029200"/>
          </a:xfrm>
          <a:prstGeom prst="rect">
            <a:avLst/>
          </a:prstGeom>
        </p:spPr>
      </p:pic>
    </p:spTree>
    <p:extLst>
      <p:ext uri="{BB962C8B-B14F-4D97-AF65-F5344CB8AC3E}">
        <p14:creationId xmlns:p14="http://schemas.microsoft.com/office/powerpoint/2010/main" val="247371625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xit" presetSubtype="1" fill="hold" nodeType="clickEffect">
                                  <p:stCondLst>
                                    <p:cond delay="0"/>
                                  </p:stCondLst>
                                  <p:childTnLst>
                                    <p:animEffect transition="out" filter="wheel(1)">
                                      <p:cBhvr>
                                        <p:cTn id="6" dur="2000"/>
                                        <p:tgtEl>
                                          <p:spTgt spid="144386"/>
                                        </p:tgtEl>
                                      </p:cBhvr>
                                    </p:animEffect>
                                    <p:set>
                                      <p:cBhvr>
                                        <p:cTn id="7" dur="1" fill="hold">
                                          <p:stCondLst>
                                            <p:cond delay="1999"/>
                                          </p:stCondLst>
                                        </p:cTn>
                                        <p:tgtEl>
                                          <p:spTgt spid="14438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video>
              <p:cMediaNode vol="100000">
                <p:cTn id="13" fill="hold" display="0">
                  <p:stCondLst>
                    <p:cond delay="indefinite"/>
                  </p:stCondLst>
                </p:cTn>
                <p:tgtEl>
                  <p:spTgt spid="5"/>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9986" name="Rectangle 2"/>
          <p:cNvSpPr>
            <a:spLocks noGrp="1" noChangeArrowheads="1"/>
          </p:cNvSpPr>
          <p:nvPr>
            <p:ph type="title"/>
          </p:nvPr>
        </p:nvSpPr>
        <p:spPr>
          <a:xfrm>
            <a:off x="0" y="1143000"/>
            <a:ext cx="4648200" cy="609600"/>
          </a:xfrm>
        </p:spPr>
        <p:txBody>
          <a:bodyPr/>
          <a:lstStyle/>
          <a:p>
            <a:pPr eaLnBrk="1" fontAlgn="auto" hangingPunct="1">
              <a:spcAft>
                <a:spcPts val="0"/>
              </a:spcAft>
              <a:defRPr/>
            </a:pPr>
            <a:r>
              <a:rPr lang="en-US" sz="2400" dirty="0" smtClean="0">
                <a:solidFill>
                  <a:srgbClr val="FF0000"/>
                </a:solidFill>
                <a:latin typeface="Times New Roman" pitchFamily="18" charset="0"/>
                <a:cs typeface="Times New Roman" pitchFamily="18" charset="0"/>
              </a:rPr>
              <a:t>I. Tìm hiểu chung</a:t>
            </a:r>
          </a:p>
        </p:txBody>
      </p:sp>
      <p:sp>
        <p:nvSpPr>
          <p:cNvPr id="169987" name="Rectangle 3"/>
          <p:cNvSpPr>
            <a:spLocks noGrp="1" noChangeArrowheads="1"/>
          </p:cNvSpPr>
          <p:nvPr>
            <p:ph idx="1"/>
          </p:nvPr>
        </p:nvSpPr>
        <p:spPr>
          <a:xfrm>
            <a:off x="457200" y="1600200"/>
            <a:ext cx="4419600" cy="914400"/>
          </a:xfrm>
        </p:spPr>
        <p:txBody>
          <a:bodyPr/>
          <a:lstStyle/>
          <a:p>
            <a:pPr eaLnBrk="1" hangingPunct="1">
              <a:lnSpc>
                <a:spcPct val="80000"/>
              </a:lnSpc>
              <a:buFont typeface="Wingdings" pitchFamily="2" charset="2"/>
              <a:buNone/>
            </a:pPr>
            <a:r>
              <a:rPr lang="en-US" sz="2400" dirty="0" smtClean="0">
                <a:solidFill>
                  <a:srgbClr val="FF0000"/>
                </a:solidFill>
                <a:latin typeface="Times New Roman" pitchFamily="18" charset="0"/>
                <a:cs typeface="Times New Roman" pitchFamily="18" charset="0"/>
              </a:rPr>
              <a:t>1. Tác giả</a:t>
            </a:r>
          </a:p>
          <a:p>
            <a:pPr eaLnBrk="1" hangingPunct="1">
              <a:lnSpc>
                <a:spcPct val="80000"/>
              </a:lnSpc>
              <a:buFont typeface="Wingdings" pitchFamily="2" charset="2"/>
              <a:buNone/>
            </a:pPr>
            <a:r>
              <a:rPr lang="en-US" sz="2400" dirty="0" smtClean="0">
                <a:solidFill>
                  <a:srgbClr val="FF0000"/>
                </a:solidFill>
                <a:latin typeface="Times New Roman" pitchFamily="18" charset="0"/>
                <a:cs typeface="Times New Roman" pitchFamily="18" charset="0"/>
              </a:rPr>
              <a:t>   a) Tiểu sử</a:t>
            </a:r>
          </a:p>
        </p:txBody>
      </p:sp>
      <p:pic>
        <p:nvPicPr>
          <p:cNvPr id="24580" name="Picture 4" descr="655150o6udwfqjwz"/>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914400" y="990600"/>
            <a:ext cx="2438400"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1" name="Picture 5" descr="655150o6udwfqjwz"/>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4495800" y="4495800"/>
            <a:ext cx="91440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2" name="Text Box 6"/>
          <p:cNvSpPr txBox="1">
            <a:spLocks noChangeArrowheads="1"/>
          </p:cNvSpPr>
          <p:nvPr/>
        </p:nvSpPr>
        <p:spPr bwMode="auto">
          <a:xfrm>
            <a:off x="1066800" y="4953000"/>
            <a:ext cx="7924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6pPr>
            <a:lvl7pPr marL="29718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7pPr>
            <a:lvl8pPr marL="34290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8pPr>
            <a:lvl9pPr marL="38862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9pPr>
          </a:lstStyle>
          <a:p>
            <a:pPr eaLnBrk="1" hangingPunct="1">
              <a:lnSpc>
                <a:spcPct val="100000"/>
              </a:lnSpc>
              <a:spcBef>
                <a:spcPct val="50000"/>
              </a:spcBef>
              <a:buClrTx/>
              <a:buSzTx/>
            </a:pPr>
            <a:endParaRPr lang="vi-VN" sz="1800">
              <a:solidFill>
                <a:srgbClr val="FFFFFF"/>
              </a:solidFill>
              <a:latin typeface="Times New Roman" pitchFamily="18" charset="0"/>
            </a:endParaRPr>
          </a:p>
        </p:txBody>
      </p:sp>
      <p:sp>
        <p:nvSpPr>
          <p:cNvPr id="24583" name="Text Box 7"/>
          <p:cNvSpPr txBox="1">
            <a:spLocks noChangeArrowheads="1"/>
          </p:cNvSpPr>
          <p:nvPr/>
        </p:nvSpPr>
        <p:spPr bwMode="auto">
          <a:xfrm>
            <a:off x="838200" y="5486400"/>
            <a:ext cx="533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6pPr>
            <a:lvl7pPr marL="29718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7pPr>
            <a:lvl8pPr marL="34290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8pPr>
            <a:lvl9pPr marL="38862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9pPr>
          </a:lstStyle>
          <a:p>
            <a:pPr eaLnBrk="1" hangingPunct="1">
              <a:lnSpc>
                <a:spcPct val="100000"/>
              </a:lnSpc>
              <a:spcBef>
                <a:spcPct val="50000"/>
              </a:spcBef>
              <a:buClrTx/>
              <a:buSzTx/>
            </a:pPr>
            <a:endParaRPr lang="vi-VN" sz="1800">
              <a:solidFill>
                <a:srgbClr val="FFFFFF"/>
              </a:solidFill>
              <a:latin typeface="Times New Roman" pitchFamily="18" charset="0"/>
            </a:endParaRPr>
          </a:p>
        </p:txBody>
      </p:sp>
      <p:sp>
        <p:nvSpPr>
          <p:cNvPr id="24584" name="Text Box 9"/>
          <p:cNvSpPr txBox="1">
            <a:spLocks noChangeArrowheads="1"/>
          </p:cNvSpPr>
          <p:nvPr/>
        </p:nvSpPr>
        <p:spPr bwMode="auto">
          <a:xfrm>
            <a:off x="1447800" y="6019800"/>
            <a:ext cx="6019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6pPr>
            <a:lvl7pPr marL="29718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7pPr>
            <a:lvl8pPr marL="34290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8pPr>
            <a:lvl9pPr marL="38862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9pPr>
          </a:lstStyle>
          <a:p>
            <a:pPr eaLnBrk="1" hangingPunct="1">
              <a:lnSpc>
                <a:spcPct val="100000"/>
              </a:lnSpc>
              <a:spcBef>
                <a:spcPct val="50000"/>
              </a:spcBef>
              <a:buClrTx/>
              <a:buSzTx/>
            </a:pPr>
            <a:endParaRPr kumimoji="1" lang="vi-VN">
              <a:solidFill>
                <a:srgbClr val="FFFFFF"/>
              </a:solidFill>
              <a:latin typeface="Times New Roman" pitchFamily="18" charset="0"/>
            </a:endParaRPr>
          </a:p>
        </p:txBody>
      </p:sp>
      <p:sp>
        <p:nvSpPr>
          <p:cNvPr id="169994" name="Text Box 10"/>
          <p:cNvSpPr txBox="1">
            <a:spLocks noChangeArrowheads="1"/>
          </p:cNvSpPr>
          <p:nvPr/>
        </p:nvSpPr>
        <p:spPr bwMode="auto">
          <a:xfrm>
            <a:off x="301625" y="2424113"/>
            <a:ext cx="8610600" cy="1477328"/>
          </a:xfrm>
          <a:prstGeom prst="rect">
            <a:avLst/>
          </a:prstGeom>
          <a:noFill/>
          <a:ln w="9525">
            <a:noFill/>
            <a:miter lim="800000"/>
            <a:headEnd/>
            <a:tailEnd/>
          </a:ln>
          <a:effectLst/>
        </p:spPr>
        <p:txBody>
          <a:bodyPr>
            <a:spAutoFit/>
          </a:bodyPr>
          <a:lstStyle/>
          <a:p>
            <a:pPr algn="just">
              <a:lnSpc>
                <a:spcPct val="100000"/>
              </a:lnSpc>
              <a:spcBef>
                <a:spcPct val="0"/>
              </a:spcBef>
              <a:buClrTx/>
              <a:buSzTx/>
              <a:defRPr/>
            </a:pPr>
            <a:r>
              <a:rPr lang="en-US" dirty="0">
                <a:solidFill>
                  <a:srgbClr val="FFFFFF"/>
                </a:solidFill>
                <a:effectLst>
                  <a:outerShdw blurRad="38100" dist="38100" dir="2700000" algn="tl">
                    <a:srgbClr val="800000"/>
                  </a:outerShdw>
                </a:effectLst>
                <a:latin typeface="Times New Roman" pitchFamily="18" charset="0"/>
                <a:cs typeface="Times New Roman" pitchFamily="18" charset="0"/>
              </a:rPr>
              <a:t>- </a:t>
            </a:r>
            <a:r>
              <a:rPr lang="en-US" dirty="0">
                <a:solidFill>
                  <a:srgbClr val="0000CC"/>
                </a:solidFill>
                <a:latin typeface="Times New Roman" pitchFamily="18" charset="0"/>
                <a:cs typeface="Times New Roman" pitchFamily="18" charset="0"/>
              </a:rPr>
              <a:t>Lỗ Tấn (1881-1936), tên khai sinh Chu Chương Thọ </a:t>
            </a:r>
            <a:r>
              <a:rPr lang="en-US" dirty="0">
                <a:solidFill>
                  <a:srgbClr val="0000CC"/>
                </a:solidFill>
                <a:latin typeface="Times New Roman" pitchFamily="18" charset="0"/>
                <a:cs typeface="Times New Roman" pitchFamily="18" charset="0"/>
                <a:sym typeface="Wingdings" pitchFamily="2" charset="2"/>
              </a:rPr>
              <a:t></a:t>
            </a:r>
            <a:r>
              <a:rPr lang="en-US" dirty="0">
                <a:solidFill>
                  <a:srgbClr val="0000CC"/>
                </a:solidFill>
                <a:latin typeface="Times New Roman" pitchFamily="18" charset="0"/>
                <a:cs typeface="Times New Roman" pitchFamily="18" charset="0"/>
              </a:rPr>
              <a:t> Chu Thụ Nhân. Ông sinh tại phủ Thiệu Hưng, tỉnh Chiết Giang- TQ. Bút danh của Lỗ Tấn là ghép từ họ của mẹ (bà </a:t>
            </a:r>
            <a:r>
              <a:rPr lang="en-US" b="1" dirty="0">
                <a:solidFill>
                  <a:srgbClr val="0000CC"/>
                </a:solidFill>
                <a:latin typeface="Times New Roman" pitchFamily="18" charset="0"/>
                <a:cs typeface="Times New Roman" pitchFamily="18" charset="0"/>
              </a:rPr>
              <a:t>Lỗ</a:t>
            </a:r>
            <a:r>
              <a:rPr lang="en-US" dirty="0">
                <a:solidFill>
                  <a:srgbClr val="0000CC"/>
                </a:solidFill>
                <a:latin typeface="Times New Roman" pitchFamily="18" charset="0"/>
                <a:cs typeface="Times New Roman" pitchFamily="18" charset="0"/>
              </a:rPr>
              <a:t> Thụy) và một kỉ niệm </a:t>
            </a:r>
            <a:r>
              <a:rPr lang="en-US" dirty="0" smtClean="0">
                <a:solidFill>
                  <a:srgbClr val="0000CC"/>
                </a:solidFill>
                <a:latin typeface="Times New Roman" pitchFamily="18" charset="0"/>
                <a:cs typeface="Times New Roman" pitchFamily="18" charset="0"/>
              </a:rPr>
              <a:t>tuổi ấu </a:t>
            </a:r>
            <a:r>
              <a:rPr lang="en-US" dirty="0">
                <a:solidFill>
                  <a:srgbClr val="0000CC"/>
                </a:solidFill>
                <a:latin typeface="Times New Roman" pitchFamily="18" charset="0"/>
                <a:cs typeface="Times New Roman" pitchFamily="18" charset="0"/>
              </a:rPr>
              <a:t>thơ </a:t>
            </a:r>
            <a:r>
              <a:rPr lang="en-US" dirty="0" smtClean="0">
                <a:solidFill>
                  <a:srgbClr val="0000CC"/>
                </a:solidFill>
                <a:latin typeface="Times New Roman" pitchFamily="18" charset="0"/>
                <a:cs typeface="Times New Roman" pitchFamily="18" charset="0"/>
              </a:rPr>
              <a:t> </a:t>
            </a:r>
            <a:r>
              <a:rPr lang="en-US" b="1" i="1" u="sng" dirty="0">
                <a:solidFill>
                  <a:srgbClr val="0000CC"/>
                </a:solidFill>
                <a:latin typeface="Times New Roman" pitchFamily="18" charset="0"/>
                <a:cs typeface="Times New Roman" pitchFamily="18" charset="0"/>
              </a:rPr>
              <a:t>Tấn</a:t>
            </a:r>
            <a:r>
              <a:rPr lang="en-US" i="1" dirty="0">
                <a:solidFill>
                  <a:srgbClr val="0000CC"/>
                </a:solidFill>
                <a:latin typeface="Times New Roman" pitchFamily="18" charset="0"/>
                <a:cs typeface="Times New Roman" pitchFamily="18" charset="0"/>
              </a:rPr>
              <a:t> hành (đi nhanh lên).</a:t>
            </a:r>
            <a:endParaRPr lang="en-US" i="1" dirty="0">
              <a:solidFill>
                <a:srgbClr val="FFFFFF"/>
              </a:solidFill>
              <a:latin typeface="Arial" charset="0"/>
              <a:cs typeface="Arial" charset="0"/>
            </a:endParaRPr>
          </a:p>
          <a:p>
            <a:pPr algn="just">
              <a:lnSpc>
                <a:spcPct val="100000"/>
              </a:lnSpc>
              <a:spcBef>
                <a:spcPct val="0"/>
              </a:spcBef>
              <a:buClrTx/>
              <a:buSzTx/>
              <a:defRPr/>
            </a:pPr>
            <a:r>
              <a:rPr lang="en-US" i="1" dirty="0">
                <a:solidFill>
                  <a:srgbClr val="0000CC"/>
                </a:solidFill>
                <a:latin typeface="Times New Roman" pitchFamily="18" charset="0"/>
                <a:cs typeface="Times New Roman" pitchFamily="18" charset="0"/>
              </a:rPr>
              <a:t>- </a:t>
            </a:r>
            <a:r>
              <a:rPr lang="en-US" dirty="0">
                <a:solidFill>
                  <a:srgbClr val="0000CC"/>
                </a:solidFill>
                <a:latin typeface="Times New Roman" pitchFamily="18" charset="0"/>
                <a:cs typeface="Times New Roman" pitchFamily="18" charset="0"/>
              </a:rPr>
              <a:t>Năm 13 tuổi, Lỗ Tấn đã phải chứng kiến cảnh người cha của mình lâm bệnh nặng không có tiền chữa bệnh mà chết. Từ đó, ông ôm ấp nguyện vọng học ngành thuốc (y)</a:t>
            </a:r>
          </a:p>
        </p:txBody>
      </p:sp>
      <p:grpSp>
        <p:nvGrpSpPr>
          <p:cNvPr id="24586" name="Group 4"/>
          <p:cNvGrpSpPr>
            <a:grpSpLocks/>
          </p:cNvGrpSpPr>
          <p:nvPr/>
        </p:nvGrpSpPr>
        <p:grpSpPr bwMode="auto">
          <a:xfrm>
            <a:off x="0" y="0"/>
            <a:ext cx="9144000" cy="1066800"/>
            <a:chOff x="752" y="1413"/>
            <a:chExt cx="1321" cy="294"/>
          </a:xfrm>
        </p:grpSpPr>
        <p:sp>
          <p:nvSpPr>
            <p:cNvPr id="162" name="AutoShape 5"/>
            <p:cNvSpPr>
              <a:spLocks noChangeArrowheads="1"/>
            </p:cNvSpPr>
            <p:nvPr/>
          </p:nvSpPr>
          <p:spPr bwMode="gray">
            <a:xfrm>
              <a:off x="752" y="1413"/>
              <a:ext cx="1321" cy="294"/>
            </a:xfrm>
            <a:prstGeom prst="roundRect">
              <a:avLst>
                <a:gd name="adj" fmla="val 50000"/>
              </a:avLst>
            </a:prstGeom>
            <a:gradFill rotWithShape="1">
              <a:gsLst>
                <a:gs pos="0">
                  <a:schemeClr val="accent2">
                    <a:gamma/>
                    <a:shade val="79216"/>
                    <a:invGamma/>
                  </a:schemeClr>
                </a:gs>
                <a:gs pos="50000">
                  <a:schemeClr val="accent2"/>
                </a:gs>
                <a:gs pos="100000">
                  <a:schemeClr val="accent2">
                    <a:gamma/>
                    <a:shade val="79216"/>
                    <a:invGamma/>
                  </a:schemeClr>
                </a:gs>
              </a:gsLst>
              <a:lin ang="0" scaled="1"/>
            </a:gradFill>
            <a:ln w="12700">
              <a:noFill/>
              <a:round/>
              <a:headEnd/>
              <a:tailEnd/>
            </a:ln>
            <a:effectLst>
              <a:outerShdw dist="53882" dir="2700000" algn="ctr" rotWithShape="0">
                <a:srgbClr val="292929">
                  <a:alpha val="50000"/>
                </a:srgbClr>
              </a:outerShdw>
            </a:effectLst>
          </p:spPr>
          <p:txBody>
            <a:bodyPr wrap="none" anchor="ctr"/>
            <a:lstStyle/>
            <a:p>
              <a:pPr algn="ctr">
                <a:lnSpc>
                  <a:spcPct val="100000"/>
                </a:lnSpc>
                <a:spcBef>
                  <a:spcPct val="0"/>
                </a:spcBef>
                <a:buClrTx/>
                <a:buSzTx/>
                <a:defRPr/>
              </a:pPr>
              <a:endParaRPr lang="en-US" sz="1800">
                <a:solidFill>
                  <a:srgbClr val="000000"/>
                </a:solidFill>
                <a:latin typeface="Arial" charset="0"/>
                <a:cs typeface="Arial"/>
              </a:endParaRPr>
            </a:p>
          </p:txBody>
        </p:sp>
        <p:sp>
          <p:nvSpPr>
            <p:cNvPr id="163" name="AutoShape 6"/>
            <p:cNvSpPr>
              <a:spLocks noChangeArrowheads="1"/>
            </p:cNvSpPr>
            <p:nvPr/>
          </p:nvSpPr>
          <p:spPr bwMode="gray">
            <a:xfrm flipH="1">
              <a:off x="2007" y="1457"/>
              <a:ext cx="59" cy="204"/>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w="9525">
              <a:noFill/>
              <a:miter lim="800000"/>
              <a:headEnd/>
              <a:tailEnd/>
            </a:ln>
            <a:effectLst/>
          </p:spPr>
          <p:txBody>
            <a:bodyPr wrap="none" anchor="ctr"/>
            <a:lstStyle/>
            <a:p>
              <a:pPr algn="ctr">
                <a:lnSpc>
                  <a:spcPct val="100000"/>
                </a:lnSpc>
                <a:spcBef>
                  <a:spcPct val="0"/>
                </a:spcBef>
                <a:buClrTx/>
                <a:buSzTx/>
                <a:defRPr/>
              </a:pPr>
              <a:endParaRPr lang="en-US" sz="1800">
                <a:solidFill>
                  <a:srgbClr val="000000"/>
                </a:solidFill>
                <a:latin typeface="Arial" charset="0"/>
                <a:cs typeface="Arial"/>
              </a:endParaRPr>
            </a:p>
          </p:txBody>
        </p:sp>
        <p:sp>
          <p:nvSpPr>
            <p:cNvPr id="164" name="AutoShape 7"/>
            <p:cNvSpPr>
              <a:spLocks noChangeArrowheads="1"/>
            </p:cNvSpPr>
            <p:nvPr/>
          </p:nvSpPr>
          <p:spPr bwMode="gray">
            <a:xfrm>
              <a:off x="766" y="1457"/>
              <a:ext cx="59" cy="204"/>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w="9525">
              <a:noFill/>
              <a:miter lim="800000"/>
              <a:headEnd/>
              <a:tailEnd/>
            </a:ln>
            <a:effectLst/>
          </p:spPr>
          <p:txBody>
            <a:bodyPr wrap="none" anchor="ctr"/>
            <a:lstStyle/>
            <a:p>
              <a:pPr algn="ctr">
                <a:lnSpc>
                  <a:spcPct val="100000"/>
                </a:lnSpc>
                <a:spcBef>
                  <a:spcPct val="0"/>
                </a:spcBef>
                <a:buClrTx/>
                <a:buSzTx/>
                <a:defRPr/>
              </a:pPr>
              <a:endParaRPr lang="en-US" sz="1800">
                <a:solidFill>
                  <a:srgbClr val="000000"/>
                </a:solidFill>
                <a:latin typeface="Arial" charset="0"/>
                <a:cs typeface="Arial"/>
              </a:endParaRPr>
            </a:p>
          </p:txBody>
        </p:sp>
      </p:grpSp>
      <p:sp>
        <p:nvSpPr>
          <p:cNvPr id="170008" name="Rectangle 24"/>
          <p:cNvSpPr>
            <a:spLocks noChangeArrowheads="1"/>
          </p:cNvSpPr>
          <p:nvPr/>
        </p:nvSpPr>
        <p:spPr bwMode="auto">
          <a:xfrm>
            <a:off x="228600" y="228600"/>
            <a:ext cx="8686800" cy="533400"/>
          </a:xfrm>
          <a:prstGeom prst="rect">
            <a:avLst/>
          </a:prstGeom>
          <a:noFill/>
          <a:ln w="9525">
            <a:noFill/>
            <a:miter lim="800000"/>
            <a:headEnd/>
            <a:tailEnd/>
          </a:ln>
        </p:spPr>
        <p:txBody>
          <a:bodyPr lIns="92075" tIns="46037" rIns="92075" bIns="46037" anchor="ctr"/>
          <a:lstStyle/>
          <a:p>
            <a:pPr>
              <a:lnSpc>
                <a:spcPct val="70000"/>
              </a:lnSpc>
              <a:spcBef>
                <a:spcPct val="0"/>
              </a:spcBef>
              <a:buClrTx/>
              <a:buSzTx/>
              <a:defRPr/>
            </a:pPr>
            <a:r>
              <a:rPr lang="en-US" sz="3200" b="1" dirty="0">
                <a:solidFill>
                  <a:srgbClr val="FFFFFF"/>
                </a:solidFill>
                <a:latin typeface="Times New Roman" pitchFamily="18" charset="0"/>
                <a:cs typeface="Times New Roman" pitchFamily="18" charset="0"/>
              </a:rPr>
              <a:t> Đọc văn: </a:t>
            </a:r>
            <a:br>
              <a:rPr lang="en-US" sz="3200" b="1" dirty="0">
                <a:solidFill>
                  <a:srgbClr val="FFFFFF"/>
                </a:solidFill>
                <a:latin typeface="Times New Roman" pitchFamily="18" charset="0"/>
                <a:cs typeface="Times New Roman" pitchFamily="18" charset="0"/>
              </a:rPr>
            </a:br>
            <a:r>
              <a:rPr lang="en-US" sz="3200" b="1" dirty="0">
                <a:solidFill>
                  <a:srgbClr val="FFFFFF"/>
                </a:solidFill>
                <a:effectLst>
                  <a:outerShdw blurRad="38100" dist="38100" dir="2700000" algn="tl">
                    <a:srgbClr val="FFFFFF"/>
                  </a:outerShdw>
                </a:effectLst>
                <a:latin typeface="Times New Roman" pitchFamily="18" charset="0"/>
                <a:cs typeface="Times New Roman" pitchFamily="18" charset="0"/>
              </a:rPr>
              <a:t>                                  </a:t>
            </a:r>
            <a:r>
              <a:rPr lang="en-US" sz="3200" b="1" dirty="0">
                <a:solidFill>
                  <a:srgbClr val="FFFFFF"/>
                </a:solidFill>
                <a:latin typeface="Times New Roman" pitchFamily="18" charset="0"/>
                <a:cs typeface="Times New Roman" pitchFamily="18" charset="0"/>
              </a:rPr>
              <a:t>Thuốc   (Lỗ Tấn)</a:t>
            </a:r>
          </a:p>
        </p:txBody>
      </p:sp>
    </p:spTree>
    <p:extLst>
      <p:ext uri="{BB962C8B-B14F-4D97-AF65-F5344CB8AC3E}">
        <p14:creationId xmlns:p14="http://schemas.microsoft.com/office/powerpoint/2010/main" val="3103814890"/>
      </p:ext>
    </p:extLst>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nodeType="clickEffect">
                                  <p:stCondLst>
                                    <p:cond delay="0"/>
                                  </p:stCondLst>
                                  <p:childTnLst>
                                    <p:set>
                                      <p:cBhvr>
                                        <p:cTn id="6" dur="1" fill="hold">
                                          <p:stCondLst>
                                            <p:cond delay="0"/>
                                          </p:stCondLst>
                                        </p:cTn>
                                        <p:tgtEl>
                                          <p:spTgt spid="169994">
                                            <p:txEl>
                                              <p:pRg st="0" end="0"/>
                                            </p:txEl>
                                          </p:spTgt>
                                        </p:tgtEl>
                                        <p:attrNameLst>
                                          <p:attrName>style.visibility</p:attrName>
                                        </p:attrNameLst>
                                      </p:cBhvr>
                                      <p:to>
                                        <p:strVal val="visible"/>
                                      </p:to>
                                    </p:set>
                                    <p:animEffect transition="in" filter="fade">
                                      <p:cBhvr>
                                        <p:cTn id="7" dur="1000"/>
                                        <p:tgtEl>
                                          <p:spTgt spid="169994">
                                            <p:txEl>
                                              <p:pRg st="0" end="0"/>
                                            </p:txEl>
                                          </p:spTgt>
                                        </p:tgtEl>
                                      </p:cBhvr>
                                    </p:animEffect>
                                    <p:anim calcmode="lin" valueType="num">
                                      <p:cBhvr>
                                        <p:cTn id="8" dur="1000" fill="hold"/>
                                        <p:tgtEl>
                                          <p:spTgt spid="16999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6999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7" presetClass="entr" presetSubtype="0" fill="hold" nodeType="clickEffect">
                                  <p:stCondLst>
                                    <p:cond delay="0"/>
                                  </p:stCondLst>
                                  <p:childTnLst>
                                    <p:set>
                                      <p:cBhvr>
                                        <p:cTn id="13" dur="1" fill="hold">
                                          <p:stCondLst>
                                            <p:cond delay="0"/>
                                          </p:stCondLst>
                                        </p:cTn>
                                        <p:tgtEl>
                                          <p:spTgt spid="169994">
                                            <p:txEl>
                                              <p:pRg st="1" end="1"/>
                                            </p:txEl>
                                          </p:spTgt>
                                        </p:tgtEl>
                                        <p:attrNameLst>
                                          <p:attrName>style.visibility</p:attrName>
                                        </p:attrNameLst>
                                      </p:cBhvr>
                                      <p:to>
                                        <p:strVal val="visible"/>
                                      </p:to>
                                    </p:set>
                                    <p:animEffect transition="in" filter="fade">
                                      <p:cBhvr>
                                        <p:cTn id="14" dur="1000"/>
                                        <p:tgtEl>
                                          <p:spTgt spid="169994">
                                            <p:txEl>
                                              <p:pRg st="1" end="1"/>
                                            </p:txEl>
                                          </p:spTgt>
                                        </p:tgtEl>
                                      </p:cBhvr>
                                    </p:animEffect>
                                    <p:anim calcmode="lin" valueType="num">
                                      <p:cBhvr>
                                        <p:cTn id="15" dur="1000" fill="hold"/>
                                        <p:tgtEl>
                                          <p:spTgt spid="16999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6999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8418" name="Rectangle 2"/>
          <p:cNvSpPr>
            <a:spLocks noGrp="1" noChangeArrowheads="1"/>
          </p:cNvSpPr>
          <p:nvPr>
            <p:ph type="title"/>
          </p:nvPr>
        </p:nvSpPr>
        <p:spPr>
          <a:xfrm>
            <a:off x="0" y="990600"/>
            <a:ext cx="4648200" cy="609600"/>
          </a:xfrm>
        </p:spPr>
        <p:txBody>
          <a:bodyPr/>
          <a:lstStyle/>
          <a:p>
            <a:pPr eaLnBrk="1" fontAlgn="auto" hangingPunct="1">
              <a:spcAft>
                <a:spcPts val="0"/>
              </a:spcAft>
              <a:defRPr/>
            </a:pPr>
            <a:r>
              <a:rPr lang="en-US" sz="2400" dirty="0" smtClean="0">
                <a:solidFill>
                  <a:srgbClr val="FF0000"/>
                </a:solidFill>
                <a:latin typeface="Arial" charset="0"/>
              </a:rPr>
              <a:t>I. Tìm hiểu chung</a:t>
            </a:r>
          </a:p>
        </p:txBody>
      </p:sp>
      <p:pic>
        <p:nvPicPr>
          <p:cNvPr id="25603" name="Picture 3" descr="655150o6udwfqjwz"/>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914400" y="990600"/>
            <a:ext cx="2438400"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4" name="Picture 4" descr="655150o6udwfqjwz"/>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4495800" y="4495800"/>
            <a:ext cx="91440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5605" name="Group 4"/>
          <p:cNvGrpSpPr>
            <a:grpSpLocks/>
          </p:cNvGrpSpPr>
          <p:nvPr/>
        </p:nvGrpSpPr>
        <p:grpSpPr bwMode="auto">
          <a:xfrm>
            <a:off x="0" y="0"/>
            <a:ext cx="9144000" cy="1066800"/>
            <a:chOff x="752" y="1413"/>
            <a:chExt cx="1321" cy="294"/>
          </a:xfrm>
        </p:grpSpPr>
        <p:sp>
          <p:nvSpPr>
            <p:cNvPr id="162" name="AutoShape 5"/>
            <p:cNvSpPr>
              <a:spLocks noChangeArrowheads="1"/>
            </p:cNvSpPr>
            <p:nvPr/>
          </p:nvSpPr>
          <p:spPr bwMode="gray">
            <a:xfrm>
              <a:off x="752" y="1413"/>
              <a:ext cx="1321" cy="294"/>
            </a:xfrm>
            <a:prstGeom prst="roundRect">
              <a:avLst>
                <a:gd name="adj" fmla="val 50000"/>
              </a:avLst>
            </a:prstGeom>
            <a:gradFill rotWithShape="1">
              <a:gsLst>
                <a:gs pos="0">
                  <a:schemeClr val="accent2">
                    <a:gamma/>
                    <a:shade val="79216"/>
                    <a:invGamma/>
                  </a:schemeClr>
                </a:gs>
                <a:gs pos="50000">
                  <a:schemeClr val="accent2"/>
                </a:gs>
                <a:gs pos="100000">
                  <a:schemeClr val="accent2">
                    <a:gamma/>
                    <a:shade val="79216"/>
                    <a:invGamma/>
                  </a:schemeClr>
                </a:gs>
              </a:gsLst>
              <a:lin ang="0" scaled="1"/>
            </a:gradFill>
            <a:ln w="12700">
              <a:noFill/>
              <a:round/>
              <a:headEnd/>
              <a:tailEnd/>
            </a:ln>
            <a:effectLst>
              <a:outerShdw dist="53882" dir="2700000" algn="ctr" rotWithShape="0">
                <a:srgbClr val="292929">
                  <a:alpha val="50000"/>
                </a:srgbClr>
              </a:outerShdw>
            </a:effectLst>
          </p:spPr>
          <p:txBody>
            <a:bodyPr wrap="none" anchor="ctr"/>
            <a:lstStyle/>
            <a:p>
              <a:pPr algn="ctr">
                <a:lnSpc>
                  <a:spcPct val="100000"/>
                </a:lnSpc>
                <a:spcBef>
                  <a:spcPct val="0"/>
                </a:spcBef>
                <a:buClrTx/>
                <a:buSzTx/>
                <a:defRPr/>
              </a:pPr>
              <a:endParaRPr lang="en-US" sz="1800">
                <a:solidFill>
                  <a:srgbClr val="FFFFFF"/>
                </a:solidFill>
                <a:latin typeface="Arial" charset="0"/>
                <a:cs typeface="Arial"/>
              </a:endParaRPr>
            </a:p>
          </p:txBody>
        </p:sp>
        <p:sp>
          <p:nvSpPr>
            <p:cNvPr id="163" name="AutoShape 6"/>
            <p:cNvSpPr>
              <a:spLocks noChangeArrowheads="1"/>
            </p:cNvSpPr>
            <p:nvPr/>
          </p:nvSpPr>
          <p:spPr bwMode="gray">
            <a:xfrm flipH="1">
              <a:off x="2007" y="1457"/>
              <a:ext cx="59" cy="204"/>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w="9525">
              <a:noFill/>
              <a:miter lim="800000"/>
              <a:headEnd/>
              <a:tailEnd/>
            </a:ln>
            <a:effectLst/>
          </p:spPr>
          <p:txBody>
            <a:bodyPr wrap="none" anchor="ctr"/>
            <a:lstStyle/>
            <a:p>
              <a:pPr algn="ctr">
                <a:lnSpc>
                  <a:spcPct val="100000"/>
                </a:lnSpc>
                <a:spcBef>
                  <a:spcPct val="0"/>
                </a:spcBef>
                <a:buClrTx/>
                <a:buSzTx/>
                <a:defRPr/>
              </a:pPr>
              <a:endParaRPr lang="en-US" sz="1800">
                <a:solidFill>
                  <a:srgbClr val="FFFFFF"/>
                </a:solidFill>
                <a:latin typeface="Arial" charset="0"/>
                <a:cs typeface="Arial"/>
              </a:endParaRPr>
            </a:p>
          </p:txBody>
        </p:sp>
        <p:sp>
          <p:nvSpPr>
            <p:cNvPr id="164" name="AutoShape 7"/>
            <p:cNvSpPr>
              <a:spLocks noChangeArrowheads="1"/>
            </p:cNvSpPr>
            <p:nvPr/>
          </p:nvSpPr>
          <p:spPr bwMode="gray">
            <a:xfrm>
              <a:off x="766" y="1457"/>
              <a:ext cx="59" cy="204"/>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w="9525">
              <a:noFill/>
              <a:miter lim="800000"/>
              <a:headEnd/>
              <a:tailEnd/>
            </a:ln>
            <a:effectLst/>
          </p:spPr>
          <p:txBody>
            <a:bodyPr wrap="none" anchor="ctr"/>
            <a:lstStyle/>
            <a:p>
              <a:pPr algn="ctr">
                <a:lnSpc>
                  <a:spcPct val="100000"/>
                </a:lnSpc>
                <a:spcBef>
                  <a:spcPct val="0"/>
                </a:spcBef>
                <a:buClrTx/>
                <a:buSzTx/>
                <a:defRPr/>
              </a:pPr>
              <a:endParaRPr lang="en-US" sz="1800">
                <a:solidFill>
                  <a:srgbClr val="FFFFFF"/>
                </a:solidFill>
                <a:latin typeface="Arial" charset="0"/>
                <a:cs typeface="Arial"/>
              </a:endParaRPr>
            </a:p>
          </p:txBody>
        </p:sp>
      </p:grpSp>
      <p:sp>
        <p:nvSpPr>
          <p:cNvPr id="188430" name="Rectangle 14"/>
          <p:cNvSpPr>
            <a:spLocks noChangeArrowheads="1"/>
          </p:cNvSpPr>
          <p:nvPr/>
        </p:nvSpPr>
        <p:spPr bwMode="auto">
          <a:xfrm>
            <a:off x="228600" y="228600"/>
            <a:ext cx="8686800" cy="533400"/>
          </a:xfrm>
          <a:prstGeom prst="rect">
            <a:avLst/>
          </a:prstGeom>
          <a:noFill/>
          <a:ln w="9525">
            <a:noFill/>
            <a:miter lim="800000"/>
            <a:headEnd/>
            <a:tailEnd/>
          </a:ln>
        </p:spPr>
        <p:txBody>
          <a:bodyPr lIns="92075" tIns="46037" rIns="92075" bIns="46037" anchor="ctr"/>
          <a:lstStyle/>
          <a:p>
            <a:pPr>
              <a:lnSpc>
                <a:spcPct val="70000"/>
              </a:lnSpc>
              <a:spcBef>
                <a:spcPct val="0"/>
              </a:spcBef>
              <a:buClrTx/>
              <a:buSzTx/>
              <a:defRPr/>
            </a:pPr>
            <a:r>
              <a:rPr lang="en-US" b="1" dirty="0">
                <a:solidFill>
                  <a:srgbClr val="FFFFFF"/>
                </a:solidFill>
                <a:latin typeface="Tahoma" pitchFamily="34" charset="0"/>
                <a:cs typeface="Arial" charset="0"/>
              </a:rPr>
              <a:t> Đọc văn: </a:t>
            </a:r>
            <a:br>
              <a:rPr lang="en-US" b="1" dirty="0">
                <a:solidFill>
                  <a:srgbClr val="FFFFFF"/>
                </a:solidFill>
                <a:latin typeface="Tahoma" pitchFamily="34" charset="0"/>
                <a:cs typeface="Arial" charset="0"/>
              </a:rPr>
            </a:br>
            <a:r>
              <a:rPr lang="en-US" b="1" i="1" dirty="0">
                <a:solidFill>
                  <a:srgbClr val="FFFFFF"/>
                </a:solidFill>
                <a:effectLst>
                  <a:outerShdw blurRad="38100" dist="38100" dir="2700000" algn="tl">
                    <a:srgbClr val="FFFFFF"/>
                  </a:outerShdw>
                </a:effectLst>
                <a:latin typeface="Tahoma" pitchFamily="34" charset="0"/>
                <a:cs typeface="Arial" charset="0"/>
              </a:rPr>
              <a:t>                                  </a:t>
            </a:r>
            <a:r>
              <a:rPr lang="en-US" sz="2800" b="1" i="1" dirty="0">
                <a:solidFill>
                  <a:srgbClr val="FFFFFF"/>
                </a:solidFill>
                <a:latin typeface="Arial" charset="0"/>
                <a:cs typeface="Arial" charset="0"/>
              </a:rPr>
              <a:t>Thuốc   </a:t>
            </a:r>
            <a:r>
              <a:rPr lang="en-US" b="1" i="1" dirty="0">
                <a:solidFill>
                  <a:srgbClr val="FFFFFF"/>
                </a:solidFill>
                <a:latin typeface="Arial" charset="0"/>
                <a:cs typeface="Arial" charset="0"/>
              </a:rPr>
              <a:t>(Lỗ Tấn)</a:t>
            </a:r>
          </a:p>
        </p:txBody>
      </p:sp>
      <p:sp>
        <p:nvSpPr>
          <p:cNvPr id="188431" name="Rectangle 15"/>
          <p:cNvSpPr>
            <a:spLocks noChangeArrowheads="1"/>
          </p:cNvSpPr>
          <p:nvPr/>
        </p:nvSpPr>
        <p:spPr bwMode="auto">
          <a:xfrm>
            <a:off x="382588" y="1524000"/>
            <a:ext cx="7162800" cy="109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7" rIns="92075" bIns="46037"/>
          <a:lstStyle/>
          <a:p>
            <a:pPr marL="342900" indent="-342900">
              <a:buClr>
                <a:srgbClr val="800000"/>
              </a:buClr>
              <a:buFont typeface="Wingdings" pitchFamily="2" charset="2"/>
              <a:buNone/>
            </a:pPr>
            <a:r>
              <a:rPr lang="en-US" sz="2000" b="1">
                <a:solidFill>
                  <a:srgbClr val="FF0000"/>
                </a:solidFill>
              </a:rPr>
              <a:t>1. Tác giả</a:t>
            </a:r>
          </a:p>
        </p:txBody>
      </p:sp>
      <p:grpSp>
        <p:nvGrpSpPr>
          <p:cNvPr id="3" name="Group 17"/>
          <p:cNvGrpSpPr>
            <a:grpSpLocks/>
          </p:cNvGrpSpPr>
          <p:nvPr/>
        </p:nvGrpSpPr>
        <p:grpSpPr bwMode="auto">
          <a:xfrm>
            <a:off x="3963988" y="2146300"/>
            <a:ext cx="5103812" cy="1203325"/>
            <a:chOff x="2461" y="1281"/>
            <a:chExt cx="3044" cy="1106"/>
          </a:xfrm>
        </p:grpSpPr>
        <p:sp>
          <p:nvSpPr>
            <p:cNvPr id="188434" name="Text Box 18"/>
            <p:cNvSpPr txBox="1">
              <a:spLocks noChangeArrowheads="1"/>
            </p:cNvSpPr>
            <p:nvPr/>
          </p:nvSpPr>
          <p:spPr bwMode="auto">
            <a:xfrm>
              <a:off x="2461" y="1342"/>
              <a:ext cx="1230" cy="391"/>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spAutoFit/>
            </a:bodyPr>
            <a:lstStyle/>
            <a:p>
              <a:pPr algn="ctr" eaLnBrk="0" hangingPunct="0">
                <a:lnSpc>
                  <a:spcPct val="100000"/>
                </a:lnSpc>
                <a:spcBef>
                  <a:spcPct val="50000"/>
                </a:spcBef>
                <a:buClrTx/>
                <a:buSzTx/>
                <a:defRPr/>
              </a:pPr>
              <a:r>
                <a:rPr lang="en-US" sz="2600" b="1" dirty="0">
                  <a:solidFill>
                    <a:srgbClr val="FF0000"/>
                  </a:solidFill>
                </a:rPr>
                <a:t>Nghề văn</a:t>
              </a:r>
            </a:p>
          </p:txBody>
        </p:sp>
        <p:sp>
          <p:nvSpPr>
            <p:cNvPr id="25621" name="Text Box 19"/>
            <p:cNvSpPr txBox="1">
              <a:spLocks noChangeArrowheads="1"/>
            </p:cNvSpPr>
            <p:nvPr/>
          </p:nvSpPr>
          <p:spPr bwMode="auto">
            <a:xfrm>
              <a:off x="3714" y="1281"/>
              <a:ext cx="1791" cy="1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6pPr>
              <a:lvl7pPr marL="29718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7pPr>
              <a:lvl8pPr marL="34290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8pPr>
              <a:lvl9pPr marL="38862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9pPr>
            </a:lstStyle>
            <a:p>
              <a:pPr>
                <a:lnSpc>
                  <a:spcPct val="100000"/>
                </a:lnSpc>
                <a:spcBef>
                  <a:spcPct val="50000"/>
                </a:spcBef>
                <a:buClrTx/>
                <a:buSzTx/>
                <a:buFont typeface="Symbol" pitchFamily="18" charset="2"/>
                <a:buChar char="Þ"/>
              </a:pPr>
              <a:r>
                <a:rPr lang="en-US" b="1">
                  <a:solidFill>
                    <a:srgbClr val="0000CC"/>
                  </a:solidFill>
                </a:rPr>
                <a:t> </a:t>
              </a:r>
              <a:r>
                <a:rPr lang="en-US" sz="2000" b="1">
                  <a:solidFill>
                    <a:srgbClr val="0000CC"/>
                  </a:solidFill>
                  <a:latin typeface="Times New Roman" pitchFamily="18" charset="0"/>
                  <a:cs typeface="Times New Roman" pitchFamily="18" charset="0"/>
                </a:rPr>
                <a:t>Phanh phui căn bệnh tinh thần của quốc dân và lưu ý mọi người cách chữa trị</a:t>
              </a:r>
            </a:p>
          </p:txBody>
        </p:sp>
      </p:grpSp>
      <p:grpSp>
        <p:nvGrpSpPr>
          <p:cNvPr id="4" name="Group 20"/>
          <p:cNvGrpSpPr>
            <a:grpSpLocks/>
          </p:cNvGrpSpPr>
          <p:nvPr/>
        </p:nvGrpSpPr>
        <p:grpSpPr bwMode="auto">
          <a:xfrm>
            <a:off x="2786063" y="3098800"/>
            <a:ext cx="4408487" cy="989013"/>
            <a:chOff x="1687" y="1785"/>
            <a:chExt cx="2777" cy="610"/>
          </a:xfrm>
        </p:grpSpPr>
        <p:sp>
          <p:nvSpPr>
            <p:cNvPr id="188437" name="Text Box 21"/>
            <p:cNvSpPr txBox="1">
              <a:spLocks noChangeArrowheads="1"/>
            </p:cNvSpPr>
            <p:nvPr/>
          </p:nvSpPr>
          <p:spPr bwMode="auto">
            <a:xfrm>
              <a:off x="1687" y="1785"/>
              <a:ext cx="914" cy="310"/>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spAutoFit/>
            </a:bodyPr>
            <a:lstStyle/>
            <a:p>
              <a:pPr algn="ctr" eaLnBrk="0" hangingPunct="0">
                <a:lnSpc>
                  <a:spcPct val="100000"/>
                </a:lnSpc>
                <a:spcBef>
                  <a:spcPct val="50000"/>
                </a:spcBef>
                <a:buClrTx/>
                <a:buSzTx/>
                <a:defRPr/>
              </a:pPr>
              <a:r>
                <a:rPr lang="en-US" sz="2600" b="1" dirty="0">
                  <a:solidFill>
                    <a:srgbClr val="FF0000"/>
                  </a:solidFill>
                </a:rPr>
                <a:t>Nghề y</a:t>
              </a:r>
            </a:p>
          </p:txBody>
        </p:sp>
        <p:sp>
          <p:nvSpPr>
            <p:cNvPr id="25619" name="Text Box 22"/>
            <p:cNvSpPr txBox="1">
              <a:spLocks noChangeArrowheads="1"/>
            </p:cNvSpPr>
            <p:nvPr/>
          </p:nvSpPr>
          <p:spPr bwMode="auto">
            <a:xfrm>
              <a:off x="2571" y="1920"/>
              <a:ext cx="1893" cy="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6pPr>
              <a:lvl7pPr marL="29718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7pPr>
              <a:lvl8pPr marL="34290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8pPr>
              <a:lvl9pPr marL="38862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9pPr>
            </a:lstStyle>
            <a:p>
              <a:pPr>
                <a:lnSpc>
                  <a:spcPct val="100000"/>
                </a:lnSpc>
                <a:spcBef>
                  <a:spcPct val="50000"/>
                </a:spcBef>
                <a:buClrTx/>
                <a:buSzTx/>
                <a:buFont typeface="Symbol" pitchFamily="18" charset="2"/>
                <a:buChar char="Þ"/>
              </a:pPr>
              <a:r>
                <a:rPr lang="en-US" b="1">
                  <a:solidFill>
                    <a:srgbClr val="DDE872"/>
                  </a:solidFill>
                  <a:latin typeface="Times New Roman" pitchFamily="18" charset="0"/>
                  <a:cs typeface="Times New Roman" pitchFamily="18" charset="0"/>
                </a:rPr>
                <a:t> </a:t>
              </a:r>
              <a:r>
                <a:rPr lang="en-US" sz="2000" b="1">
                  <a:solidFill>
                    <a:srgbClr val="0000CC"/>
                  </a:solidFill>
                  <a:latin typeface="Times New Roman" pitchFamily="18" charset="0"/>
                  <a:cs typeface="Times New Roman" pitchFamily="18" charset="0"/>
                </a:rPr>
                <a:t>Chữa bệnh cho người nghèo</a:t>
              </a:r>
            </a:p>
          </p:txBody>
        </p:sp>
      </p:grpSp>
      <p:grpSp>
        <p:nvGrpSpPr>
          <p:cNvPr id="5" name="Group 23"/>
          <p:cNvGrpSpPr>
            <a:grpSpLocks/>
          </p:cNvGrpSpPr>
          <p:nvPr/>
        </p:nvGrpSpPr>
        <p:grpSpPr bwMode="auto">
          <a:xfrm>
            <a:off x="1676400" y="4087813"/>
            <a:ext cx="3352800" cy="884237"/>
            <a:chOff x="1008" y="2370"/>
            <a:chExt cx="2112" cy="476"/>
          </a:xfrm>
        </p:grpSpPr>
        <p:sp>
          <p:nvSpPr>
            <p:cNvPr id="188440" name="Text Box 24"/>
            <p:cNvSpPr txBox="1">
              <a:spLocks noChangeArrowheads="1"/>
            </p:cNvSpPr>
            <p:nvPr/>
          </p:nvSpPr>
          <p:spPr bwMode="auto">
            <a:xfrm>
              <a:off x="1008" y="2370"/>
              <a:ext cx="720" cy="392"/>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spAutoFit/>
            </a:bodyPr>
            <a:lstStyle/>
            <a:p>
              <a:pPr algn="ctr" eaLnBrk="0" hangingPunct="0">
                <a:lnSpc>
                  <a:spcPct val="100000"/>
                </a:lnSpc>
                <a:spcBef>
                  <a:spcPct val="50000"/>
                </a:spcBef>
                <a:buClrTx/>
                <a:buSzTx/>
                <a:defRPr/>
              </a:pPr>
              <a:r>
                <a:rPr lang="en-US" sz="2600" b="1" dirty="0">
                  <a:solidFill>
                    <a:srgbClr val="FF0000"/>
                  </a:solidFill>
                </a:rPr>
                <a:t>Khai mỏ</a:t>
              </a:r>
            </a:p>
          </p:txBody>
        </p:sp>
        <p:sp>
          <p:nvSpPr>
            <p:cNvPr id="25617" name="Text Box 25"/>
            <p:cNvSpPr txBox="1">
              <a:spLocks noChangeArrowheads="1"/>
            </p:cNvSpPr>
            <p:nvPr/>
          </p:nvSpPr>
          <p:spPr bwMode="auto">
            <a:xfrm>
              <a:off x="1707" y="2508"/>
              <a:ext cx="1413" cy="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6pPr>
              <a:lvl7pPr marL="29718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7pPr>
              <a:lvl8pPr marL="34290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8pPr>
              <a:lvl9pPr marL="38862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9pPr>
            </a:lstStyle>
            <a:p>
              <a:pPr>
                <a:lnSpc>
                  <a:spcPct val="100000"/>
                </a:lnSpc>
                <a:spcBef>
                  <a:spcPct val="50000"/>
                </a:spcBef>
                <a:buClrTx/>
                <a:buSzTx/>
                <a:buFont typeface="Symbol" pitchFamily="18" charset="2"/>
                <a:buChar char="Þ"/>
              </a:pPr>
              <a:r>
                <a:rPr lang="en-US" b="1">
                  <a:solidFill>
                    <a:srgbClr val="DDE872"/>
                  </a:solidFill>
                </a:rPr>
                <a:t> </a:t>
              </a:r>
              <a:r>
                <a:rPr lang="en-US" sz="2000" b="1">
                  <a:solidFill>
                    <a:srgbClr val="0000CC"/>
                  </a:solidFill>
                  <a:latin typeface="Times New Roman" pitchFamily="18" charset="0"/>
                  <a:cs typeface="Times New Roman" pitchFamily="18" charset="0"/>
                </a:rPr>
                <a:t>Làm giầu cho Tổ quốc</a:t>
              </a:r>
            </a:p>
          </p:txBody>
        </p:sp>
      </p:grpSp>
      <p:grpSp>
        <p:nvGrpSpPr>
          <p:cNvPr id="6" name="Group 26"/>
          <p:cNvGrpSpPr>
            <a:grpSpLocks/>
          </p:cNvGrpSpPr>
          <p:nvPr/>
        </p:nvGrpSpPr>
        <p:grpSpPr bwMode="auto">
          <a:xfrm>
            <a:off x="96838" y="5257800"/>
            <a:ext cx="5141912" cy="1036638"/>
            <a:chOff x="13" y="2955"/>
            <a:chExt cx="3239" cy="653"/>
          </a:xfrm>
        </p:grpSpPr>
        <p:sp>
          <p:nvSpPr>
            <p:cNvPr id="188443" name="Text Box 27"/>
            <p:cNvSpPr txBox="1">
              <a:spLocks noChangeArrowheads="1"/>
            </p:cNvSpPr>
            <p:nvPr/>
          </p:nvSpPr>
          <p:spPr bwMode="auto">
            <a:xfrm>
              <a:off x="13" y="2955"/>
              <a:ext cx="983" cy="562"/>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spAutoFit/>
            </a:bodyPr>
            <a:lstStyle/>
            <a:p>
              <a:pPr algn="ctr" eaLnBrk="0" hangingPunct="0">
                <a:lnSpc>
                  <a:spcPct val="100000"/>
                </a:lnSpc>
                <a:spcBef>
                  <a:spcPct val="50000"/>
                </a:spcBef>
                <a:buClrTx/>
                <a:buSzTx/>
                <a:defRPr/>
              </a:pPr>
              <a:r>
                <a:rPr lang="en-US" sz="2600" b="1" dirty="0">
                  <a:solidFill>
                    <a:srgbClr val="FF0000"/>
                  </a:solidFill>
                </a:rPr>
                <a:t>Nghề </a:t>
              </a:r>
              <a:r>
                <a:rPr lang="en-US" sz="2600" b="1" dirty="0" smtClean="0">
                  <a:solidFill>
                    <a:srgbClr val="FF0000"/>
                  </a:solidFill>
                </a:rPr>
                <a:t>hàng </a:t>
              </a:r>
              <a:r>
                <a:rPr lang="en-US" sz="2600" b="1" dirty="0">
                  <a:solidFill>
                    <a:srgbClr val="FF0000"/>
                  </a:solidFill>
                </a:rPr>
                <a:t>hải</a:t>
              </a:r>
            </a:p>
          </p:txBody>
        </p:sp>
        <p:sp>
          <p:nvSpPr>
            <p:cNvPr id="25615" name="Text Box 28"/>
            <p:cNvSpPr txBox="1">
              <a:spLocks noChangeArrowheads="1"/>
            </p:cNvSpPr>
            <p:nvPr/>
          </p:nvSpPr>
          <p:spPr bwMode="auto">
            <a:xfrm>
              <a:off x="996" y="3123"/>
              <a:ext cx="2256" cy="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6pPr>
              <a:lvl7pPr marL="29718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7pPr>
              <a:lvl8pPr marL="34290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8pPr>
              <a:lvl9pPr marL="38862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9pPr>
            </a:lstStyle>
            <a:p>
              <a:pPr>
                <a:lnSpc>
                  <a:spcPct val="100000"/>
                </a:lnSpc>
                <a:spcBef>
                  <a:spcPct val="50000"/>
                </a:spcBef>
                <a:buClrTx/>
                <a:buSzTx/>
                <a:buFont typeface="Symbol" pitchFamily="18" charset="2"/>
                <a:buChar char="Þ"/>
              </a:pPr>
              <a:r>
                <a:rPr lang="en-US" b="1">
                  <a:solidFill>
                    <a:srgbClr val="DDE872"/>
                  </a:solidFill>
                </a:rPr>
                <a:t> </a:t>
              </a:r>
              <a:r>
                <a:rPr lang="en-US" sz="2000" b="1">
                  <a:solidFill>
                    <a:srgbClr val="0000CC"/>
                  </a:solidFill>
                  <a:latin typeface="Times New Roman" pitchFamily="18" charset="0"/>
                  <a:cs typeface="Times New Roman" pitchFamily="18" charset="0"/>
                </a:rPr>
                <a:t>Mong muốn mở rộng tầm mắt</a:t>
              </a:r>
            </a:p>
          </p:txBody>
        </p:sp>
      </p:grpSp>
      <p:sp>
        <p:nvSpPr>
          <p:cNvPr id="25612" name="Rectangle 1"/>
          <p:cNvSpPr>
            <a:spLocks noChangeArrowheads="1"/>
          </p:cNvSpPr>
          <p:nvPr/>
        </p:nvSpPr>
        <p:spPr bwMode="auto">
          <a:xfrm>
            <a:off x="119063" y="1604963"/>
            <a:ext cx="6096000" cy="75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b="1" dirty="0">
                <a:solidFill>
                  <a:srgbClr val="FF0000"/>
                </a:solidFill>
                <a:latin typeface="Times New Roman" pitchFamily="18" charset="0"/>
                <a:cs typeface="Times New Roman" pitchFamily="18" charset="0"/>
              </a:rPr>
              <a:t> </a:t>
            </a:r>
          </a:p>
          <a:p>
            <a:r>
              <a:rPr lang="en-US" b="1" dirty="0">
                <a:solidFill>
                  <a:srgbClr val="FF0000"/>
                </a:solidFill>
                <a:latin typeface="Times New Roman" pitchFamily="18" charset="0"/>
                <a:cs typeface="Times New Roman" pitchFamily="18" charset="0"/>
              </a:rPr>
              <a:t>b) Quá trình đến với nghề văn của Lỗ Tấn</a:t>
            </a:r>
            <a:endParaRPr lang="en-US" dirty="0"/>
          </a:p>
        </p:txBody>
      </p:sp>
      <p:cxnSp>
        <p:nvCxnSpPr>
          <p:cNvPr id="25613" name="Straight Arrow Connector 10"/>
          <p:cNvCxnSpPr>
            <a:cxnSpLocks noChangeShapeType="1"/>
          </p:cNvCxnSpPr>
          <p:nvPr/>
        </p:nvCxnSpPr>
        <p:spPr bwMode="auto">
          <a:xfrm flipV="1">
            <a:off x="344488" y="2238375"/>
            <a:ext cx="3389312" cy="2387600"/>
          </a:xfrm>
          <a:prstGeom prst="straightConnector1">
            <a:avLst/>
          </a:prstGeom>
          <a:noFill/>
          <a:ln w="57150" algn="ctr">
            <a:solidFill>
              <a:srgbClr val="0000CC"/>
            </a:solidFill>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296179579"/>
      </p:ext>
    </p:extLst>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188430"/>
                                        </p:tgtEl>
                                        <p:attrNameLst>
                                          <p:attrName>style.visibility</p:attrName>
                                        </p:attrNameLst>
                                      </p:cBhvr>
                                      <p:to>
                                        <p:strVal val="visible"/>
                                      </p:to>
                                    </p:set>
                                    <p:animEffect transition="in" filter="checkerboard(across)">
                                      <p:cBhvr>
                                        <p:cTn id="7" dur="500"/>
                                        <p:tgtEl>
                                          <p:spTgt spid="188430"/>
                                        </p:tgtEl>
                                      </p:cBhvr>
                                    </p:animEffect>
                                  </p:childTnLst>
                                </p:cTn>
                              </p:par>
                            </p:childTnLst>
                          </p:cTn>
                        </p:par>
                        <p:par>
                          <p:cTn id="8" fill="hold" nodeType="afterGroup">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188418"/>
                                        </p:tgtEl>
                                        <p:attrNameLst>
                                          <p:attrName>style.visibility</p:attrName>
                                        </p:attrNameLst>
                                      </p:cBhvr>
                                      <p:to>
                                        <p:strVal val="visible"/>
                                      </p:to>
                                    </p:set>
                                    <p:animEffect transition="in" filter="checkerboard(across)">
                                      <p:cBhvr>
                                        <p:cTn id="11" dur="500"/>
                                        <p:tgtEl>
                                          <p:spTgt spid="188418"/>
                                        </p:tgtEl>
                                      </p:cBhvr>
                                    </p:animEffect>
                                  </p:childTnLst>
                                </p:cTn>
                              </p:par>
                            </p:childTnLst>
                          </p:cTn>
                        </p:par>
                        <p:par>
                          <p:cTn id="12" fill="hold" nodeType="afterGroup">
                            <p:stCondLst>
                              <p:cond delay="1000"/>
                            </p:stCondLst>
                            <p:childTnLst>
                              <p:par>
                                <p:cTn id="13" presetID="4" presetClass="entr" presetSubtype="16" fill="hold" grpId="0" nodeType="afterEffect">
                                  <p:stCondLst>
                                    <p:cond delay="0"/>
                                  </p:stCondLst>
                                  <p:childTnLst>
                                    <p:set>
                                      <p:cBhvr>
                                        <p:cTn id="14" dur="1" fill="hold">
                                          <p:stCondLst>
                                            <p:cond delay="0"/>
                                          </p:stCondLst>
                                        </p:cTn>
                                        <p:tgtEl>
                                          <p:spTgt spid="188431">
                                            <p:txEl>
                                              <p:pRg st="0" end="0"/>
                                            </p:txEl>
                                          </p:spTgt>
                                        </p:tgtEl>
                                        <p:attrNameLst>
                                          <p:attrName>style.visibility</p:attrName>
                                        </p:attrNameLst>
                                      </p:cBhvr>
                                      <p:to>
                                        <p:strVal val="visible"/>
                                      </p:to>
                                    </p:set>
                                    <p:animEffect transition="in" filter="box(in)">
                                      <p:cBhvr>
                                        <p:cTn id="15" dur="500"/>
                                        <p:tgtEl>
                                          <p:spTgt spid="188431">
                                            <p:txEl>
                                              <p:pRg st="0" end="0"/>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 presetClass="entr" presetSubtype="12"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1000" fill="hold"/>
                                        <p:tgtEl>
                                          <p:spTgt spid="6"/>
                                        </p:tgtEl>
                                        <p:attrNameLst>
                                          <p:attrName>ppt_x</p:attrName>
                                        </p:attrNameLst>
                                      </p:cBhvr>
                                      <p:tavLst>
                                        <p:tav tm="0">
                                          <p:val>
                                            <p:strVal val="0-#ppt_w/2"/>
                                          </p:val>
                                        </p:tav>
                                        <p:tav tm="100000">
                                          <p:val>
                                            <p:strVal val="#ppt_x"/>
                                          </p:val>
                                        </p:tav>
                                      </p:tavLst>
                                    </p:anim>
                                    <p:anim calcmode="lin" valueType="num">
                                      <p:cBhvr additive="base">
                                        <p:cTn id="21"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2" presetClass="entr" presetSubtype="12"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additive="base">
                                        <p:cTn id="26" dur="1000" fill="hold"/>
                                        <p:tgtEl>
                                          <p:spTgt spid="5"/>
                                        </p:tgtEl>
                                        <p:attrNameLst>
                                          <p:attrName>ppt_x</p:attrName>
                                        </p:attrNameLst>
                                      </p:cBhvr>
                                      <p:tavLst>
                                        <p:tav tm="0">
                                          <p:val>
                                            <p:strVal val="0-#ppt_w/2"/>
                                          </p:val>
                                        </p:tav>
                                        <p:tav tm="100000">
                                          <p:val>
                                            <p:strVal val="#ppt_x"/>
                                          </p:val>
                                        </p:tav>
                                      </p:tavLst>
                                    </p:anim>
                                    <p:anim calcmode="lin" valueType="num">
                                      <p:cBhvr additive="base">
                                        <p:cTn id="27"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2" presetClass="entr" presetSubtype="12" fill="hold" nodeType="clickEffect">
                                  <p:stCondLst>
                                    <p:cond delay="0"/>
                                  </p:stCondLst>
                                  <p:childTnLst>
                                    <p:set>
                                      <p:cBhvr>
                                        <p:cTn id="31" dur="1" fill="hold">
                                          <p:stCondLst>
                                            <p:cond delay="0"/>
                                          </p:stCondLst>
                                        </p:cTn>
                                        <p:tgtEl>
                                          <p:spTgt spid="4"/>
                                        </p:tgtEl>
                                        <p:attrNameLst>
                                          <p:attrName>style.visibility</p:attrName>
                                        </p:attrNameLst>
                                      </p:cBhvr>
                                      <p:to>
                                        <p:strVal val="visible"/>
                                      </p:to>
                                    </p:set>
                                    <p:anim calcmode="lin" valueType="num">
                                      <p:cBhvr additive="base">
                                        <p:cTn id="32" dur="1000" fill="hold"/>
                                        <p:tgtEl>
                                          <p:spTgt spid="4"/>
                                        </p:tgtEl>
                                        <p:attrNameLst>
                                          <p:attrName>ppt_x</p:attrName>
                                        </p:attrNameLst>
                                      </p:cBhvr>
                                      <p:tavLst>
                                        <p:tav tm="0">
                                          <p:val>
                                            <p:strVal val="0-#ppt_w/2"/>
                                          </p:val>
                                        </p:tav>
                                        <p:tav tm="100000">
                                          <p:val>
                                            <p:strVal val="#ppt_x"/>
                                          </p:val>
                                        </p:tav>
                                      </p:tavLst>
                                    </p:anim>
                                    <p:anim calcmode="lin" valueType="num">
                                      <p:cBhvr additive="base">
                                        <p:cTn id="33"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2" presetClass="entr" presetSubtype="12" fill="hold" nodeType="clickEffect">
                                  <p:stCondLst>
                                    <p:cond delay="0"/>
                                  </p:stCondLst>
                                  <p:childTnLst>
                                    <p:set>
                                      <p:cBhvr>
                                        <p:cTn id="37" dur="1" fill="hold">
                                          <p:stCondLst>
                                            <p:cond delay="0"/>
                                          </p:stCondLst>
                                        </p:cTn>
                                        <p:tgtEl>
                                          <p:spTgt spid="3"/>
                                        </p:tgtEl>
                                        <p:attrNameLst>
                                          <p:attrName>style.visibility</p:attrName>
                                        </p:attrNameLst>
                                      </p:cBhvr>
                                      <p:to>
                                        <p:strVal val="visible"/>
                                      </p:to>
                                    </p:set>
                                    <p:anim calcmode="lin" valueType="num">
                                      <p:cBhvr additive="base">
                                        <p:cTn id="38" dur="1000" fill="hold"/>
                                        <p:tgtEl>
                                          <p:spTgt spid="3"/>
                                        </p:tgtEl>
                                        <p:attrNameLst>
                                          <p:attrName>ppt_x</p:attrName>
                                        </p:attrNameLst>
                                      </p:cBhvr>
                                      <p:tavLst>
                                        <p:tav tm="0">
                                          <p:val>
                                            <p:strVal val="0-#ppt_w/2"/>
                                          </p:val>
                                        </p:tav>
                                        <p:tav tm="100000">
                                          <p:val>
                                            <p:strVal val="#ppt_x"/>
                                          </p:val>
                                        </p:tav>
                                      </p:tavLst>
                                    </p:anim>
                                    <p:anim calcmode="lin" valueType="num">
                                      <p:cBhvr additive="base">
                                        <p:cTn id="39"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8418" grpId="0"/>
      <p:bldP spid="188430" grpId="0"/>
      <p:bldP spid="188431" grpId="0" build="p"/>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0226" name="Rectangle 2"/>
          <p:cNvSpPr>
            <a:spLocks noGrp="1" noChangeArrowheads="1"/>
          </p:cNvSpPr>
          <p:nvPr>
            <p:ph type="title"/>
          </p:nvPr>
        </p:nvSpPr>
        <p:spPr>
          <a:xfrm>
            <a:off x="0" y="990600"/>
            <a:ext cx="4648200" cy="609600"/>
          </a:xfrm>
        </p:spPr>
        <p:txBody>
          <a:bodyPr/>
          <a:lstStyle/>
          <a:p>
            <a:pPr eaLnBrk="1" fontAlgn="auto" hangingPunct="1">
              <a:spcAft>
                <a:spcPts val="0"/>
              </a:spcAft>
              <a:defRPr/>
            </a:pPr>
            <a:r>
              <a:rPr lang="en-US" sz="2400" dirty="0" smtClean="0">
                <a:solidFill>
                  <a:srgbClr val="FF0000"/>
                </a:solidFill>
                <a:latin typeface="Times New Roman" pitchFamily="18" charset="0"/>
                <a:cs typeface="Times New Roman" pitchFamily="18" charset="0"/>
              </a:rPr>
              <a:t>I. Tìm hiểu chung</a:t>
            </a:r>
          </a:p>
        </p:txBody>
      </p:sp>
      <p:pic>
        <p:nvPicPr>
          <p:cNvPr id="27651" name="Picture 3" descr="655150o6udwfqjwz"/>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914400" y="990600"/>
            <a:ext cx="2438400"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2" name="Picture 4" descr="655150o6udwfqjwz"/>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4495800" y="4495800"/>
            <a:ext cx="91440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3" name="Text Box 5"/>
          <p:cNvSpPr txBox="1">
            <a:spLocks noChangeArrowheads="1"/>
          </p:cNvSpPr>
          <p:nvPr/>
        </p:nvSpPr>
        <p:spPr bwMode="auto">
          <a:xfrm>
            <a:off x="1066800" y="4953000"/>
            <a:ext cx="7924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6pPr>
            <a:lvl7pPr marL="29718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7pPr>
            <a:lvl8pPr marL="34290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8pPr>
            <a:lvl9pPr marL="38862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9pPr>
          </a:lstStyle>
          <a:p>
            <a:pPr eaLnBrk="1" hangingPunct="1">
              <a:lnSpc>
                <a:spcPct val="100000"/>
              </a:lnSpc>
              <a:spcBef>
                <a:spcPct val="50000"/>
              </a:spcBef>
              <a:buClrTx/>
              <a:buSzTx/>
            </a:pPr>
            <a:endParaRPr lang="vi-VN" sz="1800">
              <a:latin typeface="Times New Roman" pitchFamily="18" charset="0"/>
            </a:endParaRPr>
          </a:p>
        </p:txBody>
      </p:sp>
      <p:sp>
        <p:nvSpPr>
          <p:cNvPr id="180232" name="Text Box 8"/>
          <p:cNvSpPr txBox="1">
            <a:spLocks noChangeArrowheads="1"/>
          </p:cNvSpPr>
          <p:nvPr/>
        </p:nvSpPr>
        <p:spPr bwMode="auto">
          <a:xfrm>
            <a:off x="457200" y="3048000"/>
            <a:ext cx="4114800" cy="1873250"/>
          </a:xfrm>
          <a:prstGeom prst="flowChartAlternateProcess">
            <a:avLst/>
          </a:prstGeom>
          <a:ln>
            <a:headEnd/>
            <a:tailEnd/>
          </a:ln>
        </p:spPr>
        <p:style>
          <a:lnRef idx="1">
            <a:schemeClr val="accent3"/>
          </a:lnRef>
          <a:fillRef idx="2">
            <a:schemeClr val="accent3"/>
          </a:fillRef>
          <a:effectRef idx="1">
            <a:schemeClr val="accent3"/>
          </a:effectRef>
          <a:fontRef idx="minor">
            <a:schemeClr val="dk1"/>
          </a:fontRef>
        </p:style>
        <p:txBody>
          <a:bodyPr>
            <a:spAutoFit/>
          </a:bodyPr>
          <a:lstStyle/>
          <a:p>
            <a:pPr algn="just">
              <a:lnSpc>
                <a:spcPct val="100000"/>
              </a:lnSpc>
              <a:spcBef>
                <a:spcPct val="0"/>
              </a:spcBef>
              <a:buClrTx/>
              <a:buSzTx/>
              <a:defRPr/>
            </a:pPr>
            <a:r>
              <a:rPr lang="en-US" sz="2600" dirty="0">
                <a:solidFill>
                  <a:srgbClr val="0000CC"/>
                </a:solidFill>
                <a:latin typeface="Arial" charset="0"/>
                <a:cs typeface="Arial" charset="0"/>
              </a:rPr>
              <a:t>   </a:t>
            </a:r>
            <a:r>
              <a:rPr lang="en-US" sz="2600" b="1" dirty="0">
                <a:solidFill>
                  <a:srgbClr val="0000CC"/>
                </a:solidFill>
                <a:latin typeface="Times New Roman" pitchFamily="18" charset="0"/>
                <a:cs typeface="Times New Roman" pitchFamily="18" charset="0"/>
              </a:rPr>
              <a:t>Dùng ngòi bút để phanh phui các căn bệnh tinh thần của quốc dân và lưu ý mọi người cách chữa trị</a:t>
            </a:r>
          </a:p>
        </p:txBody>
      </p:sp>
      <p:grpSp>
        <p:nvGrpSpPr>
          <p:cNvPr id="27655" name="Group 4"/>
          <p:cNvGrpSpPr>
            <a:grpSpLocks/>
          </p:cNvGrpSpPr>
          <p:nvPr/>
        </p:nvGrpSpPr>
        <p:grpSpPr bwMode="auto">
          <a:xfrm>
            <a:off x="0" y="0"/>
            <a:ext cx="9144000" cy="1066800"/>
            <a:chOff x="752" y="1413"/>
            <a:chExt cx="1321" cy="294"/>
          </a:xfrm>
        </p:grpSpPr>
        <p:sp>
          <p:nvSpPr>
            <p:cNvPr id="162" name="AutoShape 5"/>
            <p:cNvSpPr>
              <a:spLocks noChangeArrowheads="1"/>
            </p:cNvSpPr>
            <p:nvPr/>
          </p:nvSpPr>
          <p:spPr bwMode="gray">
            <a:xfrm>
              <a:off x="752" y="1413"/>
              <a:ext cx="1321" cy="294"/>
            </a:xfrm>
            <a:prstGeom prst="roundRect">
              <a:avLst>
                <a:gd name="adj" fmla="val 50000"/>
              </a:avLst>
            </a:prstGeom>
            <a:gradFill rotWithShape="1">
              <a:gsLst>
                <a:gs pos="0">
                  <a:schemeClr val="accent2">
                    <a:gamma/>
                    <a:shade val="79216"/>
                    <a:invGamma/>
                  </a:schemeClr>
                </a:gs>
                <a:gs pos="50000">
                  <a:schemeClr val="accent2"/>
                </a:gs>
                <a:gs pos="100000">
                  <a:schemeClr val="accent2">
                    <a:gamma/>
                    <a:shade val="79216"/>
                    <a:invGamma/>
                  </a:schemeClr>
                </a:gs>
              </a:gsLst>
              <a:lin ang="0" scaled="1"/>
            </a:gradFill>
            <a:ln w="12700">
              <a:noFill/>
              <a:round/>
              <a:headEnd/>
              <a:tailEnd/>
            </a:ln>
            <a:effectLst>
              <a:outerShdw dist="53882" dir="2700000" algn="ctr" rotWithShape="0">
                <a:srgbClr val="292929">
                  <a:alpha val="50000"/>
                </a:srgbClr>
              </a:outerShdw>
            </a:effectLst>
          </p:spPr>
          <p:txBody>
            <a:bodyPr wrap="none" anchor="ctr"/>
            <a:lstStyle/>
            <a:p>
              <a:pPr algn="ctr">
                <a:lnSpc>
                  <a:spcPct val="100000"/>
                </a:lnSpc>
                <a:spcBef>
                  <a:spcPct val="0"/>
                </a:spcBef>
                <a:buClrTx/>
                <a:buSzTx/>
                <a:defRPr/>
              </a:pPr>
              <a:endParaRPr lang="en-US" sz="1800">
                <a:latin typeface="Arial" charset="0"/>
                <a:cs typeface="+mn-cs"/>
              </a:endParaRPr>
            </a:p>
          </p:txBody>
        </p:sp>
        <p:sp>
          <p:nvSpPr>
            <p:cNvPr id="163" name="AutoShape 6"/>
            <p:cNvSpPr>
              <a:spLocks noChangeArrowheads="1"/>
            </p:cNvSpPr>
            <p:nvPr/>
          </p:nvSpPr>
          <p:spPr bwMode="gray">
            <a:xfrm flipH="1">
              <a:off x="2007" y="1457"/>
              <a:ext cx="59" cy="204"/>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w="9525">
              <a:noFill/>
              <a:miter lim="800000"/>
              <a:headEnd/>
              <a:tailEnd/>
            </a:ln>
            <a:effectLst/>
          </p:spPr>
          <p:txBody>
            <a:bodyPr wrap="none" anchor="ctr"/>
            <a:lstStyle/>
            <a:p>
              <a:pPr algn="ctr">
                <a:lnSpc>
                  <a:spcPct val="100000"/>
                </a:lnSpc>
                <a:spcBef>
                  <a:spcPct val="0"/>
                </a:spcBef>
                <a:buClrTx/>
                <a:buSzTx/>
                <a:defRPr/>
              </a:pPr>
              <a:endParaRPr lang="en-US" sz="1800">
                <a:latin typeface="Arial" charset="0"/>
                <a:cs typeface="+mn-cs"/>
              </a:endParaRPr>
            </a:p>
          </p:txBody>
        </p:sp>
        <p:sp>
          <p:nvSpPr>
            <p:cNvPr id="164" name="AutoShape 7"/>
            <p:cNvSpPr>
              <a:spLocks noChangeArrowheads="1"/>
            </p:cNvSpPr>
            <p:nvPr/>
          </p:nvSpPr>
          <p:spPr bwMode="gray">
            <a:xfrm>
              <a:off x="766" y="1457"/>
              <a:ext cx="59" cy="204"/>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w="9525">
              <a:noFill/>
              <a:miter lim="800000"/>
              <a:headEnd/>
              <a:tailEnd/>
            </a:ln>
            <a:effectLst/>
          </p:spPr>
          <p:txBody>
            <a:bodyPr wrap="none" anchor="ctr"/>
            <a:lstStyle/>
            <a:p>
              <a:pPr algn="ctr">
                <a:lnSpc>
                  <a:spcPct val="100000"/>
                </a:lnSpc>
                <a:spcBef>
                  <a:spcPct val="0"/>
                </a:spcBef>
                <a:buClrTx/>
                <a:buSzTx/>
                <a:defRPr/>
              </a:pPr>
              <a:endParaRPr lang="en-US" sz="1800">
                <a:latin typeface="Arial" charset="0"/>
                <a:cs typeface="+mn-cs"/>
              </a:endParaRPr>
            </a:p>
          </p:txBody>
        </p:sp>
      </p:grpSp>
      <p:sp>
        <p:nvSpPr>
          <p:cNvPr id="180242" name="Rectangle 18"/>
          <p:cNvSpPr>
            <a:spLocks noChangeArrowheads="1"/>
          </p:cNvSpPr>
          <p:nvPr/>
        </p:nvSpPr>
        <p:spPr bwMode="auto">
          <a:xfrm>
            <a:off x="228600" y="228600"/>
            <a:ext cx="8686800" cy="533400"/>
          </a:xfrm>
          <a:prstGeom prst="rect">
            <a:avLst/>
          </a:prstGeom>
          <a:noFill/>
          <a:ln w="9525">
            <a:noFill/>
            <a:miter lim="800000"/>
            <a:headEnd/>
            <a:tailEnd/>
          </a:ln>
        </p:spPr>
        <p:txBody>
          <a:bodyPr lIns="92075" tIns="46037" rIns="92075" bIns="46037" anchor="ctr"/>
          <a:lstStyle/>
          <a:p>
            <a:pPr>
              <a:lnSpc>
                <a:spcPct val="70000"/>
              </a:lnSpc>
              <a:spcBef>
                <a:spcPct val="0"/>
              </a:spcBef>
              <a:buClrTx/>
              <a:buSzTx/>
              <a:defRPr/>
            </a:pPr>
            <a:r>
              <a:rPr lang="en-US" b="1" dirty="0">
                <a:solidFill>
                  <a:schemeClr val="bg1"/>
                </a:solidFill>
                <a:latin typeface="Times New Roman" pitchFamily="18" charset="0"/>
                <a:cs typeface="Times New Roman" pitchFamily="18" charset="0"/>
              </a:rPr>
              <a:t>Đọc văn: </a:t>
            </a:r>
            <a:br>
              <a:rPr lang="en-US" b="1" dirty="0">
                <a:solidFill>
                  <a:schemeClr val="bg1"/>
                </a:solidFill>
                <a:latin typeface="Times New Roman" pitchFamily="18" charset="0"/>
                <a:cs typeface="Times New Roman" pitchFamily="18" charset="0"/>
              </a:rPr>
            </a:br>
            <a:r>
              <a:rPr lang="en-US" b="1" i="1" dirty="0">
                <a:solidFill>
                  <a:schemeClr val="bg1"/>
                </a:solidFill>
                <a:effectLst>
                  <a:outerShdw blurRad="38100" dist="38100" dir="2700000" algn="tl">
                    <a:srgbClr val="FFFFFF"/>
                  </a:outerShdw>
                </a:effectLst>
                <a:latin typeface="Times New Roman" pitchFamily="18" charset="0"/>
                <a:cs typeface="Times New Roman" pitchFamily="18" charset="0"/>
              </a:rPr>
              <a:t>                                  </a:t>
            </a:r>
            <a:r>
              <a:rPr lang="en-US" sz="2800" b="1" i="1" dirty="0">
                <a:solidFill>
                  <a:schemeClr val="bg1"/>
                </a:solidFill>
                <a:latin typeface="Times New Roman" pitchFamily="18" charset="0"/>
                <a:cs typeface="Times New Roman" pitchFamily="18" charset="0"/>
              </a:rPr>
              <a:t>Thuốc   </a:t>
            </a:r>
            <a:r>
              <a:rPr lang="en-US" b="1" i="1" dirty="0">
                <a:solidFill>
                  <a:schemeClr val="bg1"/>
                </a:solidFill>
                <a:latin typeface="Times New Roman" pitchFamily="18" charset="0"/>
                <a:cs typeface="Times New Roman" pitchFamily="18" charset="0"/>
              </a:rPr>
              <a:t>(Lỗ Tấn)</a:t>
            </a:r>
          </a:p>
        </p:txBody>
      </p:sp>
      <p:sp>
        <p:nvSpPr>
          <p:cNvPr id="180243" name="Rectangle 19"/>
          <p:cNvSpPr>
            <a:spLocks noChangeArrowheads="1"/>
          </p:cNvSpPr>
          <p:nvPr/>
        </p:nvSpPr>
        <p:spPr bwMode="auto">
          <a:xfrm>
            <a:off x="533400" y="1371600"/>
            <a:ext cx="71628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7" rIns="92075" bIns="46037"/>
          <a:lstStyle/>
          <a:p>
            <a:pPr marL="342900" indent="-342900">
              <a:buFont typeface="Wingdings" pitchFamily="2" charset="2"/>
              <a:buNone/>
            </a:pPr>
            <a:r>
              <a:rPr lang="en-US" sz="2000" b="1">
                <a:solidFill>
                  <a:srgbClr val="FF0000"/>
                </a:solidFill>
                <a:latin typeface="Times New Roman" pitchFamily="18" charset="0"/>
                <a:cs typeface="Times New Roman" pitchFamily="18" charset="0"/>
              </a:rPr>
              <a:t>1. Tác giả</a:t>
            </a:r>
          </a:p>
          <a:p>
            <a:pPr marL="342900" indent="-342900">
              <a:buFont typeface="Wingdings" pitchFamily="2" charset="2"/>
              <a:buNone/>
            </a:pPr>
            <a:r>
              <a:rPr lang="en-US" sz="2000" b="1">
                <a:solidFill>
                  <a:srgbClr val="FF0000"/>
                </a:solidFill>
                <a:latin typeface="Times New Roman" pitchFamily="18" charset="0"/>
                <a:cs typeface="Times New Roman" pitchFamily="18" charset="0"/>
              </a:rPr>
              <a:t>   a) Tiểu sử</a:t>
            </a:r>
          </a:p>
          <a:p>
            <a:pPr marL="342900" indent="-342900">
              <a:buFont typeface="Wingdings" pitchFamily="2" charset="2"/>
              <a:buNone/>
            </a:pPr>
            <a:r>
              <a:rPr lang="en-US" sz="2000" b="1">
                <a:solidFill>
                  <a:srgbClr val="FF0000"/>
                </a:solidFill>
                <a:latin typeface="Times New Roman" pitchFamily="18" charset="0"/>
                <a:cs typeface="Times New Roman" pitchFamily="18" charset="0"/>
              </a:rPr>
              <a:t>   b) Quá trình đến với nghề văn của Lỗ Tấn</a:t>
            </a:r>
          </a:p>
          <a:p>
            <a:pPr marL="342900" indent="-342900">
              <a:buFont typeface="Wingdings" pitchFamily="2" charset="2"/>
              <a:buNone/>
            </a:pPr>
            <a:r>
              <a:rPr lang="en-US" sz="2000" b="1">
                <a:solidFill>
                  <a:srgbClr val="FF0000"/>
                </a:solidFill>
                <a:latin typeface="Times New Roman" pitchFamily="18" charset="0"/>
                <a:cs typeface="Times New Roman" pitchFamily="18" charset="0"/>
              </a:rPr>
              <a:t>   c) Mục đích sáng tác của Lỗ Tấn</a:t>
            </a:r>
          </a:p>
        </p:txBody>
      </p:sp>
      <p:sp>
        <p:nvSpPr>
          <p:cNvPr id="180244" name="Text Box 20"/>
          <p:cNvSpPr txBox="1">
            <a:spLocks noChangeArrowheads="1"/>
          </p:cNvSpPr>
          <p:nvPr/>
        </p:nvSpPr>
        <p:spPr bwMode="auto">
          <a:xfrm>
            <a:off x="4800600" y="2971800"/>
            <a:ext cx="4114800" cy="2757488"/>
          </a:xfrm>
          <a:prstGeom prst="flowChartAlternateProcess">
            <a:avLst/>
          </a:prstGeom>
          <a:ln>
            <a:headEnd/>
            <a:tailEnd/>
          </a:ln>
        </p:spPr>
        <p:style>
          <a:lnRef idx="1">
            <a:schemeClr val="accent3"/>
          </a:lnRef>
          <a:fillRef idx="2">
            <a:schemeClr val="accent3"/>
          </a:fillRef>
          <a:effectRef idx="1">
            <a:schemeClr val="accent3"/>
          </a:effectRef>
          <a:fontRef idx="minor">
            <a:schemeClr val="dk1"/>
          </a:fontRef>
        </p:style>
        <p:txBody>
          <a:bodyPr>
            <a:spAutoFit/>
          </a:bodyPr>
          <a:lstStyle/>
          <a:p>
            <a:pPr algn="just">
              <a:lnSpc>
                <a:spcPct val="100000"/>
              </a:lnSpc>
              <a:spcBef>
                <a:spcPct val="0"/>
              </a:spcBef>
              <a:buClrTx/>
              <a:buSzTx/>
              <a:defRPr/>
            </a:pPr>
            <a:r>
              <a:rPr lang="en-US" sz="2600" dirty="0">
                <a:solidFill>
                  <a:schemeClr val="bg1"/>
                </a:solidFill>
                <a:latin typeface="Arial" charset="0"/>
                <a:cs typeface="Arial" charset="0"/>
              </a:rPr>
              <a:t>   </a:t>
            </a:r>
            <a:r>
              <a:rPr lang="en-US" sz="2600" b="1" dirty="0">
                <a:solidFill>
                  <a:srgbClr val="0000CC"/>
                </a:solidFill>
                <a:latin typeface="Times New Roman" pitchFamily="18" charset="0"/>
                <a:cs typeface="Times New Roman" pitchFamily="18" charset="0"/>
              </a:rPr>
              <a:t>Lỗ Tấn muốn hát cho đồng bào mình nghe bài hát lạc điệu của chính họ, chỉ cho họ thấy những bước đi sai nhịp trên con đường tiến về tương lai.</a:t>
            </a:r>
          </a:p>
        </p:txBody>
      </p:sp>
    </p:spTree>
    <p:extLst>
      <p:ext uri="{BB962C8B-B14F-4D97-AF65-F5344CB8AC3E}">
        <p14:creationId xmlns:p14="http://schemas.microsoft.com/office/powerpoint/2010/main" val="1540406814"/>
      </p:ext>
    </p:extLst>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180242"/>
                                        </p:tgtEl>
                                        <p:attrNameLst>
                                          <p:attrName>style.visibility</p:attrName>
                                        </p:attrNameLst>
                                      </p:cBhvr>
                                      <p:to>
                                        <p:strVal val="visible"/>
                                      </p:to>
                                    </p:set>
                                    <p:animEffect transition="in" filter="dissolve">
                                      <p:cBhvr>
                                        <p:cTn id="7" dur="500"/>
                                        <p:tgtEl>
                                          <p:spTgt spid="180242"/>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80226"/>
                                        </p:tgtEl>
                                        <p:attrNameLst>
                                          <p:attrName>style.visibility</p:attrName>
                                        </p:attrNameLst>
                                      </p:cBhvr>
                                      <p:to>
                                        <p:strVal val="visible"/>
                                      </p:to>
                                    </p:set>
                                    <p:animEffect transition="in" filter="dissolve">
                                      <p:cBhvr>
                                        <p:cTn id="10" dur="500"/>
                                        <p:tgtEl>
                                          <p:spTgt spid="180226"/>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80243">
                                            <p:txEl>
                                              <p:pRg st="0" end="0"/>
                                            </p:txEl>
                                          </p:spTgt>
                                        </p:tgtEl>
                                        <p:attrNameLst>
                                          <p:attrName>style.visibility</p:attrName>
                                        </p:attrNameLst>
                                      </p:cBhvr>
                                      <p:to>
                                        <p:strVal val="visible"/>
                                      </p:to>
                                    </p:set>
                                    <p:animEffect transition="in" filter="dissolve">
                                      <p:cBhvr>
                                        <p:cTn id="13" dur="500"/>
                                        <p:tgtEl>
                                          <p:spTgt spid="180243">
                                            <p:txEl>
                                              <p:pRg st="0" end="0"/>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80243">
                                            <p:txEl>
                                              <p:pRg st="1" end="1"/>
                                            </p:txEl>
                                          </p:spTgt>
                                        </p:tgtEl>
                                        <p:attrNameLst>
                                          <p:attrName>style.visibility</p:attrName>
                                        </p:attrNameLst>
                                      </p:cBhvr>
                                      <p:to>
                                        <p:strVal val="visible"/>
                                      </p:to>
                                    </p:set>
                                    <p:animEffect transition="in" filter="dissolve">
                                      <p:cBhvr>
                                        <p:cTn id="16" dur="500"/>
                                        <p:tgtEl>
                                          <p:spTgt spid="180243">
                                            <p:txEl>
                                              <p:pRg st="1" end="1"/>
                                            </p:txEl>
                                          </p:spTgt>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180243">
                                            <p:txEl>
                                              <p:pRg st="2" end="2"/>
                                            </p:txEl>
                                          </p:spTgt>
                                        </p:tgtEl>
                                        <p:attrNameLst>
                                          <p:attrName>style.visibility</p:attrName>
                                        </p:attrNameLst>
                                      </p:cBhvr>
                                      <p:to>
                                        <p:strVal val="visible"/>
                                      </p:to>
                                    </p:set>
                                    <p:animEffect transition="in" filter="dissolve">
                                      <p:cBhvr>
                                        <p:cTn id="19" dur="500"/>
                                        <p:tgtEl>
                                          <p:spTgt spid="180243">
                                            <p:txEl>
                                              <p:pRg st="2" end="2"/>
                                            </p:txEl>
                                          </p:spTgt>
                                        </p:tgtEl>
                                      </p:cBhvr>
                                    </p:animEffect>
                                  </p:childTnLst>
                                </p:cTn>
                              </p:par>
                            </p:childTnLst>
                          </p:cTn>
                        </p:par>
                        <p:par>
                          <p:cTn id="20" fill="hold" nodeType="afterGroup">
                            <p:stCondLst>
                              <p:cond delay="500"/>
                            </p:stCondLst>
                            <p:childTnLst>
                              <p:par>
                                <p:cTn id="21" presetID="4" presetClass="entr" presetSubtype="16" fill="hold" grpId="0" nodeType="afterEffect">
                                  <p:stCondLst>
                                    <p:cond delay="0"/>
                                  </p:stCondLst>
                                  <p:childTnLst>
                                    <p:set>
                                      <p:cBhvr>
                                        <p:cTn id="22" dur="1" fill="hold">
                                          <p:stCondLst>
                                            <p:cond delay="0"/>
                                          </p:stCondLst>
                                        </p:cTn>
                                        <p:tgtEl>
                                          <p:spTgt spid="180243">
                                            <p:txEl>
                                              <p:pRg st="3" end="3"/>
                                            </p:txEl>
                                          </p:spTgt>
                                        </p:tgtEl>
                                        <p:attrNameLst>
                                          <p:attrName>style.visibility</p:attrName>
                                        </p:attrNameLst>
                                      </p:cBhvr>
                                      <p:to>
                                        <p:strVal val="visible"/>
                                      </p:to>
                                    </p:set>
                                    <p:animEffect transition="in" filter="box(in)">
                                      <p:cBhvr>
                                        <p:cTn id="23" dur="1000"/>
                                        <p:tgtEl>
                                          <p:spTgt spid="180243">
                                            <p:txEl>
                                              <p:pRg st="3" end="3"/>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47" presetClass="entr" presetSubtype="0" fill="hold" nodeType="clickEffect">
                                  <p:stCondLst>
                                    <p:cond delay="0"/>
                                  </p:stCondLst>
                                  <p:childTnLst>
                                    <p:set>
                                      <p:cBhvr>
                                        <p:cTn id="27" dur="1" fill="hold">
                                          <p:stCondLst>
                                            <p:cond delay="0"/>
                                          </p:stCondLst>
                                        </p:cTn>
                                        <p:tgtEl>
                                          <p:spTgt spid="180232"/>
                                        </p:tgtEl>
                                        <p:attrNameLst>
                                          <p:attrName>style.visibility</p:attrName>
                                        </p:attrNameLst>
                                      </p:cBhvr>
                                      <p:to>
                                        <p:strVal val="visible"/>
                                      </p:to>
                                    </p:set>
                                    <p:animEffect transition="in" filter="fade">
                                      <p:cBhvr>
                                        <p:cTn id="28" dur="1000"/>
                                        <p:tgtEl>
                                          <p:spTgt spid="180232"/>
                                        </p:tgtEl>
                                      </p:cBhvr>
                                    </p:animEffect>
                                    <p:anim calcmode="lin" valueType="num">
                                      <p:cBhvr>
                                        <p:cTn id="29" dur="1000" fill="hold"/>
                                        <p:tgtEl>
                                          <p:spTgt spid="180232"/>
                                        </p:tgtEl>
                                        <p:attrNameLst>
                                          <p:attrName>ppt_x</p:attrName>
                                        </p:attrNameLst>
                                      </p:cBhvr>
                                      <p:tavLst>
                                        <p:tav tm="0">
                                          <p:val>
                                            <p:strVal val="#ppt_x"/>
                                          </p:val>
                                        </p:tav>
                                        <p:tav tm="100000">
                                          <p:val>
                                            <p:strVal val="#ppt_x"/>
                                          </p:val>
                                        </p:tav>
                                      </p:tavLst>
                                    </p:anim>
                                    <p:anim calcmode="lin" valueType="num">
                                      <p:cBhvr>
                                        <p:cTn id="30" dur="1000" fill="hold"/>
                                        <p:tgtEl>
                                          <p:spTgt spid="180232"/>
                                        </p:tgtEl>
                                        <p:attrNameLst>
                                          <p:attrName>ppt_y</p:attrName>
                                        </p:attrNameLst>
                                      </p:cBhvr>
                                      <p:tavLst>
                                        <p:tav tm="0">
                                          <p:val>
                                            <p:strVal val="#ppt_y-.1"/>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7" presetClass="entr" presetSubtype="0" fill="hold" nodeType="clickEffect">
                                  <p:stCondLst>
                                    <p:cond delay="0"/>
                                  </p:stCondLst>
                                  <p:childTnLst>
                                    <p:set>
                                      <p:cBhvr>
                                        <p:cTn id="34" dur="1" fill="hold">
                                          <p:stCondLst>
                                            <p:cond delay="0"/>
                                          </p:stCondLst>
                                        </p:cTn>
                                        <p:tgtEl>
                                          <p:spTgt spid="180244"/>
                                        </p:tgtEl>
                                        <p:attrNameLst>
                                          <p:attrName>style.visibility</p:attrName>
                                        </p:attrNameLst>
                                      </p:cBhvr>
                                      <p:to>
                                        <p:strVal val="visible"/>
                                      </p:to>
                                    </p:set>
                                    <p:animEffect transition="in" filter="fade">
                                      <p:cBhvr>
                                        <p:cTn id="35" dur="1000"/>
                                        <p:tgtEl>
                                          <p:spTgt spid="180244"/>
                                        </p:tgtEl>
                                      </p:cBhvr>
                                    </p:animEffect>
                                    <p:anim calcmode="lin" valueType="num">
                                      <p:cBhvr>
                                        <p:cTn id="36" dur="1000" fill="hold"/>
                                        <p:tgtEl>
                                          <p:spTgt spid="180244"/>
                                        </p:tgtEl>
                                        <p:attrNameLst>
                                          <p:attrName>ppt_x</p:attrName>
                                        </p:attrNameLst>
                                      </p:cBhvr>
                                      <p:tavLst>
                                        <p:tav tm="0">
                                          <p:val>
                                            <p:strVal val="#ppt_x"/>
                                          </p:val>
                                        </p:tav>
                                        <p:tav tm="100000">
                                          <p:val>
                                            <p:strVal val="#ppt_x"/>
                                          </p:val>
                                        </p:tav>
                                      </p:tavLst>
                                    </p:anim>
                                    <p:anim calcmode="lin" valueType="num">
                                      <p:cBhvr>
                                        <p:cTn id="37" dur="1000" fill="hold"/>
                                        <p:tgtEl>
                                          <p:spTgt spid="18024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0226" grpId="0"/>
      <p:bldP spid="180242" grpId="0"/>
      <p:bldP spid="180243" grpId="0" build="p"/>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2274" name="Rectangle 2"/>
          <p:cNvSpPr>
            <a:spLocks noGrp="1" noChangeArrowheads="1"/>
          </p:cNvSpPr>
          <p:nvPr>
            <p:ph type="title"/>
          </p:nvPr>
        </p:nvSpPr>
        <p:spPr>
          <a:xfrm>
            <a:off x="0" y="990600"/>
            <a:ext cx="4648200" cy="609600"/>
          </a:xfrm>
        </p:spPr>
        <p:txBody>
          <a:bodyPr/>
          <a:lstStyle/>
          <a:p>
            <a:pPr eaLnBrk="1" fontAlgn="auto" hangingPunct="1">
              <a:spcAft>
                <a:spcPts val="0"/>
              </a:spcAft>
              <a:defRPr/>
            </a:pPr>
            <a:r>
              <a:rPr lang="en-US" sz="2400" smtClean="0">
                <a:solidFill>
                  <a:srgbClr val="FF0000"/>
                </a:solidFill>
                <a:latin typeface="Arial" charset="0"/>
              </a:rPr>
              <a:t>I. Tìm hiểu chung</a:t>
            </a:r>
          </a:p>
        </p:txBody>
      </p:sp>
      <p:pic>
        <p:nvPicPr>
          <p:cNvPr id="28675" name="Picture 3" descr="655150o6udwfqjwz"/>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914400" y="990600"/>
            <a:ext cx="2438400"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6" name="Picture 4" descr="655150o6udwfqjwz"/>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4495800" y="4495800"/>
            <a:ext cx="91440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7" name="Text Box 5"/>
          <p:cNvSpPr txBox="1">
            <a:spLocks noChangeArrowheads="1"/>
          </p:cNvSpPr>
          <p:nvPr/>
        </p:nvSpPr>
        <p:spPr bwMode="auto">
          <a:xfrm>
            <a:off x="1066800" y="4953000"/>
            <a:ext cx="7924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6pPr>
            <a:lvl7pPr marL="29718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7pPr>
            <a:lvl8pPr marL="34290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8pPr>
            <a:lvl9pPr marL="38862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9pPr>
          </a:lstStyle>
          <a:p>
            <a:pPr eaLnBrk="1" hangingPunct="1">
              <a:lnSpc>
                <a:spcPct val="100000"/>
              </a:lnSpc>
              <a:spcBef>
                <a:spcPct val="50000"/>
              </a:spcBef>
              <a:buClrTx/>
              <a:buSzTx/>
            </a:pPr>
            <a:endParaRPr lang="vi-VN" sz="1800">
              <a:latin typeface="Times New Roman" pitchFamily="18" charset="0"/>
            </a:endParaRPr>
          </a:p>
        </p:txBody>
      </p:sp>
      <p:sp>
        <p:nvSpPr>
          <p:cNvPr id="182280" name="Text Box 8"/>
          <p:cNvSpPr txBox="1">
            <a:spLocks noChangeArrowheads="1"/>
          </p:cNvSpPr>
          <p:nvPr/>
        </p:nvSpPr>
        <p:spPr bwMode="auto">
          <a:xfrm>
            <a:off x="0" y="3124200"/>
            <a:ext cx="3200400" cy="2553891"/>
          </a:xfrm>
          <a:prstGeom prst="round2DiagRect">
            <a:avLst/>
          </a:prstGeom>
          <a:ln>
            <a:headEnd/>
            <a:tailEnd/>
          </a:ln>
        </p:spPr>
        <p:style>
          <a:lnRef idx="1">
            <a:schemeClr val="accent2"/>
          </a:lnRef>
          <a:fillRef idx="2">
            <a:schemeClr val="accent2"/>
          </a:fillRef>
          <a:effectRef idx="1">
            <a:schemeClr val="accent2"/>
          </a:effectRef>
          <a:fontRef idx="minor">
            <a:schemeClr val="dk1"/>
          </a:fontRef>
        </p:style>
        <p:txBody>
          <a:bodyPr>
            <a:spAutoFit/>
          </a:bodyPr>
          <a:lstStyle/>
          <a:p>
            <a:pPr algn="ctr">
              <a:lnSpc>
                <a:spcPct val="100000"/>
              </a:lnSpc>
              <a:spcBef>
                <a:spcPct val="0"/>
              </a:spcBef>
              <a:buClrTx/>
              <a:buSzTx/>
              <a:defRPr/>
            </a:pPr>
            <a:r>
              <a:rPr lang="en-US" sz="2400" b="1" u="sng" dirty="0">
                <a:solidFill>
                  <a:srgbClr val="0000CC"/>
                </a:solidFill>
              </a:rPr>
              <a:t>Truyện ngắn</a:t>
            </a:r>
          </a:p>
          <a:p>
            <a:pPr>
              <a:lnSpc>
                <a:spcPct val="100000"/>
              </a:lnSpc>
              <a:spcBef>
                <a:spcPct val="0"/>
              </a:spcBef>
              <a:buClrTx/>
              <a:buSzTx/>
              <a:buFontTx/>
              <a:buChar char="-"/>
              <a:defRPr/>
            </a:pPr>
            <a:r>
              <a:rPr lang="en-US" sz="2400" dirty="0"/>
              <a:t> Gào thét (1923)</a:t>
            </a:r>
          </a:p>
          <a:p>
            <a:pPr>
              <a:lnSpc>
                <a:spcPct val="100000"/>
              </a:lnSpc>
              <a:spcBef>
                <a:spcPct val="0"/>
              </a:spcBef>
              <a:buClrTx/>
              <a:buSzTx/>
              <a:buFontTx/>
              <a:buChar char="-"/>
              <a:defRPr/>
            </a:pPr>
            <a:r>
              <a:rPr lang="en-US" sz="2400" dirty="0"/>
              <a:t> Bàng hoàng (1926)</a:t>
            </a:r>
          </a:p>
          <a:p>
            <a:pPr>
              <a:lnSpc>
                <a:spcPct val="100000"/>
              </a:lnSpc>
              <a:spcBef>
                <a:spcPct val="0"/>
              </a:spcBef>
              <a:buClrTx/>
              <a:buSzTx/>
              <a:buFontTx/>
              <a:buChar char="-"/>
              <a:defRPr/>
            </a:pPr>
            <a:r>
              <a:rPr lang="en-US" sz="2400" dirty="0"/>
              <a:t> Truyện cũ viết lại (1936</a:t>
            </a:r>
            <a:r>
              <a:rPr lang="en-US" sz="2400" dirty="0" smtClean="0"/>
              <a:t>)…</a:t>
            </a:r>
          </a:p>
          <a:p>
            <a:pPr>
              <a:lnSpc>
                <a:spcPct val="100000"/>
              </a:lnSpc>
              <a:spcBef>
                <a:spcPct val="0"/>
              </a:spcBef>
              <a:buClrTx/>
              <a:buSzTx/>
              <a:buFontTx/>
              <a:buChar char="-"/>
              <a:defRPr/>
            </a:pPr>
            <a:endParaRPr lang="en-US" sz="2400" dirty="0"/>
          </a:p>
        </p:txBody>
      </p:sp>
      <p:grpSp>
        <p:nvGrpSpPr>
          <p:cNvPr id="28679" name="Group 4"/>
          <p:cNvGrpSpPr>
            <a:grpSpLocks/>
          </p:cNvGrpSpPr>
          <p:nvPr/>
        </p:nvGrpSpPr>
        <p:grpSpPr bwMode="auto">
          <a:xfrm>
            <a:off x="0" y="0"/>
            <a:ext cx="9144000" cy="1066800"/>
            <a:chOff x="752" y="1413"/>
            <a:chExt cx="1321" cy="294"/>
          </a:xfrm>
        </p:grpSpPr>
        <p:sp>
          <p:nvSpPr>
            <p:cNvPr id="162" name="AutoShape 5"/>
            <p:cNvSpPr>
              <a:spLocks noChangeArrowheads="1"/>
            </p:cNvSpPr>
            <p:nvPr/>
          </p:nvSpPr>
          <p:spPr bwMode="gray">
            <a:xfrm>
              <a:off x="752" y="1413"/>
              <a:ext cx="1321" cy="294"/>
            </a:xfrm>
            <a:prstGeom prst="roundRect">
              <a:avLst>
                <a:gd name="adj" fmla="val 50000"/>
              </a:avLst>
            </a:prstGeom>
            <a:gradFill rotWithShape="1">
              <a:gsLst>
                <a:gs pos="0">
                  <a:schemeClr val="accent2">
                    <a:gamma/>
                    <a:shade val="79216"/>
                    <a:invGamma/>
                  </a:schemeClr>
                </a:gs>
                <a:gs pos="50000">
                  <a:schemeClr val="accent2"/>
                </a:gs>
                <a:gs pos="100000">
                  <a:schemeClr val="accent2">
                    <a:gamma/>
                    <a:shade val="79216"/>
                    <a:invGamma/>
                  </a:schemeClr>
                </a:gs>
              </a:gsLst>
              <a:lin ang="0" scaled="1"/>
            </a:gradFill>
            <a:ln w="12700">
              <a:noFill/>
              <a:round/>
              <a:headEnd/>
              <a:tailEnd/>
            </a:ln>
            <a:effectLst>
              <a:outerShdw dist="53882" dir="2700000" algn="ctr" rotWithShape="0">
                <a:srgbClr val="292929">
                  <a:alpha val="50000"/>
                </a:srgbClr>
              </a:outerShdw>
            </a:effectLst>
          </p:spPr>
          <p:txBody>
            <a:bodyPr wrap="none" anchor="ctr"/>
            <a:lstStyle/>
            <a:p>
              <a:pPr algn="ctr">
                <a:lnSpc>
                  <a:spcPct val="100000"/>
                </a:lnSpc>
                <a:spcBef>
                  <a:spcPct val="0"/>
                </a:spcBef>
                <a:buClrTx/>
                <a:buSzTx/>
                <a:defRPr/>
              </a:pPr>
              <a:endParaRPr lang="en-US" sz="1800">
                <a:latin typeface="Arial" charset="0"/>
                <a:cs typeface="+mn-cs"/>
              </a:endParaRPr>
            </a:p>
          </p:txBody>
        </p:sp>
        <p:sp>
          <p:nvSpPr>
            <p:cNvPr id="163" name="AutoShape 6"/>
            <p:cNvSpPr>
              <a:spLocks noChangeArrowheads="1"/>
            </p:cNvSpPr>
            <p:nvPr/>
          </p:nvSpPr>
          <p:spPr bwMode="gray">
            <a:xfrm flipH="1">
              <a:off x="2007" y="1457"/>
              <a:ext cx="59" cy="204"/>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w="9525">
              <a:noFill/>
              <a:miter lim="800000"/>
              <a:headEnd/>
              <a:tailEnd/>
            </a:ln>
            <a:effectLst/>
          </p:spPr>
          <p:txBody>
            <a:bodyPr wrap="none" anchor="ctr"/>
            <a:lstStyle/>
            <a:p>
              <a:pPr algn="ctr">
                <a:lnSpc>
                  <a:spcPct val="100000"/>
                </a:lnSpc>
                <a:spcBef>
                  <a:spcPct val="0"/>
                </a:spcBef>
                <a:buClrTx/>
                <a:buSzTx/>
                <a:defRPr/>
              </a:pPr>
              <a:endParaRPr lang="en-US" sz="1800">
                <a:latin typeface="Arial" charset="0"/>
                <a:cs typeface="+mn-cs"/>
              </a:endParaRPr>
            </a:p>
          </p:txBody>
        </p:sp>
        <p:sp>
          <p:nvSpPr>
            <p:cNvPr id="164" name="AutoShape 7"/>
            <p:cNvSpPr>
              <a:spLocks noChangeArrowheads="1"/>
            </p:cNvSpPr>
            <p:nvPr/>
          </p:nvSpPr>
          <p:spPr bwMode="gray">
            <a:xfrm>
              <a:off x="766" y="1457"/>
              <a:ext cx="59" cy="204"/>
            </a:xfrm>
            <a:prstGeom prst="moon">
              <a:avLst>
                <a:gd name="adj" fmla="val 22032"/>
              </a:avLst>
            </a:prstGeom>
            <a:gradFill rotWithShape="1">
              <a:gsLst>
                <a:gs pos="0">
                  <a:srgbClr val="FFFFFF">
                    <a:gamma/>
                    <a:shade val="46275"/>
                    <a:invGamma/>
                    <a:alpha val="0"/>
                  </a:srgbClr>
                </a:gs>
                <a:gs pos="50000">
                  <a:srgbClr val="FFFFFF">
                    <a:alpha val="84000"/>
                  </a:srgbClr>
                </a:gs>
                <a:gs pos="100000">
                  <a:srgbClr val="FFFFFF">
                    <a:gamma/>
                    <a:shade val="46275"/>
                    <a:invGamma/>
                    <a:alpha val="0"/>
                  </a:srgbClr>
                </a:gs>
              </a:gsLst>
              <a:lin ang="5400000" scaled="1"/>
            </a:gradFill>
            <a:ln w="9525">
              <a:noFill/>
              <a:miter lim="800000"/>
              <a:headEnd/>
              <a:tailEnd/>
            </a:ln>
            <a:effectLst/>
          </p:spPr>
          <p:txBody>
            <a:bodyPr wrap="none" anchor="ctr"/>
            <a:lstStyle/>
            <a:p>
              <a:pPr algn="ctr">
                <a:lnSpc>
                  <a:spcPct val="100000"/>
                </a:lnSpc>
                <a:spcBef>
                  <a:spcPct val="0"/>
                </a:spcBef>
                <a:buClrTx/>
                <a:buSzTx/>
                <a:defRPr/>
              </a:pPr>
              <a:endParaRPr lang="en-US" sz="1800">
                <a:latin typeface="Arial" charset="0"/>
                <a:cs typeface="+mn-cs"/>
              </a:endParaRPr>
            </a:p>
          </p:txBody>
        </p:sp>
      </p:grpSp>
      <p:sp>
        <p:nvSpPr>
          <p:cNvPr id="182290" name="Rectangle 18"/>
          <p:cNvSpPr>
            <a:spLocks noChangeArrowheads="1"/>
          </p:cNvSpPr>
          <p:nvPr/>
        </p:nvSpPr>
        <p:spPr bwMode="auto">
          <a:xfrm>
            <a:off x="228600" y="228600"/>
            <a:ext cx="8686800" cy="533400"/>
          </a:xfrm>
          <a:prstGeom prst="rect">
            <a:avLst/>
          </a:prstGeom>
          <a:noFill/>
          <a:ln w="9525">
            <a:noFill/>
            <a:miter lim="800000"/>
            <a:headEnd/>
            <a:tailEnd/>
          </a:ln>
        </p:spPr>
        <p:txBody>
          <a:bodyPr lIns="92075" tIns="46037" rIns="92075" bIns="46037" anchor="ctr"/>
          <a:lstStyle/>
          <a:p>
            <a:pPr>
              <a:lnSpc>
                <a:spcPct val="70000"/>
              </a:lnSpc>
              <a:spcBef>
                <a:spcPct val="0"/>
              </a:spcBef>
              <a:buClrTx/>
              <a:buSzTx/>
              <a:defRPr/>
            </a:pPr>
            <a:r>
              <a:rPr lang="en-US" b="1" dirty="0">
                <a:solidFill>
                  <a:schemeClr val="bg1"/>
                </a:solidFill>
                <a:latin typeface="Tahoma" pitchFamily="34" charset="0"/>
                <a:cs typeface="Arial" charset="0"/>
              </a:rPr>
              <a:t>Đọc văn: </a:t>
            </a:r>
            <a:br>
              <a:rPr lang="en-US" b="1" dirty="0">
                <a:solidFill>
                  <a:schemeClr val="bg1"/>
                </a:solidFill>
                <a:latin typeface="Tahoma" pitchFamily="34" charset="0"/>
                <a:cs typeface="Arial" charset="0"/>
              </a:rPr>
            </a:br>
            <a:r>
              <a:rPr lang="en-US" b="1" i="1" dirty="0">
                <a:solidFill>
                  <a:schemeClr val="bg1"/>
                </a:solidFill>
                <a:effectLst>
                  <a:outerShdw blurRad="38100" dist="38100" dir="2700000" algn="tl">
                    <a:srgbClr val="FFFFFF"/>
                  </a:outerShdw>
                </a:effectLst>
                <a:latin typeface="Tahoma" pitchFamily="34" charset="0"/>
                <a:cs typeface="Arial" charset="0"/>
              </a:rPr>
              <a:t>                                  </a:t>
            </a:r>
            <a:r>
              <a:rPr lang="en-US" sz="2800" b="1" i="1" dirty="0">
                <a:solidFill>
                  <a:schemeClr val="bg1"/>
                </a:solidFill>
                <a:latin typeface="Arial" charset="0"/>
                <a:cs typeface="Arial" charset="0"/>
              </a:rPr>
              <a:t>Thuốc   </a:t>
            </a:r>
            <a:r>
              <a:rPr lang="en-US" b="1" i="1" dirty="0">
                <a:solidFill>
                  <a:schemeClr val="bg1"/>
                </a:solidFill>
                <a:latin typeface="Arial" charset="0"/>
                <a:cs typeface="Arial" charset="0"/>
              </a:rPr>
              <a:t>(Lỗ Tấn)</a:t>
            </a:r>
          </a:p>
        </p:txBody>
      </p:sp>
      <p:sp>
        <p:nvSpPr>
          <p:cNvPr id="182291" name="Rectangle 19"/>
          <p:cNvSpPr>
            <a:spLocks noChangeArrowheads="1"/>
          </p:cNvSpPr>
          <p:nvPr/>
        </p:nvSpPr>
        <p:spPr bwMode="auto">
          <a:xfrm>
            <a:off x="0" y="1066800"/>
            <a:ext cx="9067800" cy="2057400"/>
          </a:xfrm>
          <a:prstGeom prst="rect">
            <a:avLst/>
          </a:prstGeom>
          <a:ln/>
        </p:spPr>
        <p:style>
          <a:lnRef idx="1">
            <a:schemeClr val="accent3"/>
          </a:lnRef>
          <a:fillRef idx="2">
            <a:schemeClr val="accent3"/>
          </a:fillRef>
          <a:effectRef idx="1">
            <a:schemeClr val="accent3"/>
          </a:effectRef>
          <a:fontRef idx="minor">
            <a:schemeClr val="dk1"/>
          </a:fontRef>
        </p:style>
        <p:txBody>
          <a:bodyPr lIns="92075" tIns="46037" rIns="92075" bIns="46037"/>
          <a:lstStyle/>
          <a:p>
            <a:pPr marL="342900" indent="-342900">
              <a:buFont typeface="Wingdings" pitchFamily="2" charset="2"/>
              <a:buNone/>
              <a:defRPr/>
            </a:pPr>
            <a:r>
              <a:rPr lang="en-US" sz="2000" b="1" dirty="0">
                <a:solidFill>
                  <a:srgbClr val="FF0000"/>
                </a:solidFill>
              </a:rPr>
              <a:t>1. Tác giả</a:t>
            </a:r>
          </a:p>
          <a:p>
            <a:pPr marL="342900" indent="-342900">
              <a:buFont typeface="Wingdings" pitchFamily="2" charset="2"/>
              <a:buNone/>
              <a:defRPr/>
            </a:pPr>
            <a:r>
              <a:rPr lang="en-US" sz="2000" b="1" dirty="0">
                <a:solidFill>
                  <a:srgbClr val="FF0000"/>
                </a:solidFill>
              </a:rPr>
              <a:t>   a) Tiểu sử</a:t>
            </a:r>
          </a:p>
          <a:p>
            <a:pPr marL="342900" indent="-342900">
              <a:buFont typeface="Wingdings" pitchFamily="2" charset="2"/>
              <a:buNone/>
              <a:defRPr/>
            </a:pPr>
            <a:r>
              <a:rPr lang="en-US" sz="2000" b="1" dirty="0">
                <a:solidFill>
                  <a:srgbClr val="FF0000"/>
                </a:solidFill>
              </a:rPr>
              <a:t>   b) Quá trình đến với nghề văn của Lỗ Tấn</a:t>
            </a:r>
          </a:p>
          <a:p>
            <a:pPr marL="342900" indent="-342900">
              <a:buFont typeface="Wingdings" pitchFamily="2" charset="2"/>
              <a:buNone/>
              <a:defRPr/>
            </a:pPr>
            <a:r>
              <a:rPr lang="en-US" sz="2000" b="1" dirty="0">
                <a:solidFill>
                  <a:srgbClr val="FF0000"/>
                </a:solidFill>
              </a:rPr>
              <a:t>   c) Mục đích sáng tác của Lỗ Tấn</a:t>
            </a:r>
          </a:p>
          <a:p>
            <a:pPr marL="342900" indent="-342900">
              <a:buFont typeface="Wingdings" pitchFamily="2" charset="2"/>
              <a:buNone/>
              <a:defRPr/>
            </a:pPr>
            <a:r>
              <a:rPr lang="en-US" sz="2000" b="1" dirty="0">
                <a:solidFill>
                  <a:srgbClr val="FF0000"/>
                </a:solidFill>
              </a:rPr>
              <a:t>   d) Tác phẩm chính</a:t>
            </a:r>
          </a:p>
        </p:txBody>
      </p:sp>
      <p:sp>
        <p:nvSpPr>
          <p:cNvPr id="182293" name="Text Box 21"/>
          <p:cNvSpPr txBox="1">
            <a:spLocks noChangeArrowheads="1"/>
          </p:cNvSpPr>
          <p:nvPr/>
        </p:nvSpPr>
        <p:spPr bwMode="auto">
          <a:xfrm>
            <a:off x="3200400" y="2971800"/>
            <a:ext cx="2971800" cy="2758202"/>
          </a:xfrm>
          <a:prstGeom prst="round2DiagRect">
            <a:avLst/>
          </a:prstGeom>
          <a:ln>
            <a:headEnd/>
            <a:tailEnd/>
          </a:ln>
        </p:spPr>
        <p:style>
          <a:lnRef idx="1">
            <a:schemeClr val="accent2"/>
          </a:lnRef>
          <a:fillRef idx="2">
            <a:schemeClr val="accent2"/>
          </a:fillRef>
          <a:effectRef idx="1">
            <a:schemeClr val="accent2"/>
          </a:effectRef>
          <a:fontRef idx="minor">
            <a:schemeClr val="dk1"/>
          </a:fontRef>
        </p:style>
        <p:txBody>
          <a:bodyPr>
            <a:spAutoFit/>
          </a:bodyPr>
          <a:lstStyle/>
          <a:p>
            <a:pPr algn="ctr">
              <a:lnSpc>
                <a:spcPct val="100000"/>
              </a:lnSpc>
              <a:spcBef>
                <a:spcPct val="0"/>
              </a:spcBef>
              <a:buClrTx/>
              <a:buSzTx/>
              <a:defRPr/>
            </a:pPr>
            <a:r>
              <a:rPr lang="en-US" sz="2400" b="1" u="sng" dirty="0">
                <a:solidFill>
                  <a:srgbClr val="0000CC"/>
                </a:solidFill>
              </a:rPr>
              <a:t>Truyện vừa</a:t>
            </a:r>
          </a:p>
          <a:p>
            <a:pPr algn="just">
              <a:lnSpc>
                <a:spcPct val="100000"/>
              </a:lnSpc>
              <a:spcBef>
                <a:spcPct val="0"/>
              </a:spcBef>
              <a:buClrTx/>
              <a:buSzTx/>
              <a:defRPr/>
            </a:pPr>
            <a:r>
              <a:rPr lang="en-US" dirty="0">
                <a:solidFill>
                  <a:srgbClr val="0000CC"/>
                </a:solidFill>
              </a:rPr>
              <a:t> </a:t>
            </a:r>
          </a:p>
          <a:p>
            <a:pPr algn="just">
              <a:lnSpc>
                <a:spcPct val="100000"/>
              </a:lnSpc>
              <a:spcBef>
                <a:spcPct val="0"/>
              </a:spcBef>
              <a:buClrTx/>
              <a:buSzTx/>
              <a:defRPr/>
            </a:pPr>
            <a:r>
              <a:rPr lang="en-US" sz="2400" dirty="0"/>
              <a:t>- AQ chính truyện</a:t>
            </a:r>
          </a:p>
          <a:p>
            <a:pPr algn="just">
              <a:lnSpc>
                <a:spcPct val="100000"/>
              </a:lnSpc>
              <a:spcBef>
                <a:spcPct val="0"/>
              </a:spcBef>
              <a:buClrTx/>
              <a:buSzTx/>
              <a:defRPr/>
            </a:pPr>
            <a:endParaRPr lang="en-US" dirty="0"/>
          </a:p>
          <a:p>
            <a:pPr algn="just">
              <a:lnSpc>
                <a:spcPct val="100000"/>
              </a:lnSpc>
              <a:spcBef>
                <a:spcPct val="0"/>
              </a:spcBef>
              <a:buClrTx/>
              <a:buSzTx/>
              <a:defRPr/>
            </a:pPr>
            <a:endParaRPr lang="en-US" dirty="0" smtClean="0"/>
          </a:p>
          <a:p>
            <a:pPr algn="just">
              <a:lnSpc>
                <a:spcPct val="100000"/>
              </a:lnSpc>
              <a:spcBef>
                <a:spcPct val="0"/>
              </a:spcBef>
              <a:buClrTx/>
              <a:buSzTx/>
              <a:defRPr/>
            </a:pPr>
            <a:endParaRPr lang="en-US" dirty="0"/>
          </a:p>
          <a:p>
            <a:pPr algn="just">
              <a:lnSpc>
                <a:spcPct val="100000"/>
              </a:lnSpc>
              <a:spcBef>
                <a:spcPct val="0"/>
              </a:spcBef>
              <a:buClrTx/>
              <a:buSzTx/>
              <a:defRPr/>
            </a:pPr>
            <a:endParaRPr lang="en-US" dirty="0" smtClean="0"/>
          </a:p>
          <a:p>
            <a:pPr algn="just">
              <a:lnSpc>
                <a:spcPct val="100000"/>
              </a:lnSpc>
              <a:spcBef>
                <a:spcPct val="0"/>
              </a:spcBef>
              <a:buClrTx/>
              <a:buSzTx/>
              <a:defRPr/>
            </a:pPr>
            <a:endParaRPr lang="en-US" dirty="0"/>
          </a:p>
        </p:txBody>
      </p:sp>
      <p:sp>
        <p:nvSpPr>
          <p:cNvPr id="182294" name="Text Box 22"/>
          <p:cNvSpPr txBox="1">
            <a:spLocks noChangeArrowheads="1"/>
          </p:cNvSpPr>
          <p:nvPr/>
        </p:nvSpPr>
        <p:spPr bwMode="auto">
          <a:xfrm>
            <a:off x="6096000" y="2971800"/>
            <a:ext cx="2998788" cy="2758202"/>
          </a:xfrm>
          <a:prstGeom prst="round2DiagRect">
            <a:avLst/>
          </a:prstGeom>
          <a:solidFill>
            <a:schemeClr val="accent2">
              <a:lumMod val="20000"/>
              <a:lumOff val="80000"/>
            </a:schemeClr>
          </a:solidFill>
          <a:ln>
            <a:headEnd/>
            <a:tailEnd/>
          </a:ln>
        </p:spPr>
        <p:style>
          <a:lnRef idx="1">
            <a:schemeClr val="accent3"/>
          </a:lnRef>
          <a:fillRef idx="2">
            <a:schemeClr val="accent3"/>
          </a:fillRef>
          <a:effectRef idx="1">
            <a:schemeClr val="accent3"/>
          </a:effectRef>
          <a:fontRef idx="minor">
            <a:schemeClr val="dk1"/>
          </a:fontRef>
        </p:style>
        <p:txBody>
          <a:bodyPr>
            <a:spAutoFit/>
          </a:bodyPr>
          <a:lstStyle/>
          <a:p>
            <a:pPr algn="ctr">
              <a:lnSpc>
                <a:spcPct val="100000"/>
              </a:lnSpc>
              <a:spcBef>
                <a:spcPct val="0"/>
              </a:spcBef>
              <a:buClrTx/>
              <a:buSzTx/>
              <a:defRPr/>
            </a:pPr>
            <a:r>
              <a:rPr lang="en-US" sz="2400" b="1" u="sng" dirty="0">
                <a:solidFill>
                  <a:srgbClr val="0000CC"/>
                </a:solidFill>
              </a:rPr>
              <a:t>T</a:t>
            </a:r>
            <a:r>
              <a:rPr lang="en-US" sz="2400" b="1" u="sng" dirty="0" smtClean="0">
                <a:solidFill>
                  <a:srgbClr val="0000CC"/>
                </a:solidFill>
              </a:rPr>
              <a:t>ạp </a:t>
            </a:r>
            <a:r>
              <a:rPr lang="en-US" sz="2400" b="1" u="sng" dirty="0">
                <a:solidFill>
                  <a:srgbClr val="0000CC"/>
                </a:solidFill>
              </a:rPr>
              <a:t>văn</a:t>
            </a:r>
          </a:p>
          <a:p>
            <a:pPr algn="just">
              <a:lnSpc>
                <a:spcPct val="100000"/>
              </a:lnSpc>
              <a:spcBef>
                <a:spcPct val="0"/>
              </a:spcBef>
              <a:buClrTx/>
              <a:buSzTx/>
              <a:buFontTx/>
              <a:buChar char="-"/>
              <a:defRPr/>
            </a:pPr>
            <a:r>
              <a:rPr lang="en-US" sz="2400" dirty="0"/>
              <a:t> Nấm mồ</a:t>
            </a:r>
          </a:p>
          <a:p>
            <a:pPr algn="just">
              <a:lnSpc>
                <a:spcPct val="100000"/>
              </a:lnSpc>
              <a:spcBef>
                <a:spcPct val="0"/>
              </a:spcBef>
              <a:buClrTx/>
              <a:buSzTx/>
              <a:buFontTx/>
              <a:buChar char="-"/>
              <a:defRPr/>
            </a:pPr>
            <a:r>
              <a:rPr lang="en-US" sz="2400" dirty="0"/>
              <a:t> Cỏ dại</a:t>
            </a:r>
          </a:p>
          <a:p>
            <a:pPr algn="just">
              <a:lnSpc>
                <a:spcPct val="100000"/>
              </a:lnSpc>
              <a:spcBef>
                <a:spcPct val="0"/>
              </a:spcBef>
              <a:buClrTx/>
              <a:buSzTx/>
              <a:buFontTx/>
              <a:buChar char="-"/>
              <a:defRPr/>
            </a:pPr>
            <a:r>
              <a:rPr lang="en-US" sz="2400" dirty="0"/>
              <a:t> Gió nóng</a:t>
            </a:r>
          </a:p>
          <a:p>
            <a:pPr algn="just">
              <a:lnSpc>
                <a:spcPct val="100000"/>
              </a:lnSpc>
              <a:spcBef>
                <a:spcPct val="0"/>
              </a:spcBef>
              <a:buClrTx/>
              <a:buSzTx/>
              <a:buFontTx/>
              <a:buChar char="-"/>
              <a:defRPr/>
            </a:pPr>
            <a:r>
              <a:rPr lang="en-US" sz="2400" dirty="0"/>
              <a:t> Hai lòng</a:t>
            </a:r>
            <a:r>
              <a:rPr lang="en-US" sz="2400" dirty="0" smtClean="0"/>
              <a:t>…</a:t>
            </a:r>
          </a:p>
          <a:p>
            <a:pPr algn="just">
              <a:lnSpc>
                <a:spcPct val="100000"/>
              </a:lnSpc>
              <a:spcBef>
                <a:spcPct val="0"/>
              </a:spcBef>
              <a:buClrTx/>
              <a:buSzTx/>
              <a:buFontTx/>
              <a:buChar char="-"/>
              <a:defRPr/>
            </a:pPr>
            <a:endParaRPr lang="en-US" dirty="0"/>
          </a:p>
          <a:p>
            <a:pPr algn="just">
              <a:lnSpc>
                <a:spcPct val="100000"/>
              </a:lnSpc>
              <a:spcBef>
                <a:spcPct val="0"/>
              </a:spcBef>
              <a:buClrTx/>
              <a:buSzTx/>
              <a:defRPr/>
            </a:pPr>
            <a:endParaRPr lang="en-US" dirty="0"/>
          </a:p>
        </p:txBody>
      </p:sp>
    </p:spTree>
    <p:extLst>
      <p:ext uri="{BB962C8B-B14F-4D97-AF65-F5344CB8AC3E}">
        <p14:creationId xmlns:p14="http://schemas.microsoft.com/office/powerpoint/2010/main" val="2797207877"/>
      </p:ext>
    </p:extLst>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182290"/>
                                        </p:tgtEl>
                                        <p:attrNameLst>
                                          <p:attrName>style.visibility</p:attrName>
                                        </p:attrNameLst>
                                      </p:cBhvr>
                                      <p:to>
                                        <p:strVal val="visible"/>
                                      </p:to>
                                    </p:set>
                                    <p:animEffect transition="in" filter="dissolve">
                                      <p:cBhvr>
                                        <p:cTn id="7" dur="500"/>
                                        <p:tgtEl>
                                          <p:spTgt spid="182290"/>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82274"/>
                                        </p:tgtEl>
                                        <p:attrNameLst>
                                          <p:attrName>style.visibility</p:attrName>
                                        </p:attrNameLst>
                                      </p:cBhvr>
                                      <p:to>
                                        <p:strVal val="visible"/>
                                      </p:to>
                                    </p:set>
                                    <p:animEffect transition="in" filter="dissolve">
                                      <p:cBhvr>
                                        <p:cTn id="10" dur="500"/>
                                        <p:tgtEl>
                                          <p:spTgt spid="182274"/>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82291">
                                            <p:bg/>
                                          </p:spTgt>
                                        </p:tgtEl>
                                        <p:attrNameLst>
                                          <p:attrName>style.visibility</p:attrName>
                                        </p:attrNameLst>
                                      </p:cBhvr>
                                      <p:to>
                                        <p:strVal val="visible"/>
                                      </p:to>
                                    </p:set>
                                    <p:animEffect transition="in" filter="dissolve">
                                      <p:cBhvr>
                                        <p:cTn id="13" dur="500"/>
                                        <p:tgtEl>
                                          <p:spTgt spid="182291">
                                            <p:bg/>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182291">
                                            <p:txEl>
                                              <p:pRg st="0" end="0"/>
                                            </p:txEl>
                                          </p:spTgt>
                                        </p:tgtEl>
                                        <p:attrNameLst>
                                          <p:attrName>style.visibility</p:attrName>
                                        </p:attrNameLst>
                                      </p:cBhvr>
                                      <p:to>
                                        <p:strVal val="visible"/>
                                      </p:to>
                                    </p:set>
                                    <p:animEffect transition="in" filter="dissolve">
                                      <p:cBhvr>
                                        <p:cTn id="18" dur="500"/>
                                        <p:tgtEl>
                                          <p:spTgt spid="182291">
                                            <p:txEl>
                                              <p:pRg st="0" end="0"/>
                                            </p:txEl>
                                          </p:spTgt>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182291">
                                            <p:txEl>
                                              <p:pRg st="1" end="1"/>
                                            </p:txEl>
                                          </p:spTgt>
                                        </p:tgtEl>
                                        <p:attrNameLst>
                                          <p:attrName>style.visibility</p:attrName>
                                        </p:attrNameLst>
                                      </p:cBhvr>
                                      <p:to>
                                        <p:strVal val="visible"/>
                                      </p:to>
                                    </p:set>
                                    <p:animEffect transition="in" filter="dissolve">
                                      <p:cBhvr>
                                        <p:cTn id="21" dur="500"/>
                                        <p:tgtEl>
                                          <p:spTgt spid="182291">
                                            <p:txEl>
                                              <p:pRg st="1" end="1"/>
                                            </p:txEl>
                                          </p:spTgt>
                                        </p:tgtEl>
                                      </p:cBhvr>
                                    </p:animEffect>
                                  </p:childTnLst>
                                </p:cTn>
                              </p:par>
                              <p:par>
                                <p:cTn id="22" presetID="9" presetClass="entr" presetSubtype="0" fill="hold" grpId="0" nodeType="withEffect">
                                  <p:stCondLst>
                                    <p:cond delay="0"/>
                                  </p:stCondLst>
                                  <p:childTnLst>
                                    <p:set>
                                      <p:cBhvr>
                                        <p:cTn id="23" dur="1" fill="hold">
                                          <p:stCondLst>
                                            <p:cond delay="0"/>
                                          </p:stCondLst>
                                        </p:cTn>
                                        <p:tgtEl>
                                          <p:spTgt spid="182291">
                                            <p:txEl>
                                              <p:pRg st="2" end="2"/>
                                            </p:txEl>
                                          </p:spTgt>
                                        </p:tgtEl>
                                        <p:attrNameLst>
                                          <p:attrName>style.visibility</p:attrName>
                                        </p:attrNameLst>
                                      </p:cBhvr>
                                      <p:to>
                                        <p:strVal val="visible"/>
                                      </p:to>
                                    </p:set>
                                    <p:animEffect transition="in" filter="dissolve">
                                      <p:cBhvr>
                                        <p:cTn id="24" dur="500"/>
                                        <p:tgtEl>
                                          <p:spTgt spid="182291">
                                            <p:txEl>
                                              <p:pRg st="2" end="2"/>
                                            </p:txEl>
                                          </p:spTgt>
                                        </p:tgtEl>
                                      </p:cBhvr>
                                    </p:animEffect>
                                  </p:childTnLst>
                                </p:cTn>
                              </p:par>
                              <p:par>
                                <p:cTn id="25" presetID="9" presetClass="entr" presetSubtype="0" fill="hold" grpId="0" nodeType="withEffect">
                                  <p:stCondLst>
                                    <p:cond delay="0"/>
                                  </p:stCondLst>
                                  <p:childTnLst>
                                    <p:set>
                                      <p:cBhvr>
                                        <p:cTn id="26" dur="1" fill="hold">
                                          <p:stCondLst>
                                            <p:cond delay="0"/>
                                          </p:stCondLst>
                                        </p:cTn>
                                        <p:tgtEl>
                                          <p:spTgt spid="182291">
                                            <p:txEl>
                                              <p:pRg st="3" end="3"/>
                                            </p:txEl>
                                          </p:spTgt>
                                        </p:tgtEl>
                                        <p:attrNameLst>
                                          <p:attrName>style.visibility</p:attrName>
                                        </p:attrNameLst>
                                      </p:cBhvr>
                                      <p:to>
                                        <p:strVal val="visible"/>
                                      </p:to>
                                    </p:set>
                                    <p:animEffect transition="in" filter="dissolve">
                                      <p:cBhvr>
                                        <p:cTn id="27" dur="500"/>
                                        <p:tgtEl>
                                          <p:spTgt spid="182291">
                                            <p:txEl>
                                              <p:pRg st="3" end="3"/>
                                            </p:txEl>
                                          </p:spTgt>
                                        </p:tgtEl>
                                      </p:cBhvr>
                                    </p:animEffect>
                                  </p:childTnLst>
                                </p:cTn>
                              </p:par>
                            </p:childTnLst>
                          </p:cTn>
                        </p:par>
                        <p:par>
                          <p:cTn id="28" fill="hold" nodeType="afterGroup">
                            <p:stCondLst>
                              <p:cond delay="500"/>
                            </p:stCondLst>
                            <p:childTnLst>
                              <p:par>
                                <p:cTn id="29" presetID="4" presetClass="entr" presetSubtype="16" fill="hold" grpId="0" nodeType="afterEffect">
                                  <p:stCondLst>
                                    <p:cond delay="0"/>
                                  </p:stCondLst>
                                  <p:childTnLst>
                                    <p:set>
                                      <p:cBhvr>
                                        <p:cTn id="30" dur="1" fill="hold">
                                          <p:stCondLst>
                                            <p:cond delay="0"/>
                                          </p:stCondLst>
                                        </p:cTn>
                                        <p:tgtEl>
                                          <p:spTgt spid="182291">
                                            <p:txEl>
                                              <p:pRg st="4" end="4"/>
                                            </p:txEl>
                                          </p:spTgt>
                                        </p:tgtEl>
                                        <p:attrNameLst>
                                          <p:attrName>style.visibility</p:attrName>
                                        </p:attrNameLst>
                                      </p:cBhvr>
                                      <p:to>
                                        <p:strVal val="visible"/>
                                      </p:to>
                                    </p:set>
                                    <p:animEffect transition="in" filter="box(in)">
                                      <p:cBhvr>
                                        <p:cTn id="31" dur="1000"/>
                                        <p:tgtEl>
                                          <p:spTgt spid="182291">
                                            <p:txEl>
                                              <p:pRg st="4" end="4"/>
                                            </p:txEl>
                                          </p:spTgt>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8" presetClass="entr" presetSubtype="16" fill="hold" nodeType="clickEffect">
                                  <p:stCondLst>
                                    <p:cond delay="0"/>
                                  </p:stCondLst>
                                  <p:childTnLst>
                                    <p:set>
                                      <p:cBhvr>
                                        <p:cTn id="35" dur="1" fill="hold">
                                          <p:stCondLst>
                                            <p:cond delay="0"/>
                                          </p:stCondLst>
                                        </p:cTn>
                                        <p:tgtEl>
                                          <p:spTgt spid="182280"/>
                                        </p:tgtEl>
                                        <p:attrNameLst>
                                          <p:attrName>style.visibility</p:attrName>
                                        </p:attrNameLst>
                                      </p:cBhvr>
                                      <p:to>
                                        <p:strVal val="visible"/>
                                      </p:to>
                                    </p:set>
                                    <p:animEffect transition="in" filter="diamond(in)">
                                      <p:cBhvr>
                                        <p:cTn id="36" dur="2000"/>
                                        <p:tgtEl>
                                          <p:spTgt spid="182280"/>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8" presetClass="entr" presetSubtype="16" fill="hold" nodeType="clickEffect">
                                  <p:stCondLst>
                                    <p:cond delay="0"/>
                                  </p:stCondLst>
                                  <p:childTnLst>
                                    <p:set>
                                      <p:cBhvr>
                                        <p:cTn id="40" dur="1" fill="hold">
                                          <p:stCondLst>
                                            <p:cond delay="0"/>
                                          </p:stCondLst>
                                        </p:cTn>
                                        <p:tgtEl>
                                          <p:spTgt spid="182293"/>
                                        </p:tgtEl>
                                        <p:attrNameLst>
                                          <p:attrName>style.visibility</p:attrName>
                                        </p:attrNameLst>
                                      </p:cBhvr>
                                      <p:to>
                                        <p:strVal val="visible"/>
                                      </p:to>
                                    </p:set>
                                    <p:animEffect transition="in" filter="diamond(in)">
                                      <p:cBhvr>
                                        <p:cTn id="41" dur="2000"/>
                                        <p:tgtEl>
                                          <p:spTgt spid="182293"/>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8" presetClass="entr" presetSubtype="16" fill="hold" nodeType="clickEffect">
                                  <p:stCondLst>
                                    <p:cond delay="0"/>
                                  </p:stCondLst>
                                  <p:childTnLst>
                                    <p:set>
                                      <p:cBhvr>
                                        <p:cTn id="45" dur="1" fill="hold">
                                          <p:stCondLst>
                                            <p:cond delay="0"/>
                                          </p:stCondLst>
                                        </p:cTn>
                                        <p:tgtEl>
                                          <p:spTgt spid="182294"/>
                                        </p:tgtEl>
                                        <p:attrNameLst>
                                          <p:attrName>style.visibility</p:attrName>
                                        </p:attrNameLst>
                                      </p:cBhvr>
                                      <p:to>
                                        <p:strVal val="visible"/>
                                      </p:to>
                                    </p:set>
                                    <p:animEffect transition="in" filter="diamond(in)">
                                      <p:cBhvr>
                                        <p:cTn id="46" dur="2000"/>
                                        <p:tgtEl>
                                          <p:spTgt spid="1822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274" grpId="0"/>
      <p:bldP spid="182290" grpId="0"/>
      <p:bldP spid="182291"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36201" name="Picture 9" descr="b4c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590800" cy="53340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136204" name="Picture 12" descr="Lỗ Tấn năm 190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0"/>
            <a:ext cx="3200400" cy="5334000"/>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3" descr="lo tan.png"/>
          <p:cNvPicPr>
            <a:picLocks noChangeAspect="1"/>
          </p:cNvPicPr>
          <p:nvPr/>
        </p:nvPicPr>
        <p:blipFill>
          <a:blip r:embed="rId4">
            <a:lum bright="12000"/>
            <a:extLst>
              <a:ext uri="{28A0092B-C50C-407E-A947-70E740481C1C}">
                <a14:useLocalDpi xmlns:a14="http://schemas.microsoft.com/office/drawing/2010/main" val="0"/>
              </a:ext>
            </a:extLst>
          </a:blip>
          <a:srcRect l="6602" t="5286" r="3026" b="15855"/>
          <a:stretch>
            <a:fillRect/>
          </a:stretch>
        </p:blipFill>
        <p:spPr bwMode="auto">
          <a:xfrm>
            <a:off x="5791200" y="-1588"/>
            <a:ext cx="3349625" cy="5329238"/>
          </a:xfrm>
          <a:prstGeom prst="rect">
            <a:avLst/>
          </a:prstGeom>
          <a:noFill/>
          <a:ln w="57150" cmpd="thinThick">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29704" name="Rectangle 19"/>
          <p:cNvSpPr>
            <a:spLocks noChangeArrowheads="1"/>
          </p:cNvSpPr>
          <p:nvPr/>
        </p:nvSpPr>
        <p:spPr bwMode="auto">
          <a:xfrm>
            <a:off x="5029200" y="6019800"/>
            <a:ext cx="260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nSpc>
                <a:spcPct val="100000"/>
              </a:lnSpc>
              <a:spcBef>
                <a:spcPct val="0"/>
              </a:spcBef>
              <a:buClrTx/>
              <a:buSzTx/>
            </a:pPr>
            <a:r>
              <a:rPr kumimoji="1" lang="en-US">
                <a:latin typeface="Times New Roman" pitchFamily="18" charset="0"/>
              </a:rPr>
              <a:t>.</a:t>
            </a:r>
          </a:p>
        </p:txBody>
      </p:sp>
      <p:sp>
        <p:nvSpPr>
          <p:cNvPr id="9" name="Rectangle 23"/>
          <p:cNvSpPr>
            <a:spLocks noChangeArrowheads="1"/>
          </p:cNvSpPr>
          <p:nvPr/>
        </p:nvSpPr>
        <p:spPr bwMode="auto">
          <a:xfrm>
            <a:off x="0" y="5334000"/>
            <a:ext cx="9293225" cy="1530350"/>
          </a:xfrm>
          <a:prstGeom prst="roundRect">
            <a:avLst/>
          </a:prstGeom>
          <a:ln>
            <a:headEnd/>
            <a:tailEnd/>
          </a:ln>
        </p:spPr>
        <p:style>
          <a:lnRef idx="1">
            <a:schemeClr val="accent3"/>
          </a:lnRef>
          <a:fillRef idx="2">
            <a:schemeClr val="accent3"/>
          </a:fillRef>
          <a:effectRef idx="1">
            <a:schemeClr val="accent3"/>
          </a:effectRef>
          <a:fontRef idx="minor">
            <a:schemeClr val="dk1"/>
          </a:fontRef>
        </p:style>
        <p:txBody>
          <a:bodyPr lIns="92075" tIns="46037" rIns="92075" bIns="46037"/>
          <a:lstStyle/>
          <a:p>
            <a:pPr marL="63500" indent="279400" algn="just">
              <a:buFont typeface="Wingdings" pitchFamily="2" charset="2"/>
              <a:buNone/>
              <a:defRPr/>
            </a:pPr>
            <a:r>
              <a:rPr lang="en-US" sz="2500" b="1" dirty="0">
                <a:solidFill>
                  <a:srgbClr val="0000CC"/>
                </a:solidFill>
                <a:latin typeface="Times New Roman" pitchFamily="18" charset="0"/>
                <a:cs typeface="Times New Roman" pitchFamily="18" charset="0"/>
              </a:rPr>
              <a:t>Lỗ Tấn là nhà cách mạng lớn của Trung Quốc thế kỉ XX</a:t>
            </a:r>
          </a:p>
          <a:p>
            <a:pPr marL="63500" indent="279400" algn="just">
              <a:buFont typeface="Wingdings" pitchFamily="2" charset="2"/>
              <a:buNone/>
              <a:defRPr/>
            </a:pPr>
            <a:r>
              <a:rPr lang="en-US" sz="2500" b="1" dirty="0">
                <a:solidFill>
                  <a:srgbClr val="0000CC"/>
                </a:solidFill>
                <a:latin typeface="Times New Roman" pitchFamily="18" charset="0"/>
                <a:cs typeface="Times New Roman" pitchFamily="18" charset="0"/>
              </a:rPr>
              <a:t>Năm 1981 ông được phong tặng danh hiệu </a:t>
            </a:r>
            <a:r>
              <a:rPr lang="en-US" sz="2500" b="1" u="sng" dirty="0">
                <a:solidFill>
                  <a:srgbClr val="0000CC"/>
                </a:solidFill>
                <a:latin typeface="Times New Roman" pitchFamily="18" charset="0"/>
                <a:cs typeface="Times New Roman" pitchFamily="18" charset="0"/>
              </a:rPr>
              <a:t>Danh nhân văn hóa của nhân loại. </a:t>
            </a:r>
          </a:p>
        </p:txBody>
      </p:sp>
    </p:spTree>
    <p:extLst>
      <p:ext uri="{BB962C8B-B14F-4D97-AF65-F5344CB8AC3E}">
        <p14:creationId xmlns:p14="http://schemas.microsoft.com/office/powerpoint/2010/main" val="2125324230"/>
      </p:ext>
    </p:extLst>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withEffect">
                                  <p:stCondLst>
                                    <p:cond delay="0"/>
                                  </p:stCondLst>
                                  <p:childTnLst>
                                    <p:set>
                                      <p:cBhvr>
                                        <p:cTn id="6" dur="1" fill="hold">
                                          <p:stCondLst>
                                            <p:cond delay="0"/>
                                          </p:stCondLst>
                                        </p:cTn>
                                        <p:tgtEl>
                                          <p:spTgt spid="136201"/>
                                        </p:tgtEl>
                                        <p:attrNameLst>
                                          <p:attrName>style.visibility</p:attrName>
                                        </p:attrNameLst>
                                      </p:cBhvr>
                                      <p:to>
                                        <p:strVal val="visible"/>
                                      </p:to>
                                    </p:set>
                                    <p:animEffect transition="in" filter="dissolve">
                                      <p:cBhvr>
                                        <p:cTn id="7" dur="500"/>
                                        <p:tgtEl>
                                          <p:spTgt spid="136201"/>
                                        </p:tgtEl>
                                      </p:cBhvr>
                                    </p:animEffect>
                                  </p:childTnLst>
                                </p:cTn>
                              </p:par>
                            </p:childTnLst>
                          </p:cTn>
                        </p:par>
                        <p:par>
                          <p:cTn id="8" fill="hold" nodeType="afterGroup">
                            <p:stCondLst>
                              <p:cond delay="500"/>
                            </p:stCondLst>
                            <p:childTnLst>
                              <p:par>
                                <p:cTn id="9" presetID="5" presetClass="entr" presetSubtype="10" fill="hold" nodeType="afterEffect">
                                  <p:stCondLst>
                                    <p:cond delay="0"/>
                                  </p:stCondLst>
                                  <p:childTnLst>
                                    <p:set>
                                      <p:cBhvr>
                                        <p:cTn id="10" dur="1" fill="hold">
                                          <p:stCondLst>
                                            <p:cond delay="0"/>
                                          </p:stCondLst>
                                        </p:cTn>
                                        <p:tgtEl>
                                          <p:spTgt spid="136204"/>
                                        </p:tgtEl>
                                        <p:attrNameLst>
                                          <p:attrName>style.visibility</p:attrName>
                                        </p:attrNameLst>
                                      </p:cBhvr>
                                      <p:to>
                                        <p:strVal val="visible"/>
                                      </p:to>
                                    </p:set>
                                    <p:animEffect transition="in" filter="checkerboard(across)">
                                      <p:cBhvr>
                                        <p:cTn id="11" dur="500"/>
                                        <p:tgtEl>
                                          <p:spTgt spid="136204"/>
                                        </p:tgtEl>
                                      </p:cBhvr>
                                    </p:animEffect>
                                  </p:childTnLst>
                                </p:cTn>
                              </p:par>
                            </p:childTnLst>
                          </p:cTn>
                        </p:par>
                        <p:par>
                          <p:cTn id="12" fill="hold" nodeType="afterGroup">
                            <p:stCondLst>
                              <p:cond delay="1000"/>
                            </p:stCondLst>
                            <p:childTnLst>
                              <p:par>
                                <p:cTn id="13" presetID="9"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dissolv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p:txBody>
          <a:bodyPr/>
          <a:lstStyle/>
          <a:p>
            <a:pPr eaLnBrk="1" fontAlgn="auto" hangingPunct="1">
              <a:spcAft>
                <a:spcPts val="0"/>
              </a:spcAft>
              <a:defRPr/>
            </a:pPr>
            <a:r>
              <a:rPr lang="en-US" smtClean="0"/>
              <a:t>-*</a:t>
            </a:r>
            <a:endParaRPr lang="vi-VN" smtClean="0"/>
          </a:p>
        </p:txBody>
      </p:sp>
      <p:sp>
        <p:nvSpPr>
          <p:cNvPr id="146435" name="Rectangle 3"/>
          <p:cNvSpPr>
            <a:spLocks noGrp="1" noChangeArrowheads="1"/>
          </p:cNvSpPr>
          <p:nvPr>
            <p:ph idx="1"/>
          </p:nvPr>
        </p:nvSpPr>
        <p:spPr/>
        <p:txBody>
          <a:bodyPr/>
          <a:lstStyle/>
          <a:p>
            <a:pPr eaLnBrk="1" hangingPunct="1"/>
            <a:endParaRPr lang="vi-VN" smtClean="0"/>
          </a:p>
        </p:txBody>
      </p:sp>
      <p:pic>
        <p:nvPicPr>
          <p:cNvPr id="3078" name="Picture 6" descr="lỗ tấn - (xem tài liệ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4958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9" name="Picture 7" descr="lỗ tấn (xem tài liệu)"/>
          <p:cNvPicPr>
            <a:picLocks noChangeAspect="1" noChangeArrowheads="1"/>
          </p:cNvPicPr>
          <p:nvPr/>
        </p:nvPicPr>
        <p:blipFill>
          <a:blip r:embed="rId3">
            <a:lum bright="6000"/>
            <a:extLst>
              <a:ext uri="{28A0092B-C50C-407E-A947-70E740481C1C}">
                <a14:useLocalDpi xmlns:a14="http://schemas.microsoft.com/office/drawing/2010/main" val="0"/>
              </a:ext>
            </a:extLst>
          </a:blip>
          <a:srcRect l="17719"/>
          <a:stretch>
            <a:fillRect/>
          </a:stretch>
        </p:blipFill>
        <p:spPr bwMode="auto">
          <a:xfrm>
            <a:off x="4541838" y="0"/>
            <a:ext cx="4602162" cy="6858000"/>
          </a:xfrm>
          <a:prstGeom prst="rect">
            <a:avLst/>
          </a:prstGeom>
          <a:solidFill>
            <a:srgbClr val="0000FF"/>
          </a:solidFill>
          <a:ln w="28575">
            <a:solidFill>
              <a:srgbClr val="000000"/>
            </a:solidFill>
            <a:miter lim="800000"/>
            <a:headEnd/>
            <a:tailEnd/>
          </a:ln>
        </p:spPr>
      </p:pic>
      <p:sp>
        <p:nvSpPr>
          <p:cNvPr id="30726" name="Text Box 6"/>
          <p:cNvSpPr txBox="1">
            <a:spLocks noChangeArrowheads="1"/>
          </p:cNvSpPr>
          <p:nvPr/>
        </p:nvSpPr>
        <p:spPr bwMode="auto">
          <a:xfrm>
            <a:off x="0" y="6400800"/>
            <a:ext cx="1828800" cy="457200"/>
          </a:xfrm>
          <a:prstGeom prst="rect">
            <a:avLst/>
          </a:prstGeom>
          <a:gradFill rotWithShape="1">
            <a:gsLst>
              <a:gs pos="0">
                <a:srgbClr val="000000"/>
              </a:gs>
              <a:gs pos="50000">
                <a:srgbClr val="000080"/>
              </a:gs>
              <a:gs pos="100000">
                <a:srgbClr val="0000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6pPr>
            <a:lvl7pPr marL="29718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7pPr>
            <a:lvl8pPr marL="34290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8pPr>
            <a:lvl9pPr marL="38862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9pPr>
          </a:lstStyle>
          <a:p>
            <a:pPr eaLnBrk="1" hangingPunct="1">
              <a:lnSpc>
                <a:spcPct val="100000"/>
              </a:lnSpc>
              <a:spcBef>
                <a:spcPct val="50000"/>
              </a:spcBef>
              <a:buClrTx/>
              <a:buSzTx/>
            </a:pPr>
            <a:r>
              <a:rPr kumimoji="1" lang="en-US" b="1">
                <a:latin typeface="Times New Roman" pitchFamily="18" charset="0"/>
              </a:rPr>
              <a:t>Lỗ Tấn 1930</a:t>
            </a:r>
          </a:p>
        </p:txBody>
      </p:sp>
      <p:sp>
        <p:nvSpPr>
          <p:cNvPr id="30727" name="Text Box 7"/>
          <p:cNvSpPr txBox="1">
            <a:spLocks noChangeArrowheads="1"/>
          </p:cNvSpPr>
          <p:nvPr/>
        </p:nvSpPr>
        <p:spPr bwMode="auto">
          <a:xfrm>
            <a:off x="4572000" y="6400800"/>
            <a:ext cx="1828800" cy="457200"/>
          </a:xfrm>
          <a:prstGeom prst="rect">
            <a:avLst/>
          </a:prstGeom>
          <a:gradFill rotWithShape="1">
            <a:gsLst>
              <a:gs pos="0">
                <a:srgbClr val="000000"/>
              </a:gs>
              <a:gs pos="50000">
                <a:srgbClr val="000080"/>
              </a:gs>
              <a:gs pos="100000">
                <a:srgbClr val="0000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6pPr>
            <a:lvl7pPr marL="29718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7pPr>
            <a:lvl8pPr marL="34290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8pPr>
            <a:lvl9pPr marL="3886200" indent="-228600" eaLnBrk="0" fontAlgn="base" hangingPunct="0">
              <a:lnSpc>
                <a:spcPct val="80000"/>
              </a:lnSpc>
              <a:spcBef>
                <a:spcPct val="20000"/>
              </a:spcBef>
              <a:spcAft>
                <a:spcPct val="0"/>
              </a:spcAft>
              <a:buClr>
                <a:schemeClr val="hlink"/>
              </a:buClr>
              <a:buSzPct val="60000"/>
              <a:defRPr sz="2400">
                <a:solidFill>
                  <a:schemeClr val="tx1"/>
                </a:solidFill>
                <a:latin typeface="Arial" pitchFamily="34" charset="0"/>
                <a:cs typeface="Arial" pitchFamily="34" charset="0"/>
              </a:defRPr>
            </a:lvl9pPr>
          </a:lstStyle>
          <a:p>
            <a:pPr eaLnBrk="1" hangingPunct="1">
              <a:lnSpc>
                <a:spcPct val="100000"/>
              </a:lnSpc>
              <a:spcBef>
                <a:spcPct val="50000"/>
              </a:spcBef>
              <a:buClrTx/>
              <a:buSzTx/>
            </a:pPr>
            <a:r>
              <a:rPr kumimoji="1" lang="en-US" b="1">
                <a:latin typeface="Times New Roman" pitchFamily="18" charset="0"/>
              </a:rPr>
              <a:t>Lỗ Tấn 1933</a:t>
            </a:r>
          </a:p>
        </p:txBody>
      </p:sp>
    </p:spTree>
    <p:extLst>
      <p:ext uri="{BB962C8B-B14F-4D97-AF65-F5344CB8AC3E}">
        <p14:creationId xmlns:p14="http://schemas.microsoft.com/office/powerpoint/2010/main" val="1023888422"/>
      </p:ext>
    </p:extLst>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ntr" presetSubtype="0" fill="hold" grpId="0" nodeType="withEffect">
                                  <p:stCondLst>
                                    <p:cond delay="0"/>
                                  </p:stCondLst>
                                  <p:childTnLst>
                                    <p:set>
                                      <p:cBhvr>
                                        <p:cTn id="6" dur="1" fill="hold">
                                          <p:stCondLst>
                                            <p:cond delay="0"/>
                                          </p:stCondLst>
                                        </p:cTn>
                                        <p:tgtEl>
                                          <p:spTgt spid="146434"/>
                                        </p:tgtEl>
                                        <p:attrNameLst>
                                          <p:attrName>style.visibility</p:attrName>
                                        </p:attrNameLst>
                                      </p:cBhvr>
                                      <p:to>
                                        <p:strVal val="visible"/>
                                      </p:to>
                                    </p:set>
                                    <p:anim calcmode="lin" valueType="num">
                                      <p:cBhvr>
                                        <p:cTn id="7" dur="2000" fill="hold"/>
                                        <p:tgtEl>
                                          <p:spTgt spid="146434"/>
                                        </p:tgtEl>
                                        <p:attrNameLst>
                                          <p:attrName>ppt_w</p:attrName>
                                        </p:attrNameLst>
                                      </p:cBhvr>
                                      <p:tavLst>
                                        <p:tav tm="0">
                                          <p:val>
                                            <p:strVal val="#ppt_w"/>
                                          </p:val>
                                        </p:tav>
                                        <p:tav tm="100000">
                                          <p:val>
                                            <p:strVal val="#ppt_w"/>
                                          </p:val>
                                        </p:tav>
                                      </p:tavLst>
                                    </p:anim>
                                    <p:anim calcmode="lin" valueType="num">
                                      <p:cBhvr>
                                        <p:cTn id="8" dur="2000" fill="hold"/>
                                        <p:tgtEl>
                                          <p:spTgt spid="146434"/>
                                        </p:tgtEl>
                                        <p:attrNameLst>
                                          <p:attrName>ppt_h</p:attrName>
                                        </p:attrNameLst>
                                      </p:cBhvr>
                                      <p:tavLst>
                                        <p:tav tm="0">
                                          <p:val>
                                            <p:strVal val="#ppt_h"/>
                                          </p:val>
                                        </p:tav>
                                        <p:tav tm="30000">
                                          <p:val>
                                            <p:strVal val="#ppt_h/2"/>
                                          </p:val>
                                        </p:tav>
                                        <p:tav tm="40000">
                                          <p:val>
                                            <p:strVal val="#ppt_h"/>
                                          </p:val>
                                        </p:tav>
                                        <p:tav tm="50000">
                                          <p:val>
                                            <p:strVal val="#ppt_h/2"/>
                                          </p:val>
                                        </p:tav>
                                        <p:tav tm="60000">
                                          <p:val>
                                            <p:strVal val="#ppt_h"/>
                                          </p:val>
                                        </p:tav>
                                        <p:tav tm="69900">
                                          <p:val>
                                            <p:strVal val="#ppt_h/2"/>
                                          </p:val>
                                        </p:tav>
                                        <p:tav tm="80000">
                                          <p:val>
                                            <p:strVal val="#ppt_h"/>
                                          </p:val>
                                        </p:tav>
                                        <p:tav tm="100000">
                                          <p:val>
                                            <p:strVal val="#ppt_h"/>
                                          </p:val>
                                        </p:tav>
                                      </p:tavLst>
                                    </p:anim>
                                    <p:anim calcmode="lin" valueType="num">
                                      <p:cBhvr>
                                        <p:cTn id="9" dur="2000" fill="hold"/>
                                        <p:tgtEl>
                                          <p:spTgt spid="146434"/>
                                        </p:tgtEl>
                                        <p:attrNameLst>
                                          <p:attrName>ppt_x</p:attrName>
                                        </p:attrNameLst>
                                      </p:cBhvr>
                                      <p:tavLst>
                                        <p:tav tm="0">
                                          <p:val>
                                            <p:strVal val="#ppt_x-.4"/>
                                          </p:val>
                                        </p:tav>
                                        <p:tav tm="100000">
                                          <p:val>
                                            <p:strVal val="#ppt_x"/>
                                          </p:val>
                                        </p:tav>
                                      </p:tavLst>
                                    </p:anim>
                                    <p:anim calcmode="lin" valueType="num">
                                      <p:cBhvr>
                                        <p:cTn id="10" dur="2000" fill="hold"/>
                                        <p:tgtEl>
                                          <p:spTgt spid="146434"/>
                                        </p:tgtEl>
                                        <p:attrNameLst>
                                          <p:attrName>ppt_y</p:attrName>
                                        </p:attrNameLst>
                                      </p:cBhvr>
                                      <p:tavLst>
                                        <p:tav tm="0">
                                          <p:val>
                                            <p:strVal val="#ppt_y-.5"/>
                                          </p:val>
                                        </p:tav>
                                        <p:tav tm="20000">
                                          <p:val>
                                            <p:strVal val="#ppt_y-.2"/>
                                          </p:val>
                                        </p:tav>
                                        <p:tav tm="30000">
                                          <p:val>
                                            <p:strVal val="#ppt_y"/>
                                          </p:val>
                                        </p:tav>
                                        <p:tav tm="40000">
                                          <p:val>
                                            <p:strVal val="#ppt_y-.15"/>
                                          </p:val>
                                        </p:tav>
                                        <p:tav tm="50000">
                                          <p:val>
                                            <p:strVal val="#ppt_y"/>
                                          </p:val>
                                        </p:tav>
                                        <p:tav tm="60000">
                                          <p:val>
                                            <p:strVal val="#ppt_y-.1"/>
                                          </p:val>
                                        </p:tav>
                                        <p:tav tm="69900">
                                          <p:val>
                                            <p:strVal val="#ppt_y"/>
                                          </p:val>
                                        </p:tav>
                                        <p:tav tm="80000">
                                          <p:val>
                                            <p:strVal val="#ppt_y-.05"/>
                                          </p:val>
                                        </p:tav>
                                        <p:tav tm="100000">
                                          <p:val>
                                            <p:strVal val="#ppt_y"/>
                                          </p:val>
                                        </p:tav>
                                      </p:tavLst>
                                    </p:anim>
                                  </p:childTnLst>
                                </p:cTn>
                              </p:par>
                              <p:par>
                                <p:cTn id="11" presetID="40" presetClass="entr" presetSubtype="0" fill="hold" grpId="0" nodeType="withEffect" nodePh="1">
                                  <p:stCondLst>
                                    <p:cond delay="0"/>
                                  </p:stCondLst>
                                  <p:endCondLst>
                                    <p:cond evt="begin" delay="0">
                                      <p:tn val="11"/>
                                    </p:cond>
                                  </p:endCondLst>
                                  <p:iterate type="lt">
                                    <p:tmPct val="10000"/>
                                  </p:iterate>
                                  <p:childTnLst>
                                    <p:set>
                                      <p:cBhvr>
                                        <p:cTn id="12" dur="1" fill="hold">
                                          <p:stCondLst>
                                            <p:cond delay="0"/>
                                          </p:stCondLst>
                                        </p:cTn>
                                        <p:tgtEl>
                                          <p:spTgt spid="146435">
                                            <p:txEl>
                                              <p:pRg st="0" end="0"/>
                                            </p:txEl>
                                          </p:spTgt>
                                        </p:tgtEl>
                                        <p:attrNameLst>
                                          <p:attrName>style.visibility</p:attrName>
                                        </p:attrNameLst>
                                      </p:cBhvr>
                                      <p:to>
                                        <p:strVal val="visible"/>
                                      </p:to>
                                    </p:set>
                                    <p:animEffect transition="in" filter="fade">
                                      <p:cBhvr>
                                        <p:cTn id="13" dur="500">
                                          <p:stCondLst>
                                            <p:cond delay="0"/>
                                          </p:stCondLst>
                                        </p:cTn>
                                        <p:tgtEl>
                                          <p:spTgt spid="146435">
                                            <p:txEl>
                                              <p:pRg st="0" end="0"/>
                                            </p:txEl>
                                          </p:spTgt>
                                        </p:tgtEl>
                                      </p:cBhvr>
                                    </p:animEffect>
                                    <p:anim calcmode="lin" valueType="num">
                                      <p:cBhvr>
                                        <p:cTn id="14" dur="500" fill="hold">
                                          <p:stCondLst>
                                            <p:cond delay="0"/>
                                          </p:stCondLst>
                                        </p:cTn>
                                        <p:tgtEl>
                                          <p:spTgt spid="146435">
                                            <p:txEl>
                                              <p:pRg st="0" end="0"/>
                                            </p:txEl>
                                          </p:spTgt>
                                        </p:tgtEl>
                                        <p:attrNameLst>
                                          <p:attrName>ppt_x</p:attrName>
                                        </p:attrNameLst>
                                      </p:cBhvr>
                                      <p:tavLst>
                                        <p:tav tm="0">
                                          <p:val>
                                            <p:strVal val="#ppt_x-.1"/>
                                          </p:val>
                                        </p:tav>
                                        <p:tav tm="100000">
                                          <p:val>
                                            <p:strVal val="#ppt_x"/>
                                          </p:val>
                                        </p:tav>
                                      </p:tavLst>
                                    </p:anim>
                                    <p:anim calcmode="lin" valueType="num">
                                      <p:cBhvr>
                                        <p:cTn id="15" dur="500" fill="hold">
                                          <p:stCondLst>
                                            <p:cond delay="0"/>
                                          </p:stCondLst>
                                        </p:cTn>
                                        <p:tgtEl>
                                          <p:spTgt spid="146435">
                                            <p:txEl>
                                              <p:pRg st="0" end="0"/>
                                            </p:txEl>
                                          </p:spTgt>
                                        </p:tgtEl>
                                        <p:attrNameLst>
                                          <p:attrName>ppt_y</p:attrName>
                                        </p:attrNameLst>
                                      </p:cBhvr>
                                      <p:tavLst>
                                        <p:tav tm="0">
                                          <p:val>
                                            <p:strVal val="#ppt_y"/>
                                          </p:val>
                                        </p:tav>
                                        <p:tav tm="100000">
                                          <p:val>
                                            <p:strVal val="#ppt_y"/>
                                          </p:val>
                                        </p:tav>
                                      </p:tavLst>
                                    </p:anim>
                                  </p:childTnLst>
                                </p:cTn>
                              </p:par>
                              <p:par>
                                <p:cTn id="16" presetID="8" presetClass="entr" presetSubtype="16" fill="hold" nodeType="withEffect">
                                  <p:stCondLst>
                                    <p:cond delay="0"/>
                                  </p:stCondLst>
                                  <p:childTnLst>
                                    <p:set>
                                      <p:cBhvr>
                                        <p:cTn id="17" dur="1" fill="hold">
                                          <p:stCondLst>
                                            <p:cond delay="0"/>
                                          </p:stCondLst>
                                        </p:cTn>
                                        <p:tgtEl>
                                          <p:spTgt spid="3078"/>
                                        </p:tgtEl>
                                        <p:attrNameLst>
                                          <p:attrName>style.visibility</p:attrName>
                                        </p:attrNameLst>
                                      </p:cBhvr>
                                      <p:to>
                                        <p:strVal val="visible"/>
                                      </p:to>
                                    </p:set>
                                    <p:animEffect transition="in" filter="diamond(in)">
                                      <p:cBhvr>
                                        <p:cTn id="18" dur="2000"/>
                                        <p:tgtEl>
                                          <p:spTgt spid="3078"/>
                                        </p:tgtEl>
                                      </p:cBhvr>
                                    </p:animEffect>
                                  </p:childTnLst>
                                </p:cTn>
                              </p:par>
                              <p:par>
                                <p:cTn id="19" presetID="18" presetClass="entr" presetSubtype="12" fill="hold" nodeType="withEffect">
                                  <p:stCondLst>
                                    <p:cond delay="0"/>
                                  </p:stCondLst>
                                  <p:childTnLst>
                                    <p:set>
                                      <p:cBhvr>
                                        <p:cTn id="20" dur="1" fill="hold">
                                          <p:stCondLst>
                                            <p:cond delay="0"/>
                                          </p:stCondLst>
                                        </p:cTn>
                                        <p:tgtEl>
                                          <p:spTgt spid="3079"/>
                                        </p:tgtEl>
                                        <p:attrNameLst>
                                          <p:attrName>style.visibility</p:attrName>
                                        </p:attrNameLst>
                                      </p:cBhvr>
                                      <p:to>
                                        <p:strVal val="visible"/>
                                      </p:to>
                                    </p:set>
                                    <p:animEffect transition="in" filter="strips(downLeft)">
                                      <p:cBhvr>
                                        <p:cTn id="21" dur="500"/>
                                        <p:tgtEl>
                                          <p:spTgt spid="30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434" grpId="0"/>
      <p:bldP spid="146435" grpId="0" build="p"/>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ngles">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273</TotalTime>
  <Words>1076</Words>
  <Application>Microsoft Office PowerPoint</Application>
  <PresentationFormat>On-screen Show (4:3)</PresentationFormat>
  <Paragraphs>133</Paragraphs>
  <Slides>22</Slides>
  <Notes>1</Notes>
  <HiddenSlides>0</HiddenSlides>
  <MMClips>1</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Angles</vt:lpstr>
      <vt:lpstr>                   CHÀO MỪNG CÁC THẦY CÔ GIÁO VỀ DỰ GIỜ THĂM  LỚP 12A5</vt:lpstr>
      <vt:lpstr>PowerPoint Presentation</vt:lpstr>
      <vt:lpstr>PowerPoint Presentation</vt:lpstr>
      <vt:lpstr>I. Tìm hiểu chung</vt:lpstr>
      <vt:lpstr>I. Tìm hiểu chung</vt:lpstr>
      <vt:lpstr>I. Tìm hiểu chung</vt:lpstr>
      <vt:lpstr>I. Tìm hiểu chung</vt:lpstr>
      <vt:lpstr>PowerPoint Presentation</vt:lpstr>
      <vt:lpstr>-*</vt:lpstr>
      <vt:lpstr>PowerPoint Presentation</vt:lpstr>
      <vt:lpstr>PowerPoint Presentation</vt:lpstr>
      <vt:lpstr>PowerPoint Presentation</vt:lpstr>
      <vt:lpstr>PowerPoint Presentation</vt:lpstr>
      <vt:lpstr>PowerPoint Presentation</vt:lpstr>
      <vt:lpstr>I. Tìm hiểu chung</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CHÀO MỪNG CÁC THẦY CÔ GIÁO VỀ DỰ GIỜ THĂM  LỚP 12A5</dc:title>
  <dc:creator>Administrator_PC</dc:creator>
  <cp:lastModifiedBy>Administrator_PC</cp:lastModifiedBy>
  <cp:revision>35</cp:revision>
  <dcterms:created xsi:type="dcterms:W3CDTF">2016-02-27T00:54:32Z</dcterms:created>
  <dcterms:modified xsi:type="dcterms:W3CDTF">2016-03-07T23:58:09Z</dcterms:modified>
</cp:coreProperties>
</file>