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66" r:id="rId5"/>
    <p:sldId id="267" r:id="rId6"/>
    <p:sldId id="268" r:id="rId7"/>
    <p:sldId id="269" r:id="rId8"/>
    <p:sldId id="271" r:id="rId9"/>
    <p:sldId id="270" r:id="rId10"/>
    <p:sldId id="272" r:id="rId11"/>
    <p:sldId id="273" r:id="rId12"/>
    <p:sldId id="259" r:id="rId13"/>
    <p:sldId id="258" r:id="rId14"/>
    <p:sldId id="260" r:id="rId15"/>
    <p:sldId id="261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7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1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5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6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5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81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4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6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7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8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18F26-A979-4580-96C7-05F9031E16BE}" type="datetimeFigureOut">
              <a:rPr lang="en-US" smtClean="0"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98676-A5E2-4A7E-9690-C877FC1B9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71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UNIT 6 </a:t>
            </a:r>
            <a:r>
              <a:rPr lang="en-US" b="1" dirty="0" smtClean="0">
                <a:solidFill>
                  <a:srgbClr val="FF0000"/>
                </a:solidFill>
              </a:rPr>
              <a:t>GENDER QUALITY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1844824"/>
            <a:ext cx="6400800" cy="1296144"/>
          </a:xfrm>
        </p:spPr>
        <p:txBody>
          <a:bodyPr/>
          <a:lstStyle/>
          <a:p>
            <a:r>
              <a:rPr lang="en-US" dirty="0" smtClean="0">
                <a:solidFill>
                  <a:srgbClr val="660066"/>
                </a:solidFill>
              </a:rPr>
              <a:t>Getting Started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Equal opportunities in education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64"/>
          <a:stretch/>
        </p:blipFill>
        <p:spPr bwMode="auto">
          <a:xfrm>
            <a:off x="2555776" y="3068960"/>
            <a:ext cx="441178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11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eliminate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www.clker.com/cliparts/e/e/f/9/1194999246450745903view_remove.svg.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57699"/>
            <a:ext cx="413200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43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 / equality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://www.best.cf.ac.uk/wp-content/themes/best/images/equality-and-diversity/genderseesa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96752"/>
            <a:ext cx="525658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-258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Conversation (Listen and Read)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u="sng" dirty="0" smtClean="0">
                <a:solidFill>
                  <a:srgbClr val="FF0000"/>
                </a:solidFill>
              </a:rPr>
              <a:t>Vocabulary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800" b="1" dirty="0" smtClean="0">
                <a:solidFill>
                  <a:srgbClr val="000099"/>
                </a:solidFill>
              </a:rPr>
              <a:t>United Nations</a:t>
            </a:r>
            <a:r>
              <a:rPr lang="en-US" sz="2800" dirty="0" smtClean="0">
                <a:solidFill>
                  <a:srgbClr val="000099"/>
                </a:solidFill>
              </a:rPr>
              <a:t> (n) </a:t>
            </a:r>
            <a:r>
              <a:rPr lang="en-US" sz="2800" dirty="0" err="1" smtClean="0"/>
              <a:t>Liên</a:t>
            </a:r>
            <a:r>
              <a:rPr lang="en-US" sz="2800" dirty="0" smtClean="0"/>
              <a:t> </a:t>
            </a:r>
            <a:r>
              <a:rPr lang="en-US" sz="2800" dirty="0" err="1" smtClean="0"/>
              <a:t>Hợp</a:t>
            </a:r>
            <a:r>
              <a:rPr lang="en-US" sz="2800" dirty="0" smtClean="0"/>
              <a:t> </a:t>
            </a:r>
            <a:r>
              <a:rPr lang="en-US" sz="2800" dirty="0" err="1" smtClean="0"/>
              <a:t>Quốc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enroll</a:t>
            </a:r>
            <a:r>
              <a:rPr lang="en-US" sz="2800" dirty="0" smtClean="0">
                <a:solidFill>
                  <a:srgbClr val="000099"/>
                </a:solidFill>
              </a:rPr>
              <a:t> (v)</a:t>
            </a:r>
            <a:r>
              <a:rPr lang="en-US" sz="2800" dirty="0" smtClean="0"/>
              <a:t> </a:t>
            </a:r>
            <a:r>
              <a:rPr lang="en-US" sz="2800" dirty="0" err="1" smtClean="0"/>
              <a:t>kết</a:t>
            </a:r>
            <a:r>
              <a:rPr lang="en-US" sz="2800" dirty="0" smtClean="0"/>
              <a:t> </a:t>
            </a:r>
            <a:r>
              <a:rPr lang="en-US" sz="2800" dirty="0" err="1" smtClean="0"/>
              <a:t>nạp</a:t>
            </a:r>
            <a:r>
              <a:rPr lang="en-US" sz="2800" dirty="0" smtClean="0"/>
              <a:t>, </a:t>
            </a:r>
            <a:r>
              <a:rPr lang="en-US" sz="2800" dirty="0" err="1" smtClean="0"/>
              <a:t>tuyển</a:t>
            </a:r>
            <a:r>
              <a:rPr lang="en-US" sz="2800" dirty="0" smtClean="0"/>
              <a:t> </a:t>
            </a:r>
            <a:r>
              <a:rPr lang="en-US" sz="2800" dirty="0" err="1" smtClean="0"/>
              <a:t>sinh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gender</a:t>
            </a:r>
            <a:r>
              <a:rPr lang="en-US" sz="2800" dirty="0" smtClean="0">
                <a:solidFill>
                  <a:srgbClr val="000099"/>
                </a:solidFill>
              </a:rPr>
              <a:t> (n) </a:t>
            </a:r>
            <a:r>
              <a:rPr lang="en-US" sz="2800" dirty="0" err="1" smtClean="0"/>
              <a:t>giới</a:t>
            </a:r>
            <a:r>
              <a:rPr lang="en-US" sz="2800" dirty="0" smtClean="0"/>
              <a:t> </a:t>
            </a:r>
            <a:r>
              <a:rPr lang="en-US" sz="2800" dirty="0" err="1" smtClean="0"/>
              <a:t>tính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discrimination</a:t>
            </a:r>
            <a:r>
              <a:rPr lang="en-US" sz="2800" dirty="0" smtClean="0">
                <a:solidFill>
                  <a:srgbClr val="000099"/>
                </a:solidFill>
              </a:rPr>
              <a:t> (n) </a:t>
            </a:r>
            <a:r>
              <a:rPr lang="en-US" sz="2800" dirty="0" err="1" smtClean="0"/>
              <a:t>sự</a:t>
            </a:r>
            <a:r>
              <a:rPr lang="en-US" sz="2800" dirty="0" smtClean="0"/>
              <a:t> </a:t>
            </a:r>
            <a:r>
              <a:rPr lang="en-US" sz="2800" dirty="0" err="1" smtClean="0"/>
              <a:t>phân</a:t>
            </a:r>
            <a:r>
              <a:rPr lang="en-US" sz="2800" dirty="0" smtClean="0"/>
              <a:t> </a:t>
            </a:r>
            <a:r>
              <a:rPr lang="en-US" sz="2800" dirty="0" err="1" smtClean="0"/>
              <a:t>biệt</a:t>
            </a:r>
            <a:r>
              <a:rPr lang="en-US" sz="2800" dirty="0" smtClean="0"/>
              <a:t> </a:t>
            </a:r>
            <a:r>
              <a:rPr lang="en-US" sz="2800" dirty="0" err="1" smtClean="0"/>
              <a:t>đối</a:t>
            </a:r>
            <a:r>
              <a:rPr lang="en-US" sz="2800" dirty="0" smtClean="0"/>
              <a:t> </a:t>
            </a:r>
            <a:r>
              <a:rPr lang="en-US" sz="2800" dirty="0" err="1" smtClean="0"/>
              <a:t>xử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rural areas</a:t>
            </a:r>
            <a:r>
              <a:rPr lang="en-US" sz="2800" dirty="0" smtClean="0">
                <a:solidFill>
                  <a:srgbClr val="000099"/>
                </a:solidFill>
              </a:rPr>
              <a:t> (n) </a:t>
            </a:r>
            <a:r>
              <a:rPr lang="en-US" sz="2800" dirty="0" err="1" smtClean="0"/>
              <a:t>khu</a:t>
            </a:r>
            <a:r>
              <a:rPr lang="en-US" sz="2800" dirty="0" smtClean="0"/>
              <a:t> </a:t>
            </a:r>
            <a:r>
              <a:rPr lang="en-US" sz="2800" dirty="0" err="1" smtClean="0"/>
              <a:t>vực</a:t>
            </a:r>
            <a:r>
              <a:rPr lang="en-US" sz="2800" dirty="0" smtClean="0"/>
              <a:t> </a:t>
            </a:r>
            <a:r>
              <a:rPr lang="en-US" sz="2800" dirty="0" err="1" smtClean="0"/>
              <a:t>nông</a:t>
            </a:r>
            <a:r>
              <a:rPr lang="en-US" sz="2800" dirty="0" smtClean="0"/>
              <a:t> </a:t>
            </a:r>
            <a:r>
              <a:rPr lang="en-US" sz="2800" dirty="0" err="1" smtClean="0"/>
              <a:t>thôn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force</a:t>
            </a:r>
            <a:r>
              <a:rPr lang="en-US" sz="2800" dirty="0" smtClean="0">
                <a:solidFill>
                  <a:srgbClr val="000099"/>
                </a:solidFill>
              </a:rPr>
              <a:t> (v) </a:t>
            </a:r>
            <a:r>
              <a:rPr lang="en-US" sz="2800" dirty="0" err="1" smtClean="0"/>
              <a:t>ép</a:t>
            </a:r>
            <a:r>
              <a:rPr lang="en-US" sz="2800" dirty="0" smtClean="0"/>
              <a:t> </a:t>
            </a:r>
            <a:r>
              <a:rPr lang="en-US" sz="2800" dirty="0" err="1" smtClean="0"/>
              <a:t>buộc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college degrees</a:t>
            </a:r>
            <a:r>
              <a:rPr lang="en-US" sz="2800" dirty="0" smtClean="0">
                <a:solidFill>
                  <a:srgbClr val="000099"/>
                </a:solidFill>
              </a:rPr>
              <a:t> (n)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đại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eliminate</a:t>
            </a:r>
            <a:r>
              <a:rPr lang="en-US" sz="2800" dirty="0" smtClean="0">
                <a:solidFill>
                  <a:srgbClr val="000099"/>
                </a:solidFill>
              </a:rPr>
              <a:t> (v) </a:t>
            </a:r>
            <a:r>
              <a:rPr lang="en-US" sz="2800" dirty="0" err="1" smtClean="0"/>
              <a:t>loại</a:t>
            </a:r>
            <a:r>
              <a:rPr lang="en-US" sz="2800" dirty="0" smtClean="0"/>
              <a:t> </a:t>
            </a:r>
            <a:r>
              <a:rPr lang="en-US" sz="2800" dirty="0" err="1" smtClean="0"/>
              <a:t>bỏ</a:t>
            </a:r>
            <a:endParaRPr lang="en-US" sz="2800" dirty="0" smtClean="0"/>
          </a:p>
          <a:p>
            <a:r>
              <a:rPr lang="en-US" sz="2800" b="1" dirty="0" smtClean="0">
                <a:solidFill>
                  <a:srgbClr val="000099"/>
                </a:solidFill>
              </a:rPr>
              <a:t>equal</a:t>
            </a:r>
            <a:r>
              <a:rPr lang="en-US" sz="2800" dirty="0" smtClean="0">
                <a:solidFill>
                  <a:srgbClr val="000099"/>
                </a:solidFill>
              </a:rPr>
              <a:t> (</a:t>
            </a:r>
            <a:r>
              <a:rPr lang="en-US" sz="2800" dirty="0" err="1" smtClean="0">
                <a:solidFill>
                  <a:srgbClr val="000099"/>
                </a:solidFill>
              </a:rPr>
              <a:t>adj</a:t>
            </a:r>
            <a:r>
              <a:rPr lang="en-US" sz="2800" dirty="0" smtClean="0">
                <a:solidFill>
                  <a:srgbClr val="000099"/>
                </a:solidFill>
              </a:rPr>
              <a:t>) / </a:t>
            </a:r>
            <a:r>
              <a:rPr lang="en-US" sz="2800" b="1" dirty="0" smtClean="0">
                <a:solidFill>
                  <a:srgbClr val="000099"/>
                </a:solidFill>
              </a:rPr>
              <a:t>equality</a:t>
            </a:r>
            <a:r>
              <a:rPr lang="en-US" sz="2800" dirty="0" smtClean="0">
                <a:solidFill>
                  <a:srgbClr val="000099"/>
                </a:solidFill>
              </a:rPr>
              <a:t> (n) </a:t>
            </a:r>
            <a:r>
              <a:rPr lang="en-US" sz="2800" dirty="0" err="1" smtClean="0"/>
              <a:t>công</a:t>
            </a:r>
            <a:r>
              <a:rPr lang="en-US" sz="2800" dirty="0" smtClean="0"/>
              <a:t> </a:t>
            </a:r>
            <a:r>
              <a:rPr lang="en-US" sz="2800" dirty="0" err="1" smtClean="0"/>
              <a:t>bằng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597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True – False Exercise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366171"/>
              </p:ext>
            </p:extLst>
          </p:nvPr>
        </p:nvGraphicFramePr>
        <p:xfrm>
          <a:off x="395536" y="1268760"/>
          <a:ext cx="8435280" cy="5021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/>
                <a:gridCol w="792088"/>
                <a:gridCol w="792088"/>
                <a:gridCol w="720080"/>
              </a:tblGrid>
              <a:tr h="784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NG</a:t>
                      </a:r>
                      <a:endParaRPr lang="en-US" sz="3200" dirty="0"/>
                    </a:p>
                  </a:txBody>
                  <a:tcPr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1. </a:t>
                      </a:r>
                      <a:r>
                        <a:rPr lang="en-US" sz="2200" b="1" dirty="0" err="1" smtClean="0"/>
                        <a:t>Lan</a:t>
                      </a:r>
                      <a:r>
                        <a:rPr lang="en-US" sz="2200" b="1" dirty="0" smtClean="0"/>
                        <a:t>,</a:t>
                      </a:r>
                      <a:r>
                        <a:rPr lang="en-US" sz="2200" b="1" baseline="0" dirty="0" smtClean="0"/>
                        <a:t> </a:t>
                      </a:r>
                      <a:r>
                        <a:rPr lang="en-US" sz="2200" b="1" baseline="0" dirty="0" err="1" smtClean="0"/>
                        <a:t>Quang</a:t>
                      </a:r>
                      <a:r>
                        <a:rPr lang="en-US" sz="2200" b="1" baseline="0" dirty="0" smtClean="0"/>
                        <a:t> and Minh are working on the class project ‘Equal Opportunities in Employment’.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2. </a:t>
                      </a:r>
                      <a:r>
                        <a:rPr lang="en-US" sz="2200" b="1" dirty="0" err="1" smtClean="0"/>
                        <a:t>Quang</a:t>
                      </a:r>
                      <a:r>
                        <a:rPr lang="en-US" sz="2200" b="1" dirty="0" smtClean="0"/>
                        <a:t> is talking about the enrolment rate in secondary school in sub-</a:t>
                      </a:r>
                      <a:r>
                        <a:rPr lang="en-US" sz="2200" b="1" baseline="0" dirty="0" smtClean="0"/>
                        <a:t>Saharan African in 2013.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3. </a:t>
                      </a:r>
                      <a:r>
                        <a:rPr lang="en-US" sz="2200" b="1" dirty="0" err="1" smtClean="0"/>
                        <a:t>Lan</a:t>
                      </a:r>
                      <a:r>
                        <a:rPr lang="en-US" sz="2200" b="1" dirty="0" smtClean="0"/>
                        <a:t> thinks girls may</a:t>
                      </a:r>
                      <a:r>
                        <a:rPr lang="en-US" sz="2200" b="1" baseline="0" dirty="0" smtClean="0"/>
                        <a:t> be kept home to do housework.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4. In general, girls</a:t>
                      </a:r>
                      <a:r>
                        <a:rPr lang="en-US" sz="2200" b="1" baseline="0" dirty="0" smtClean="0"/>
                        <a:t> do better than boys at all levels of education.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5. Minh believes gender discrimination in education</a:t>
                      </a:r>
                      <a:r>
                        <a:rPr lang="en-US" sz="2200" b="1" baseline="0" dirty="0" smtClean="0"/>
                        <a:t> starts at home because parents treat boys and girls differently.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66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True – False Exercise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843687"/>
              </p:ext>
            </p:extLst>
          </p:nvPr>
        </p:nvGraphicFramePr>
        <p:xfrm>
          <a:off x="467544" y="1340768"/>
          <a:ext cx="8435280" cy="4998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0680"/>
                <a:gridCol w="802432"/>
                <a:gridCol w="792088"/>
                <a:gridCol w="720080"/>
              </a:tblGrid>
              <a:tr h="7848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NG</a:t>
                      </a:r>
                      <a:endParaRPr lang="en-US" sz="3200" dirty="0"/>
                    </a:p>
                  </a:txBody>
                  <a:tcPr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1. </a:t>
                      </a:r>
                      <a:r>
                        <a:rPr lang="en-US" sz="2200" b="1" dirty="0" err="1" smtClean="0"/>
                        <a:t>Lan</a:t>
                      </a:r>
                      <a:r>
                        <a:rPr lang="en-US" sz="2200" b="1" dirty="0" smtClean="0"/>
                        <a:t>,</a:t>
                      </a:r>
                      <a:r>
                        <a:rPr lang="en-US" sz="2200" b="1" baseline="0" dirty="0" smtClean="0"/>
                        <a:t> </a:t>
                      </a:r>
                      <a:r>
                        <a:rPr lang="en-US" sz="2200" b="1" baseline="0" dirty="0" err="1" smtClean="0"/>
                        <a:t>Quang</a:t>
                      </a:r>
                      <a:r>
                        <a:rPr lang="en-US" sz="2200" b="1" baseline="0" dirty="0" smtClean="0"/>
                        <a:t> and Minh are working on the class project ‘Equal Opportunities in </a:t>
                      </a:r>
                      <a:r>
                        <a:rPr lang="en-US" sz="2200" b="1" baseline="0" dirty="0" smtClean="0">
                          <a:solidFill>
                            <a:srgbClr val="FF0000"/>
                          </a:solidFill>
                        </a:rPr>
                        <a:t>Employment</a:t>
                      </a:r>
                      <a:r>
                        <a:rPr lang="en-US" sz="2200" b="1" baseline="0" dirty="0" smtClean="0"/>
                        <a:t>’.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F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</a:tr>
              <a:tr h="734550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2. </a:t>
                      </a:r>
                      <a:r>
                        <a:rPr lang="en-US" sz="2200" b="1" dirty="0" err="1" smtClean="0"/>
                        <a:t>Quang</a:t>
                      </a:r>
                      <a:r>
                        <a:rPr lang="en-US" sz="2200" b="1" dirty="0" smtClean="0"/>
                        <a:t> is talking about the enrolment rate in secondary school in sub-</a:t>
                      </a:r>
                      <a:r>
                        <a:rPr lang="en-US" sz="2200" b="1" baseline="0" dirty="0" smtClean="0"/>
                        <a:t>Saharan African in </a:t>
                      </a:r>
                      <a:r>
                        <a:rPr lang="en-US" sz="2200" b="1" baseline="0" dirty="0" smtClean="0">
                          <a:solidFill>
                            <a:srgbClr val="FF0000"/>
                          </a:solidFill>
                        </a:rPr>
                        <a:t>2013</a:t>
                      </a:r>
                      <a:r>
                        <a:rPr lang="en-US" sz="2200" b="1" baseline="0" dirty="0" smtClean="0"/>
                        <a:t>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F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3. </a:t>
                      </a:r>
                      <a:r>
                        <a:rPr lang="en-US" sz="2200" b="1" dirty="0" err="1" smtClean="0"/>
                        <a:t>Lan</a:t>
                      </a:r>
                      <a:r>
                        <a:rPr lang="en-US" sz="2200" b="1" dirty="0" smtClean="0"/>
                        <a:t> thinks girls may</a:t>
                      </a:r>
                      <a:r>
                        <a:rPr lang="en-US" sz="2200" b="1" baseline="0" dirty="0" smtClean="0"/>
                        <a:t> be kept home to do housework.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4. In general, girls</a:t>
                      </a:r>
                      <a:r>
                        <a:rPr lang="en-US" sz="2200" b="1" baseline="0" dirty="0" smtClean="0"/>
                        <a:t> do better than boys </a:t>
                      </a:r>
                      <a:r>
                        <a:rPr lang="en-US" sz="2200" b="1" baseline="0" dirty="0" smtClean="0">
                          <a:solidFill>
                            <a:srgbClr val="FF0000"/>
                          </a:solidFill>
                        </a:rPr>
                        <a:t>at all levels of education</a:t>
                      </a:r>
                      <a:r>
                        <a:rPr lang="en-US" sz="2200" b="1" baseline="0" dirty="0" smtClean="0"/>
                        <a:t>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NG</a:t>
                      </a:r>
                      <a:endParaRPr lang="en-US" sz="2800" b="1" dirty="0"/>
                    </a:p>
                  </a:txBody>
                  <a:tcPr anchor="ctr"/>
                </a:tc>
              </a:tr>
              <a:tr h="784853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5. Minh believes gender discrimination in education</a:t>
                      </a:r>
                      <a:r>
                        <a:rPr lang="en-US" sz="2200" b="1" baseline="0" dirty="0" smtClean="0"/>
                        <a:t> starts at home because parents treat boys and girls differently.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Line Callout 1 (Border and Accent Bar) 2"/>
          <p:cNvSpPr/>
          <p:nvPr/>
        </p:nvSpPr>
        <p:spPr>
          <a:xfrm>
            <a:off x="5436096" y="1844824"/>
            <a:ext cx="1368152" cy="668612"/>
          </a:xfrm>
          <a:prstGeom prst="accentBorderCallout1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Education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" name="Line Callout 1 (Border and Accent Bar) 4"/>
          <p:cNvSpPr/>
          <p:nvPr/>
        </p:nvSpPr>
        <p:spPr>
          <a:xfrm>
            <a:off x="6372200" y="2515605"/>
            <a:ext cx="1368152" cy="668612"/>
          </a:xfrm>
          <a:prstGeom prst="accentBorderCallout1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2010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" name="Line Callout 1 (Border and Accent Bar) 5"/>
          <p:cNvSpPr/>
          <p:nvPr/>
        </p:nvSpPr>
        <p:spPr>
          <a:xfrm>
            <a:off x="5544108" y="3284984"/>
            <a:ext cx="2520280" cy="1062118"/>
          </a:xfrm>
          <a:prstGeom prst="accentBorderCallout1">
            <a:avLst>
              <a:gd name="adj1" fmla="val 18750"/>
              <a:gd name="adj2" fmla="val -8333"/>
              <a:gd name="adj3" fmla="val 45974"/>
              <a:gd name="adj4" fmla="val -34485"/>
            </a:avLst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I guess they may be kept home to do housework.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7" name="Line Callout 1 (Border and Accent Bar) 6"/>
          <p:cNvSpPr/>
          <p:nvPr/>
        </p:nvSpPr>
        <p:spPr>
          <a:xfrm>
            <a:off x="6257140" y="4653136"/>
            <a:ext cx="2880320" cy="1512168"/>
          </a:xfrm>
          <a:prstGeom prst="accentBorderCallout1">
            <a:avLst>
              <a:gd name="adj1" fmla="val 18750"/>
              <a:gd name="adj2" fmla="val -8333"/>
              <a:gd name="adj3" fmla="val 45974"/>
              <a:gd name="adj4" fmla="val -34485"/>
            </a:avLst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I </a:t>
            </a:r>
            <a:r>
              <a:rPr lang="en-US" b="1" dirty="0" smtClean="0">
                <a:solidFill>
                  <a:schemeClr val="tx1"/>
                </a:solidFill>
              </a:rPr>
              <a:t>believes gender discrimination in education</a:t>
            </a:r>
            <a:r>
              <a:rPr lang="en-US" b="1" baseline="0" dirty="0" smtClean="0">
                <a:solidFill>
                  <a:schemeClr val="tx1"/>
                </a:solidFill>
              </a:rPr>
              <a:t> starts at home because parents treat boys and girls differently.</a:t>
            </a:r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8" name="Action Button: Help 7">
            <a:hlinkClick r:id="" action="ppaction://noaction" highlightClick="1"/>
          </p:cNvPr>
          <p:cNvSpPr/>
          <p:nvPr/>
        </p:nvSpPr>
        <p:spPr>
          <a:xfrm>
            <a:off x="111868" y="2295554"/>
            <a:ext cx="288032" cy="360040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Help 8">
            <a:hlinkClick r:id="" action="ppaction://noaction" highlightClick="1"/>
          </p:cNvPr>
          <p:cNvSpPr/>
          <p:nvPr/>
        </p:nvSpPr>
        <p:spPr>
          <a:xfrm>
            <a:off x="108617" y="3104964"/>
            <a:ext cx="288032" cy="360040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elp 9">
            <a:hlinkClick r:id="" action="ppaction://noaction" highlightClick="1"/>
          </p:cNvPr>
          <p:cNvSpPr/>
          <p:nvPr/>
        </p:nvSpPr>
        <p:spPr>
          <a:xfrm>
            <a:off x="89630" y="3813804"/>
            <a:ext cx="288032" cy="360040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elp 10">
            <a:hlinkClick r:id="" action="ppaction://noaction" highlightClick="1"/>
          </p:cNvPr>
          <p:cNvSpPr/>
          <p:nvPr/>
        </p:nvSpPr>
        <p:spPr>
          <a:xfrm>
            <a:off x="72355" y="4650986"/>
            <a:ext cx="288032" cy="360040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Help 11">
            <a:hlinkClick r:id="" action="ppaction://noaction" highlightClick="1"/>
          </p:cNvPr>
          <p:cNvSpPr/>
          <p:nvPr/>
        </p:nvSpPr>
        <p:spPr>
          <a:xfrm>
            <a:off x="72355" y="5517232"/>
            <a:ext cx="288032" cy="360040"/>
          </a:xfrm>
          <a:prstGeom prst="actionButtonHelp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5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Comprehension questions 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What was the enrolment rate in sub-Saharan African in 2010?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Why can’t girls go to school according to </a:t>
            </a:r>
            <a:r>
              <a:rPr lang="en-US" i="1" dirty="0" err="1" smtClean="0"/>
              <a:t>Quang</a:t>
            </a:r>
            <a:r>
              <a:rPr lang="en-US" i="1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What is the enrolment rate in schools in Vietnam?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Who earns more college degrees in Vietnam?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Why should gender discrimination be eliminated?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893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Comprehension questions 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1411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1. </a:t>
            </a:r>
            <a:r>
              <a:rPr lang="en-US" sz="4500" i="1" dirty="0" smtClean="0"/>
              <a:t>What was the enrolment rate in sub-Saharan African in 2010?</a:t>
            </a:r>
          </a:p>
          <a:p>
            <a:pPr>
              <a:buFont typeface="Symbol"/>
              <a:buChar char="Þ"/>
            </a:pPr>
            <a:r>
              <a:rPr lang="en-US" sz="4500" b="1" i="1" dirty="0" smtClean="0">
                <a:solidFill>
                  <a:srgbClr val="0070C0"/>
                </a:solidFill>
              </a:rPr>
              <a:t>In 2010, </a:t>
            </a:r>
            <a:r>
              <a:rPr lang="en-US" sz="4500" b="1" i="1" dirty="0">
                <a:solidFill>
                  <a:srgbClr val="0070C0"/>
                </a:solidFill>
              </a:rPr>
              <a:t>sub-Saharan African </a:t>
            </a:r>
            <a:r>
              <a:rPr lang="en-US" sz="4500" b="1" i="1" dirty="0" smtClean="0">
                <a:solidFill>
                  <a:srgbClr val="0070C0"/>
                </a:solidFill>
              </a:rPr>
              <a:t>had only 82 girls per 100 boys in secondary school. </a:t>
            </a:r>
          </a:p>
          <a:p>
            <a:pPr marL="0" indent="0">
              <a:buNone/>
            </a:pPr>
            <a:r>
              <a:rPr lang="en-US" sz="4500" i="1" dirty="0" smtClean="0"/>
              <a:t>2. Why can’t girls go to school according to </a:t>
            </a:r>
            <a:r>
              <a:rPr lang="en-US" sz="4500" i="1" dirty="0" err="1" smtClean="0"/>
              <a:t>Quang</a:t>
            </a:r>
            <a:r>
              <a:rPr lang="en-US" sz="4500" i="1" dirty="0" smtClean="0"/>
              <a:t>?</a:t>
            </a:r>
          </a:p>
          <a:p>
            <a:pPr>
              <a:buFont typeface="Symbol"/>
              <a:buChar char="Þ"/>
            </a:pPr>
            <a:r>
              <a:rPr lang="en-US" sz="4500" b="1" i="1" dirty="0" smtClean="0">
                <a:solidFill>
                  <a:srgbClr val="0070C0"/>
                </a:solidFill>
              </a:rPr>
              <a:t>Because they might be forced to work at home and in the fields.</a:t>
            </a:r>
          </a:p>
          <a:p>
            <a:pPr marL="0" indent="0">
              <a:buNone/>
            </a:pPr>
            <a:r>
              <a:rPr lang="en-US" sz="4500" i="1" dirty="0" smtClean="0"/>
              <a:t>3. What is the enrolment rate in schools in Vietnam?</a:t>
            </a:r>
          </a:p>
          <a:p>
            <a:pPr>
              <a:buFont typeface="Symbol"/>
              <a:buChar char="Þ"/>
            </a:pPr>
            <a:r>
              <a:rPr lang="en-US" sz="4500" b="1" i="1" dirty="0" smtClean="0">
                <a:solidFill>
                  <a:srgbClr val="0070C0"/>
                </a:solidFill>
              </a:rPr>
              <a:t>In Vietnam, there are slightly more boys than girls in both primary and secondary schools.</a:t>
            </a:r>
          </a:p>
          <a:p>
            <a:pPr marL="0" indent="0">
              <a:buNone/>
            </a:pPr>
            <a:r>
              <a:rPr lang="en-US" sz="4500" i="1" dirty="0" smtClean="0"/>
              <a:t>4. Who earns more college degrees in Vietnam?</a:t>
            </a:r>
          </a:p>
          <a:p>
            <a:pPr>
              <a:buFont typeface="Symbol"/>
              <a:buChar char="Þ"/>
            </a:pPr>
            <a:r>
              <a:rPr lang="en-US" sz="4500" b="1" i="1" dirty="0" smtClean="0">
                <a:solidFill>
                  <a:srgbClr val="0070C0"/>
                </a:solidFill>
              </a:rPr>
              <a:t>Women earns more college </a:t>
            </a:r>
            <a:r>
              <a:rPr lang="en-US" sz="4500" b="1" i="1" dirty="0" smtClean="0">
                <a:solidFill>
                  <a:srgbClr val="0070C0"/>
                </a:solidFill>
              </a:rPr>
              <a:t>degrees  in Vietnam.</a:t>
            </a:r>
            <a:endParaRPr lang="en-US" sz="4500" b="1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500" i="1" dirty="0" smtClean="0"/>
              <a:t>5. Why should gender discrimination be eliminated?</a:t>
            </a:r>
          </a:p>
          <a:p>
            <a:pPr>
              <a:buFont typeface="Symbol"/>
              <a:buChar char="Þ"/>
            </a:pPr>
            <a:r>
              <a:rPr lang="en-US" sz="4500" b="1" i="1" dirty="0" smtClean="0">
                <a:solidFill>
                  <a:srgbClr val="0070C0"/>
                </a:solidFill>
              </a:rPr>
              <a:t>Because everyone has equal opportunities in education.</a:t>
            </a:r>
          </a:p>
          <a:p>
            <a:pPr marL="0" indent="0">
              <a:buNone/>
            </a:pPr>
            <a:endParaRPr lang="en-US" sz="4500" i="1" dirty="0"/>
          </a:p>
        </p:txBody>
      </p:sp>
    </p:spTree>
    <p:extLst>
      <p:ext uri="{BB962C8B-B14F-4D97-AF65-F5344CB8AC3E}">
        <p14:creationId xmlns:p14="http://schemas.microsoft.com/office/powerpoint/2010/main" val="351564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-258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Conversation (Listen and Read)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u="sng" dirty="0" smtClean="0">
                <a:solidFill>
                  <a:srgbClr val="FF0000"/>
                </a:solidFill>
              </a:rPr>
              <a:t>Vocabulary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United Nations (n)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enroll (v)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gender (n)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discrimination (n)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rural areas (n)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force (v)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college degrees (n)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eliminate (v)</a:t>
            </a:r>
          </a:p>
          <a:p>
            <a:r>
              <a:rPr lang="en-US" sz="2800" dirty="0" smtClean="0">
                <a:solidFill>
                  <a:srgbClr val="000099"/>
                </a:solidFill>
              </a:rPr>
              <a:t>equal (</a:t>
            </a:r>
            <a:r>
              <a:rPr lang="en-US" sz="2800" dirty="0" err="1" smtClean="0">
                <a:solidFill>
                  <a:srgbClr val="000099"/>
                </a:solidFill>
              </a:rPr>
              <a:t>adj</a:t>
            </a:r>
            <a:r>
              <a:rPr lang="en-US" sz="2800" dirty="0" smtClean="0">
                <a:solidFill>
                  <a:srgbClr val="000099"/>
                </a:solidFill>
              </a:rPr>
              <a:t>) / equality (n)</a:t>
            </a:r>
            <a:endParaRPr lang="en-US" sz="28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9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United 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16832"/>
            <a:ext cx="432882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84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496363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73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970802" cy="407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18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+mn-ea"/>
                <a:cs typeface="+mn-cs"/>
              </a:rPr>
              <a:t>Discrimination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670316" cy="413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86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ea typeface="+mn-ea"/>
                <a:cs typeface="+mn-cs"/>
              </a:rPr>
              <a:t>rural areas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139860" cy="331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418856" cy="331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04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 want to go out with my friend but my mother </a:t>
            </a:r>
            <a:r>
              <a:rPr lang="en-US" u="sng" dirty="0" smtClean="0"/>
              <a:t>forces</a:t>
            </a:r>
            <a:r>
              <a:rPr lang="en-US" dirty="0" smtClean="0"/>
              <a:t> me to stay home to help her clean the house.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41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a typeface="+mn-ea"/>
                <a:cs typeface="+mn-cs"/>
              </a:rPr>
              <a:t>college degrees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ttp://www.corrections.com/system/article/image/31003/CollegeDegree.jpg?13494576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12670"/>
            <a:ext cx="6336704" cy="424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52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579</Words>
  <Application>Microsoft Office PowerPoint</Application>
  <PresentationFormat>On-screen Show (4:3)</PresentationFormat>
  <Paragraphs>80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UNIT 6 GENDER QUALITY</vt:lpstr>
      <vt:lpstr>1. Conversation (Listen and Read)</vt:lpstr>
      <vt:lpstr>United Nations</vt:lpstr>
      <vt:lpstr>Enroll</vt:lpstr>
      <vt:lpstr>Gender</vt:lpstr>
      <vt:lpstr>Discrimination</vt:lpstr>
      <vt:lpstr>rural areas</vt:lpstr>
      <vt:lpstr>force</vt:lpstr>
      <vt:lpstr>college degrees</vt:lpstr>
      <vt:lpstr>eliminate</vt:lpstr>
      <vt:lpstr>equal / equality </vt:lpstr>
      <vt:lpstr>1. Conversation (Listen and Read)</vt:lpstr>
      <vt:lpstr>2. True – False Exercise</vt:lpstr>
      <vt:lpstr>2. True – False Exercise</vt:lpstr>
      <vt:lpstr>3. Comprehension questions </vt:lpstr>
      <vt:lpstr>3. Comprehension questions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GENDER QUALITY</dc:title>
  <dc:creator>Le Thanh Loan</dc:creator>
  <cp:lastModifiedBy>Le Thanh Loan</cp:lastModifiedBy>
  <cp:revision>10</cp:revision>
  <dcterms:created xsi:type="dcterms:W3CDTF">2016-01-01T17:04:23Z</dcterms:created>
  <dcterms:modified xsi:type="dcterms:W3CDTF">2016-01-01T18:57:05Z</dcterms:modified>
</cp:coreProperties>
</file>