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7" r:id="rId2"/>
    <p:sldId id="258" r:id="rId3"/>
    <p:sldId id="259" r:id="rId4"/>
    <p:sldId id="260" r:id="rId5"/>
    <p:sldId id="261" r:id="rId6"/>
    <p:sldId id="262" r:id="rId7"/>
    <p:sldId id="264" r:id="rId8"/>
    <p:sldId id="308" r:id="rId9"/>
    <p:sldId id="265" r:id="rId10"/>
    <p:sldId id="269" r:id="rId11"/>
    <p:sldId id="287" r:id="rId12"/>
    <p:sldId id="270" r:id="rId13"/>
    <p:sldId id="303" r:id="rId14"/>
    <p:sldId id="271" r:id="rId15"/>
    <p:sldId id="294" r:id="rId16"/>
    <p:sldId id="295" r:id="rId17"/>
    <p:sldId id="307" r:id="rId18"/>
    <p:sldId id="296" r:id="rId19"/>
    <p:sldId id="297" r:id="rId20"/>
    <p:sldId id="298" r:id="rId21"/>
    <p:sldId id="306" r:id="rId22"/>
    <p:sldId id="267" r:id="rId23"/>
    <p:sldId id="301" r:id="rId24"/>
    <p:sldId id="302" r:id="rId25"/>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CC00FF"/>
    <a:srgbClr val="3366CC"/>
    <a:srgbClr val="66FF66"/>
    <a:srgbClr val="FFFF99"/>
    <a:srgbClr val="006699"/>
    <a:srgbClr val="800000"/>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25" autoAdjust="0"/>
    <p:restoredTop sz="90878" autoAdjust="0"/>
  </p:normalViewPr>
  <p:slideViewPr>
    <p:cSldViewPr>
      <p:cViewPr varScale="1">
        <p:scale>
          <a:sx n="66" d="100"/>
          <a:sy n="66" d="100"/>
        </p:scale>
        <p:origin x="-153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5837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fld id="{3CA5975A-C308-4B3A-8AE5-54CD1BCB453B}" type="datetimeFigureOut">
              <a:rPr lang="en-US"/>
              <a:pPr>
                <a:defRPr/>
              </a:pPr>
              <a:t>3/16/2012</a:t>
            </a:fld>
            <a:endParaRPr lang="en-US"/>
          </a:p>
        </p:txBody>
      </p:sp>
      <p:sp>
        <p:nvSpPr>
          <p:cNvPr id="5837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5837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02444CA0-4CC8-47AC-B61B-643B833361E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CFBBB81-C46D-4A2D-A1D9-5EA09D17E983}" type="datetimeFigureOut">
              <a:rPr lang="en-US"/>
              <a:pPr>
                <a:defRPr/>
              </a:pPr>
              <a:t>3/16/2012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CA50F0D-B284-4686-B1C1-A98C0A70461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69C31E2-EA86-4BEF-9340-2C38D13FCAD6}" type="slidenum">
              <a:rPr lang="en-US" smtClean="0"/>
              <a:pPr/>
              <a:t>14</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A091F4-39D4-41E6-A0BE-E59EF316478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EE4F52-3002-4D15-AD94-10A855A36D0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79B8E4-E654-4D66-9152-49F6A63FFE2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8267EED-3CDF-4FD3-A75F-480AB22D7A4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96A4BA6-89A8-483D-8C59-82BC0469C20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99651D-440A-4BD4-A459-C22E8555D86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903FE98-6548-4350-A31A-ABA57CB94E1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40426B5-DF79-4B10-AF3F-4D84D4A58CD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9165A36-C52E-4EDF-8605-7FA4D55983F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A0D36BF-AAEE-4575-89CD-0EACE843178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9B73EF4-0158-4F44-8986-B02FFC7EEB9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B9EC39-A404-4085-A957-A8DF2694B1F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6CAE7010-AEBE-4193-B67D-D05CDCD644D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slide" Target="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2.xml"/><Relationship Id="rId1" Type="http://schemas.openxmlformats.org/officeDocument/2006/relationships/audio" Target="file:///C:\Users\ADMIN\Desktop\Chinh%20phu%20ngam%20(193-216)%200-45s.mp3"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4"/>
          <p:cNvSpPr txBox="1">
            <a:spLocks noChangeArrowheads="1"/>
          </p:cNvSpPr>
          <p:nvPr/>
        </p:nvSpPr>
        <p:spPr bwMode="auto">
          <a:xfrm>
            <a:off x="0" y="6278563"/>
            <a:ext cx="9144000" cy="579437"/>
          </a:xfrm>
          <a:prstGeom prst="rect">
            <a:avLst/>
          </a:prstGeom>
          <a:solidFill>
            <a:srgbClr val="66FFFF"/>
          </a:solidFill>
          <a:ln w="9525">
            <a:noFill/>
            <a:miter lim="800000"/>
            <a:headEnd/>
            <a:tailEnd/>
          </a:ln>
        </p:spPr>
        <p:txBody>
          <a:bodyPr>
            <a:spAutoFit/>
          </a:bodyPr>
          <a:lstStyle/>
          <a:p>
            <a:pPr eaLnBrk="0" hangingPunct="0">
              <a:spcBef>
                <a:spcPct val="50000"/>
              </a:spcBef>
            </a:pPr>
            <a:endParaRPr lang="en-US" sz="3200">
              <a:latin typeface="Tahoma" pitchFamily="34" charset="0"/>
            </a:endParaRPr>
          </a:p>
        </p:txBody>
      </p:sp>
      <p:sp>
        <p:nvSpPr>
          <p:cNvPr id="3077" name="Text Box 5"/>
          <p:cNvSpPr txBox="1">
            <a:spLocks noChangeArrowheads="1"/>
          </p:cNvSpPr>
          <p:nvPr/>
        </p:nvSpPr>
        <p:spPr bwMode="auto">
          <a:xfrm>
            <a:off x="304800" y="533400"/>
            <a:ext cx="8305800" cy="2786063"/>
          </a:xfrm>
          <a:prstGeom prst="rect">
            <a:avLst/>
          </a:prstGeom>
          <a:noFill/>
          <a:ln w="9525">
            <a:noFill/>
            <a:miter lim="800000"/>
            <a:headEnd/>
            <a:tailEnd/>
          </a:ln>
        </p:spPr>
        <p:txBody>
          <a:bodyPr>
            <a:spAutoFit/>
          </a:bodyPr>
          <a:lstStyle/>
          <a:p>
            <a:pPr algn="ctr" eaLnBrk="0" hangingPunct="0">
              <a:spcBef>
                <a:spcPct val="50000"/>
              </a:spcBef>
              <a:defRPr/>
            </a:pPr>
            <a:r>
              <a:rPr lang="en-US" sz="7500" b="1" baseline="-25000" dirty="0">
                <a:solidFill>
                  <a:srgbClr val="CC3300"/>
                </a:solidFill>
                <a:latin typeface="+mj-lt"/>
              </a:rPr>
              <a:t>CHÀO MỪNG QUÝ THẦY CÔ ĐẾN DỰ GIỜ </a:t>
            </a:r>
          </a:p>
          <a:p>
            <a:pPr algn="ctr" eaLnBrk="0" hangingPunct="0">
              <a:spcBef>
                <a:spcPct val="50000"/>
              </a:spcBef>
              <a:defRPr/>
            </a:pPr>
            <a:r>
              <a:rPr lang="en-US" sz="7500" b="1" baseline="-25000" dirty="0">
                <a:solidFill>
                  <a:srgbClr val="CC3300"/>
                </a:solidFill>
                <a:latin typeface="+mj-lt"/>
              </a:rPr>
              <a:t>LỚP 10 A1</a:t>
            </a:r>
          </a:p>
        </p:txBody>
      </p:sp>
      <p:sp>
        <p:nvSpPr>
          <p:cNvPr id="3080" name="Text Box 8"/>
          <p:cNvSpPr txBox="1">
            <a:spLocks noChangeArrowheads="1"/>
          </p:cNvSpPr>
          <p:nvPr/>
        </p:nvSpPr>
        <p:spPr bwMode="auto">
          <a:xfrm>
            <a:off x="457200" y="2667000"/>
            <a:ext cx="8305800" cy="457200"/>
          </a:xfrm>
          <a:prstGeom prst="rect">
            <a:avLst/>
          </a:prstGeom>
          <a:noFill/>
          <a:ln w="9525">
            <a:noFill/>
            <a:miter lim="800000"/>
            <a:headEnd/>
            <a:tailEnd/>
          </a:ln>
        </p:spPr>
        <p:txBody>
          <a:bodyPr>
            <a:spAutoFit/>
          </a:bodyPr>
          <a:lstStyle/>
          <a:p>
            <a:pPr algn="ctr" eaLnBrk="0" hangingPunct="0">
              <a:spcBef>
                <a:spcPct val="50000"/>
              </a:spcBef>
            </a:pPr>
            <a:endParaRPr lang="en-US" sz="2400" b="1">
              <a:solidFill>
                <a:srgbClr val="CC3300"/>
              </a:solidFill>
              <a:latin typeface="Tahoma" pitchFamily="34" charset="0"/>
            </a:endParaRPr>
          </a:p>
        </p:txBody>
      </p:sp>
      <p:pic>
        <p:nvPicPr>
          <p:cNvPr id="2053" name="Picture 6" descr="go0pi2c4.gif"/>
          <p:cNvPicPr>
            <a:picLocks noChangeAspect="1"/>
          </p:cNvPicPr>
          <p:nvPr/>
        </p:nvPicPr>
        <p:blipFill>
          <a:blip r:embed="rId2"/>
          <a:srcRect/>
          <a:stretch>
            <a:fillRect/>
          </a:stretch>
        </p:blipFill>
        <p:spPr bwMode="auto">
          <a:xfrm rot="-3517869">
            <a:off x="3292475" y="3386138"/>
            <a:ext cx="2381250" cy="1905000"/>
          </a:xfrm>
          <a:prstGeom prst="rect">
            <a:avLst/>
          </a:prstGeom>
          <a:noFill/>
          <a:ln w="9525">
            <a:noFill/>
            <a:miter lim="800000"/>
            <a:headEnd/>
            <a:tailEnd/>
          </a:ln>
        </p:spPr>
      </p:pic>
      <p:pic>
        <p:nvPicPr>
          <p:cNvPr id="2054" name="Picture 7" descr="go0pi2c4.gif"/>
          <p:cNvPicPr>
            <a:picLocks noChangeAspect="1"/>
          </p:cNvPicPr>
          <p:nvPr/>
        </p:nvPicPr>
        <p:blipFill>
          <a:blip r:embed="rId2"/>
          <a:srcRect/>
          <a:stretch>
            <a:fillRect/>
          </a:stretch>
        </p:blipFill>
        <p:spPr bwMode="auto">
          <a:xfrm>
            <a:off x="4038600" y="3810000"/>
            <a:ext cx="2381250" cy="1905000"/>
          </a:xfrm>
          <a:prstGeom prst="rect">
            <a:avLst/>
          </a:prstGeom>
          <a:noFill/>
          <a:ln w="9525">
            <a:noFill/>
            <a:miter lim="800000"/>
            <a:headEnd/>
            <a:tailEnd/>
          </a:ln>
        </p:spPr>
      </p:pic>
      <p:pic>
        <p:nvPicPr>
          <p:cNvPr id="2055" name="Picture 8" descr="go0pi2c4.gif"/>
          <p:cNvPicPr>
            <a:picLocks noChangeAspect="1"/>
          </p:cNvPicPr>
          <p:nvPr/>
        </p:nvPicPr>
        <p:blipFill>
          <a:blip r:embed="rId2"/>
          <a:srcRect/>
          <a:stretch>
            <a:fillRect/>
          </a:stretch>
        </p:blipFill>
        <p:spPr bwMode="auto">
          <a:xfrm rot="-1170410">
            <a:off x="3602038" y="3619500"/>
            <a:ext cx="2381250" cy="1905000"/>
          </a:xfrm>
          <a:prstGeom prst="rect">
            <a:avLst/>
          </a:prstGeom>
          <a:noFill/>
          <a:ln w="9525">
            <a:noFill/>
            <a:miter lim="800000"/>
            <a:headEnd/>
            <a:tailEnd/>
          </a:ln>
        </p:spPr>
      </p:pic>
      <p:pic>
        <p:nvPicPr>
          <p:cNvPr id="2056" name="Picture 9" descr="go0pi2c4.gif"/>
          <p:cNvPicPr>
            <a:picLocks noChangeAspect="1"/>
          </p:cNvPicPr>
          <p:nvPr/>
        </p:nvPicPr>
        <p:blipFill>
          <a:blip r:embed="rId2"/>
          <a:srcRect/>
          <a:stretch>
            <a:fillRect/>
          </a:stretch>
        </p:blipFill>
        <p:spPr bwMode="auto">
          <a:xfrm>
            <a:off x="4876800" y="3886200"/>
            <a:ext cx="2381250" cy="1905000"/>
          </a:xfrm>
          <a:prstGeom prst="rect">
            <a:avLst/>
          </a:prstGeom>
          <a:noFill/>
          <a:ln w="9525">
            <a:noFill/>
            <a:miter lim="800000"/>
            <a:headEnd/>
            <a:tailEnd/>
          </a:ln>
        </p:spPr>
      </p:pic>
      <p:pic>
        <p:nvPicPr>
          <p:cNvPr id="2057" name="Picture 10" descr="go0pi2c4.gif"/>
          <p:cNvPicPr>
            <a:picLocks noChangeAspect="1"/>
          </p:cNvPicPr>
          <p:nvPr/>
        </p:nvPicPr>
        <p:blipFill>
          <a:blip r:embed="rId2"/>
          <a:srcRect/>
          <a:stretch>
            <a:fillRect/>
          </a:stretch>
        </p:blipFill>
        <p:spPr bwMode="auto">
          <a:xfrm>
            <a:off x="2895600" y="3657600"/>
            <a:ext cx="2381250" cy="1905000"/>
          </a:xfrm>
          <a:prstGeom prst="rect">
            <a:avLst/>
          </a:prstGeom>
          <a:noFill/>
          <a:ln w="9525">
            <a:noFill/>
            <a:miter lim="800000"/>
            <a:headEnd/>
            <a:tailEnd/>
          </a:ln>
        </p:spPr>
      </p:pic>
      <p:pic>
        <p:nvPicPr>
          <p:cNvPr id="2058" name="Picture 11" descr="go0pi2c4.gif"/>
          <p:cNvPicPr>
            <a:picLocks noChangeAspect="1"/>
          </p:cNvPicPr>
          <p:nvPr/>
        </p:nvPicPr>
        <p:blipFill>
          <a:blip r:embed="rId2"/>
          <a:srcRect/>
          <a:stretch>
            <a:fillRect/>
          </a:stretch>
        </p:blipFill>
        <p:spPr bwMode="auto">
          <a:xfrm>
            <a:off x="6762750" y="3657600"/>
            <a:ext cx="2381250" cy="1905000"/>
          </a:xfrm>
          <a:prstGeom prst="rect">
            <a:avLst/>
          </a:prstGeom>
          <a:noFill/>
          <a:ln w="9525">
            <a:noFill/>
            <a:miter lim="800000"/>
            <a:headEnd/>
            <a:tailEnd/>
          </a:ln>
        </p:spPr>
      </p:pic>
      <p:pic>
        <p:nvPicPr>
          <p:cNvPr id="2059" name="Picture 12" descr="go0pi2c4.gif"/>
          <p:cNvPicPr>
            <a:picLocks noChangeAspect="1"/>
          </p:cNvPicPr>
          <p:nvPr/>
        </p:nvPicPr>
        <p:blipFill>
          <a:blip r:embed="rId2"/>
          <a:srcRect/>
          <a:stretch>
            <a:fillRect/>
          </a:stretch>
        </p:blipFill>
        <p:spPr bwMode="auto">
          <a:xfrm rot="-871611">
            <a:off x="1801813" y="3544888"/>
            <a:ext cx="2381250" cy="1905000"/>
          </a:xfrm>
          <a:prstGeom prst="rect">
            <a:avLst/>
          </a:prstGeom>
          <a:noFill/>
          <a:ln w="9525">
            <a:noFill/>
            <a:miter lim="800000"/>
            <a:headEnd/>
            <a:tailEnd/>
          </a:ln>
        </p:spPr>
      </p:pic>
      <p:pic>
        <p:nvPicPr>
          <p:cNvPr id="2060" name="Picture 13" descr="go0pi2c4.gif"/>
          <p:cNvPicPr>
            <a:picLocks noChangeAspect="1"/>
          </p:cNvPicPr>
          <p:nvPr/>
        </p:nvPicPr>
        <p:blipFill>
          <a:blip r:embed="rId2"/>
          <a:srcRect/>
          <a:stretch>
            <a:fillRect/>
          </a:stretch>
        </p:blipFill>
        <p:spPr bwMode="auto">
          <a:xfrm>
            <a:off x="5867400" y="3886200"/>
            <a:ext cx="2381250" cy="1905000"/>
          </a:xfrm>
          <a:prstGeom prst="rect">
            <a:avLst/>
          </a:prstGeom>
          <a:noFill/>
          <a:ln w="9525">
            <a:noFill/>
            <a:miter lim="800000"/>
            <a:headEnd/>
            <a:tailEnd/>
          </a:ln>
        </p:spPr>
      </p:pic>
      <p:pic>
        <p:nvPicPr>
          <p:cNvPr id="2061" name="Picture 14" descr="go0pi2c4.gif"/>
          <p:cNvPicPr>
            <a:picLocks noChangeAspect="1"/>
          </p:cNvPicPr>
          <p:nvPr/>
        </p:nvPicPr>
        <p:blipFill>
          <a:blip r:embed="rId2"/>
          <a:srcRect/>
          <a:stretch>
            <a:fillRect/>
          </a:stretch>
        </p:blipFill>
        <p:spPr bwMode="auto">
          <a:xfrm rot="-1309075">
            <a:off x="1030288" y="3422650"/>
            <a:ext cx="2381250" cy="1905000"/>
          </a:xfrm>
          <a:prstGeom prst="rect">
            <a:avLst/>
          </a:prstGeom>
          <a:noFill/>
          <a:ln w="9525">
            <a:noFill/>
            <a:miter lim="800000"/>
            <a:headEnd/>
            <a:tailEnd/>
          </a:ln>
        </p:spPr>
      </p:pic>
      <p:pic>
        <p:nvPicPr>
          <p:cNvPr id="2062" name="Picture 15" descr="go0pi2c4.gif"/>
          <p:cNvPicPr>
            <a:picLocks noChangeAspect="1"/>
          </p:cNvPicPr>
          <p:nvPr/>
        </p:nvPicPr>
        <p:blipFill>
          <a:blip r:embed="rId2"/>
          <a:srcRect/>
          <a:stretch>
            <a:fillRect/>
          </a:stretch>
        </p:blipFill>
        <p:spPr bwMode="auto">
          <a:xfrm rot="-4086853">
            <a:off x="-168275" y="3556000"/>
            <a:ext cx="2381250" cy="190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indefinite" fill="hold" grpId="0" nodeType="afterEffect">
                                  <p:stCondLst>
                                    <p:cond delay="0"/>
                                  </p:stCondLst>
                                  <p:childTnLst>
                                    <p:set>
                                      <p:cBhvr>
                                        <p:cTn id="6" dur="1" fill="hold">
                                          <p:stCondLst>
                                            <p:cond delay="0"/>
                                          </p:stCondLst>
                                        </p:cTn>
                                        <p:tgtEl>
                                          <p:spTgt spid="3077"/>
                                        </p:tgtEl>
                                        <p:attrNameLst>
                                          <p:attrName>style.visibility</p:attrName>
                                        </p:attrNameLst>
                                      </p:cBhvr>
                                      <p:to>
                                        <p:strVal val="visible"/>
                                      </p:to>
                                    </p:set>
                                    <p:animEffect transition="in" filter="wipe(left)">
                                      <p:cBhvr>
                                        <p:cTn id="7" dur="3000"/>
                                        <p:tgtEl>
                                          <p:spTgt spid="3077"/>
                                        </p:tgtEl>
                                      </p:cBhvr>
                                    </p:animEffect>
                                  </p:childTnLst>
                                </p:cTn>
                              </p:par>
                            </p:childTnLst>
                          </p:cTn>
                        </p:par>
                        <p:par>
                          <p:cTn id="8" fill="hold">
                            <p:stCondLst>
                              <p:cond delay="3000"/>
                            </p:stCondLst>
                            <p:childTnLst>
                              <p:par>
                                <p:cTn id="9" presetID="22" presetClass="entr" presetSubtype="8" repeatCount="indefinite" fill="hold" grpId="0" nodeType="afterEffect" nodePh="1">
                                  <p:stCondLst>
                                    <p:cond delay="0"/>
                                  </p:stCondLst>
                                  <p:endCondLst>
                                    <p:cond evt="begin" delay="0">
                                      <p:tn val="9"/>
                                    </p:cond>
                                  </p:endCondLst>
                                  <p:childTnLst>
                                    <p:set>
                                      <p:cBhvr>
                                        <p:cTn id="10" dur="1" fill="hold">
                                          <p:stCondLst>
                                            <p:cond delay="0"/>
                                          </p:stCondLst>
                                        </p:cTn>
                                        <p:tgtEl>
                                          <p:spTgt spid="3080"/>
                                        </p:tgtEl>
                                        <p:attrNameLst>
                                          <p:attrName>style.visibility</p:attrName>
                                        </p:attrNameLst>
                                      </p:cBhvr>
                                      <p:to>
                                        <p:strVal val="visible"/>
                                      </p:to>
                                    </p:set>
                                    <p:animEffect transition="in" filter="wipe(left)">
                                      <p:cBhvr>
                                        <p:cTn id="11" dur="30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P spid="308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1200912131957685sachco.jpg"/>
          <p:cNvPicPr>
            <a:picLocks noChangeAspect="1"/>
          </p:cNvPicPr>
          <p:nvPr/>
        </p:nvPicPr>
        <p:blipFill>
          <a:blip r:embed="rId2">
            <a:lum bright="58000"/>
          </a:blip>
          <a:srcRect/>
          <a:stretch>
            <a:fillRect/>
          </a:stretch>
        </p:blipFill>
        <p:spPr bwMode="auto">
          <a:xfrm>
            <a:off x="533400" y="990600"/>
            <a:ext cx="8077200" cy="5334000"/>
          </a:xfrm>
          <a:prstGeom prst="rect">
            <a:avLst/>
          </a:prstGeom>
          <a:noFill/>
          <a:ln w="9525">
            <a:noFill/>
            <a:miter lim="800000"/>
            <a:headEnd/>
            <a:tailEnd/>
          </a:ln>
        </p:spPr>
      </p:pic>
      <p:sp>
        <p:nvSpPr>
          <p:cNvPr id="18434" name="Text Box 2"/>
          <p:cNvSpPr txBox="1">
            <a:spLocks noChangeArrowheads="1"/>
          </p:cNvSpPr>
          <p:nvPr/>
        </p:nvSpPr>
        <p:spPr bwMode="auto">
          <a:xfrm>
            <a:off x="609600" y="228600"/>
            <a:ext cx="5867400" cy="646113"/>
          </a:xfrm>
          <a:prstGeom prst="rect">
            <a:avLst/>
          </a:prstGeom>
          <a:noFill/>
          <a:ln w="9525">
            <a:noFill/>
            <a:miter lim="800000"/>
            <a:headEnd/>
            <a:tailEnd/>
          </a:ln>
        </p:spPr>
        <p:txBody>
          <a:bodyPr>
            <a:spAutoFit/>
          </a:bodyPr>
          <a:lstStyle/>
          <a:p>
            <a:pPr>
              <a:spcBef>
                <a:spcPct val="50000"/>
              </a:spcBef>
              <a:defRPr/>
            </a:pPr>
            <a:r>
              <a:rPr lang="en-US" sz="3600" b="1" i="1" dirty="0">
                <a:solidFill>
                  <a:srgbClr val="FF3300"/>
                </a:solidFill>
                <a:latin typeface="+mj-lt"/>
              </a:rPr>
              <a:t>II. </a:t>
            </a:r>
            <a:r>
              <a:rPr lang="en-US" sz="3600" b="1" i="1" dirty="0" err="1">
                <a:solidFill>
                  <a:srgbClr val="FF3300"/>
                </a:solidFill>
                <a:latin typeface="+mj-lt"/>
              </a:rPr>
              <a:t>Đọc</a:t>
            </a:r>
            <a:r>
              <a:rPr lang="en-US" sz="3600" b="1" i="1" dirty="0">
                <a:solidFill>
                  <a:srgbClr val="FF3300"/>
                </a:solidFill>
                <a:latin typeface="+mj-lt"/>
              </a:rPr>
              <a:t> </a:t>
            </a:r>
            <a:r>
              <a:rPr lang="en-US" sz="3600" b="1" i="1" dirty="0" err="1">
                <a:solidFill>
                  <a:srgbClr val="FF3300"/>
                </a:solidFill>
                <a:latin typeface="+mj-lt"/>
              </a:rPr>
              <a:t>hiểu</a:t>
            </a:r>
            <a:r>
              <a:rPr lang="en-US" sz="3600" b="1" i="1" dirty="0">
                <a:solidFill>
                  <a:srgbClr val="FF3300"/>
                </a:solidFill>
                <a:latin typeface="+mj-lt"/>
              </a:rPr>
              <a:t> </a:t>
            </a:r>
            <a:r>
              <a:rPr lang="en-US" sz="3600" b="1" i="1" dirty="0" err="1">
                <a:solidFill>
                  <a:srgbClr val="FF3300"/>
                </a:solidFill>
                <a:latin typeface="+mj-lt"/>
              </a:rPr>
              <a:t>văn</a:t>
            </a:r>
            <a:r>
              <a:rPr lang="en-US" sz="3600" b="1" i="1" dirty="0">
                <a:solidFill>
                  <a:srgbClr val="FF3300"/>
                </a:solidFill>
                <a:latin typeface="+mj-lt"/>
              </a:rPr>
              <a:t> </a:t>
            </a:r>
            <a:r>
              <a:rPr lang="en-US" sz="3600" b="1" i="1" dirty="0" err="1">
                <a:solidFill>
                  <a:srgbClr val="FF3300"/>
                </a:solidFill>
                <a:latin typeface="+mj-lt"/>
              </a:rPr>
              <a:t>bản</a:t>
            </a:r>
            <a:r>
              <a:rPr lang="en-US" sz="3600" b="1" i="1" dirty="0">
                <a:solidFill>
                  <a:srgbClr val="FF3300"/>
                </a:solidFill>
                <a:latin typeface="+mj-lt"/>
              </a:rPr>
              <a:t>:</a:t>
            </a:r>
          </a:p>
        </p:txBody>
      </p:sp>
      <p:sp>
        <p:nvSpPr>
          <p:cNvPr id="18435" name="Text Box 3"/>
          <p:cNvSpPr txBox="1">
            <a:spLocks noChangeArrowheads="1"/>
          </p:cNvSpPr>
          <p:nvPr/>
        </p:nvSpPr>
        <p:spPr bwMode="auto">
          <a:xfrm>
            <a:off x="1143000" y="1143000"/>
            <a:ext cx="7162800" cy="4121150"/>
          </a:xfrm>
          <a:prstGeom prst="rect">
            <a:avLst/>
          </a:prstGeom>
          <a:noFill/>
          <a:ln w="9525">
            <a:noFill/>
            <a:miter lim="800000"/>
            <a:headEnd/>
            <a:tailEnd/>
          </a:ln>
        </p:spPr>
        <p:txBody>
          <a:bodyPr>
            <a:spAutoFit/>
          </a:bodyPr>
          <a:lstStyle/>
          <a:p>
            <a:pPr marL="514350" indent="-514350" algn="just">
              <a:spcBef>
                <a:spcPct val="50000"/>
              </a:spcBef>
              <a:defRPr/>
            </a:pPr>
            <a:r>
              <a:rPr lang="en-US" sz="3200" dirty="0">
                <a:latin typeface="+mj-lt"/>
              </a:rPr>
              <a:t> </a:t>
            </a:r>
            <a:r>
              <a:rPr lang="en-US" sz="3200" b="1" i="1" dirty="0">
                <a:latin typeface="+mj-lt"/>
              </a:rPr>
              <a:t>1. </a:t>
            </a:r>
            <a:r>
              <a:rPr lang="en-US" sz="3200" b="1" i="1" dirty="0" err="1">
                <a:latin typeface="+mj-lt"/>
              </a:rPr>
              <a:t>Đọc</a:t>
            </a:r>
            <a:r>
              <a:rPr lang="en-US" sz="3200" b="1" i="1" dirty="0">
                <a:latin typeface="+mj-lt"/>
              </a:rPr>
              <a:t> </a:t>
            </a:r>
            <a:r>
              <a:rPr lang="en-US" sz="3200" b="1" i="1" dirty="0" err="1">
                <a:latin typeface="+mj-lt"/>
              </a:rPr>
              <a:t>và</a:t>
            </a:r>
            <a:r>
              <a:rPr lang="en-US" sz="3200" b="1" i="1" dirty="0">
                <a:latin typeface="+mj-lt"/>
              </a:rPr>
              <a:t> </a:t>
            </a:r>
            <a:r>
              <a:rPr lang="en-US" sz="3200" b="1" i="1" dirty="0" err="1">
                <a:latin typeface="+mj-lt"/>
              </a:rPr>
              <a:t>xem</a:t>
            </a:r>
            <a:r>
              <a:rPr lang="en-US" sz="3200" b="1" i="1" dirty="0">
                <a:latin typeface="+mj-lt"/>
              </a:rPr>
              <a:t> </a:t>
            </a:r>
            <a:r>
              <a:rPr lang="en-US" sz="3200" b="1" i="1" dirty="0" err="1">
                <a:latin typeface="+mj-lt"/>
              </a:rPr>
              <a:t>chú</a:t>
            </a:r>
            <a:r>
              <a:rPr lang="en-US" sz="3200" b="1" i="1" dirty="0">
                <a:latin typeface="+mj-lt"/>
              </a:rPr>
              <a:t> </a:t>
            </a:r>
            <a:r>
              <a:rPr lang="en-US" sz="3200" b="1" i="1" dirty="0" err="1">
                <a:latin typeface="+mj-lt"/>
              </a:rPr>
              <a:t>thích</a:t>
            </a:r>
            <a:r>
              <a:rPr lang="en-US" sz="3200" b="1" i="1" dirty="0">
                <a:latin typeface="+mj-lt"/>
              </a:rPr>
              <a:t>:</a:t>
            </a:r>
          </a:p>
          <a:p>
            <a:pPr marL="514350" indent="-514350" algn="just">
              <a:spcBef>
                <a:spcPct val="50000"/>
              </a:spcBef>
              <a:defRPr/>
            </a:pPr>
            <a:r>
              <a:rPr lang="en-US" sz="3200" b="1" i="1" dirty="0">
                <a:latin typeface="+mj-lt"/>
              </a:rPr>
              <a:t> 2.Tìm </a:t>
            </a:r>
            <a:r>
              <a:rPr lang="en-US" sz="3200" b="1" i="1" dirty="0" err="1">
                <a:latin typeface="+mj-lt"/>
              </a:rPr>
              <a:t>hiểu</a:t>
            </a:r>
            <a:r>
              <a:rPr lang="en-US" sz="3200" b="1" i="1" dirty="0">
                <a:latin typeface="+mj-lt"/>
              </a:rPr>
              <a:t> </a:t>
            </a:r>
            <a:r>
              <a:rPr lang="en-US" sz="3200" b="1" i="1" dirty="0" err="1">
                <a:latin typeface="+mj-lt"/>
              </a:rPr>
              <a:t>đoạn</a:t>
            </a:r>
            <a:r>
              <a:rPr lang="en-US" sz="3200" b="1" i="1" dirty="0">
                <a:latin typeface="+mj-lt"/>
              </a:rPr>
              <a:t> </a:t>
            </a:r>
            <a:r>
              <a:rPr lang="en-US" sz="3200" b="1" i="1" dirty="0" err="1">
                <a:latin typeface="+mj-lt"/>
              </a:rPr>
              <a:t>trích</a:t>
            </a:r>
            <a:r>
              <a:rPr lang="en-US" sz="3200" b="1" i="1" dirty="0">
                <a:latin typeface="+mj-lt"/>
              </a:rPr>
              <a:t>:</a:t>
            </a:r>
          </a:p>
          <a:p>
            <a:pPr marL="514350" indent="-514350" algn="just">
              <a:spcBef>
                <a:spcPct val="50000"/>
              </a:spcBef>
              <a:defRPr/>
            </a:pPr>
            <a:r>
              <a:rPr lang="en-US" sz="2800" b="1" i="1" dirty="0">
                <a:latin typeface="+mj-lt"/>
              </a:rPr>
              <a:t>      a.</a:t>
            </a:r>
            <a:r>
              <a:rPr lang="en-US" sz="3200" b="1" i="1" dirty="0">
                <a:latin typeface="+mj-lt"/>
              </a:rPr>
              <a:t> </a:t>
            </a:r>
            <a:r>
              <a:rPr lang="en-US" sz="3200" b="1" i="1" dirty="0" err="1">
                <a:latin typeface="+mj-lt"/>
              </a:rPr>
              <a:t>Đoạn</a:t>
            </a:r>
            <a:r>
              <a:rPr lang="en-US" sz="3200" b="1" i="1" dirty="0">
                <a:latin typeface="+mj-lt"/>
              </a:rPr>
              <a:t> 1:</a:t>
            </a:r>
          </a:p>
          <a:p>
            <a:pPr marL="514350" indent="-514350" algn="just">
              <a:spcBef>
                <a:spcPct val="50000"/>
              </a:spcBef>
              <a:buFont typeface="Arial" charset="0"/>
              <a:buNone/>
              <a:defRPr/>
            </a:pPr>
            <a:r>
              <a:rPr lang="en-US" sz="2800" dirty="0">
                <a:latin typeface="Times New Roman" pitchFamily="18" charset="0"/>
              </a:rPr>
              <a:t>          </a:t>
            </a:r>
            <a:r>
              <a:rPr lang="en-US" sz="2800" b="1" dirty="0">
                <a:latin typeface="Times New Roman" pitchFamily="18" charset="0"/>
              </a:rPr>
              <a:t>* 8 </a:t>
            </a:r>
            <a:r>
              <a:rPr lang="en-US" sz="2800" b="1" dirty="0" err="1">
                <a:latin typeface="Times New Roman" pitchFamily="18" charset="0"/>
              </a:rPr>
              <a:t>câu</a:t>
            </a:r>
            <a:r>
              <a:rPr lang="en-US" sz="2800" b="1" dirty="0">
                <a:latin typeface="Times New Roman" pitchFamily="18" charset="0"/>
              </a:rPr>
              <a:t> </a:t>
            </a:r>
            <a:r>
              <a:rPr lang="en-US" sz="2800" b="1" dirty="0" err="1">
                <a:latin typeface="Times New Roman" pitchFamily="18" charset="0"/>
              </a:rPr>
              <a:t>thơ</a:t>
            </a:r>
            <a:r>
              <a:rPr lang="en-US" sz="2800" b="1" dirty="0">
                <a:latin typeface="Times New Roman" pitchFamily="18" charset="0"/>
              </a:rPr>
              <a:t> </a:t>
            </a:r>
            <a:r>
              <a:rPr lang="en-US" sz="2800" b="1" dirty="0" err="1">
                <a:latin typeface="Times New Roman" pitchFamily="18" charset="0"/>
              </a:rPr>
              <a:t>đầu</a:t>
            </a:r>
            <a:r>
              <a:rPr lang="en-US" sz="2800" b="1" dirty="0">
                <a:latin typeface="Times New Roman" pitchFamily="18" charset="0"/>
              </a:rPr>
              <a:t>:</a:t>
            </a:r>
          </a:p>
          <a:p>
            <a:pPr marL="514350" indent="-514350" algn="just">
              <a:spcBef>
                <a:spcPct val="50000"/>
              </a:spcBef>
              <a:defRPr/>
            </a:pPr>
            <a:r>
              <a:rPr lang="en-US" sz="2800" dirty="0">
                <a:solidFill>
                  <a:srgbClr val="3366CC"/>
                </a:solidFill>
                <a:latin typeface="Times New Roman" pitchFamily="18" charset="0"/>
              </a:rPr>
              <a:t>  </a:t>
            </a:r>
          </a:p>
          <a:p>
            <a:pPr marL="514350" indent="-514350" algn="just">
              <a:spcBef>
                <a:spcPct val="50000"/>
              </a:spcBef>
              <a:defRPr/>
            </a:pPr>
            <a:r>
              <a:rPr lang="en-US" sz="2800" u="sng" dirty="0">
                <a:solidFill>
                  <a:srgbClr val="3366CC"/>
                </a:solidFill>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wedge">
                                      <p:cBhvr>
                                        <p:cTn id="7" dur="2000"/>
                                        <p:tgtEl>
                                          <p:spTgt spid="184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additive="base">
                                        <p:cTn id="12"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8435">
                                            <p:txEl>
                                              <p:pRg st="1" end="1"/>
                                            </p:txEl>
                                          </p:spTgt>
                                        </p:tgtEl>
                                        <p:attrNameLst>
                                          <p:attrName>style.visibility</p:attrName>
                                        </p:attrNameLst>
                                      </p:cBhvr>
                                      <p:to>
                                        <p:strVal val="visible"/>
                                      </p:to>
                                    </p:set>
                                    <p:anim calcmode="lin" valueType="num">
                                      <p:cBhvr additive="base">
                                        <p:cTn id="18"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8435">
                                            <p:txEl>
                                              <p:pRg st="2" end="2"/>
                                            </p:txEl>
                                          </p:spTgt>
                                        </p:tgtEl>
                                        <p:attrNameLst>
                                          <p:attrName>style.visibility</p:attrName>
                                        </p:attrNameLst>
                                      </p:cBhvr>
                                      <p:to>
                                        <p:strVal val="visible"/>
                                      </p:to>
                                    </p:set>
                                    <p:anim calcmode="lin" valueType="num">
                                      <p:cBhvr additive="base">
                                        <p:cTn id="24"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84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8435">
                                            <p:txEl>
                                              <p:pRg st="3" end="3"/>
                                            </p:txEl>
                                          </p:spTgt>
                                        </p:tgtEl>
                                        <p:attrNameLst>
                                          <p:attrName>style.visibility</p:attrName>
                                        </p:attrNameLst>
                                      </p:cBhvr>
                                      <p:to>
                                        <p:strVal val="visible"/>
                                      </p:to>
                                    </p:set>
                                    <p:anim calcmode="lin" valueType="num">
                                      <p:cBhvr additive="base">
                                        <p:cTn id="30"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843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0"/>
            <a:ext cx="8229600" cy="1143000"/>
          </a:xfrm>
        </p:spPr>
        <p:txBody>
          <a:bodyPr/>
          <a:lstStyle/>
          <a:p>
            <a:pPr eaLnBrk="1" hangingPunct="1"/>
            <a:r>
              <a:rPr lang="en-US" sz="3200" b="1" smtClean="0">
                <a:solidFill>
                  <a:srgbClr val="FF3300"/>
                </a:solidFill>
              </a:rPr>
              <a:t>THẢO LUẬN NHÓM</a:t>
            </a:r>
          </a:p>
        </p:txBody>
      </p:sp>
      <p:sp>
        <p:nvSpPr>
          <p:cNvPr id="48131" name="Rectangle 3"/>
          <p:cNvSpPr>
            <a:spLocks noGrp="1" noChangeArrowheads="1"/>
          </p:cNvSpPr>
          <p:nvPr>
            <p:ph type="body" idx="1"/>
          </p:nvPr>
        </p:nvSpPr>
        <p:spPr>
          <a:xfrm>
            <a:off x="0" y="990600"/>
            <a:ext cx="8991600" cy="5334000"/>
          </a:xfrm>
          <a:solidFill>
            <a:schemeClr val="bg1"/>
          </a:solidFill>
        </p:spPr>
        <p:txBody>
          <a:bodyPr/>
          <a:lstStyle/>
          <a:p>
            <a:pPr algn="just" eaLnBrk="1" hangingPunct="1">
              <a:buFontTx/>
              <a:buNone/>
            </a:pPr>
            <a:r>
              <a:rPr lang="en-US" sz="2800" b="1" smtClean="0">
                <a:solidFill>
                  <a:srgbClr val="CC00FF"/>
                </a:solidFill>
              </a:rPr>
              <a:t>Nhóm 1</a:t>
            </a:r>
            <a:r>
              <a:rPr lang="en-US" sz="2800" smtClean="0">
                <a:solidFill>
                  <a:srgbClr val="CC00FF"/>
                </a:solidFill>
              </a:rPr>
              <a:t>:Tìm từ ngữ hình ảnh miêu tả cử chỉ, hành động  thể hiện tâm trạng người chinh phụ?</a:t>
            </a:r>
          </a:p>
          <a:p>
            <a:pPr algn="just" eaLnBrk="1" hangingPunct="1">
              <a:buFontTx/>
              <a:buNone/>
            </a:pPr>
            <a:r>
              <a:rPr lang="en-US" sz="2800" smtClean="0"/>
              <a:t>  </a:t>
            </a:r>
          </a:p>
          <a:p>
            <a:pPr algn="just" eaLnBrk="1" hangingPunct="1">
              <a:buFontTx/>
              <a:buNone/>
            </a:pPr>
            <a:r>
              <a:rPr lang="en-US" sz="2800" b="1" smtClean="0">
                <a:solidFill>
                  <a:srgbClr val="3366CC"/>
                </a:solidFill>
              </a:rPr>
              <a:t>Nhóm 2</a:t>
            </a:r>
            <a:r>
              <a:rPr lang="en-US" sz="2800" smtClean="0">
                <a:solidFill>
                  <a:srgbClr val="3366CC"/>
                </a:solidFill>
              </a:rPr>
              <a:t>: Chỉ ra những câu thơ tả ngoại cảnh. Qua đó tâm trạng người chinh phụ  hiện ra như thế nào?</a:t>
            </a:r>
          </a:p>
          <a:p>
            <a:pPr algn="just" eaLnBrk="1" hangingPunct="1">
              <a:buFontTx/>
              <a:buNone/>
            </a:pPr>
            <a:endParaRPr lang="en-US" sz="2800" smtClean="0">
              <a:solidFill>
                <a:srgbClr val="3366CC"/>
              </a:solidFill>
            </a:endParaRPr>
          </a:p>
          <a:p>
            <a:pPr algn="just" eaLnBrk="1" hangingPunct="1">
              <a:buFontTx/>
              <a:buNone/>
            </a:pPr>
            <a:r>
              <a:rPr lang="en-US" sz="2800" b="1" smtClean="0">
                <a:solidFill>
                  <a:srgbClr val="FF3300"/>
                </a:solidFill>
              </a:rPr>
              <a:t>Nhóm 3</a:t>
            </a:r>
            <a:r>
              <a:rPr lang="en-US" sz="2800" smtClean="0">
                <a:solidFill>
                  <a:srgbClr val="FF3300"/>
                </a:solidFill>
              </a:rPr>
              <a:t>: Hình ảnh ngọn đèn, hoa đèn, bóng người có ý nghĩa</a:t>
            </a:r>
            <a:r>
              <a:rPr lang="vi-VN" sz="2800" smtClean="0">
                <a:solidFill>
                  <a:srgbClr val="FF3300"/>
                </a:solidFill>
              </a:rPr>
              <a:t> </a:t>
            </a:r>
            <a:r>
              <a:rPr lang="en-US" sz="2800" smtClean="0">
                <a:solidFill>
                  <a:srgbClr val="FF3300"/>
                </a:solidFill>
              </a:rPr>
              <a:t>gì ?</a:t>
            </a:r>
          </a:p>
          <a:p>
            <a:pPr algn="just" eaLnBrk="1" hangingPunct="1">
              <a:buFontTx/>
              <a:buNone/>
            </a:pPr>
            <a:endParaRPr lang="en-US" sz="2800" smtClean="0">
              <a:solidFill>
                <a:srgbClr val="FF3300"/>
              </a:solidFill>
            </a:endParaRPr>
          </a:p>
          <a:p>
            <a:pPr algn="just" eaLnBrk="1" hangingPunct="1">
              <a:buFontTx/>
              <a:buNone/>
            </a:pPr>
            <a:r>
              <a:rPr lang="en-US" sz="2800" b="1" smtClean="0"/>
              <a:t>Nhóm 4: </a:t>
            </a:r>
            <a:r>
              <a:rPr lang="en-US" sz="2800" smtClean="0"/>
              <a:t>Thái độ của tác giả biểu hiện </a:t>
            </a:r>
            <a:r>
              <a:rPr lang="vi-VN" sz="2800" smtClean="0"/>
              <a:t>ra sao</a:t>
            </a:r>
            <a:r>
              <a:rPr lang="en-US" sz="2800" smtClean="0"/>
              <a:t>? Câu thơ nào thể hiện rõ nét nhất?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500" fill="hold"/>
                                        <p:tgtEl>
                                          <p:spTgt spid="48130"/>
                                        </p:tgtEl>
                                        <p:attrNameLst>
                                          <p:attrName>ppt_x</p:attrName>
                                        </p:attrNameLst>
                                      </p:cBhvr>
                                      <p:tavLst>
                                        <p:tav tm="0">
                                          <p:val>
                                            <p:strVal val="#ppt_x"/>
                                          </p:val>
                                        </p:tav>
                                        <p:tav tm="100000">
                                          <p:val>
                                            <p:strVal val="#ppt_x"/>
                                          </p:val>
                                        </p:tav>
                                      </p:tavLst>
                                    </p:anim>
                                    <p:anim calcmode="lin" valueType="num">
                                      <p:cBhvr additive="base">
                                        <p:cTn id="8" dur="500" fill="hold"/>
                                        <p:tgtEl>
                                          <p:spTgt spid="481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48131">
                                            <p:txEl>
                                              <p:pRg st="0" end="0"/>
                                            </p:txEl>
                                          </p:spTgt>
                                        </p:tgtEl>
                                        <p:attrNameLst>
                                          <p:attrName>style.visibility</p:attrName>
                                        </p:attrNameLst>
                                      </p:cBhvr>
                                      <p:to>
                                        <p:strVal val="visible"/>
                                      </p:to>
                                    </p:set>
                                    <p:animEffect transition="in" filter="diamond(in)">
                                      <p:cBhvr>
                                        <p:cTn id="13" dur="2000"/>
                                        <p:tgtEl>
                                          <p:spTgt spid="4813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8131">
                                            <p:txEl>
                                              <p:pRg st="2" end="2"/>
                                            </p:txEl>
                                          </p:spTgt>
                                        </p:tgtEl>
                                        <p:attrNameLst>
                                          <p:attrName>style.visibility</p:attrName>
                                        </p:attrNameLst>
                                      </p:cBhvr>
                                      <p:to>
                                        <p:strVal val="visible"/>
                                      </p:to>
                                    </p:set>
                                    <p:anim calcmode="lin" valueType="num">
                                      <p:cBhvr additive="base">
                                        <p:cTn id="18" dur="500" fill="hold"/>
                                        <p:tgtEl>
                                          <p:spTgt spid="48131">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81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8131">
                                            <p:txEl>
                                              <p:pRg st="4" end="4"/>
                                            </p:txEl>
                                          </p:spTgt>
                                        </p:tgtEl>
                                        <p:attrNameLst>
                                          <p:attrName>style.visibility</p:attrName>
                                        </p:attrNameLst>
                                      </p:cBhvr>
                                      <p:to>
                                        <p:strVal val="visible"/>
                                      </p:to>
                                    </p:set>
                                    <p:anim calcmode="lin" valueType="num">
                                      <p:cBhvr additive="base">
                                        <p:cTn id="24" dur="500" fill="hold"/>
                                        <p:tgtEl>
                                          <p:spTgt spid="48131">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813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8131">
                                            <p:txEl>
                                              <p:pRg st="6" end="6"/>
                                            </p:txEl>
                                          </p:spTgt>
                                        </p:tgtEl>
                                        <p:attrNameLst>
                                          <p:attrName>style.visibility</p:attrName>
                                        </p:attrNameLst>
                                      </p:cBhvr>
                                      <p:to>
                                        <p:strVal val="visible"/>
                                      </p:to>
                                    </p:set>
                                    <p:anim calcmode="lin" valueType="num">
                                      <p:cBhvr additive="base">
                                        <p:cTn id="30" dur="500" fill="hold"/>
                                        <p:tgtEl>
                                          <p:spTgt spid="48131">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813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0420" name="Text Box 4"/>
          <p:cNvSpPr txBox="1">
            <a:spLocks noChangeArrowheads="1"/>
          </p:cNvSpPr>
          <p:nvPr/>
        </p:nvSpPr>
        <p:spPr bwMode="auto">
          <a:xfrm>
            <a:off x="609600" y="381000"/>
            <a:ext cx="8229600" cy="5702300"/>
          </a:xfrm>
          <a:prstGeom prst="rect">
            <a:avLst/>
          </a:prstGeom>
          <a:noFill/>
          <a:ln w="9525">
            <a:noFill/>
            <a:miter lim="800000"/>
            <a:headEnd/>
            <a:tailEnd/>
          </a:ln>
        </p:spPr>
        <p:txBody>
          <a:bodyPr>
            <a:spAutoFit/>
          </a:bodyPr>
          <a:lstStyle/>
          <a:p>
            <a:pPr>
              <a:spcBef>
                <a:spcPct val="50000"/>
              </a:spcBef>
            </a:pPr>
            <a:r>
              <a:rPr lang="en-US" sz="3200" b="1" i="1">
                <a:solidFill>
                  <a:srgbClr val="FF3300"/>
                </a:solidFill>
              </a:rPr>
              <a:t>Dạo hiên vắng thầm gieo từng bước,</a:t>
            </a:r>
          </a:p>
          <a:p>
            <a:pPr>
              <a:spcBef>
                <a:spcPct val="50000"/>
              </a:spcBef>
            </a:pPr>
            <a:r>
              <a:rPr lang="en-US" sz="3200" b="1" i="1">
                <a:solidFill>
                  <a:srgbClr val="FF3300"/>
                </a:solidFill>
              </a:rPr>
              <a:t>Ngồi rèm thưa rủ thác đòi phen.</a:t>
            </a:r>
          </a:p>
          <a:p>
            <a:pPr>
              <a:spcBef>
                <a:spcPct val="50000"/>
              </a:spcBef>
            </a:pPr>
            <a:r>
              <a:rPr lang="en-US" sz="3200" b="1" i="1">
                <a:solidFill>
                  <a:srgbClr val="FF3300"/>
                </a:solidFill>
              </a:rPr>
              <a:t>     Ngoài rèm thước chẳng mách tin,</a:t>
            </a:r>
          </a:p>
          <a:p>
            <a:pPr>
              <a:spcBef>
                <a:spcPct val="50000"/>
              </a:spcBef>
            </a:pPr>
            <a:r>
              <a:rPr lang="en-US" sz="3200" b="1" i="1">
                <a:solidFill>
                  <a:srgbClr val="FF3300"/>
                </a:solidFill>
              </a:rPr>
              <a:t>Trong rèm, dường đã có đèn biết chăng?</a:t>
            </a:r>
          </a:p>
          <a:p>
            <a:pPr>
              <a:spcBef>
                <a:spcPct val="50000"/>
              </a:spcBef>
            </a:pPr>
            <a:r>
              <a:rPr lang="en-US" sz="3200" b="1" i="1">
                <a:solidFill>
                  <a:srgbClr val="FF3300"/>
                </a:solidFill>
              </a:rPr>
              <a:t>Đèn có biết dường bằng chẳng biết,</a:t>
            </a:r>
          </a:p>
          <a:p>
            <a:pPr>
              <a:spcBef>
                <a:spcPct val="50000"/>
              </a:spcBef>
            </a:pPr>
            <a:r>
              <a:rPr lang="en-US" sz="3200" b="1" i="1">
                <a:solidFill>
                  <a:srgbClr val="FF3300"/>
                </a:solidFill>
              </a:rPr>
              <a:t>Lòng thiếp riêng bi thiết mà thôi.</a:t>
            </a:r>
          </a:p>
          <a:p>
            <a:pPr>
              <a:spcBef>
                <a:spcPct val="50000"/>
              </a:spcBef>
            </a:pPr>
            <a:r>
              <a:rPr lang="en-US" sz="3200" b="1" i="1">
                <a:solidFill>
                  <a:srgbClr val="FF3300"/>
                </a:solidFill>
              </a:rPr>
              <a:t>     Buồn rầu nói chẳng nên lời,</a:t>
            </a:r>
          </a:p>
          <a:p>
            <a:pPr>
              <a:spcBef>
                <a:spcPct val="50000"/>
              </a:spcBef>
            </a:pPr>
            <a:r>
              <a:rPr lang="en-US" sz="3200" b="1" i="1">
                <a:solidFill>
                  <a:srgbClr val="FF3300"/>
                </a:solidFill>
              </a:rPr>
              <a:t>Hoa đèn kia với bóng người khá thương.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wedge">
                                      <p:cBhvr>
                                        <p:cTn id="7" dur="20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1200912131957685sachco.jpg"/>
          <p:cNvPicPr>
            <a:picLocks noChangeAspect="1"/>
          </p:cNvPicPr>
          <p:nvPr/>
        </p:nvPicPr>
        <p:blipFill>
          <a:blip r:embed="rId2">
            <a:lum bright="58000"/>
          </a:blip>
          <a:srcRect/>
          <a:stretch>
            <a:fillRect/>
          </a:stretch>
        </p:blipFill>
        <p:spPr bwMode="auto">
          <a:xfrm>
            <a:off x="533400" y="990600"/>
            <a:ext cx="8077200" cy="5334000"/>
          </a:xfrm>
          <a:prstGeom prst="rect">
            <a:avLst/>
          </a:prstGeom>
          <a:noFill/>
          <a:ln w="9525">
            <a:noFill/>
            <a:miter lim="800000"/>
            <a:headEnd/>
            <a:tailEnd/>
          </a:ln>
        </p:spPr>
      </p:pic>
      <p:sp>
        <p:nvSpPr>
          <p:cNvPr id="18434" name="Text Box 2"/>
          <p:cNvSpPr txBox="1">
            <a:spLocks noChangeArrowheads="1"/>
          </p:cNvSpPr>
          <p:nvPr/>
        </p:nvSpPr>
        <p:spPr bwMode="auto">
          <a:xfrm>
            <a:off x="609600" y="228600"/>
            <a:ext cx="5867400" cy="646113"/>
          </a:xfrm>
          <a:prstGeom prst="rect">
            <a:avLst/>
          </a:prstGeom>
          <a:noFill/>
          <a:ln w="9525">
            <a:noFill/>
            <a:miter lim="800000"/>
            <a:headEnd/>
            <a:tailEnd/>
          </a:ln>
        </p:spPr>
        <p:txBody>
          <a:bodyPr>
            <a:spAutoFit/>
          </a:bodyPr>
          <a:lstStyle/>
          <a:p>
            <a:pPr>
              <a:spcBef>
                <a:spcPct val="50000"/>
              </a:spcBef>
              <a:defRPr/>
            </a:pPr>
            <a:r>
              <a:rPr lang="en-US" sz="3600" b="1" i="1" dirty="0">
                <a:solidFill>
                  <a:srgbClr val="FF3300"/>
                </a:solidFill>
                <a:latin typeface="+mj-lt"/>
              </a:rPr>
              <a:t>II. </a:t>
            </a:r>
            <a:r>
              <a:rPr lang="en-US" sz="3600" b="1" i="1" dirty="0" err="1">
                <a:solidFill>
                  <a:srgbClr val="FF3300"/>
                </a:solidFill>
                <a:latin typeface="+mj-lt"/>
              </a:rPr>
              <a:t>Đọc</a:t>
            </a:r>
            <a:r>
              <a:rPr lang="en-US" sz="3600" b="1" i="1" dirty="0">
                <a:solidFill>
                  <a:srgbClr val="FF3300"/>
                </a:solidFill>
                <a:latin typeface="+mj-lt"/>
              </a:rPr>
              <a:t> </a:t>
            </a:r>
            <a:r>
              <a:rPr lang="en-US" sz="3600" b="1" i="1" dirty="0" err="1">
                <a:solidFill>
                  <a:srgbClr val="FF3300"/>
                </a:solidFill>
                <a:latin typeface="+mj-lt"/>
              </a:rPr>
              <a:t>hiểu</a:t>
            </a:r>
            <a:r>
              <a:rPr lang="en-US" sz="3600" b="1" i="1" dirty="0">
                <a:solidFill>
                  <a:srgbClr val="FF3300"/>
                </a:solidFill>
                <a:latin typeface="+mj-lt"/>
              </a:rPr>
              <a:t> </a:t>
            </a:r>
            <a:r>
              <a:rPr lang="en-US" sz="3600" b="1" i="1" dirty="0" err="1">
                <a:solidFill>
                  <a:srgbClr val="FF3300"/>
                </a:solidFill>
                <a:latin typeface="+mj-lt"/>
              </a:rPr>
              <a:t>văn</a:t>
            </a:r>
            <a:r>
              <a:rPr lang="en-US" sz="3600" b="1" i="1" dirty="0">
                <a:solidFill>
                  <a:srgbClr val="FF3300"/>
                </a:solidFill>
                <a:latin typeface="+mj-lt"/>
              </a:rPr>
              <a:t> </a:t>
            </a:r>
            <a:r>
              <a:rPr lang="en-US" sz="3600" b="1" i="1" dirty="0" err="1">
                <a:solidFill>
                  <a:srgbClr val="FF3300"/>
                </a:solidFill>
                <a:latin typeface="+mj-lt"/>
              </a:rPr>
              <a:t>bản</a:t>
            </a:r>
            <a:r>
              <a:rPr lang="en-US" sz="3600" b="1" i="1" dirty="0">
                <a:solidFill>
                  <a:srgbClr val="FF3300"/>
                </a:solidFill>
                <a:latin typeface="+mj-lt"/>
              </a:rPr>
              <a:t>:</a:t>
            </a:r>
          </a:p>
        </p:txBody>
      </p:sp>
      <p:sp>
        <p:nvSpPr>
          <p:cNvPr id="18435" name="Text Box 3"/>
          <p:cNvSpPr txBox="1">
            <a:spLocks noChangeArrowheads="1"/>
          </p:cNvSpPr>
          <p:nvPr/>
        </p:nvSpPr>
        <p:spPr bwMode="auto">
          <a:xfrm>
            <a:off x="1143000" y="1143000"/>
            <a:ext cx="7162800" cy="4121150"/>
          </a:xfrm>
          <a:prstGeom prst="rect">
            <a:avLst/>
          </a:prstGeom>
          <a:noFill/>
          <a:ln w="9525">
            <a:noFill/>
            <a:miter lim="800000"/>
            <a:headEnd/>
            <a:tailEnd/>
          </a:ln>
        </p:spPr>
        <p:txBody>
          <a:bodyPr>
            <a:spAutoFit/>
          </a:bodyPr>
          <a:lstStyle/>
          <a:p>
            <a:pPr marL="514350" indent="-514350" algn="just">
              <a:spcBef>
                <a:spcPct val="50000"/>
              </a:spcBef>
              <a:defRPr/>
            </a:pPr>
            <a:r>
              <a:rPr lang="en-US" sz="3200" dirty="0">
                <a:latin typeface="+mj-lt"/>
              </a:rPr>
              <a:t> </a:t>
            </a:r>
            <a:r>
              <a:rPr lang="en-US" sz="3200" b="1" i="1" dirty="0">
                <a:latin typeface="+mj-lt"/>
              </a:rPr>
              <a:t>1. </a:t>
            </a:r>
            <a:r>
              <a:rPr lang="en-US" sz="3200" b="1" i="1" dirty="0" err="1">
                <a:latin typeface="+mj-lt"/>
              </a:rPr>
              <a:t>Đọc</a:t>
            </a:r>
            <a:r>
              <a:rPr lang="en-US" sz="3200" b="1" i="1" dirty="0">
                <a:latin typeface="+mj-lt"/>
              </a:rPr>
              <a:t> </a:t>
            </a:r>
            <a:r>
              <a:rPr lang="en-US" sz="3200" b="1" i="1" dirty="0" err="1">
                <a:latin typeface="+mj-lt"/>
              </a:rPr>
              <a:t>và</a:t>
            </a:r>
            <a:r>
              <a:rPr lang="en-US" sz="3200" b="1" i="1" dirty="0">
                <a:latin typeface="+mj-lt"/>
              </a:rPr>
              <a:t> </a:t>
            </a:r>
            <a:r>
              <a:rPr lang="en-US" sz="3200" b="1" i="1" dirty="0" err="1">
                <a:latin typeface="+mj-lt"/>
              </a:rPr>
              <a:t>xem</a:t>
            </a:r>
            <a:r>
              <a:rPr lang="en-US" sz="3200" b="1" i="1" dirty="0">
                <a:latin typeface="+mj-lt"/>
              </a:rPr>
              <a:t> </a:t>
            </a:r>
            <a:r>
              <a:rPr lang="en-US" sz="3200" b="1" i="1" dirty="0" err="1">
                <a:latin typeface="+mj-lt"/>
              </a:rPr>
              <a:t>chú</a:t>
            </a:r>
            <a:r>
              <a:rPr lang="en-US" sz="3200" b="1" i="1" dirty="0">
                <a:latin typeface="+mj-lt"/>
              </a:rPr>
              <a:t> </a:t>
            </a:r>
            <a:r>
              <a:rPr lang="en-US" sz="3200" b="1" i="1" dirty="0" err="1">
                <a:latin typeface="+mj-lt"/>
              </a:rPr>
              <a:t>thích</a:t>
            </a:r>
            <a:r>
              <a:rPr lang="en-US" sz="3200" b="1" i="1" dirty="0">
                <a:latin typeface="+mj-lt"/>
              </a:rPr>
              <a:t>:</a:t>
            </a:r>
          </a:p>
          <a:p>
            <a:pPr marL="514350" indent="-514350" algn="just">
              <a:spcBef>
                <a:spcPct val="50000"/>
              </a:spcBef>
              <a:defRPr/>
            </a:pPr>
            <a:r>
              <a:rPr lang="en-US" sz="3200" b="1" i="1" dirty="0">
                <a:latin typeface="+mj-lt"/>
              </a:rPr>
              <a:t> 2.Tìm </a:t>
            </a:r>
            <a:r>
              <a:rPr lang="en-US" sz="3200" b="1" i="1" dirty="0" err="1">
                <a:latin typeface="+mj-lt"/>
              </a:rPr>
              <a:t>hiểu</a:t>
            </a:r>
            <a:r>
              <a:rPr lang="en-US" sz="3200" b="1" i="1" dirty="0">
                <a:latin typeface="+mj-lt"/>
              </a:rPr>
              <a:t> </a:t>
            </a:r>
            <a:r>
              <a:rPr lang="en-US" sz="3200" b="1" i="1" dirty="0" err="1">
                <a:latin typeface="+mj-lt"/>
              </a:rPr>
              <a:t>đoạn</a:t>
            </a:r>
            <a:r>
              <a:rPr lang="en-US" sz="3200" b="1" i="1" dirty="0">
                <a:latin typeface="+mj-lt"/>
              </a:rPr>
              <a:t> </a:t>
            </a:r>
            <a:r>
              <a:rPr lang="en-US" sz="3200" b="1" i="1" dirty="0" err="1">
                <a:latin typeface="+mj-lt"/>
              </a:rPr>
              <a:t>trích</a:t>
            </a:r>
            <a:r>
              <a:rPr lang="en-US" sz="3200" b="1" i="1" dirty="0">
                <a:latin typeface="+mj-lt"/>
              </a:rPr>
              <a:t>:</a:t>
            </a:r>
          </a:p>
          <a:p>
            <a:pPr marL="514350" indent="-514350" algn="just">
              <a:spcBef>
                <a:spcPct val="50000"/>
              </a:spcBef>
              <a:defRPr/>
            </a:pPr>
            <a:r>
              <a:rPr lang="en-US" sz="2800" b="1" i="1" dirty="0">
                <a:latin typeface="+mj-lt"/>
              </a:rPr>
              <a:t>      a.</a:t>
            </a:r>
            <a:r>
              <a:rPr lang="en-US" sz="3200" b="1" i="1" dirty="0">
                <a:latin typeface="+mj-lt"/>
              </a:rPr>
              <a:t> </a:t>
            </a:r>
            <a:r>
              <a:rPr lang="en-US" sz="3200" b="1" i="1" dirty="0" err="1">
                <a:latin typeface="+mj-lt"/>
              </a:rPr>
              <a:t>Đoạn</a:t>
            </a:r>
            <a:r>
              <a:rPr lang="en-US" sz="3200" b="1" i="1" dirty="0">
                <a:latin typeface="+mj-lt"/>
              </a:rPr>
              <a:t> 1:</a:t>
            </a:r>
          </a:p>
          <a:p>
            <a:pPr marL="514350" indent="-514350" algn="just">
              <a:spcBef>
                <a:spcPct val="50000"/>
              </a:spcBef>
              <a:buFont typeface="Arial" charset="0"/>
              <a:buNone/>
              <a:defRPr/>
            </a:pPr>
            <a:r>
              <a:rPr lang="en-US" sz="2800" dirty="0">
                <a:latin typeface="Times New Roman" pitchFamily="18" charset="0"/>
              </a:rPr>
              <a:t>          </a:t>
            </a:r>
            <a:r>
              <a:rPr lang="en-US" sz="2800" b="1" dirty="0">
                <a:latin typeface="Times New Roman" pitchFamily="18" charset="0"/>
              </a:rPr>
              <a:t>* 8 </a:t>
            </a:r>
            <a:r>
              <a:rPr lang="en-US" sz="2800" b="1" dirty="0" err="1">
                <a:latin typeface="Times New Roman" pitchFamily="18" charset="0"/>
              </a:rPr>
              <a:t>câu</a:t>
            </a:r>
            <a:r>
              <a:rPr lang="en-US" sz="2800" b="1" dirty="0">
                <a:latin typeface="Times New Roman" pitchFamily="18" charset="0"/>
              </a:rPr>
              <a:t> </a:t>
            </a:r>
            <a:r>
              <a:rPr lang="en-US" sz="2800" b="1" dirty="0" err="1">
                <a:latin typeface="Times New Roman" pitchFamily="18" charset="0"/>
              </a:rPr>
              <a:t>thơ</a:t>
            </a:r>
            <a:r>
              <a:rPr lang="en-US" sz="2800" b="1" dirty="0">
                <a:latin typeface="Times New Roman" pitchFamily="18" charset="0"/>
              </a:rPr>
              <a:t> </a:t>
            </a:r>
            <a:r>
              <a:rPr lang="en-US" sz="2800" b="1" dirty="0" err="1">
                <a:latin typeface="Times New Roman" pitchFamily="18" charset="0"/>
              </a:rPr>
              <a:t>đầu</a:t>
            </a:r>
            <a:r>
              <a:rPr lang="en-US" sz="2800" b="1" dirty="0">
                <a:latin typeface="Times New Roman" pitchFamily="18" charset="0"/>
              </a:rPr>
              <a:t>:</a:t>
            </a:r>
          </a:p>
          <a:p>
            <a:pPr marL="514350" indent="-514350" algn="just">
              <a:spcBef>
                <a:spcPct val="50000"/>
              </a:spcBef>
              <a:defRPr/>
            </a:pPr>
            <a:r>
              <a:rPr lang="en-US" sz="2800" dirty="0">
                <a:solidFill>
                  <a:srgbClr val="3366CC"/>
                </a:solidFill>
                <a:latin typeface="Times New Roman" pitchFamily="18" charset="0"/>
              </a:rPr>
              <a:t>  </a:t>
            </a:r>
          </a:p>
          <a:p>
            <a:pPr marL="514350" indent="-514350" algn="just">
              <a:spcBef>
                <a:spcPct val="50000"/>
              </a:spcBef>
              <a:defRPr/>
            </a:pPr>
            <a:r>
              <a:rPr lang="en-US" sz="2800" u="sng" dirty="0">
                <a:solidFill>
                  <a:srgbClr val="3366CC"/>
                </a:solidFill>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wedge">
                                      <p:cBhvr>
                                        <p:cTn id="7" dur="2000"/>
                                        <p:tgtEl>
                                          <p:spTgt spid="184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additive="base">
                                        <p:cTn id="12"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8435">
                                            <p:txEl>
                                              <p:pRg st="1" end="1"/>
                                            </p:txEl>
                                          </p:spTgt>
                                        </p:tgtEl>
                                        <p:attrNameLst>
                                          <p:attrName>style.visibility</p:attrName>
                                        </p:attrNameLst>
                                      </p:cBhvr>
                                      <p:to>
                                        <p:strVal val="visible"/>
                                      </p:to>
                                    </p:set>
                                    <p:anim calcmode="lin" valueType="num">
                                      <p:cBhvr additive="base">
                                        <p:cTn id="18"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8435">
                                            <p:txEl>
                                              <p:pRg st="2" end="2"/>
                                            </p:txEl>
                                          </p:spTgt>
                                        </p:tgtEl>
                                        <p:attrNameLst>
                                          <p:attrName>style.visibility</p:attrName>
                                        </p:attrNameLst>
                                      </p:cBhvr>
                                      <p:to>
                                        <p:strVal val="visible"/>
                                      </p:to>
                                    </p:set>
                                    <p:anim calcmode="lin" valueType="num">
                                      <p:cBhvr additive="base">
                                        <p:cTn id="24"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84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8435">
                                            <p:txEl>
                                              <p:pRg st="3" end="3"/>
                                            </p:txEl>
                                          </p:spTgt>
                                        </p:tgtEl>
                                        <p:attrNameLst>
                                          <p:attrName>style.visibility</p:attrName>
                                        </p:attrNameLst>
                                      </p:cBhvr>
                                      <p:to>
                                        <p:strVal val="visible"/>
                                      </p:to>
                                    </p:set>
                                    <p:anim calcmode="lin" valueType="num">
                                      <p:cBhvr additive="base">
                                        <p:cTn id="30"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843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685800" y="228600"/>
            <a:ext cx="7467600" cy="5694363"/>
          </a:xfrm>
          <a:prstGeom prst="rect">
            <a:avLst/>
          </a:prstGeom>
          <a:noFill/>
          <a:ln w="9525">
            <a:noFill/>
            <a:miter lim="800000"/>
            <a:headEnd/>
            <a:tailEnd/>
          </a:ln>
        </p:spPr>
        <p:txBody>
          <a:bodyPr>
            <a:spAutoFit/>
          </a:bodyPr>
          <a:lstStyle/>
          <a:p>
            <a:pPr algn="just">
              <a:spcBef>
                <a:spcPct val="50000"/>
              </a:spcBef>
            </a:pPr>
            <a:r>
              <a:rPr lang="en-US" sz="2800" i="1">
                <a:solidFill>
                  <a:srgbClr val="FF0000"/>
                </a:solidFill>
                <a:sym typeface="Wingdings 3" pitchFamily="18" charset="2"/>
              </a:rPr>
              <a:t>Dạo</a:t>
            </a:r>
            <a:r>
              <a:rPr lang="en-US" sz="2800">
                <a:sym typeface="Wingdings 3" pitchFamily="18" charset="2"/>
              </a:rPr>
              <a:t> </a:t>
            </a:r>
            <a:r>
              <a:rPr lang="en-US" sz="2800">
                <a:solidFill>
                  <a:srgbClr val="262626"/>
                </a:solidFill>
                <a:sym typeface="Wingdings 3" pitchFamily="18" charset="2"/>
              </a:rPr>
              <a:t>hiên vắng </a:t>
            </a:r>
            <a:r>
              <a:rPr lang="en-US" sz="2800">
                <a:sym typeface="Wingdings 3" pitchFamily="18" charset="2"/>
              </a:rPr>
              <a:t>thầm </a:t>
            </a:r>
            <a:r>
              <a:rPr lang="en-US" sz="2800" i="1">
                <a:solidFill>
                  <a:srgbClr val="FF0000"/>
                </a:solidFill>
                <a:sym typeface="Wingdings 3" pitchFamily="18" charset="2"/>
              </a:rPr>
              <a:t>gieo</a:t>
            </a:r>
            <a:r>
              <a:rPr lang="en-US" sz="2800">
                <a:sym typeface="Wingdings 3" pitchFamily="18" charset="2"/>
              </a:rPr>
              <a:t>  </a:t>
            </a:r>
            <a:r>
              <a:rPr lang="en-US" sz="2800">
                <a:solidFill>
                  <a:srgbClr val="7F7F7F"/>
                </a:solidFill>
                <a:sym typeface="Wingdings 3" pitchFamily="18" charset="2"/>
              </a:rPr>
              <a:t>từng bước</a:t>
            </a:r>
          </a:p>
          <a:p>
            <a:pPr algn="just">
              <a:spcBef>
                <a:spcPct val="50000"/>
              </a:spcBef>
            </a:pPr>
            <a:r>
              <a:rPr lang="en-US" sz="2800" i="1">
                <a:solidFill>
                  <a:srgbClr val="FF0000"/>
                </a:solidFill>
                <a:sym typeface="Wingdings 3" pitchFamily="18" charset="2"/>
              </a:rPr>
              <a:t>Ngồi</a:t>
            </a:r>
            <a:r>
              <a:rPr lang="en-US" sz="2800">
                <a:sym typeface="Wingdings 3" pitchFamily="18" charset="2"/>
              </a:rPr>
              <a:t> rèm thưa </a:t>
            </a:r>
            <a:r>
              <a:rPr lang="en-US" sz="2800" i="1">
                <a:solidFill>
                  <a:srgbClr val="FF0000"/>
                </a:solidFill>
                <a:sym typeface="Wingdings 3" pitchFamily="18" charset="2"/>
              </a:rPr>
              <a:t>rủ thác </a:t>
            </a:r>
            <a:r>
              <a:rPr lang="en-US" sz="2800">
                <a:sym typeface="Wingdings 3" pitchFamily="18" charset="2"/>
              </a:rPr>
              <a:t>đòi phen </a:t>
            </a:r>
          </a:p>
          <a:p>
            <a:pPr algn="just">
              <a:spcBef>
                <a:spcPct val="50000"/>
              </a:spcBef>
            </a:pPr>
            <a:r>
              <a:rPr lang="en-US" sz="2800">
                <a:sym typeface="Wingdings" pitchFamily="2" charset="2"/>
              </a:rPr>
              <a:t></a:t>
            </a:r>
            <a:r>
              <a:rPr lang="vi-VN" sz="2800">
                <a:sym typeface="Wingdings" pitchFamily="2" charset="2"/>
              </a:rPr>
              <a:t>Một mình lẻ loi n</a:t>
            </a:r>
            <a:r>
              <a:rPr lang="en-US" sz="2800">
                <a:sym typeface="Wingdings" pitchFamily="2" charset="2"/>
              </a:rPr>
              <a:t>goài hiên vắng cứ </a:t>
            </a:r>
            <a:r>
              <a:rPr lang="en-US" sz="2800" i="1">
                <a:solidFill>
                  <a:srgbClr val="FF3300"/>
                </a:solidFill>
                <a:sym typeface="Wingdings" pitchFamily="2" charset="2"/>
              </a:rPr>
              <a:t>đi đi lại lại</a:t>
            </a:r>
            <a:r>
              <a:rPr lang="vi-VN" sz="2800" i="1">
                <a:solidFill>
                  <a:srgbClr val="FF3300"/>
                </a:solidFill>
                <a:sym typeface="Wingdings" pitchFamily="2" charset="2"/>
              </a:rPr>
              <a:t>,</a:t>
            </a:r>
            <a:r>
              <a:rPr lang="en-US" sz="2800" i="1">
                <a:sym typeface="Wingdings" pitchFamily="2" charset="2"/>
              </a:rPr>
              <a:t> </a:t>
            </a:r>
            <a:r>
              <a:rPr lang="en-US" sz="2800" i="1">
                <a:solidFill>
                  <a:srgbClr val="FF3300"/>
                </a:solidFill>
                <a:sym typeface="Wingdings" pitchFamily="2" charset="2"/>
              </a:rPr>
              <a:t>thầm lặng</a:t>
            </a:r>
            <a:r>
              <a:rPr lang="en-US" sz="2800">
                <a:sym typeface="Wingdings" pitchFamily="2" charset="2"/>
              </a:rPr>
              <a:t> . Trong phòng, </a:t>
            </a:r>
            <a:r>
              <a:rPr lang="en-US" sz="2800" i="1">
                <a:solidFill>
                  <a:srgbClr val="FF3300"/>
                </a:solidFill>
                <a:sym typeface="Wingdings" pitchFamily="2" charset="2"/>
              </a:rPr>
              <a:t>buông rèm rồi lại cuốn rèm </a:t>
            </a:r>
            <a:r>
              <a:rPr lang="vi-VN" sz="2800" i="1">
                <a:solidFill>
                  <a:srgbClr val="FF3300"/>
                </a:solidFill>
                <a:sym typeface="Wingdings" pitchFamily="2" charset="2"/>
              </a:rPr>
              <a:t>nhiều lần.</a:t>
            </a:r>
            <a:endParaRPr lang="en-US" sz="2800" i="1">
              <a:solidFill>
                <a:srgbClr val="FF3300"/>
              </a:solidFill>
              <a:sym typeface="Wingdings" pitchFamily="2" charset="2"/>
            </a:endParaRPr>
          </a:p>
          <a:p>
            <a:pPr algn="just">
              <a:spcBef>
                <a:spcPct val="50000"/>
              </a:spcBef>
              <a:buFont typeface="Wingdings" pitchFamily="2" charset="2"/>
              <a:buChar char="à"/>
            </a:pPr>
            <a:r>
              <a:rPr lang="en-US" sz="2800">
                <a:sym typeface="Wingdings" pitchFamily="2" charset="2"/>
              </a:rPr>
              <a:t>Cử chỉ, hành động ấy cứ </a:t>
            </a:r>
            <a:r>
              <a:rPr lang="en-US" sz="2800" i="1">
                <a:solidFill>
                  <a:srgbClr val="FF3300"/>
                </a:solidFill>
                <a:sym typeface="Wingdings" pitchFamily="2" charset="2"/>
              </a:rPr>
              <a:t>lặp đi lặp lại</a:t>
            </a:r>
            <a:r>
              <a:rPr lang="en-US" sz="2800">
                <a:sym typeface="Wingdings" pitchFamily="2" charset="2"/>
              </a:rPr>
              <a:t> </a:t>
            </a:r>
            <a:r>
              <a:rPr lang="vi-VN" sz="2800">
                <a:sym typeface="Wingdings" pitchFamily="2" charset="2"/>
              </a:rPr>
              <a:t>nhằm</a:t>
            </a:r>
            <a:r>
              <a:rPr lang="en-US" sz="2800">
                <a:sym typeface="Wingdings 3" pitchFamily="18" charset="2"/>
              </a:rPr>
              <a:t> biểu lộ </a:t>
            </a:r>
            <a:r>
              <a:rPr lang="en-US" sz="2800" i="1" u="sng">
                <a:solidFill>
                  <a:srgbClr val="FF3300"/>
                </a:solidFill>
                <a:sym typeface="Wingdings 3" pitchFamily="18" charset="2"/>
              </a:rPr>
              <a:t>tâm trạng khắc khoải mong chờ </a:t>
            </a:r>
            <a:r>
              <a:rPr lang="en-US" sz="2800">
                <a:sym typeface="Wingdings 3" pitchFamily="18" charset="2"/>
              </a:rPr>
              <a:t>tin tức</a:t>
            </a:r>
            <a:r>
              <a:rPr lang="en-US" sz="2800" i="1" u="sng">
                <a:solidFill>
                  <a:srgbClr val="FF3300"/>
                </a:solidFill>
                <a:sym typeface="Wingdings 3" pitchFamily="18" charset="2"/>
              </a:rPr>
              <a:t> </a:t>
            </a:r>
            <a:r>
              <a:rPr lang="en-US" sz="2800">
                <a:sym typeface="Wingdings 3" pitchFamily="18" charset="2"/>
              </a:rPr>
              <a:t>người chồng nơi xa,</a:t>
            </a:r>
            <a:r>
              <a:rPr lang="vi-VN" sz="2800">
                <a:sym typeface="Wingdings 3" pitchFamily="18" charset="2"/>
              </a:rPr>
              <a:t> </a:t>
            </a:r>
            <a:r>
              <a:rPr lang="vi-VN" sz="2800" i="1" u="sng">
                <a:solidFill>
                  <a:srgbClr val="FF0000"/>
                </a:solidFill>
                <a:sym typeface="Wingdings 3" pitchFamily="18" charset="2"/>
              </a:rPr>
              <a:t>tâm trạng lẻ loi cô đơn</a:t>
            </a:r>
            <a:r>
              <a:rPr lang="vi-VN" sz="2800">
                <a:sym typeface="Wingdings 3" pitchFamily="18" charset="2"/>
              </a:rPr>
              <a:t> và</a:t>
            </a:r>
            <a:r>
              <a:rPr lang="en-US" sz="2800">
                <a:sym typeface="Wingdings 3" pitchFamily="18" charset="2"/>
              </a:rPr>
              <a:t> </a:t>
            </a:r>
            <a:r>
              <a:rPr lang="en-US" sz="2800" i="1" u="sng">
                <a:solidFill>
                  <a:srgbClr val="FF3300"/>
                </a:solidFill>
                <a:sym typeface="Wingdings 3" pitchFamily="18" charset="2"/>
              </a:rPr>
              <a:t>nỗi lòng</a:t>
            </a:r>
            <a:r>
              <a:rPr lang="en-US" sz="2800" u="sng">
                <a:sym typeface="Wingdings 3" pitchFamily="18" charset="2"/>
              </a:rPr>
              <a:t> </a:t>
            </a:r>
            <a:r>
              <a:rPr lang="en-US" sz="2800" i="1" u="sng">
                <a:solidFill>
                  <a:srgbClr val="FF3300"/>
                </a:solidFill>
                <a:sym typeface="Wingdings 3" pitchFamily="18" charset="2"/>
              </a:rPr>
              <a:t>ngổn ngang</a:t>
            </a:r>
            <a:r>
              <a:rPr lang="en-US" sz="2800">
                <a:sym typeface="Wingdings 3" pitchFamily="18" charset="2"/>
              </a:rPr>
              <a:t> trăm mối không biết san sẻ cùng ai của người chinh phụ.</a:t>
            </a:r>
          </a:p>
          <a:p>
            <a:pPr algn="just">
              <a:spcBef>
                <a:spcPct val="50000"/>
              </a:spcBef>
              <a:buFont typeface="Wingdings" pitchFamily="2" charset="2"/>
              <a:buNone/>
            </a:pPr>
            <a:endParaRPr lang="en-US" sz="2800">
              <a:sym typeface="Wingdings 3" pitchFamily="18" charset="2"/>
            </a:endParaRPr>
          </a:p>
        </p:txBody>
      </p:sp>
      <p:sp>
        <p:nvSpPr>
          <p:cNvPr id="3" name="Cloud"/>
          <p:cNvSpPr>
            <a:spLocks noChangeAspect="1" noEditPoints="1" noChangeArrowheads="1"/>
          </p:cNvSpPr>
          <p:nvPr/>
        </p:nvSpPr>
        <p:spPr bwMode="auto">
          <a:xfrm>
            <a:off x="457200" y="0"/>
            <a:ext cx="8229600" cy="29718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sz="2800">
              <a:solidFill>
                <a:srgbClr val="CC00FF"/>
              </a:solidFill>
            </a:endParaRPr>
          </a:p>
          <a:p>
            <a:pPr algn="ctr">
              <a:defRPr/>
            </a:pPr>
            <a:r>
              <a:rPr lang="en-US" sz="2800">
                <a:solidFill>
                  <a:srgbClr val="CC00FF"/>
                </a:solidFill>
              </a:rPr>
              <a:t>Hình ảnh người chinh phụ hiện ra qua những cử chỉ, hành động nào? Nhận xét gì về những cử chỉ, hành động ấy?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3"/>
                                        </p:tgtEl>
                                        <p:attrNameLst>
                                          <p:attrName>ppt_x</p:attrName>
                                        </p:attrNameLst>
                                      </p:cBhvr>
                                      <p:tavLst>
                                        <p:tav tm="0">
                                          <p:val>
                                            <p:strVal val="ppt_x"/>
                                          </p:val>
                                        </p:tav>
                                        <p:tav tm="100000">
                                          <p:val>
                                            <p:strVal val="ppt_x"/>
                                          </p:val>
                                        </p:tav>
                                      </p:tavLst>
                                    </p:anim>
                                    <p:anim calcmode="lin" valueType="num">
                                      <p:cBhvr additive="base">
                                        <p:cTn id="13" dur="500"/>
                                        <p:tgtEl>
                                          <p:spTgt spid="3"/>
                                        </p:tgtEl>
                                        <p:attrNameLst>
                                          <p:attrName>ppt_y</p:attrName>
                                        </p:attrNameLst>
                                      </p:cBhvr>
                                      <p:tavLst>
                                        <p:tav tm="0">
                                          <p:val>
                                            <p:strVal val="ppt_y"/>
                                          </p:val>
                                        </p:tav>
                                        <p:tav tm="100000">
                                          <p:val>
                                            <p:strVal val="1+ppt_h/2"/>
                                          </p:val>
                                        </p:tav>
                                      </p:tavLst>
                                    </p:anim>
                                    <p:set>
                                      <p:cBhvr>
                                        <p:cTn id="14" dur="1" fill="hold">
                                          <p:stCondLst>
                                            <p:cond delay="4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9458">
                                            <p:txEl>
                                              <p:pRg st="0" end="0"/>
                                            </p:txEl>
                                          </p:spTgt>
                                        </p:tgtEl>
                                        <p:attrNameLst>
                                          <p:attrName>style.visibility</p:attrName>
                                        </p:attrNameLst>
                                      </p:cBhvr>
                                      <p:to>
                                        <p:strVal val="visible"/>
                                      </p:to>
                                    </p:set>
                                    <p:anim calcmode="lin" valueType="num">
                                      <p:cBhvr additive="base">
                                        <p:cTn id="19" dur="500" fill="hold"/>
                                        <p:tgtEl>
                                          <p:spTgt spid="19458">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45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9458">
                                            <p:txEl>
                                              <p:pRg st="1" end="1"/>
                                            </p:txEl>
                                          </p:spTgt>
                                        </p:tgtEl>
                                        <p:attrNameLst>
                                          <p:attrName>style.visibility</p:attrName>
                                        </p:attrNameLst>
                                      </p:cBhvr>
                                      <p:to>
                                        <p:strVal val="visible"/>
                                      </p:to>
                                    </p:set>
                                    <p:anim calcmode="lin" valueType="num">
                                      <p:cBhvr additive="base">
                                        <p:cTn id="25" dur="500" fill="hold"/>
                                        <p:tgtEl>
                                          <p:spTgt spid="19458">
                                            <p:txEl>
                                              <p:pRg st="1" end="1"/>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45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9458">
                                            <p:txEl>
                                              <p:pRg st="2" end="2"/>
                                            </p:txEl>
                                          </p:spTgt>
                                        </p:tgtEl>
                                        <p:attrNameLst>
                                          <p:attrName>style.visibility</p:attrName>
                                        </p:attrNameLst>
                                      </p:cBhvr>
                                      <p:to>
                                        <p:strVal val="visible"/>
                                      </p:to>
                                    </p:set>
                                    <p:anim calcmode="lin" valueType="num">
                                      <p:cBhvr additive="base">
                                        <p:cTn id="31" dur="500" fill="hold"/>
                                        <p:tgtEl>
                                          <p:spTgt spid="19458">
                                            <p:txEl>
                                              <p:pRg st="2" end="2"/>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945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9458">
                                            <p:txEl>
                                              <p:pRg st="3" end="3"/>
                                            </p:txEl>
                                          </p:spTgt>
                                        </p:tgtEl>
                                        <p:attrNameLst>
                                          <p:attrName>style.visibility</p:attrName>
                                        </p:attrNameLst>
                                      </p:cBhvr>
                                      <p:to>
                                        <p:strVal val="visible"/>
                                      </p:to>
                                    </p:set>
                                    <p:anim calcmode="lin" valueType="num">
                                      <p:cBhvr additive="base">
                                        <p:cTn id="37" dur="500" fill="hold"/>
                                        <p:tgtEl>
                                          <p:spTgt spid="19458">
                                            <p:txEl>
                                              <p:pRg st="3" end="3"/>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945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en dau"/>
          <p:cNvPicPr>
            <a:picLocks noChangeAspect="1" noChangeArrowheads="1"/>
          </p:cNvPicPr>
          <p:nvPr/>
        </p:nvPicPr>
        <p:blipFill>
          <a:blip r:embed="rId2"/>
          <a:srcRect/>
          <a:stretch>
            <a:fillRect/>
          </a:stretch>
        </p:blipFill>
        <p:spPr bwMode="auto">
          <a:xfrm>
            <a:off x="152400" y="2525713"/>
            <a:ext cx="3962400" cy="4332287"/>
          </a:xfrm>
          <a:prstGeom prst="rect">
            <a:avLst/>
          </a:prstGeom>
          <a:noFill/>
          <a:ln w="9525">
            <a:noFill/>
            <a:miter lim="800000"/>
            <a:headEnd/>
            <a:tailEnd/>
          </a:ln>
        </p:spPr>
      </p:pic>
      <p:pic>
        <p:nvPicPr>
          <p:cNvPr id="16387" name="Picture 4" descr="girl2.jpg"/>
          <p:cNvPicPr>
            <a:picLocks noChangeAspect="1"/>
          </p:cNvPicPr>
          <p:nvPr/>
        </p:nvPicPr>
        <p:blipFill>
          <a:blip r:embed="rId3">
            <a:lum bright="32000"/>
          </a:blip>
          <a:srcRect/>
          <a:stretch>
            <a:fillRect/>
          </a:stretch>
        </p:blipFill>
        <p:spPr bwMode="auto">
          <a:xfrm>
            <a:off x="4430713" y="0"/>
            <a:ext cx="4713287" cy="6858000"/>
          </a:xfrm>
          <a:prstGeom prst="rect">
            <a:avLst/>
          </a:prstGeom>
          <a:noFill/>
          <a:ln w="9525">
            <a:noFill/>
            <a:miter lim="800000"/>
            <a:headEnd/>
            <a:tailEnd/>
          </a:ln>
        </p:spPr>
      </p:pic>
      <p:sp>
        <p:nvSpPr>
          <p:cNvPr id="51203" name="Rectangle 3"/>
          <p:cNvSpPr>
            <a:spLocks noGrp="1" noChangeArrowheads="1"/>
          </p:cNvSpPr>
          <p:nvPr>
            <p:ph type="body" idx="1"/>
          </p:nvPr>
        </p:nvSpPr>
        <p:spPr>
          <a:xfrm>
            <a:off x="0" y="-228600"/>
            <a:ext cx="9144000" cy="7239000"/>
          </a:xfrm>
        </p:spPr>
        <p:txBody>
          <a:bodyPr/>
          <a:lstStyle/>
          <a:p>
            <a:pPr algn="just">
              <a:buFontTx/>
              <a:buNone/>
            </a:pPr>
            <a:endParaRPr lang="en-US" sz="2800" smtClean="0"/>
          </a:p>
          <a:p>
            <a:pPr algn="just">
              <a:buFontTx/>
              <a:buNone/>
            </a:pPr>
            <a:r>
              <a:rPr lang="en-US" sz="2800" i="1" smtClean="0"/>
              <a:t>     </a:t>
            </a:r>
          </a:p>
          <a:p>
            <a:pPr algn="just">
              <a:buFontTx/>
              <a:buNone/>
            </a:pPr>
            <a:r>
              <a:rPr lang="en-US" sz="2800" i="1" smtClean="0"/>
              <a:t>             Ngoài rèm </a:t>
            </a:r>
            <a:r>
              <a:rPr lang="en-US" sz="2800" i="1" u="sng" smtClean="0">
                <a:solidFill>
                  <a:srgbClr val="FF0000"/>
                </a:solidFill>
              </a:rPr>
              <a:t>thước</a:t>
            </a:r>
            <a:r>
              <a:rPr lang="en-US" sz="2800" i="1" smtClean="0">
                <a:solidFill>
                  <a:srgbClr val="FF0000"/>
                </a:solidFill>
              </a:rPr>
              <a:t> </a:t>
            </a:r>
            <a:r>
              <a:rPr lang="en-US" sz="2800" i="1" u="sng" smtClean="0">
                <a:solidFill>
                  <a:srgbClr val="FF0000"/>
                </a:solidFill>
              </a:rPr>
              <a:t>chẳng </a:t>
            </a:r>
            <a:r>
              <a:rPr lang="en-US" sz="2800" i="1" u="sng" smtClean="0">
                <a:solidFill>
                  <a:srgbClr val="FF3300"/>
                </a:solidFill>
              </a:rPr>
              <a:t>mách tin,</a:t>
            </a:r>
          </a:p>
          <a:p>
            <a:pPr algn="just">
              <a:buFontTx/>
              <a:buNone/>
            </a:pPr>
            <a:r>
              <a:rPr lang="en-US" sz="2800" i="1" smtClean="0"/>
              <a:t>       Trong rèm </a:t>
            </a:r>
            <a:r>
              <a:rPr lang="en-US" sz="2800" i="1" u="sng" smtClean="0">
                <a:solidFill>
                  <a:srgbClr val="FF3300"/>
                </a:solidFill>
              </a:rPr>
              <a:t>dường đã có đèn biết chăng?</a:t>
            </a:r>
          </a:p>
          <a:p>
            <a:pPr algn="just">
              <a:buFontTx/>
              <a:buNone/>
            </a:pPr>
            <a:endParaRPr lang="en-US" sz="2800" i="1" smtClean="0"/>
          </a:p>
        </p:txBody>
      </p:sp>
      <p:sp>
        <p:nvSpPr>
          <p:cNvPr id="51204" name="Cloud"/>
          <p:cNvSpPr>
            <a:spLocks noChangeAspect="1" noEditPoints="1" noChangeArrowheads="1"/>
          </p:cNvSpPr>
          <p:nvPr/>
        </p:nvSpPr>
        <p:spPr bwMode="auto">
          <a:xfrm>
            <a:off x="228600" y="0"/>
            <a:ext cx="8915400" cy="27432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lgn="ctr">
              <a:defRPr/>
            </a:pPr>
            <a:r>
              <a:rPr lang="en-US" sz="2800">
                <a:solidFill>
                  <a:srgbClr val="CC00FF"/>
                </a:solidFill>
              </a:rPr>
              <a:t>Chỉ ra những câu thơ tả yếu tố ngoại cảnh? Những biện pháp nghệ thuật nào được sử dụng? Tác dụng của những biện pháp ấy?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additive="base">
                                        <p:cTn id="7" dur="500" fill="hold"/>
                                        <p:tgtEl>
                                          <p:spTgt spid="51204"/>
                                        </p:tgtEl>
                                        <p:attrNameLst>
                                          <p:attrName>ppt_x</p:attrName>
                                        </p:attrNameLst>
                                      </p:cBhvr>
                                      <p:tavLst>
                                        <p:tav tm="0">
                                          <p:val>
                                            <p:strVal val="#ppt_x"/>
                                          </p:val>
                                        </p:tav>
                                        <p:tav tm="100000">
                                          <p:val>
                                            <p:strVal val="#ppt_x"/>
                                          </p:val>
                                        </p:tav>
                                      </p:tavLst>
                                    </p:anim>
                                    <p:anim calcmode="lin" valueType="num">
                                      <p:cBhvr additive="base">
                                        <p:cTn id="8" dur="500" fill="hold"/>
                                        <p:tgtEl>
                                          <p:spTgt spid="5120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51204"/>
                                        </p:tgtEl>
                                        <p:attrNameLst>
                                          <p:attrName>ppt_x</p:attrName>
                                        </p:attrNameLst>
                                      </p:cBhvr>
                                      <p:tavLst>
                                        <p:tav tm="0">
                                          <p:val>
                                            <p:strVal val="ppt_x"/>
                                          </p:val>
                                        </p:tav>
                                        <p:tav tm="100000">
                                          <p:val>
                                            <p:strVal val="ppt_x"/>
                                          </p:val>
                                        </p:tav>
                                      </p:tavLst>
                                    </p:anim>
                                    <p:anim calcmode="lin" valueType="num">
                                      <p:cBhvr additive="base">
                                        <p:cTn id="13" dur="500"/>
                                        <p:tgtEl>
                                          <p:spTgt spid="51204"/>
                                        </p:tgtEl>
                                        <p:attrNameLst>
                                          <p:attrName>ppt_y</p:attrName>
                                        </p:attrNameLst>
                                      </p:cBhvr>
                                      <p:tavLst>
                                        <p:tav tm="0">
                                          <p:val>
                                            <p:strVal val="ppt_y"/>
                                          </p:val>
                                        </p:tav>
                                        <p:tav tm="100000">
                                          <p:val>
                                            <p:strVal val="1+ppt_h/2"/>
                                          </p:val>
                                        </p:tav>
                                      </p:tavLst>
                                    </p:anim>
                                    <p:set>
                                      <p:cBhvr>
                                        <p:cTn id="14" dur="1" fill="hold">
                                          <p:stCondLst>
                                            <p:cond delay="499"/>
                                          </p:stCondLst>
                                        </p:cTn>
                                        <p:tgtEl>
                                          <p:spTgt spid="5120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03">
                                            <p:txEl>
                                              <p:pRg st="1" end="1"/>
                                            </p:txEl>
                                          </p:spTgt>
                                        </p:tgtEl>
                                        <p:attrNameLst>
                                          <p:attrName>style.visibility</p:attrName>
                                        </p:attrNameLst>
                                      </p:cBhvr>
                                      <p:to>
                                        <p:strVal val="visible"/>
                                      </p:to>
                                    </p:set>
                                    <p:anim calcmode="lin" valueType="num">
                                      <p:cBhvr additive="base">
                                        <p:cTn id="19" dur="500" fill="hold"/>
                                        <p:tgtEl>
                                          <p:spTgt spid="5120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203">
                                            <p:txEl>
                                              <p:pRg st="2" end="2"/>
                                            </p:txEl>
                                          </p:spTgt>
                                        </p:tgtEl>
                                        <p:attrNameLst>
                                          <p:attrName>style.visibility</p:attrName>
                                        </p:attrNameLst>
                                      </p:cBhvr>
                                      <p:to>
                                        <p:strVal val="visible"/>
                                      </p:to>
                                    </p:set>
                                    <p:anim calcmode="lin" valueType="num">
                                      <p:cBhvr additive="base">
                                        <p:cTn id="25" dur="500" fill="hold"/>
                                        <p:tgtEl>
                                          <p:spTgt spid="5120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0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1203">
                                            <p:txEl>
                                              <p:pRg st="3" end="3"/>
                                            </p:txEl>
                                          </p:spTgt>
                                        </p:tgtEl>
                                        <p:attrNameLst>
                                          <p:attrName>style.visibility</p:attrName>
                                        </p:attrNameLst>
                                      </p:cBhvr>
                                      <p:to>
                                        <p:strVal val="visible"/>
                                      </p:to>
                                    </p:set>
                                    <p:anim calcmode="lin" valueType="num">
                                      <p:cBhvr additive="base">
                                        <p:cTn id="29" dur="500" fill="hold"/>
                                        <p:tgtEl>
                                          <p:spTgt spid="5120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120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animBg="1"/>
      <p:bldP spid="5120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381000" y="0"/>
            <a:ext cx="8305800" cy="6858000"/>
          </a:xfrm>
        </p:spPr>
        <p:txBody>
          <a:bodyPr/>
          <a:lstStyle/>
          <a:p>
            <a:pPr algn="just">
              <a:buFontTx/>
              <a:buNone/>
            </a:pPr>
            <a:endParaRPr lang="en-US" smtClean="0">
              <a:sym typeface="Wingdings" pitchFamily="2" charset="2"/>
            </a:endParaRPr>
          </a:p>
          <a:p>
            <a:pPr algn="just">
              <a:buFontTx/>
              <a:buNone/>
            </a:pPr>
            <a:r>
              <a:rPr lang="en-US" smtClean="0">
                <a:sym typeface="Wingdings" pitchFamily="2" charset="2"/>
              </a:rPr>
              <a:t>- Từ phủ định “ chẳng” để khẳng định không có tin tức của người chồng gửi về Người chinh phụ </a:t>
            </a:r>
            <a:r>
              <a:rPr lang="en-US" i="1" u="sng" smtClean="0">
                <a:solidFill>
                  <a:srgbClr val="FF3300"/>
                </a:solidFill>
                <a:sym typeface="Wingdings" pitchFamily="2" charset="2"/>
              </a:rPr>
              <a:t>trách</a:t>
            </a:r>
            <a:r>
              <a:rPr lang="en-US" smtClean="0">
                <a:sym typeface="Wingdings" pitchFamily="2" charset="2"/>
              </a:rPr>
              <a:t> chim thước sao chẳng mách tin vui để nàng </a:t>
            </a:r>
            <a:r>
              <a:rPr lang="en-US" i="1" u="sng" smtClean="0">
                <a:solidFill>
                  <a:srgbClr val="FF3300"/>
                </a:solidFill>
                <a:sym typeface="Wingdings" pitchFamily="2" charset="2"/>
              </a:rPr>
              <a:t>buồn bã, thất vọng, </a:t>
            </a:r>
            <a:r>
              <a:rPr lang="en-US" smtClean="0">
                <a:sym typeface="Wingdings" pitchFamily="2" charset="2"/>
              </a:rPr>
              <a:t>càng ngóng chờ thì càng bặt tin tức</a:t>
            </a:r>
          </a:p>
          <a:p>
            <a:pPr algn="just">
              <a:buFontTx/>
              <a:buChar char="-"/>
            </a:pPr>
            <a:r>
              <a:rPr lang="en-US" smtClean="0">
                <a:sym typeface="Wingdings" pitchFamily="2" charset="2"/>
              </a:rPr>
              <a:t>Câu hỏi tu từ, nghệ thuật nhân hóa, người chinh phụ  </a:t>
            </a:r>
            <a:r>
              <a:rPr lang="en-US" i="1" u="sng" smtClean="0">
                <a:solidFill>
                  <a:srgbClr val="FF3300"/>
                </a:solidFill>
                <a:sym typeface="Wingdings" pitchFamily="2" charset="2"/>
              </a:rPr>
              <a:t>khát  khao được đồng cảm</a:t>
            </a:r>
            <a:r>
              <a:rPr lang="en-US" smtClean="0">
                <a:sym typeface="Wingdings" pitchFamily="2" charset="2"/>
              </a:rPr>
              <a:t> nên </a:t>
            </a:r>
            <a:r>
              <a:rPr lang="en-US" i="1" u="sng" smtClean="0">
                <a:solidFill>
                  <a:srgbClr val="FF3300"/>
                </a:solidFill>
                <a:sym typeface="Wingdings" pitchFamily="2" charset="2"/>
              </a:rPr>
              <a:t>hi vọng</a:t>
            </a:r>
            <a:r>
              <a:rPr lang="en-US" smtClean="0">
                <a:sym typeface="Wingdings" pitchFamily="2" charset="2"/>
              </a:rPr>
              <a:t> ngọn đèn trở thành người bạn để dãi bày tâm sự. </a:t>
            </a:r>
          </a:p>
          <a:p>
            <a:pPr algn="just">
              <a:buFontTx/>
              <a:buNone/>
            </a:pPr>
            <a:endParaRPr lang="en-US" smtClean="0">
              <a:sym typeface="Wingdings" pitchFamily="2" charset="2"/>
            </a:endParaRPr>
          </a:p>
          <a:p>
            <a:pPr algn="just">
              <a:buFontTx/>
              <a:buChar cha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227">
                                            <p:txEl>
                                              <p:pRg st="1" end="1"/>
                                            </p:txEl>
                                          </p:spTgt>
                                        </p:tgtEl>
                                        <p:attrNameLst>
                                          <p:attrName>style.visibility</p:attrName>
                                        </p:attrNameLst>
                                      </p:cBhvr>
                                      <p:to>
                                        <p:strVal val="visible"/>
                                      </p:to>
                                    </p:set>
                                    <p:anim calcmode="lin" valueType="num">
                                      <p:cBhvr additive="base">
                                        <p:cTn id="7"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2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227">
                                            <p:txEl>
                                              <p:pRg st="2" end="2"/>
                                            </p:txEl>
                                          </p:spTgt>
                                        </p:tgtEl>
                                        <p:attrNameLst>
                                          <p:attrName>style.visibility</p:attrName>
                                        </p:attrNameLst>
                                      </p:cBhvr>
                                      <p:to>
                                        <p:strVal val="visible"/>
                                      </p:to>
                                    </p:set>
                                    <p:anim calcmode="lin" valueType="num">
                                      <p:cBhvr additive="base">
                                        <p:cTn id="13"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0"/>
            <a:ext cx="8229600" cy="1417638"/>
          </a:xfrm>
        </p:spPr>
        <p:txBody>
          <a:bodyPr/>
          <a:lstStyle/>
          <a:p>
            <a:r>
              <a:rPr lang="en-US" sz="2800" smtClean="0"/>
              <a:t>      </a:t>
            </a:r>
            <a:r>
              <a:rPr lang="en-US" sz="2800" i="1" smtClean="0"/>
              <a:t>Đèn có biết dường bằng </a:t>
            </a:r>
            <a:r>
              <a:rPr lang="en-US" sz="2800" i="1" smtClean="0">
                <a:solidFill>
                  <a:srgbClr val="FF3300"/>
                </a:solidFill>
              </a:rPr>
              <a:t>chẳng biết</a:t>
            </a:r>
            <a:r>
              <a:rPr lang="en-US" sz="2800" i="1" smtClean="0"/>
              <a:t>,</a:t>
            </a:r>
            <a:br>
              <a:rPr lang="en-US" sz="2800" i="1" smtClean="0"/>
            </a:br>
            <a:r>
              <a:rPr lang="en-US" sz="2800" i="1" smtClean="0"/>
              <a:t>Lòng thiếp riêng </a:t>
            </a:r>
            <a:r>
              <a:rPr lang="en-US" sz="2800" i="1" smtClean="0">
                <a:solidFill>
                  <a:srgbClr val="FF3300"/>
                </a:solidFill>
              </a:rPr>
              <a:t>bi thiết</a:t>
            </a:r>
            <a:r>
              <a:rPr lang="en-US" sz="2800" i="1" smtClean="0"/>
              <a:t> mà thôi.</a:t>
            </a:r>
          </a:p>
        </p:txBody>
      </p:sp>
      <p:sp>
        <p:nvSpPr>
          <p:cNvPr id="18435" name="Rectangle 3"/>
          <p:cNvSpPr>
            <a:spLocks noGrp="1" noChangeArrowheads="1"/>
          </p:cNvSpPr>
          <p:nvPr>
            <p:ph type="body" idx="1"/>
          </p:nvPr>
        </p:nvSpPr>
        <p:spPr>
          <a:xfrm>
            <a:off x="457200" y="1295400"/>
            <a:ext cx="8229600" cy="5334000"/>
          </a:xfrm>
        </p:spPr>
        <p:txBody>
          <a:bodyPr/>
          <a:lstStyle/>
          <a:p>
            <a:pPr algn="just">
              <a:buFontTx/>
              <a:buChar char="-"/>
            </a:pPr>
            <a:r>
              <a:rPr lang="en-US" smtClean="0">
                <a:sym typeface="Wingdings" pitchFamily="2" charset="2"/>
              </a:rPr>
              <a:t>Điệp bắc cầu</a:t>
            </a:r>
            <a:r>
              <a:rPr lang="vi-VN" smtClean="0">
                <a:sym typeface="Wingdings" pitchFamily="2" charset="2"/>
              </a:rPr>
              <a:t>( biện pháp nghệ thuật phổ biến trong tác phẩm)</a:t>
            </a:r>
            <a:r>
              <a:rPr lang="en-US" smtClean="0">
                <a:sym typeface="Wingdings" pitchFamily="2" charset="2"/>
              </a:rPr>
              <a:t> </a:t>
            </a:r>
            <a:r>
              <a:rPr lang="en-US" i="1" u="sng" smtClean="0">
                <a:solidFill>
                  <a:srgbClr val="FF3300"/>
                </a:solidFill>
                <a:sym typeface="Wingdings" pitchFamily="2" charset="2"/>
              </a:rPr>
              <a:t>Nỗi thất vọng</a:t>
            </a:r>
            <a:r>
              <a:rPr lang="en-US" smtClean="0">
                <a:sym typeface="Wingdings" pitchFamily="2" charset="2"/>
              </a:rPr>
              <a:t> khi nhận ra đèn chỉ là vật vô tri vô giác, có biết cũng như không, chỉ mình mới hiểu lòng mình.</a:t>
            </a:r>
          </a:p>
          <a:p>
            <a:pPr>
              <a:buFontTx/>
              <a:buNone/>
            </a:pPr>
            <a:r>
              <a:rPr lang="en-US" smtClean="0">
                <a:sym typeface="Wingdings" pitchFamily="2" charset="2"/>
              </a:rPr>
              <a:t>                       </a:t>
            </a:r>
            <a:r>
              <a:rPr lang="en-US" i="1" u="sng" smtClean="0">
                <a:solidFill>
                  <a:srgbClr val="FF3300"/>
                </a:solidFill>
                <a:sym typeface="Wingdings" pitchFamily="2" charset="2"/>
              </a:rPr>
              <a:t>Nỗi</a:t>
            </a:r>
            <a:r>
              <a:rPr lang="vi-VN" i="1" u="sng" smtClean="0">
                <a:solidFill>
                  <a:srgbClr val="FF3300"/>
                </a:solidFill>
                <a:sym typeface="Wingdings" pitchFamily="2" charset="2"/>
              </a:rPr>
              <a:t> buồn, sự</a:t>
            </a:r>
            <a:r>
              <a:rPr lang="en-US" i="1" u="sng" smtClean="0">
                <a:solidFill>
                  <a:srgbClr val="FF3300"/>
                </a:solidFill>
                <a:sym typeface="Wingdings" pitchFamily="2" charset="2"/>
              </a:rPr>
              <a:t> cô đơn, lẻ loi diễn ra</a:t>
            </a:r>
            <a:r>
              <a:rPr lang="en-US" smtClean="0">
                <a:sym typeface="Wingdings" pitchFamily="2" charset="2"/>
              </a:rPr>
              <a:t> </a:t>
            </a:r>
            <a:r>
              <a:rPr lang="en-US" i="1" u="sng" smtClean="0">
                <a:solidFill>
                  <a:srgbClr val="FF3300"/>
                </a:solidFill>
                <a:sym typeface="Wingdings" pitchFamily="2" charset="2"/>
              </a:rPr>
              <a:t>triền miên</a:t>
            </a:r>
            <a:r>
              <a:rPr lang="vi-VN" i="1" u="sng" smtClean="0">
                <a:solidFill>
                  <a:srgbClr val="FF3300"/>
                </a:solidFill>
                <a:sym typeface="Wingdings" pitchFamily="2" charset="2"/>
              </a:rPr>
              <a:t> kéo dài lê thê trong không gian, thời gian dường như không bao giờ dứt</a:t>
            </a:r>
            <a:r>
              <a:rPr lang="en-US" smtClean="0">
                <a:sym typeface="Wingdings" pitchFamily="2" charset="2"/>
              </a:rPr>
              <a:t>: lẻ loi ngoài hiên, lẻ loi trong phòng, lẻ loi ban ngày, lẻ loi ban đêm.</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ppt_x"/>
                                          </p:val>
                                        </p:tav>
                                        <p:tav tm="100000">
                                          <p:val>
                                            <p:strVal val="#ppt_x"/>
                                          </p:val>
                                        </p:tav>
                                      </p:tavLst>
                                    </p:anim>
                                    <p:anim calcmode="lin" valueType="num">
                                      <p:cBhvr additive="base">
                                        <p:cTn id="8"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435">
                                            <p:txEl>
                                              <p:pRg st="0" end="0"/>
                                            </p:txEl>
                                          </p:spTgt>
                                        </p:tgtEl>
                                        <p:attrNameLst>
                                          <p:attrName>style.visibility</p:attrName>
                                        </p:attrNameLst>
                                      </p:cBhvr>
                                      <p:to>
                                        <p:strVal val="visible"/>
                                      </p:to>
                                    </p:set>
                                    <p:anim calcmode="lin" valueType="num">
                                      <p:cBhvr additive="base">
                                        <p:cTn id="13"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435">
                                            <p:txEl>
                                              <p:pRg st="1" end="1"/>
                                            </p:txEl>
                                          </p:spTgt>
                                        </p:tgtEl>
                                        <p:attrNameLst>
                                          <p:attrName>style.visibility</p:attrName>
                                        </p:attrNameLst>
                                      </p:cBhvr>
                                      <p:to>
                                        <p:strVal val="visible"/>
                                      </p:to>
                                    </p:set>
                                    <p:anim calcmode="lin" valueType="num">
                                      <p:cBhvr additive="base">
                                        <p:cTn id="19"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1"/>
          </p:nvPr>
        </p:nvSpPr>
        <p:spPr>
          <a:xfrm>
            <a:off x="304800" y="0"/>
            <a:ext cx="8229600" cy="6659563"/>
          </a:xfrm>
        </p:spPr>
        <p:txBody>
          <a:bodyPr/>
          <a:lstStyle/>
          <a:p>
            <a:pPr algn="just">
              <a:buFontTx/>
              <a:buNone/>
            </a:pPr>
            <a:endParaRPr lang="en-US" smtClean="0">
              <a:sym typeface="Wingdings" pitchFamily="2" charset="2"/>
            </a:endParaRPr>
          </a:p>
          <a:p>
            <a:pPr algn="just">
              <a:buFontTx/>
              <a:buNone/>
            </a:pPr>
            <a:r>
              <a:rPr lang="en-US" smtClean="0">
                <a:sym typeface="Wingdings" pitchFamily="2" charset="2"/>
              </a:rPr>
              <a:t>- Nỗi lòng không biết san sẻ dãi bày cùng ai cứ ngày một chồng chất tạo thành nỗi đau “bi thiếtTình cảnh lẻ loi của người chinh phụ.</a:t>
            </a:r>
          </a:p>
          <a:p>
            <a:pPr algn="just">
              <a:buFontTx/>
              <a:buNone/>
            </a:pPr>
            <a:r>
              <a:rPr lang="en-US" smtClean="0">
                <a:sym typeface="Wingdings" pitchFamily="2" charset="2"/>
              </a:rPr>
              <a:t>Tâm trạng nhân vật trữ tình </a:t>
            </a:r>
            <a:r>
              <a:rPr lang="en-US" i="1" u="sng" smtClean="0">
                <a:solidFill>
                  <a:srgbClr val="FF3300"/>
                </a:solidFill>
                <a:sym typeface="Wingdings" pitchFamily="2" charset="2"/>
              </a:rPr>
              <a:t>chuyển từ lời kể bên ngoài sang độc thoại nội tâm: tự dằn vặt, ngậm ngùi, với nỗi khắc khoải đợi chờ trong lẻ loi, cô đơn.</a:t>
            </a:r>
          </a:p>
          <a:p>
            <a:pPr algn="just"/>
            <a:endParaRPr lang="en-US" i="1" u="sng" smtClean="0">
              <a:solidFill>
                <a:srgbClr val="FF3300"/>
              </a:solidFill>
            </a:endParaRPr>
          </a:p>
        </p:txBody>
      </p:sp>
      <p:sp>
        <p:nvSpPr>
          <p:cNvPr id="19460" name="Cloud"/>
          <p:cNvSpPr>
            <a:spLocks noChangeAspect="1" noEditPoints="1" noChangeArrowheads="1"/>
          </p:cNvSpPr>
          <p:nvPr/>
        </p:nvSpPr>
        <p:spPr bwMode="auto">
          <a:xfrm>
            <a:off x="2133600" y="381000"/>
            <a:ext cx="5715000" cy="19050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sz="2800" dirty="0"/>
          </a:p>
          <a:p>
            <a:pPr algn="ctr">
              <a:defRPr/>
            </a:pPr>
            <a:r>
              <a:rPr lang="en-US" sz="3200" dirty="0" err="1"/>
              <a:t>Em</a:t>
            </a:r>
            <a:r>
              <a:rPr lang="en-US" sz="3200" dirty="0"/>
              <a:t> </a:t>
            </a:r>
            <a:r>
              <a:rPr lang="en-US" sz="3200" dirty="0" err="1"/>
              <a:t>hiểu</a:t>
            </a:r>
            <a:r>
              <a:rPr lang="en-US" sz="3200" dirty="0"/>
              <a:t> </a:t>
            </a:r>
            <a:r>
              <a:rPr lang="en-US" sz="3200" dirty="0" err="1"/>
              <a:t>gì</a:t>
            </a:r>
            <a:r>
              <a:rPr lang="en-US" sz="3200" dirty="0"/>
              <a:t> </a:t>
            </a:r>
            <a:r>
              <a:rPr lang="en-US" sz="3200" dirty="0" err="1"/>
              <a:t>về</a:t>
            </a:r>
            <a:r>
              <a:rPr lang="en-US" sz="3200" dirty="0"/>
              <a:t> 2 </a:t>
            </a:r>
            <a:r>
              <a:rPr lang="en-US" sz="3200" dirty="0" err="1"/>
              <a:t>từ</a:t>
            </a:r>
            <a:endParaRPr lang="en-US" sz="3200" dirty="0"/>
          </a:p>
          <a:p>
            <a:pPr algn="ctr">
              <a:defRPr/>
            </a:pPr>
            <a:r>
              <a:rPr lang="en-US" sz="3200" dirty="0"/>
              <a:t>“ bi </a:t>
            </a:r>
            <a:r>
              <a:rPr lang="en-US" sz="3200" dirty="0" err="1"/>
              <a:t>thiết</a:t>
            </a:r>
            <a:r>
              <a:rPr lang="en-US" sz="32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additive="base">
                                        <p:cTn id="7" dur="500" fill="hold"/>
                                        <p:tgtEl>
                                          <p:spTgt spid="19460"/>
                                        </p:tgtEl>
                                        <p:attrNameLst>
                                          <p:attrName>ppt_x</p:attrName>
                                        </p:attrNameLst>
                                      </p:cBhvr>
                                      <p:tavLst>
                                        <p:tav tm="0">
                                          <p:val>
                                            <p:strVal val="#ppt_x"/>
                                          </p:val>
                                        </p:tav>
                                        <p:tav tm="100000">
                                          <p:val>
                                            <p:strVal val="#ppt_x"/>
                                          </p:val>
                                        </p:tav>
                                      </p:tavLst>
                                    </p:anim>
                                    <p:anim calcmode="lin" valueType="num">
                                      <p:cBhvr additive="base">
                                        <p:cTn id="8" dur="500" fill="hold"/>
                                        <p:tgtEl>
                                          <p:spTgt spid="1946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grpId="0" nodeType="clickEffect">
                                  <p:stCondLst>
                                    <p:cond delay="0"/>
                                  </p:stCondLst>
                                  <p:childTnLst>
                                    <p:animEffect transition="out" filter="blinds(horizontal)">
                                      <p:cBhvr>
                                        <p:cTn id="12" dur="500"/>
                                        <p:tgtEl>
                                          <p:spTgt spid="19460"/>
                                        </p:tgtEl>
                                      </p:cBhvr>
                                    </p:animEffect>
                                    <p:set>
                                      <p:cBhvr>
                                        <p:cTn id="13" dur="1" fill="hold">
                                          <p:stCondLst>
                                            <p:cond delay="499"/>
                                          </p:stCondLst>
                                        </p:cTn>
                                        <p:tgtEl>
                                          <p:spTgt spid="1946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3251">
                                            <p:txEl>
                                              <p:pRg st="1" end="1"/>
                                            </p:txEl>
                                          </p:spTgt>
                                        </p:tgtEl>
                                        <p:attrNameLst>
                                          <p:attrName>style.visibility</p:attrName>
                                        </p:attrNameLst>
                                      </p:cBhvr>
                                      <p:to>
                                        <p:strVal val="visible"/>
                                      </p:to>
                                    </p:set>
                                    <p:anim calcmode="lin" valueType="num">
                                      <p:cBhvr additive="base">
                                        <p:cTn id="18" dur="500" fill="hold"/>
                                        <p:tgtEl>
                                          <p:spTgt spid="53251">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32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3251">
                                            <p:txEl>
                                              <p:pRg st="2" end="2"/>
                                            </p:txEl>
                                          </p:spTgt>
                                        </p:tgtEl>
                                        <p:attrNameLst>
                                          <p:attrName>style.visibility</p:attrName>
                                        </p:attrNameLst>
                                      </p:cBhvr>
                                      <p:to>
                                        <p:strVal val="visible"/>
                                      </p:to>
                                    </p:set>
                                    <p:anim calcmode="lin" valueType="num">
                                      <p:cBhvr additive="base">
                                        <p:cTn id="24" dur="500" fill="hold"/>
                                        <p:tgtEl>
                                          <p:spTgt spid="53251">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325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P spid="19460" grpId="0" animBg="1"/>
      <p:bldP spid="19460"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den dau"/>
          <p:cNvPicPr>
            <a:picLocks noChangeAspect="1" noChangeArrowheads="1"/>
          </p:cNvPicPr>
          <p:nvPr/>
        </p:nvPicPr>
        <p:blipFill>
          <a:blip r:embed="rId2">
            <a:lum bright="-24000"/>
          </a:blip>
          <a:srcRect/>
          <a:stretch>
            <a:fillRect/>
          </a:stretch>
        </p:blipFill>
        <p:spPr bwMode="auto">
          <a:xfrm>
            <a:off x="304800" y="0"/>
            <a:ext cx="8534400" cy="6553200"/>
          </a:xfrm>
          <a:prstGeom prst="rect">
            <a:avLst/>
          </a:prstGeom>
          <a:noFill/>
          <a:ln w="9525">
            <a:noFill/>
            <a:miter lim="800000"/>
            <a:headEnd/>
            <a:tailEnd/>
          </a:ln>
        </p:spPr>
      </p:pic>
      <p:sp>
        <p:nvSpPr>
          <p:cNvPr id="54275" name="Rectangle 3"/>
          <p:cNvSpPr>
            <a:spLocks noGrp="1" noChangeArrowheads="1"/>
          </p:cNvSpPr>
          <p:nvPr>
            <p:ph type="body" idx="1"/>
          </p:nvPr>
        </p:nvSpPr>
        <p:spPr>
          <a:xfrm>
            <a:off x="533400" y="0"/>
            <a:ext cx="8229600" cy="6477000"/>
          </a:xfrm>
        </p:spPr>
        <p:txBody>
          <a:bodyPr/>
          <a:lstStyle/>
          <a:p>
            <a:pPr algn="just">
              <a:lnSpc>
                <a:spcPct val="80000"/>
              </a:lnSpc>
              <a:buFontTx/>
              <a:buNone/>
            </a:pPr>
            <a:r>
              <a:rPr lang="en-US" sz="2800" dirty="0" err="1" smtClean="0">
                <a:solidFill>
                  <a:schemeClr val="bg1"/>
                </a:solidFill>
                <a:sym typeface="Wingdings" pitchFamily="2" charset="2"/>
              </a:rPr>
              <a:t>Buồn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rầu</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nói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chẳng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nên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lời</a:t>
            </a:r>
            <a:endParaRPr lang="en-US" sz="2800" dirty="0" smtClean="0">
              <a:solidFill>
                <a:schemeClr val="bg1"/>
              </a:solidFill>
              <a:sym typeface="Wingdings" pitchFamily="2" charset="2"/>
            </a:endParaRPr>
          </a:p>
          <a:p>
            <a:pPr algn="just">
              <a:lnSpc>
                <a:spcPct val="80000"/>
              </a:lnSpc>
              <a:buFontTx/>
              <a:buNone/>
            </a:pPr>
            <a:r>
              <a:rPr lang="en-US" sz="2800" i="1" dirty="0" err="1" smtClean="0">
                <a:solidFill>
                  <a:schemeClr val="bg1"/>
                </a:solidFill>
                <a:sym typeface="Wingdings" pitchFamily="2" charset="2"/>
              </a:rPr>
              <a:t>Hoa</a:t>
            </a:r>
            <a:r>
              <a:rPr lang="en-US" sz="2800" i="1" dirty="0" smtClean="0">
                <a:solidFill>
                  <a:schemeClr val="bg1"/>
                </a:solidFill>
                <a:sym typeface="Wingdings" pitchFamily="2" charset="2"/>
              </a:rPr>
              <a:t> </a:t>
            </a:r>
            <a:r>
              <a:rPr lang="en-US" sz="2800" i="1" dirty="0" err="1" smtClean="0">
                <a:solidFill>
                  <a:schemeClr val="bg1"/>
                </a:solidFill>
                <a:sym typeface="Wingdings" pitchFamily="2" charset="2"/>
              </a:rPr>
              <a:t>đèn</a:t>
            </a:r>
            <a:r>
              <a:rPr lang="en-US" sz="2800" i="1" dirty="0" smtClean="0">
                <a:solidFill>
                  <a:schemeClr val="bg1"/>
                </a:solidFill>
                <a:sym typeface="Wingdings" pitchFamily="2" charset="2"/>
              </a:rPr>
              <a:t> </a:t>
            </a:r>
            <a:r>
              <a:rPr lang="en-US" sz="2800" dirty="0" err="1" smtClean="0">
                <a:solidFill>
                  <a:schemeClr val="bg1"/>
                </a:solidFill>
                <a:sym typeface="Wingdings" pitchFamily="2" charset="2"/>
              </a:rPr>
              <a:t>kia</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với</a:t>
            </a:r>
            <a:r>
              <a:rPr lang="en-US" sz="2800" dirty="0" smtClean="0">
                <a:solidFill>
                  <a:schemeClr val="bg1"/>
                </a:solidFill>
                <a:sym typeface="Wingdings" pitchFamily="2" charset="2"/>
              </a:rPr>
              <a:t> </a:t>
            </a:r>
            <a:r>
              <a:rPr lang="en-US" sz="2800" i="1" dirty="0" err="1" smtClean="0">
                <a:solidFill>
                  <a:schemeClr val="bg1"/>
                </a:solidFill>
                <a:sym typeface="Wingdings" pitchFamily="2" charset="2"/>
              </a:rPr>
              <a:t>bóng</a:t>
            </a:r>
            <a:r>
              <a:rPr lang="en-US" sz="2800" i="1" dirty="0" smtClean="0">
                <a:solidFill>
                  <a:schemeClr val="bg1"/>
                </a:solidFill>
                <a:sym typeface="Wingdings" pitchFamily="2" charset="2"/>
              </a:rPr>
              <a:t> </a:t>
            </a:r>
            <a:r>
              <a:rPr lang="en-US" sz="2800" i="1" dirty="0" err="1" smtClean="0">
                <a:solidFill>
                  <a:schemeClr val="bg1"/>
                </a:solidFill>
                <a:sym typeface="Wingdings" pitchFamily="2" charset="2"/>
              </a:rPr>
              <a:t>người</a:t>
            </a:r>
            <a:r>
              <a:rPr lang="en-US" sz="2800" i="1" dirty="0" smtClean="0">
                <a:solidFill>
                  <a:schemeClr val="bg1"/>
                </a:solidFill>
                <a:sym typeface="Wingdings" pitchFamily="2" charset="2"/>
              </a:rPr>
              <a:t> </a:t>
            </a:r>
            <a:r>
              <a:rPr lang="en-US" sz="2800" dirty="0" err="1" smtClean="0">
                <a:solidFill>
                  <a:schemeClr val="bg1"/>
                </a:solidFill>
                <a:sym typeface="Wingdings" pitchFamily="2" charset="2"/>
              </a:rPr>
              <a:t>khá</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thương</a:t>
            </a:r>
            <a:endParaRPr lang="en-US" sz="2800" dirty="0" smtClean="0">
              <a:solidFill>
                <a:schemeClr val="bg1"/>
              </a:solidFill>
              <a:sym typeface="Wingdings" pitchFamily="2" charset="2"/>
            </a:endParaRPr>
          </a:p>
          <a:p>
            <a:pPr algn="just">
              <a:lnSpc>
                <a:spcPct val="80000"/>
              </a:lnSpc>
              <a:buFontTx/>
              <a:buNone/>
            </a:pPr>
            <a:endParaRPr lang="en-US" sz="2800" dirty="0" smtClean="0">
              <a:solidFill>
                <a:schemeClr val="bg1"/>
              </a:solidFill>
              <a:sym typeface="Wingdings" pitchFamily="2" charset="2"/>
            </a:endParaRPr>
          </a:p>
          <a:p>
            <a:pPr algn="just">
              <a:lnSpc>
                <a:spcPct val="80000"/>
              </a:lnSpc>
              <a:buFontTx/>
              <a:buNone/>
            </a:pPr>
            <a:r>
              <a:rPr lang="en-US" sz="2800" dirty="0" smtClean="0">
                <a:solidFill>
                  <a:schemeClr val="bg1"/>
                </a:solidFill>
                <a:sym typeface="Wingdings" pitchFamily="2" charset="2"/>
              </a:rPr>
              <a:t>- </a:t>
            </a:r>
            <a:r>
              <a:rPr lang="en-US" sz="2800" i="1" dirty="0" err="1" smtClean="0">
                <a:solidFill>
                  <a:srgbClr val="FF0000"/>
                </a:solidFill>
                <a:sym typeface="Wingdings" pitchFamily="2" charset="2"/>
              </a:rPr>
              <a:t>Ngọn</a:t>
            </a:r>
            <a:r>
              <a:rPr lang="en-US" sz="2800" i="1" dirty="0" smtClean="0">
                <a:solidFill>
                  <a:srgbClr val="FF0000"/>
                </a:solidFill>
                <a:sym typeface="Wingdings" pitchFamily="2" charset="2"/>
              </a:rPr>
              <a:t> </a:t>
            </a:r>
            <a:r>
              <a:rPr lang="en-US" sz="2800" i="1" dirty="0" err="1" smtClean="0">
                <a:solidFill>
                  <a:srgbClr val="FF0000"/>
                </a:solidFill>
                <a:sym typeface="Wingdings" pitchFamily="2" charset="2"/>
              </a:rPr>
              <a:t>đèn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Gợi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bài</a:t>
            </a:r>
            <a:r>
              <a:rPr lang="en-US" sz="2800" dirty="0" smtClean="0">
                <a:solidFill>
                  <a:schemeClr val="bg1"/>
                </a:solidFill>
                <a:sym typeface="Wingdings" pitchFamily="2" charset="2"/>
              </a:rPr>
              <a:t> ca </a:t>
            </a:r>
            <a:r>
              <a:rPr lang="en-US" sz="2800" dirty="0" err="1" smtClean="0">
                <a:solidFill>
                  <a:schemeClr val="bg1"/>
                </a:solidFill>
                <a:sym typeface="Wingdings" pitchFamily="2" charset="2"/>
              </a:rPr>
              <a:t>dao</a:t>
            </a:r>
            <a:r>
              <a:rPr lang="en-US" sz="2800" dirty="0" smtClean="0">
                <a:solidFill>
                  <a:schemeClr val="bg1"/>
                </a:solidFill>
                <a:sym typeface="Wingdings" pitchFamily="2" charset="2"/>
              </a:rPr>
              <a:t> “ </a:t>
            </a:r>
            <a:r>
              <a:rPr lang="en-US" sz="2800" dirty="0" err="1" smtClean="0">
                <a:solidFill>
                  <a:schemeClr val="bg1"/>
                </a:solidFill>
                <a:sym typeface="Wingdings" pitchFamily="2" charset="2"/>
              </a:rPr>
              <a:t>Đèn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thương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nhớ</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ai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mà</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đèn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không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tắt</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Nỗi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nhớ</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thương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sự</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cô</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đơn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trải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dài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trong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không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gian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thời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gian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từ</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ngày</a:t>
            </a:r>
            <a:r>
              <a:rPr lang="en-US" sz="2800" dirty="0" smtClean="0">
                <a:solidFill>
                  <a:schemeClr val="bg1"/>
                </a:solidFill>
                <a:sym typeface="Wingdings" pitchFamily="2" charset="2"/>
              </a:rPr>
              <a:t> qua </a:t>
            </a:r>
            <a:r>
              <a:rPr lang="en-US" sz="2800" dirty="0" err="1" smtClean="0">
                <a:solidFill>
                  <a:schemeClr val="bg1"/>
                </a:solidFill>
                <a:sym typeface="Wingdings" pitchFamily="2" charset="2"/>
              </a:rPr>
              <a:t>đêm</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Hình</a:t>
            </a:r>
            <a:r>
              <a:rPr lang="en-US" sz="2800" dirty="0" smtClean="0">
                <a:solidFill>
                  <a:schemeClr val="bg1"/>
                </a:solidFill>
                <a:sym typeface="Wingdings" pitchFamily="2" charset="2"/>
              </a:rPr>
              <a:t> dung </a:t>
            </a:r>
            <a:r>
              <a:rPr lang="en-US" sz="2800" dirty="0" err="1" smtClean="0">
                <a:solidFill>
                  <a:schemeClr val="bg1"/>
                </a:solidFill>
                <a:sym typeface="Wingdings" pitchFamily="2" charset="2"/>
              </a:rPr>
              <a:t>vẻ</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mặt</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buồn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rầu</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không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nói</a:t>
            </a:r>
            <a:r>
              <a:rPr lang="en-US" sz="2800" dirty="0" smtClean="0">
                <a:solidFill>
                  <a:schemeClr val="bg1"/>
                </a:solidFill>
                <a:sym typeface="Wingdings" pitchFamily="2" charset="2"/>
              </a:rPr>
              <a:t> </a:t>
            </a:r>
            <a:r>
              <a:rPr lang="vi-VN" sz="2800" dirty="0" smtClean="0">
                <a:solidFill>
                  <a:schemeClr val="bg1"/>
                </a:solidFill>
                <a:sym typeface="Wingdings" pitchFamily="2" charset="2"/>
              </a:rPr>
              <a:t>nên </a:t>
            </a:r>
            <a:r>
              <a:rPr lang="en-US" sz="2800" dirty="0" err="1" smtClean="0">
                <a:solidFill>
                  <a:schemeClr val="bg1"/>
                </a:solidFill>
                <a:sym typeface="Wingdings" pitchFamily="2" charset="2"/>
              </a:rPr>
              <a:t>lời</a:t>
            </a:r>
            <a:r>
              <a:rPr lang="en-US" sz="2800" dirty="0" smtClean="0">
                <a:solidFill>
                  <a:schemeClr val="bg1"/>
                </a:solidFill>
                <a:sym typeface="Wingdings" pitchFamily="2" charset="2"/>
              </a:rPr>
              <a:t>.</a:t>
            </a:r>
          </a:p>
          <a:p>
            <a:pPr algn="just">
              <a:lnSpc>
                <a:spcPct val="80000"/>
              </a:lnSpc>
              <a:buFontTx/>
              <a:buNone/>
            </a:pPr>
            <a:r>
              <a:rPr lang="en-US" sz="2800" i="1" dirty="0" smtClean="0">
                <a:solidFill>
                  <a:srgbClr val="FF0000"/>
                </a:solidFill>
              </a:rPr>
              <a:t>- </a:t>
            </a:r>
            <a:r>
              <a:rPr lang="en-US" sz="2800" i="1" dirty="0" err="1" smtClean="0">
                <a:solidFill>
                  <a:srgbClr val="FF0000"/>
                </a:solidFill>
              </a:rPr>
              <a:t>Hoa</a:t>
            </a:r>
            <a:r>
              <a:rPr lang="en-US" sz="2800" i="1" dirty="0" smtClean="0">
                <a:solidFill>
                  <a:srgbClr val="FF0000"/>
                </a:solidFill>
              </a:rPr>
              <a:t> </a:t>
            </a:r>
            <a:r>
              <a:rPr lang="en-US" sz="2800" i="1" dirty="0" err="1" smtClean="0">
                <a:solidFill>
                  <a:srgbClr val="FF0000"/>
                </a:solidFill>
              </a:rPr>
              <a:t>đèn</a:t>
            </a:r>
            <a:r>
              <a:rPr lang="en-US" sz="2800" dirty="0" smtClean="0">
                <a:solidFill>
                  <a:schemeClr val="bg1"/>
                </a:solidFill>
              </a:rPr>
              <a:t>: </a:t>
            </a:r>
            <a:r>
              <a:rPr lang="en-US" sz="2800" dirty="0" err="1" smtClean="0">
                <a:solidFill>
                  <a:schemeClr val="bg1"/>
                </a:solidFill>
              </a:rPr>
              <a:t>Hình</a:t>
            </a:r>
            <a:r>
              <a:rPr lang="en-US" sz="2800" dirty="0" smtClean="0">
                <a:solidFill>
                  <a:schemeClr val="bg1"/>
                </a:solidFill>
              </a:rPr>
              <a:t> </a:t>
            </a:r>
            <a:r>
              <a:rPr lang="en-US" sz="2800" dirty="0" err="1" smtClean="0">
                <a:solidFill>
                  <a:schemeClr val="bg1"/>
                </a:solidFill>
              </a:rPr>
              <a:t>ảnh</a:t>
            </a:r>
            <a:r>
              <a:rPr lang="en-US" sz="2800" dirty="0" smtClean="0">
                <a:solidFill>
                  <a:schemeClr val="bg1"/>
                </a:solidFill>
              </a:rPr>
              <a:t> </a:t>
            </a:r>
            <a:r>
              <a:rPr lang="en-US" sz="2800" dirty="0" err="1" smtClean="0">
                <a:solidFill>
                  <a:schemeClr val="bg1"/>
                </a:solidFill>
              </a:rPr>
              <a:t>sáng</a:t>
            </a:r>
            <a:r>
              <a:rPr lang="en-US" sz="2800" dirty="0" smtClean="0">
                <a:solidFill>
                  <a:schemeClr val="bg1"/>
                </a:solidFill>
              </a:rPr>
              <a:t> </a:t>
            </a:r>
            <a:r>
              <a:rPr lang="en-US" sz="2800" dirty="0" err="1" smtClean="0">
                <a:solidFill>
                  <a:schemeClr val="bg1"/>
                </a:solidFill>
              </a:rPr>
              <a:t>tạo</a:t>
            </a:r>
            <a:r>
              <a:rPr lang="en-US" sz="2800" dirty="0" smtClean="0">
                <a:solidFill>
                  <a:schemeClr val="bg1"/>
                </a:solidFill>
              </a:rPr>
              <a:t> </a:t>
            </a:r>
            <a:r>
              <a:rPr lang="en-US" sz="2800" dirty="0" err="1" smtClean="0">
                <a:solidFill>
                  <a:schemeClr val="bg1"/>
                </a:solidFill>
              </a:rPr>
              <a:t>mang</a:t>
            </a:r>
            <a:r>
              <a:rPr lang="en-US" sz="2800" dirty="0" smtClean="0">
                <a:solidFill>
                  <a:schemeClr val="bg1"/>
                </a:solidFill>
              </a:rPr>
              <a:t> </a:t>
            </a:r>
            <a:r>
              <a:rPr lang="en-US" sz="2800" dirty="0" err="1" smtClean="0">
                <a:solidFill>
                  <a:schemeClr val="bg1"/>
                </a:solidFill>
              </a:rPr>
              <a:t>nhiều</a:t>
            </a:r>
            <a:r>
              <a:rPr lang="en-US" sz="2800" dirty="0" smtClean="0">
                <a:solidFill>
                  <a:schemeClr val="bg1"/>
                </a:solidFill>
              </a:rPr>
              <a:t> ý </a:t>
            </a:r>
            <a:r>
              <a:rPr lang="en-US" sz="2800" dirty="0" err="1" smtClean="0">
                <a:solidFill>
                  <a:schemeClr val="bg1"/>
                </a:solidFill>
              </a:rPr>
              <a:t>nghĩa</a:t>
            </a:r>
            <a:r>
              <a:rPr lang="en-US" sz="2800" dirty="0" smtClean="0">
                <a:solidFill>
                  <a:schemeClr val="bg1"/>
                </a:solidFill>
              </a:rPr>
              <a:t>:</a:t>
            </a:r>
          </a:p>
          <a:p>
            <a:pPr algn="just">
              <a:lnSpc>
                <a:spcPct val="80000"/>
              </a:lnSpc>
              <a:buFont typeface="Wingdings" pitchFamily="2" charset="2"/>
              <a:buNone/>
            </a:pPr>
            <a:r>
              <a:rPr lang="en-US" sz="2800" dirty="0" smtClean="0">
                <a:solidFill>
                  <a:schemeClr val="bg1"/>
                </a:solidFill>
              </a:rPr>
              <a:t>       + </a:t>
            </a:r>
            <a:r>
              <a:rPr lang="en-US" sz="2800" dirty="0" err="1" smtClean="0">
                <a:solidFill>
                  <a:schemeClr val="bg1"/>
                </a:solidFill>
              </a:rPr>
              <a:t>Ngọn</a:t>
            </a:r>
            <a:r>
              <a:rPr lang="en-US" sz="2800" dirty="0" smtClean="0">
                <a:solidFill>
                  <a:schemeClr val="bg1"/>
                </a:solidFill>
              </a:rPr>
              <a:t> </a:t>
            </a:r>
            <a:r>
              <a:rPr lang="en-US" sz="2800" dirty="0" err="1" smtClean="0">
                <a:solidFill>
                  <a:schemeClr val="bg1"/>
                </a:solidFill>
              </a:rPr>
              <a:t>đèn</a:t>
            </a:r>
            <a:r>
              <a:rPr lang="en-US" sz="2800" dirty="0" smtClean="0">
                <a:solidFill>
                  <a:schemeClr val="bg1"/>
                </a:solidFill>
              </a:rPr>
              <a:t> </a:t>
            </a:r>
            <a:r>
              <a:rPr lang="en-US" sz="2800" dirty="0" err="1" smtClean="0">
                <a:solidFill>
                  <a:schemeClr val="bg1"/>
                </a:solidFill>
              </a:rPr>
              <a:t>cháy</a:t>
            </a:r>
            <a:r>
              <a:rPr lang="en-US" sz="2800" dirty="0" smtClean="0">
                <a:solidFill>
                  <a:schemeClr val="bg1"/>
                </a:solidFill>
              </a:rPr>
              <a:t> </a:t>
            </a:r>
            <a:r>
              <a:rPr lang="en-US" sz="2800" dirty="0" err="1" smtClean="0">
                <a:solidFill>
                  <a:schemeClr val="bg1"/>
                </a:solidFill>
              </a:rPr>
              <a:t>suốt</a:t>
            </a:r>
            <a:r>
              <a:rPr lang="en-US" sz="2800" dirty="0" smtClean="0">
                <a:solidFill>
                  <a:schemeClr val="bg1"/>
                </a:solidFill>
              </a:rPr>
              <a:t> </a:t>
            </a:r>
            <a:r>
              <a:rPr lang="en-US" sz="2800" dirty="0" err="1" smtClean="0">
                <a:solidFill>
                  <a:schemeClr val="bg1"/>
                </a:solidFill>
              </a:rPr>
              <a:t>đêm</a:t>
            </a:r>
            <a:r>
              <a:rPr lang="en-US" sz="2800" dirty="0" smtClean="0">
                <a:solidFill>
                  <a:schemeClr val="bg1"/>
                </a:solidFill>
              </a:rPr>
              <a:t>, </a:t>
            </a:r>
            <a:r>
              <a:rPr lang="en-US" sz="2800" dirty="0" err="1" smtClean="0">
                <a:solidFill>
                  <a:schemeClr val="bg1"/>
                </a:solidFill>
              </a:rPr>
              <a:t>dầu</a:t>
            </a:r>
            <a:r>
              <a:rPr lang="en-US" sz="2800" dirty="0" smtClean="0">
                <a:solidFill>
                  <a:schemeClr val="bg1"/>
                </a:solidFill>
              </a:rPr>
              <a:t> </a:t>
            </a:r>
            <a:r>
              <a:rPr lang="en-US" sz="2800" dirty="0" err="1" smtClean="0">
                <a:solidFill>
                  <a:schemeClr val="bg1"/>
                </a:solidFill>
              </a:rPr>
              <a:t>cạn</a:t>
            </a:r>
            <a:r>
              <a:rPr lang="en-US" sz="2800" dirty="0" smtClean="0">
                <a:solidFill>
                  <a:schemeClr val="bg1"/>
                </a:solidFill>
              </a:rPr>
              <a:t> </a:t>
            </a:r>
            <a:r>
              <a:rPr lang="en-US" sz="2800" dirty="0" err="1" smtClean="0">
                <a:solidFill>
                  <a:schemeClr val="bg1"/>
                </a:solidFill>
              </a:rPr>
              <a:t>kiệt</a:t>
            </a:r>
            <a:r>
              <a:rPr lang="en-US" sz="2800" dirty="0" smtClean="0">
                <a:solidFill>
                  <a:schemeClr val="bg1"/>
                </a:solidFill>
              </a:rPr>
              <a:t>, </a:t>
            </a:r>
            <a:r>
              <a:rPr lang="en-US" sz="2800" dirty="0" err="1" smtClean="0">
                <a:solidFill>
                  <a:schemeClr val="bg1"/>
                </a:solidFill>
              </a:rPr>
              <a:t>ngọn</a:t>
            </a:r>
            <a:r>
              <a:rPr lang="en-US" sz="2800" dirty="0" smtClean="0">
                <a:solidFill>
                  <a:schemeClr val="bg1"/>
                </a:solidFill>
              </a:rPr>
              <a:t> </a:t>
            </a:r>
            <a:r>
              <a:rPr lang="en-US" sz="2800" dirty="0" err="1" smtClean="0">
                <a:solidFill>
                  <a:schemeClr val="bg1"/>
                </a:solidFill>
              </a:rPr>
              <a:t>lửa</a:t>
            </a:r>
            <a:r>
              <a:rPr lang="en-US" sz="2800" dirty="0" smtClean="0">
                <a:solidFill>
                  <a:schemeClr val="bg1"/>
                </a:solidFill>
              </a:rPr>
              <a:t> </a:t>
            </a:r>
            <a:r>
              <a:rPr lang="en-US" sz="2800" dirty="0" err="1" smtClean="0">
                <a:solidFill>
                  <a:schemeClr val="bg1"/>
                </a:solidFill>
              </a:rPr>
              <a:t>thành</a:t>
            </a:r>
            <a:r>
              <a:rPr lang="en-US" sz="2800" dirty="0" smtClean="0">
                <a:solidFill>
                  <a:schemeClr val="bg1"/>
                </a:solidFill>
              </a:rPr>
              <a:t> </a:t>
            </a:r>
            <a:r>
              <a:rPr lang="en-US" sz="2800" dirty="0" err="1" smtClean="0">
                <a:solidFill>
                  <a:schemeClr val="bg1"/>
                </a:solidFill>
              </a:rPr>
              <a:t>hoa</a:t>
            </a:r>
            <a:r>
              <a:rPr lang="en-US" sz="2800" dirty="0" smtClean="0">
                <a:solidFill>
                  <a:schemeClr val="bg1"/>
                </a:solidFill>
              </a:rPr>
              <a:t> </a:t>
            </a:r>
            <a:r>
              <a:rPr lang="en-US" sz="2800" dirty="0" err="1" smtClean="0">
                <a:solidFill>
                  <a:schemeClr val="bg1"/>
                </a:solidFill>
              </a:rPr>
              <a:t>đèn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sẽ</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tàn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lụi</a:t>
            </a:r>
            <a:r>
              <a:rPr lang="en-US" sz="2800" dirty="0" smtClean="0">
                <a:solidFill>
                  <a:schemeClr val="bg1"/>
                </a:solidFill>
                <a:sym typeface="Wingdings" pitchFamily="2" charset="2"/>
              </a:rPr>
              <a:t>&lt;==&gt;</a:t>
            </a:r>
            <a:r>
              <a:rPr lang="en-US" sz="2800" dirty="0" err="1" smtClean="0">
                <a:solidFill>
                  <a:schemeClr val="bg1"/>
                </a:solidFill>
                <a:sym typeface="Wingdings" pitchFamily="2" charset="2"/>
              </a:rPr>
              <a:t>cũng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như</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người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chinh</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phụ</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chờ</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đợi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mỏi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mòn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suốt</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cuộc</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đời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khiến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nhan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sắc</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tàn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phai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cuối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cùng</a:t>
            </a:r>
            <a:r>
              <a:rPr lang="en-US" sz="2800" dirty="0" smtClean="0">
                <a:solidFill>
                  <a:schemeClr val="bg1"/>
                </a:solidFill>
                <a:sym typeface="Wingdings" pitchFamily="2" charset="2"/>
              </a:rPr>
              <a:t> </a:t>
            </a:r>
            <a:r>
              <a:rPr lang="vi-VN" sz="2800" dirty="0" smtClean="0">
                <a:solidFill>
                  <a:schemeClr val="bg1"/>
                </a:solidFill>
                <a:sym typeface="Wingdings" pitchFamily="2" charset="2"/>
              </a:rPr>
              <a:t>chìm</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vào</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tuyệt</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vọng</a:t>
            </a:r>
            <a:r>
              <a:rPr lang="en-US" sz="2800" dirty="0" smtClean="0">
                <a:solidFill>
                  <a:schemeClr val="bg1"/>
                </a:solidFill>
                <a:sym typeface="Wingdings" pitchFamily="2" charset="2"/>
              </a:rPr>
              <a:t>.</a:t>
            </a:r>
          </a:p>
          <a:p>
            <a:pPr algn="just">
              <a:lnSpc>
                <a:spcPct val="80000"/>
              </a:lnSpc>
              <a:buFont typeface="Wingdings" pitchFamily="2" charset="2"/>
              <a:buNone/>
            </a:pPr>
            <a:r>
              <a:rPr lang="en-US" sz="2800" dirty="0" smtClean="0">
                <a:solidFill>
                  <a:schemeClr val="bg1"/>
                </a:solidFill>
                <a:sym typeface="Wingdings" pitchFamily="2" charset="2"/>
              </a:rPr>
              <a:t>        + </a:t>
            </a:r>
            <a:r>
              <a:rPr lang="en-US" sz="2800" dirty="0" err="1" smtClean="0">
                <a:solidFill>
                  <a:schemeClr val="bg1"/>
                </a:solidFill>
                <a:sym typeface="Wingdings" pitchFamily="2" charset="2"/>
              </a:rPr>
              <a:t>Người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chinh</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phụ</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nhận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ra</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đèn</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với</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mình</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cùng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chung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cảnh</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đáng</a:t>
            </a:r>
            <a:r>
              <a:rPr lang="en-US" sz="2800" dirty="0" smtClean="0">
                <a:solidFill>
                  <a:schemeClr val="bg1"/>
                </a:solidFill>
                <a:sym typeface="Wingdings" pitchFamily="2" charset="2"/>
              </a:rPr>
              <a:t> </a:t>
            </a:r>
            <a:r>
              <a:rPr lang="en-US" sz="2800" dirty="0" err="1" smtClean="0">
                <a:solidFill>
                  <a:schemeClr val="bg1"/>
                </a:solidFill>
                <a:sym typeface="Wingdings" pitchFamily="2" charset="2"/>
              </a:rPr>
              <a:t>thương</a:t>
            </a:r>
            <a:r>
              <a:rPr lang="en-US" sz="2800" dirty="0" smtClean="0">
                <a:solidFill>
                  <a:schemeClr val="bg1"/>
                </a:solidFill>
                <a:sym typeface="Wingdings" pitchFamily="2" charset="2"/>
              </a:rPr>
              <a:t>.</a:t>
            </a:r>
          </a:p>
          <a:p>
            <a:pPr algn="just">
              <a:lnSpc>
                <a:spcPct val="80000"/>
              </a:lnSpc>
              <a:buFont typeface="Wingdings" pitchFamily="2" charset="2"/>
              <a:buNone/>
            </a:pPr>
            <a:r>
              <a:rPr lang="en-US" sz="2800" dirty="0" smtClean="0">
                <a:solidFill>
                  <a:schemeClr val="bg1"/>
                </a:solidFill>
                <a:sym typeface="Wingdings" pitchFamily="2" charset="2"/>
              </a:rPr>
              <a:t>     </a:t>
            </a:r>
          </a:p>
          <a:p>
            <a:pPr algn="just">
              <a:lnSpc>
                <a:spcPct val="80000"/>
              </a:lnSpc>
              <a:buFont typeface="Wingdings" pitchFamily="2" charset="2"/>
              <a:buNone/>
            </a:pPr>
            <a:endParaRPr lang="en-US" sz="2800" dirty="0" smtClean="0">
              <a:solidFill>
                <a:schemeClr val="bg1"/>
              </a:solidFill>
            </a:endParaRPr>
          </a:p>
          <a:p>
            <a:pPr algn="just">
              <a:lnSpc>
                <a:spcPct val="80000"/>
              </a:lnSpc>
              <a:buFont typeface="Wingdings" pitchFamily="2" charset="2"/>
              <a:buNone/>
            </a:pPr>
            <a:endParaRPr lang="en-US" sz="2800" dirty="0" smtClean="0">
              <a:solidFill>
                <a:schemeClr val="bg1"/>
              </a:solidFill>
            </a:endParaRPr>
          </a:p>
        </p:txBody>
      </p:sp>
      <p:sp>
        <p:nvSpPr>
          <p:cNvPr id="54276" name="Cloud"/>
          <p:cNvSpPr>
            <a:spLocks noChangeAspect="1" noEditPoints="1" noChangeArrowheads="1"/>
          </p:cNvSpPr>
          <p:nvPr/>
        </p:nvSpPr>
        <p:spPr bwMode="auto">
          <a:xfrm>
            <a:off x="2971800" y="838200"/>
            <a:ext cx="6172200" cy="22860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r>
              <a:rPr lang="en-US" sz="2800" dirty="0" err="1">
                <a:solidFill>
                  <a:srgbClr val="CC00FF"/>
                </a:solidFill>
                <a:latin typeface="+mj-lt"/>
              </a:rPr>
              <a:t>Hình</a:t>
            </a:r>
            <a:r>
              <a:rPr lang="en-US" sz="2800" dirty="0">
                <a:solidFill>
                  <a:srgbClr val="CC00FF"/>
                </a:solidFill>
                <a:latin typeface="+mj-lt"/>
              </a:rPr>
              <a:t> </a:t>
            </a:r>
            <a:r>
              <a:rPr lang="en-US" sz="2800" dirty="0" err="1">
                <a:solidFill>
                  <a:srgbClr val="CC00FF"/>
                </a:solidFill>
                <a:latin typeface="+mj-lt"/>
              </a:rPr>
              <a:t>ảnh</a:t>
            </a:r>
            <a:r>
              <a:rPr lang="en-US" sz="2800" dirty="0">
                <a:solidFill>
                  <a:srgbClr val="CC00FF"/>
                </a:solidFill>
                <a:latin typeface="+mj-lt"/>
              </a:rPr>
              <a:t> “</a:t>
            </a:r>
            <a:r>
              <a:rPr lang="en-US" sz="2800" dirty="0" err="1">
                <a:solidFill>
                  <a:srgbClr val="CC00FF"/>
                </a:solidFill>
                <a:latin typeface="+mj-lt"/>
              </a:rPr>
              <a:t>ngọn</a:t>
            </a:r>
            <a:r>
              <a:rPr lang="en-US" sz="2800" dirty="0">
                <a:solidFill>
                  <a:srgbClr val="CC00FF"/>
                </a:solidFill>
                <a:latin typeface="+mj-lt"/>
              </a:rPr>
              <a:t> </a:t>
            </a:r>
            <a:r>
              <a:rPr lang="en-US" sz="2800" dirty="0" err="1">
                <a:solidFill>
                  <a:srgbClr val="CC00FF"/>
                </a:solidFill>
                <a:latin typeface="+mj-lt"/>
              </a:rPr>
              <a:t>đèn</a:t>
            </a:r>
            <a:r>
              <a:rPr lang="en-US" sz="2800" dirty="0">
                <a:solidFill>
                  <a:srgbClr val="CC00FF"/>
                </a:solidFill>
                <a:latin typeface="+mj-lt"/>
              </a:rPr>
              <a:t>”, “</a:t>
            </a:r>
            <a:r>
              <a:rPr lang="en-US" sz="2800" dirty="0" err="1">
                <a:solidFill>
                  <a:srgbClr val="CC00FF"/>
                </a:solidFill>
                <a:latin typeface="+mj-lt"/>
              </a:rPr>
              <a:t>hoa</a:t>
            </a:r>
            <a:r>
              <a:rPr lang="en-US" sz="2800" dirty="0">
                <a:solidFill>
                  <a:srgbClr val="CC00FF"/>
                </a:solidFill>
                <a:latin typeface="+mj-lt"/>
              </a:rPr>
              <a:t> </a:t>
            </a:r>
            <a:r>
              <a:rPr lang="en-US" sz="2800" dirty="0" err="1">
                <a:solidFill>
                  <a:srgbClr val="CC00FF"/>
                </a:solidFill>
                <a:latin typeface="+mj-lt"/>
              </a:rPr>
              <a:t>đèn</a:t>
            </a:r>
            <a:r>
              <a:rPr lang="en-US" sz="2800" dirty="0">
                <a:solidFill>
                  <a:srgbClr val="CC00FF"/>
                </a:solidFill>
                <a:latin typeface="+mj-lt"/>
              </a:rPr>
              <a:t>”, “</a:t>
            </a:r>
            <a:r>
              <a:rPr lang="en-US" sz="2800" dirty="0" err="1">
                <a:solidFill>
                  <a:srgbClr val="CC00FF"/>
                </a:solidFill>
                <a:latin typeface="+mj-lt"/>
              </a:rPr>
              <a:t>bóng</a:t>
            </a:r>
            <a:r>
              <a:rPr lang="en-US" sz="2800" dirty="0">
                <a:solidFill>
                  <a:srgbClr val="CC00FF"/>
                </a:solidFill>
                <a:latin typeface="+mj-lt"/>
              </a:rPr>
              <a:t> </a:t>
            </a:r>
            <a:r>
              <a:rPr lang="en-US" sz="2800" dirty="0" err="1">
                <a:solidFill>
                  <a:srgbClr val="CC00FF"/>
                </a:solidFill>
                <a:latin typeface="+mj-lt"/>
              </a:rPr>
              <a:t>người</a:t>
            </a:r>
            <a:r>
              <a:rPr lang="en-US" sz="2800" dirty="0">
                <a:solidFill>
                  <a:srgbClr val="CC00FF"/>
                </a:solidFill>
                <a:latin typeface="+mj-lt"/>
              </a:rPr>
              <a:t>” </a:t>
            </a:r>
            <a:r>
              <a:rPr lang="en-US" sz="2800" dirty="0" err="1">
                <a:solidFill>
                  <a:srgbClr val="CC00FF"/>
                </a:solidFill>
                <a:latin typeface="+mj-lt"/>
              </a:rPr>
              <a:t>gợi</a:t>
            </a:r>
            <a:r>
              <a:rPr lang="en-US" sz="2800" dirty="0">
                <a:solidFill>
                  <a:srgbClr val="CC00FF"/>
                </a:solidFill>
                <a:latin typeface="+mj-lt"/>
              </a:rPr>
              <a:t> </a:t>
            </a:r>
            <a:r>
              <a:rPr lang="en-US" sz="2800" dirty="0" err="1">
                <a:solidFill>
                  <a:srgbClr val="CC00FF"/>
                </a:solidFill>
                <a:latin typeface="+mj-lt"/>
              </a:rPr>
              <a:t>cho</a:t>
            </a:r>
            <a:r>
              <a:rPr lang="en-US" sz="2800" dirty="0">
                <a:solidFill>
                  <a:srgbClr val="CC00FF"/>
                </a:solidFill>
                <a:latin typeface="+mj-lt"/>
              </a:rPr>
              <a:t> </a:t>
            </a:r>
            <a:r>
              <a:rPr lang="en-US" sz="2800" dirty="0" err="1">
                <a:solidFill>
                  <a:srgbClr val="CC00FF"/>
                </a:solidFill>
                <a:latin typeface="+mj-lt"/>
              </a:rPr>
              <a:t>em</a:t>
            </a:r>
            <a:r>
              <a:rPr lang="en-US" sz="2800" dirty="0">
                <a:solidFill>
                  <a:srgbClr val="CC00FF"/>
                </a:solidFill>
                <a:latin typeface="+mj-lt"/>
              </a:rPr>
              <a:t> </a:t>
            </a:r>
            <a:r>
              <a:rPr lang="en-US" sz="2800" dirty="0" err="1">
                <a:solidFill>
                  <a:srgbClr val="CC00FF"/>
                </a:solidFill>
                <a:latin typeface="+mj-lt"/>
              </a:rPr>
              <a:t>suy</a:t>
            </a:r>
            <a:r>
              <a:rPr lang="en-US" sz="2800" dirty="0">
                <a:solidFill>
                  <a:srgbClr val="CC00FF"/>
                </a:solidFill>
                <a:latin typeface="+mj-lt"/>
              </a:rPr>
              <a:t> </a:t>
            </a:r>
            <a:r>
              <a:rPr lang="en-US" sz="2800" dirty="0" err="1">
                <a:solidFill>
                  <a:srgbClr val="CC00FF"/>
                </a:solidFill>
                <a:latin typeface="+mj-lt"/>
              </a:rPr>
              <a:t>nghĩ</a:t>
            </a:r>
            <a:r>
              <a:rPr lang="en-US" sz="2800" dirty="0">
                <a:solidFill>
                  <a:srgbClr val="CC00FF"/>
                </a:solidFill>
                <a:latin typeface="+mj-lt"/>
              </a:rPr>
              <a:t> </a:t>
            </a:r>
            <a:r>
              <a:rPr lang="en-US" sz="2800" dirty="0" err="1">
                <a:solidFill>
                  <a:srgbClr val="CC00FF"/>
                </a:solidFill>
                <a:latin typeface="+mj-lt"/>
              </a:rPr>
              <a:t>gì</a:t>
            </a:r>
            <a:r>
              <a:rPr lang="en-US" sz="2800" dirty="0">
                <a:solidFill>
                  <a:srgbClr val="CC00FF"/>
                </a:solidFill>
                <a:latin typeface="+mj-l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 calcmode="lin" valueType="num">
                                      <p:cBhvr additive="base">
                                        <p:cTn id="7" dur="500" fill="hold"/>
                                        <p:tgtEl>
                                          <p:spTgt spid="542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2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275">
                                            <p:txEl>
                                              <p:pRg st="1" end="1"/>
                                            </p:txEl>
                                          </p:spTgt>
                                        </p:tgtEl>
                                        <p:attrNameLst>
                                          <p:attrName>style.visibility</p:attrName>
                                        </p:attrNameLst>
                                      </p:cBhvr>
                                      <p:to>
                                        <p:strVal val="visible"/>
                                      </p:to>
                                    </p:set>
                                    <p:anim calcmode="lin" valueType="num">
                                      <p:cBhvr additive="base">
                                        <p:cTn id="13" dur="500" fill="hold"/>
                                        <p:tgtEl>
                                          <p:spTgt spid="542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2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276"/>
                                        </p:tgtEl>
                                        <p:attrNameLst>
                                          <p:attrName>style.visibility</p:attrName>
                                        </p:attrNameLst>
                                      </p:cBhvr>
                                      <p:to>
                                        <p:strVal val="visible"/>
                                      </p:to>
                                    </p:set>
                                    <p:anim calcmode="lin" valueType="num">
                                      <p:cBhvr additive="base">
                                        <p:cTn id="19" dur="500" fill="hold"/>
                                        <p:tgtEl>
                                          <p:spTgt spid="54276"/>
                                        </p:tgtEl>
                                        <p:attrNameLst>
                                          <p:attrName>ppt_x</p:attrName>
                                        </p:attrNameLst>
                                      </p:cBhvr>
                                      <p:tavLst>
                                        <p:tav tm="0">
                                          <p:val>
                                            <p:strVal val="#ppt_x"/>
                                          </p:val>
                                        </p:tav>
                                        <p:tav tm="100000">
                                          <p:val>
                                            <p:strVal val="#ppt_x"/>
                                          </p:val>
                                        </p:tav>
                                      </p:tavLst>
                                    </p:anim>
                                    <p:anim calcmode="lin" valueType="num">
                                      <p:cBhvr additive="base">
                                        <p:cTn id="20" dur="500" fill="hold"/>
                                        <p:tgtEl>
                                          <p:spTgt spid="5427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54276"/>
                                        </p:tgtEl>
                                        <p:attrNameLst>
                                          <p:attrName>ppt_x</p:attrName>
                                        </p:attrNameLst>
                                      </p:cBhvr>
                                      <p:tavLst>
                                        <p:tav tm="0">
                                          <p:val>
                                            <p:strVal val="ppt_x"/>
                                          </p:val>
                                        </p:tav>
                                        <p:tav tm="100000">
                                          <p:val>
                                            <p:strVal val="ppt_x"/>
                                          </p:val>
                                        </p:tav>
                                      </p:tavLst>
                                    </p:anim>
                                    <p:anim calcmode="lin" valueType="num">
                                      <p:cBhvr additive="base">
                                        <p:cTn id="25" dur="500"/>
                                        <p:tgtEl>
                                          <p:spTgt spid="54276"/>
                                        </p:tgtEl>
                                        <p:attrNameLst>
                                          <p:attrName>ppt_y</p:attrName>
                                        </p:attrNameLst>
                                      </p:cBhvr>
                                      <p:tavLst>
                                        <p:tav tm="0">
                                          <p:val>
                                            <p:strVal val="ppt_y"/>
                                          </p:val>
                                        </p:tav>
                                        <p:tav tm="100000">
                                          <p:val>
                                            <p:strVal val="1+ppt_h/2"/>
                                          </p:val>
                                        </p:tav>
                                      </p:tavLst>
                                    </p:anim>
                                    <p:set>
                                      <p:cBhvr>
                                        <p:cTn id="26" dur="1" fill="hold">
                                          <p:stCondLst>
                                            <p:cond delay="499"/>
                                          </p:stCondLst>
                                        </p:cTn>
                                        <p:tgtEl>
                                          <p:spTgt spid="5427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4275">
                                            <p:txEl>
                                              <p:pRg st="3" end="3"/>
                                            </p:txEl>
                                          </p:spTgt>
                                        </p:tgtEl>
                                        <p:attrNameLst>
                                          <p:attrName>style.visibility</p:attrName>
                                        </p:attrNameLst>
                                      </p:cBhvr>
                                      <p:to>
                                        <p:strVal val="visible"/>
                                      </p:to>
                                    </p:set>
                                    <p:anim calcmode="lin" valueType="num">
                                      <p:cBhvr additive="base">
                                        <p:cTn id="31" dur="500" fill="hold"/>
                                        <p:tgtEl>
                                          <p:spTgt spid="5427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42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4275">
                                            <p:txEl>
                                              <p:pRg st="4" end="4"/>
                                            </p:txEl>
                                          </p:spTgt>
                                        </p:tgtEl>
                                        <p:attrNameLst>
                                          <p:attrName>style.visibility</p:attrName>
                                        </p:attrNameLst>
                                      </p:cBhvr>
                                      <p:to>
                                        <p:strVal val="visible"/>
                                      </p:to>
                                    </p:set>
                                    <p:anim calcmode="lin" valueType="num">
                                      <p:cBhvr additive="base">
                                        <p:cTn id="37" dur="500" fill="hold"/>
                                        <p:tgtEl>
                                          <p:spTgt spid="5427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42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4275">
                                            <p:txEl>
                                              <p:pRg st="5" end="5"/>
                                            </p:txEl>
                                          </p:spTgt>
                                        </p:tgtEl>
                                        <p:attrNameLst>
                                          <p:attrName>style.visibility</p:attrName>
                                        </p:attrNameLst>
                                      </p:cBhvr>
                                      <p:to>
                                        <p:strVal val="visible"/>
                                      </p:to>
                                    </p:set>
                                    <p:anim calcmode="lin" valueType="num">
                                      <p:cBhvr additive="base">
                                        <p:cTn id="43" dur="500" fill="hold"/>
                                        <p:tgtEl>
                                          <p:spTgt spid="5427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42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4275">
                                            <p:txEl>
                                              <p:pRg st="6" end="6"/>
                                            </p:txEl>
                                          </p:spTgt>
                                        </p:tgtEl>
                                        <p:attrNameLst>
                                          <p:attrName>style.visibility</p:attrName>
                                        </p:attrNameLst>
                                      </p:cBhvr>
                                      <p:to>
                                        <p:strVal val="visible"/>
                                      </p:to>
                                    </p:set>
                                    <p:anim calcmode="lin" valueType="num">
                                      <p:cBhvr additive="base">
                                        <p:cTn id="49" dur="500" fill="hold"/>
                                        <p:tgtEl>
                                          <p:spTgt spid="54275">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42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4275">
                                            <p:txEl>
                                              <p:pRg st="7" end="7"/>
                                            </p:txEl>
                                          </p:spTgt>
                                        </p:tgtEl>
                                        <p:attrNameLst>
                                          <p:attrName>style.visibility</p:attrName>
                                        </p:attrNameLst>
                                      </p:cBhvr>
                                      <p:to>
                                        <p:strVal val="visible"/>
                                      </p:to>
                                    </p:set>
                                    <p:anim calcmode="lin" valueType="num">
                                      <p:cBhvr additive="base">
                                        <p:cTn id="55" dur="500" fill="hold"/>
                                        <p:tgtEl>
                                          <p:spTgt spid="54275">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427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P spid="54276" grpId="0" animBg="1"/>
      <p:bldP spid="5427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304800" y="609600"/>
            <a:ext cx="8686800" cy="4262705"/>
          </a:xfrm>
          <a:prstGeom prst="rect">
            <a:avLst/>
          </a:prstGeom>
          <a:noFill/>
          <a:ln w="9525">
            <a:noFill/>
            <a:miter lim="800000"/>
            <a:headEnd/>
            <a:tailEnd/>
          </a:ln>
        </p:spPr>
        <p:txBody>
          <a:bodyPr>
            <a:spAutoFit/>
          </a:bodyPr>
          <a:lstStyle/>
          <a:p>
            <a:pPr algn="ctr">
              <a:spcBef>
                <a:spcPct val="50000"/>
              </a:spcBef>
            </a:pPr>
            <a:r>
              <a:rPr lang="en-US" sz="5000" b="1" smtClean="0">
                <a:solidFill>
                  <a:srgbClr val="FF0000"/>
                </a:solidFill>
              </a:rPr>
              <a:t>TÌNH </a:t>
            </a:r>
            <a:r>
              <a:rPr lang="en-US" sz="5000" b="1" dirty="0">
                <a:solidFill>
                  <a:srgbClr val="FF0000"/>
                </a:solidFill>
              </a:rPr>
              <a:t>CẢNH LẺ LOI CỦA NGƯỜI CHINH PHỤ</a:t>
            </a:r>
          </a:p>
          <a:p>
            <a:pPr algn="ctr">
              <a:spcBef>
                <a:spcPct val="50000"/>
              </a:spcBef>
            </a:pPr>
            <a:r>
              <a:rPr lang="en-US" sz="3800" b="1" i="1" dirty="0">
                <a:solidFill>
                  <a:srgbClr val="0066FF"/>
                </a:solidFill>
              </a:rPr>
              <a:t>( </a:t>
            </a:r>
            <a:r>
              <a:rPr lang="en-US" sz="3800" b="1" i="1" dirty="0" err="1">
                <a:solidFill>
                  <a:srgbClr val="0066FF"/>
                </a:solidFill>
              </a:rPr>
              <a:t>Trích</a:t>
            </a:r>
            <a:r>
              <a:rPr lang="en-US" sz="3800" b="1" i="1" dirty="0">
                <a:solidFill>
                  <a:srgbClr val="0066FF"/>
                </a:solidFill>
              </a:rPr>
              <a:t>: </a:t>
            </a:r>
            <a:r>
              <a:rPr lang="en-US" sz="3800" b="1" i="1" dirty="0" err="1">
                <a:solidFill>
                  <a:srgbClr val="0066FF"/>
                </a:solidFill>
              </a:rPr>
              <a:t>Chinh</a:t>
            </a:r>
            <a:r>
              <a:rPr lang="en-US" sz="3800" b="1" i="1" dirty="0">
                <a:solidFill>
                  <a:srgbClr val="0066FF"/>
                </a:solidFill>
              </a:rPr>
              <a:t> </a:t>
            </a:r>
            <a:r>
              <a:rPr lang="en-US" sz="3800" b="1" i="1" dirty="0" err="1">
                <a:solidFill>
                  <a:srgbClr val="0066FF"/>
                </a:solidFill>
              </a:rPr>
              <a:t>phụ</a:t>
            </a:r>
            <a:r>
              <a:rPr lang="en-US" sz="3800" b="1" i="1" dirty="0">
                <a:solidFill>
                  <a:srgbClr val="0066FF"/>
                </a:solidFill>
              </a:rPr>
              <a:t> </a:t>
            </a:r>
            <a:r>
              <a:rPr lang="en-US" sz="3800" b="1" i="1" dirty="0" err="1">
                <a:solidFill>
                  <a:srgbClr val="0066FF"/>
                </a:solidFill>
              </a:rPr>
              <a:t>ngâm</a:t>
            </a:r>
            <a:r>
              <a:rPr lang="en-US" sz="3800" b="1" i="1" dirty="0">
                <a:solidFill>
                  <a:srgbClr val="0066FF"/>
                </a:solidFill>
              </a:rPr>
              <a:t> )</a:t>
            </a:r>
          </a:p>
          <a:p>
            <a:pPr algn="ctr">
              <a:spcBef>
                <a:spcPct val="50000"/>
              </a:spcBef>
            </a:pPr>
            <a:r>
              <a:rPr lang="en-US" sz="3800" b="1" i="1" dirty="0" err="1">
                <a:solidFill>
                  <a:srgbClr val="0066FF"/>
                </a:solidFill>
              </a:rPr>
              <a:t>Nguyên</a:t>
            </a:r>
            <a:r>
              <a:rPr lang="en-US" sz="3800" b="1" i="1" dirty="0">
                <a:solidFill>
                  <a:srgbClr val="0066FF"/>
                </a:solidFill>
              </a:rPr>
              <a:t> </a:t>
            </a:r>
            <a:r>
              <a:rPr lang="en-US" sz="3800" b="1" i="1" dirty="0" err="1">
                <a:solidFill>
                  <a:srgbClr val="0066FF"/>
                </a:solidFill>
              </a:rPr>
              <a:t>tác</a:t>
            </a:r>
            <a:r>
              <a:rPr lang="en-US" sz="3800" b="1" i="1" dirty="0">
                <a:solidFill>
                  <a:srgbClr val="0066FF"/>
                </a:solidFill>
              </a:rPr>
              <a:t> </a:t>
            </a:r>
            <a:r>
              <a:rPr lang="en-US" sz="3800" b="1" i="1" dirty="0" err="1">
                <a:solidFill>
                  <a:srgbClr val="0066FF"/>
                </a:solidFill>
              </a:rPr>
              <a:t>chữ</a:t>
            </a:r>
            <a:r>
              <a:rPr lang="en-US" sz="3800" b="1" i="1" dirty="0">
                <a:solidFill>
                  <a:srgbClr val="0066FF"/>
                </a:solidFill>
              </a:rPr>
              <a:t> </a:t>
            </a:r>
            <a:r>
              <a:rPr lang="en-US" sz="3800" b="1" i="1" dirty="0" err="1">
                <a:solidFill>
                  <a:srgbClr val="0066FF"/>
                </a:solidFill>
              </a:rPr>
              <a:t>Hán</a:t>
            </a:r>
            <a:r>
              <a:rPr lang="en-US" sz="3800" b="1" i="1" dirty="0">
                <a:solidFill>
                  <a:srgbClr val="0066FF"/>
                </a:solidFill>
              </a:rPr>
              <a:t>: </a:t>
            </a:r>
            <a:r>
              <a:rPr lang="en-US" sz="3800" b="1" i="1" dirty="0" err="1">
                <a:solidFill>
                  <a:srgbClr val="0066FF"/>
                </a:solidFill>
              </a:rPr>
              <a:t>Đặng</a:t>
            </a:r>
            <a:r>
              <a:rPr lang="en-US" sz="3800" b="1" i="1" dirty="0">
                <a:solidFill>
                  <a:srgbClr val="0066FF"/>
                </a:solidFill>
              </a:rPr>
              <a:t> </a:t>
            </a:r>
            <a:r>
              <a:rPr lang="en-US" sz="3800" b="1" i="1" dirty="0" err="1">
                <a:solidFill>
                  <a:srgbClr val="0066FF"/>
                </a:solidFill>
              </a:rPr>
              <a:t>Trần</a:t>
            </a:r>
            <a:r>
              <a:rPr lang="en-US" sz="3800" b="1" i="1" dirty="0">
                <a:solidFill>
                  <a:srgbClr val="0066FF"/>
                </a:solidFill>
              </a:rPr>
              <a:t> </a:t>
            </a:r>
            <a:r>
              <a:rPr lang="en-US" sz="3800" b="1" i="1" dirty="0" err="1">
                <a:solidFill>
                  <a:srgbClr val="0066FF"/>
                </a:solidFill>
              </a:rPr>
              <a:t>Côn</a:t>
            </a:r>
            <a:endParaRPr lang="en-US" sz="3800" b="1" i="1" dirty="0">
              <a:solidFill>
                <a:srgbClr val="0066FF"/>
              </a:solidFill>
            </a:endParaRPr>
          </a:p>
          <a:p>
            <a:pPr algn="ctr">
              <a:spcBef>
                <a:spcPct val="50000"/>
              </a:spcBef>
            </a:pPr>
            <a:r>
              <a:rPr lang="en-US" sz="3800" b="1" i="1" dirty="0" err="1">
                <a:solidFill>
                  <a:srgbClr val="0066FF"/>
                </a:solidFill>
              </a:rPr>
              <a:t>Bản</a:t>
            </a:r>
            <a:r>
              <a:rPr lang="en-US" sz="3800" b="1" i="1" dirty="0">
                <a:solidFill>
                  <a:srgbClr val="0066FF"/>
                </a:solidFill>
              </a:rPr>
              <a:t> </a:t>
            </a:r>
            <a:r>
              <a:rPr lang="en-US" sz="3800" b="1" i="1" dirty="0" err="1">
                <a:solidFill>
                  <a:srgbClr val="0066FF"/>
                </a:solidFill>
              </a:rPr>
              <a:t>diễn</a:t>
            </a:r>
            <a:r>
              <a:rPr lang="en-US" sz="3800" b="1" i="1" dirty="0">
                <a:solidFill>
                  <a:srgbClr val="0066FF"/>
                </a:solidFill>
              </a:rPr>
              <a:t> </a:t>
            </a:r>
            <a:r>
              <a:rPr lang="en-US" sz="3800" b="1" i="1" dirty="0" err="1">
                <a:solidFill>
                  <a:srgbClr val="0066FF"/>
                </a:solidFill>
              </a:rPr>
              <a:t>Nôm</a:t>
            </a:r>
            <a:r>
              <a:rPr lang="en-US" sz="3800" b="1" i="1" dirty="0">
                <a:solidFill>
                  <a:srgbClr val="0066FF"/>
                </a:solidFill>
              </a:rPr>
              <a:t>: </a:t>
            </a:r>
            <a:r>
              <a:rPr lang="en-US" sz="3800" b="1" i="1" dirty="0" err="1">
                <a:solidFill>
                  <a:srgbClr val="0066FF"/>
                </a:solidFill>
              </a:rPr>
              <a:t>Đoàn</a:t>
            </a:r>
            <a:r>
              <a:rPr lang="en-US" sz="3800" b="1" i="1" dirty="0">
                <a:solidFill>
                  <a:srgbClr val="0066FF"/>
                </a:solidFill>
              </a:rPr>
              <a:t> </a:t>
            </a:r>
            <a:r>
              <a:rPr lang="en-US" sz="3800" b="1" i="1" dirty="0" err="1">
                <a:solidFill>
                  <a:srgbClr val="0066FF"/>
                </a:solidFill>
              </a:rPr>
              <a:t>Thị</a:t>
            </a:r>
            <a:r>
              <a:rPr lang="en-US" sz="3800" b="1" i="1" dirty="0">
                <a:solidFill>
                  <a:srgbClr val="0066FF"/>
                </a:solidFill>
              </a:rPr>
              <a:t> </a:t>
            </a:r>
            <a:r>
              <a:rPr lang="en-US" sz="3800" b="1" i="1" dirty="0" err="1">
                <a:solidFill>
                  <a:srgbClr val="0066FF"/>
                </a:solidFill>
              </a:rPr>
              <a:t>Điểm</a:t>
            </a:r>
            <a:r>
              <a:rPr lang="en-US" sz="3800" b="1" i="1" dirty="0">
                <a:solidFill>
                  <a:srgbClr val="0066FF"/>
                </a:solidFill>
              </a:rPr>
              <a:t> (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148">
                                            <p:txEl>
                                              <p:pRg st="0" end="0"/>
                                            </p:txEl>
                                          </p:spTgt>
                                        </p:tgtEl>
                                        <p:attrNameLst>
                                          <p:attrName>style.visibility</p:attrName>
                                        </p:attrNameLst>
                                      </p:cBhvr>
                                      <p:to>
                                        <p:strVal val="visible"/>
                                      </p:to>
                                    </p:set>
                                    <p:anim calcmode="lin" valueType="num">
                                      <p:cBhvr additive="base">
                                        <p:cTn id="7" dur="3000" fill="hold"/>
                                        <p:tgtEl>
                                          <p:spTgt spid="6148">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6148">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148">
                                            <p:txEl>
                                              <p:pRg st="1" end="1"/>
                                            </p:txEl>
                                          </p:spTgt>
                                        </p:tgtEl>
                                        <p:attrNameLst>
                                          <p:attrName>style.visibility</p:attrName>
                                        </p:attrNameLst>
                                      </p:cBhvr>
                                      <p:to>
                                        <p:strVal val="visible"/>
                                      </p:to>
                                    </p:set>
                                    <p:anim calcmode="lin" valueType="num">
                                      <p:cBhvr additive="base">
                                        <p:cTn id="11" dur="3000" fill="hold"/>
                                        <p:tgtEl>
                                          <p:spTgt spid="6148">
                                            <p:txEl>
                                              <p:pRg st="1" end="1"/>
                                            </p:txEl>
                                          </p:spTgt>
                                        </p:tgtEl>
                                        <p:attrNameLst>
                                          <p:attrName>ppt_x</p:attrName>
                                        </p:attrNameLst>
                                      </p:cBhvr>
                                      <p:tavLst>
                                        <p:tav tm="0">
                                          <p:val>
                                            <p:strVal val="0-#ppt_w/2"/>
                                          </p:val>
                                        </p:tav>
                                        <p:tav tm="100000">
                                          <p:val>
                                            <p:strVal val="#ppt_x"/>
                                          </p:val>
                                        </p:tav>
                                      </p:tavLst>
                                    </p:anim>
                                    <p:anim calcmode="lin" valueType="num">
                                      <p:cBhvr additive="base">
                                        <p:cTn id="12" dur="3000" fill="hold"/>
                                        <p:tgtEl>
                                          <p:spTgt spid="6148">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6148">
                                            <p:txEl>
                                              <p:pRg st="2" end="2"/>
                                            </p:txEl>
                                          </p:spTgt>
                                        </p:tgtEl>
                                        <p:attrNameLst>
                                          <p:attrName>style.visibility</p:attrName>
                                        </p:attrNameLst>
                                      </p:cBhvr>
                                      <p:to>
                                        <p:strVal val="visible"/>
                                      </p:to>
                                    </p:set>
                                    <p:anim calcmode="lin" valueType="num">
                                      <p:cBhvr additive="base">
                                        <p:cTn id="15" dur="3000" fill="hold"/>
                                        <p:tgtEl>
                                          <p:spTgt spid="6148">
                                            <p:txEl>
                                              <p:pRg st="2" end="2"/>
                                            </p:txEl>
                                          </p:spTgt>
                                        </p:tgtEl>
                                        <p:attrNameLst>
                                          <p:attrName>ppt_x</p:attrName>
                                        </p:attrNameLst>
                                      </p:cBhvr>
                                      <p:tavLst>
                                        <p:tav tm="0">
                                          <p:val>
                                            <p:strVal val="0-#ppt_w/2"/>
                                          </p:val>
                                        </p:tav>
                                        <p:tav tm="100000">
                                          <p:val>
                                            <p:strVal val="#ppt_x"/>
                                          </p:val>
                                        </p:tav>
                                      </p:tavLst>
                                    </p:anim>
                                    <p:anim calcmode="lin" valueType="num">
                                      <p:cBhvr additive="base">
                                        <p:cTn id="16" dur="3000" fill="hold"/>
                                        <p:tgtEl>
                                          <p:spTgt spid="6148">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6148">
                                            <p:txEl>
                                              <p:pRg st="3" end="3"/>
                                            </p:txEl>
                                          </p:spTgt>
                                        </p:tgtEl>
                                        <p:attrNameLst>
                                          <p:attrName>style.visibility</p:attrName>
                                        </p:attrNameLst>
                                      </p:cBhvr>
                                      <p:to>
                                        <p:strVal val="visible"/>
                                      </p:to>
                                    </p:set>
                                    <p:anim calcmode="lin" valueType="num">
                                      <p:cBhvr additive="base">
                                        <p:cTn id="19" dur="3000" fill="hold"/>
                                        <p:tgtEl>
                                          <p:spTgt spid="6148">
                                            <p:txEl>
                                              <p:pRg st="3" end="3"/>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614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0" y="0"/>
            <a:ext cx="3200400" cy="6705600"/>
          </a:xfrm>
        </p:spPr>
        <p:txBody>
          <a:bodyPr/>
          <a:lstStyle/>
          <a:p>
            <a:pPr algn="just">
              <a:lnSpc>
                <a:spcPct val="80000"/>
              </a:lnSpc>
              <a:buFontTx/>
              <a:buNone/>
            </a:pPr>
            <a:endParaRPr lang="en-US" sz="2800" smtClean="0"/>
          </a:p>
          <a:p>
            <a:pPr algn="just">
              <a:lnSpc>
                <a:spcPct val="80000"/>
              </a:lnSpc>
              <a:buFontTx/>
              <a:buNone/>
            </a:pPr>
            <a:endParaRPr lang="en-US" sz="2800" smtClean="0"/>
          </a:p>
          <a:p>
            <a:pPr algn="just">
              <a:lnSpc>
                <a:spcPct val="80000"/>
              </a:lnSpc>
              <a:buFontTx/>
              <a:buNone/>
            </a:pPr>
            <a:endParaRPr lang="en-US" sz="2800" smtClean="0"/>
          </a:p>
          <a:p>
            <a:pPr algn="just">
              <a:lnSpc>
                <a:spcPct val="80000"/>
              </a:lnSpc>
              <a:buFontTx/>
              <a:buNone/>
            </a:pPr>
            <a:r>
              <a:rPr lang="en-US" sz="2800" smtClean="0"/>
              <a:t>- </a:t>
            </a:r>
            <a:r>
              <a:rPr lang="en-US" sz="2800" i="1" smtClean="0">
                <a:solidFill>
                  <a:srgbClr val="FF0000"/>
                </a:solidFill>
              </a:rPr>
              <a:t>Bóng người</a:t>
            </a:r>
            <a:r>
              <a:rPr lang="en-US" sz="2800" smtClean="0"/>
              <a:t>:</a:t>
            </a:r>
            <a:r>
              <a:rPr lang="en-US" sz="2800" i="1" smtClean="0">
                <a:solidFill>
                  <a:srgbClr val="FF0000"/>
                </a:solidFill>
                <a:sym typeface="Wingdings" pitchFamily="2" charset="2"/>
              </a:rPr>
              <a:t> </a:t>
            </a:r>
            <a:r>
              <a:rPr lang="en-US" sz="2800" smtClean="0">
                <a:sym typeface="Wingdings" pitchFamily="2" charset="2"/>
              </a:rPr>
              <a:t>Cực tả cảnh lẻ loi, cô đơn của người chinh phụ: như chiếc bóng lầm lũi, lặng câm, chỉ mình đối diện với chính mình.</a:t>
            </a:r>
            <a:endParaRPr lang="en-US" sz="2800" smtClean="0"/>
          </a:p>
        </p:txBody>
      </p:sp>
      <p:pic>
        <p:nvPicPr>
          <p:cNvPr id="21507" name="Picture 2" descr="F:\Hinh anh Chinh phu ngam\9.jpg"/>
          <p:cNvPicPr>
            <a:picLocks noChangeAspect="1" noChangeArrowheads="1"/>
          </p:cNvPicPr>
          <p:nvPr/>
        </p:nvPicPr>
        <p:blipFill>
          <a:blip r:embed="rId2"/>
          <a:srcRect/>
          <a:stretch>
            <a:fillRect/>
          </a:stretch>
        </p:blipFill>
        <p:spPr bwMode="auto">
          <a:xfrm>
            <a:off x="3505200" y="0"/>
            <a:ext cx="5410200" cy="6705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299">
                                            <p:txEl>
                                              <p:pRg st="3" end="3"/>
                                            </p:txEl>
                                          </p:spTgt>
                                        </p:tgtEl>
                                        <p:attrNameLst>
                                          <p:attrName>style.visibility</p:attrName>
                                        </p:attrNameLst>
                                      </p:cBhvr>
                                      <p:to>
                                        <p:strVal val="visible"/>
                                      </p:to>
                                    </p:set>
                                    <p:anim calcmode="lin" valueType="num">
                                      <p:cBhvr additive="base">
                                        <p:cTn id="7" dur="500" fill="hold"/>
                                        <p:tgtEl>
                                          <p:spTgt spid="55299">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29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truyen-kieu-1807c.jpg"/>
          <p:cNvPicPr>
            <a:picLocks noChangeAspect="1"/>
          </p:cNvPicPr>
          <p:nvPr/>
        </p:nvPicPr>
        <p:blipFill>
          <a:blip r:embed="rId2"/>
          <a:srcRect/>
          <a:stretch>
            <a:fillRect/>
          </a:stretch>
        </p:blipFill>
        <p:spPr bwMode="auto">
          <a:xfrm>
            <a:off x="5257800" y="0"/>
            <a:ext cx="3886200" cy="6858000"/>
          </a:xfrm>
          <a:prstGeom prst="rect">
            <a:avLst/>
          </a:prstGeom>
          <a:noFill/>
          <a:ln w="9525">
            <a:noFill/>
            <a:miter lim="800000"/>
            <a:headEnd/>
            <a:tailEnd/>
          </a:ln>
        </p:spPr>
      </p:pic>
      <p:pic>
        <p:nvPicPr>
          <p:cNvPr id="22531" name="Picture 4" descr="avbwovnnv.jpg"/>
          <p:cNvPicPr>
            <a:picLocks noChangeAspect="1"/>
          </p:cNvPicPr>
          <p:nvPr/>
        </p:nvPicPr>
        <p:blipFill>
          <a:blip r:embed="rId3"/>
          <a:srcRect/>
          <a:stretch>
            <a:fillRect/>
          </a:stretch>
        </p:blipFill>
        <p:spPr bwMode="auto">
          <a:xfrm>
            <a:off x="0" y="0"/>
            <a:ext cx="4953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descr="chieu toi"/>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3"/>
          <p:cNvSpPr txBox="1">
            <a:spLocks noChangeArrowheads="1"/>
          </p:cNvSpPr>
          <p:nvPr/>
        </p:nvSpPr>
        <p:spPr bwMode="auto">
          <a:xfrm>
            <a:off x="457200" y="0"/>
            <a:ext cx="8915400" cy="4038600"/>
          </a:xfrm>
          <a:prstGeom prst="rect">
            <a:avLst/>
          </a:prstGeom>
          <a:noFill/>
          <a:ln w="9525">
            <a:noFill/>
            <a:miter lim="800000"/>
            <a:headEnd/>
            <a:tailEnd/>
          </a:ln>
        </p:spPr>
        <p:txBody>
          <a:bodyPr/>
          <a:lstStyle/>
          <a:p>
            <a:pPr marL="342900" indent="-342900" eaLnBrk="0" hangingPunct="0">
              <a:spcBef>
                <a:spcPct val="20000"/>
              </a:spcBef>
            </a:pPr>
            <a:r>
              <a:rPr lang="en-US" sz="2800" dirty="0" err="1">
                <a:solidFill>
                  <a:schemeClr val="bg1"/>
                </a:solidFill>
              </a:rPr>
              <a:t>Tiểu</a:t>
            </a:r>
            <a:r>
              <a:rPr lang="en-US" sz="2800" dirty="0">
                <a:solidFill>
                  <a:schemeClr val="bg1"/>
                </a:solidFill>
              </a:rPr>
              <a:t> </a:t>
            </a:r>
            <a:r>
              <a:rPr lang="en-US" sz="2800" dirty="0" err="1">
                <a:solidFill>
                  <a:schemeClr val="bg1"/>
                </a:solidFill>
              </a:rPr>
              <a:t>kết</a:t>
            </a:r>
            <a:r>
              <a:rPr lang="en-US" sz="2800" dirty="0">
                <a:solidFill>
                  <a:schemeClr val="bg1"/>
                </a:solidFill>
              </a:rPr>
              <a:t>: </a:t>
            </a:r>
          </a:p>
          <a:p>
            <a:pPr marL="342900" indent="-342900" eaLnBrk="0" hangingPunct="0">
              <a:spcBef>
                <a:spcPct val="20000"/>
              </a:spcBef>
            </a:pPr>
            <a:r>
              <a:rPr lang="en-US" sz="2800" dirty="0">
                <a:solidFill>
                  <a:schemeClr val="bg1"/>
                </a:solidFill>
              </a:rPr>
              <a:t>    - </a:t>
            </a:r>
            <a:r>
              <a:rPr lang="en-US" sz="2800" dirty="0" err="1">
                <a:solidFill>
                  <a:schemeClr val="bg1"/>
                </a:solidFill>
              </a:rPr>
              <a:t>Bằng</a:t>
            </a:r>
            <a:r>
              <a:rPr lang="en-US" sz="2800" dirty="0">
                <a:solidFill>
                  <a:schemeClr val="bg1"/>
                </a:solidFill>
              </a:rPr>
              <a:t> </a:t>
            </a:r>
            <a:r>
              <a:rPr lang="en-US" sz="2800" dirty="0" err="1">
                <a:solidFill>
                  <a:schemeClr val="bg1"/>
                </a:solidFill>
              </a:rPr>
              <a:t>nhiều</a:t>
            </a:r>
            <a:r>
              <a:rPr lang="en-US" sz="2800" dirty="0">
                <a:solidFill>
                  <a:schemeClr val="bg1"/>
                </a:solidFill>
              </a:rPr>
              <a:t> </a:t>
            </a:r>
            <a:r>
              <a:rPr lang="en-US" sz="2800" dirty="0" err="1">
                <a:solidFill>
                  <a:schemeClr val="bg1"/>
                </a:solidFill>
              </a:rPr>
              <a:t>cách</a:t>
            </a:r>
            <a:r>
              <a:rPr lang="en-US" sz="2800" dirty="0">
                <a:solidFill>
                  <a:schemeClr val="bg1"/>
                </a:solidFill>
              </a:rPr>
              <a:t> </a:t>
            </a:r>
            <a:r>
              <a:rPr lang="en-US" sz="2800" dirty="0" err="1">
                <a:solidFill>
                  <a:schemeClr val="bg1"/>
                </a:solidFill>
              </a:rPr>
              <a:t>tả</a:t>
            </a:r>
            <a:r>
              <a:rPr lang="en-US" sz="2800" dirty="0">
                <a:solidFill>
                  <a:schemeClr val="bg1"/>
                </a:solidFill>
              </a:rPr>
              <a:t> </a:t>
            </a:r>
            <a:r>
              <a:rPr lang="en-US" sz="2800" dirty="0" err="1">
                <a:solidFill>
                  <a:schemeClr val="bg1"/>
                </a:solidFill>
              </a:rPr>
              <a:t>tâm</a:t>
            </a:r>
            <a:r>
              <a:rPr lang="en-US" sz="2800" dirty="0">
                <a:solidFill>
                  <a:schemeClr val="bg1"/>
                </a:solidFill>
              </a:rPr>
              <a:t> </a:t>
            </a:r>
            <a:r>
              <a:rPr lang="en-US" sz="2800" dirty="0" err="1">
                <a:solidFill>
                  <a:schemeClr val="bg1"/>
                </a:solidFill>
              </a:rPr>
              <a:t>trạng</a:t>
            </a:r>
            <a:r>
              <a:rPr lang="en-US" sz="2800" dirty="0">
                <a:solidFill>
                  <a:schemeClr val="bg1"/>
                </a:solidFill>
              </a:rPr>
              <a:t> ( Qua </a:t>
            </a:r>
            <a:r>
              <a:rPr lang="en-US" sz="2800" dirty="0" err="1">
                <a:solidFill>
                  <a:schemeClr val="bg1"/>
                </a:solidFill>
              </a:rPr>
              <a:t>hành</a:t>
            </a:r>
            <a:r>
              <a:rPr lang="en-US" sz="2800" dirty="0">
                <a:solidFill>
                  <a:schemeClr val="bg1"/>
                </a:solidFill>
              </a:rPr>
              <a:t> </a:t>
            </a:r>
            <a:r>
              <a:rPr lang="en-US" sz="2800" dirty="0" err="1">
                <a:solidFill>
                  <a:schemeClr val="bg1"/>
                </a:solidFill>
              </a:rPr>
              <a:t>động</a:t>
            </a:r>
            <a:r>
              <a:rPr lang="en-US" sz="2800" dirty="0">
                <a:solidFill>
                  <a:schemeClr val="bg1"/>
                </a:solidFill>
              </a:rPr>
              <a:t>, qua </a:t>
            </a:r>
            <a:r>
              <a:rPr lang="en-US" sz="2800" dirty="0" err="1">
                <a:solidFill>
                  <a:schemeClr val="bg1"/>
                </a:solidFill>
              </a:rPr>
              <a:t>ngoại</a:t>
            </a:r>
            <a:r>
              <a:rPr lang="en-US" sz="2800" dirty="0">
                <a:solidFill>
                  <a:schemeClr val="bg1"/>
                </a:solidFill>
              </a:rPr>
              <a:t> </a:t>
            </a:r>
            <a:r>
              <a:rPr lang="en-US" sz="2800" dirty="0" err="1">
                <a:solidFill>
                  <a:schemeClr val="bg1"/>
                </a:solidFill>
              </a:rPr>
              <a:t>cảnh</a:t>
            </a:r>
            <a:r>
              <a:rPr lang="en-US" sz="2800" dirty="0">
                <a:solidFill>
                  <a:schemeClr val="bg1"/>
                </a:solidFill>
              </a:rPr>
              <a:t>, qua </a:t>
            </a:r>
            <a:r>
              <a:rPr lang="en-US" sz="2800" dirty="0" err="1">
                <a:solidFill>
                  <a:schemeClr val="bg1"/>
                </a:solidFill>
              </a:rPr>
              <a:t>ngoại</a:t>
            </a:r>
            <a:r>
              <a:rPr lang="en-US" sz="2800" dirty="0">
                <a:solidFill>
                  <a:schemeClr val="bg1"/>
                </a:solidFill>
              </a:rPr>
              <a:t> </a:t>
            </a:r>
            <a:r>
              <a:rPr lang="en-US" sz="2800" dirty="0" err="1">
                <a:solidFill>
                  <a:schemeClr val="bg1"/>
                </a:solidFill>
              </a:rPr>
              <a:t>hình</a:t>
            </a:r>
            <a:r>
              <a:rPr lang="en-US" sz="2800" dirty="0">
                <a:solidFill>
                  <a:schemeClr val="bg1"/>
                </a:solidFill>
              </a:rPr>
              <a:t>…), </a:t>
            </a:r>
            <a:r>
              <a:rPr lang="en-US" sz="2800" dirty="0" err="1">
                <a:solidFill>
                  <a:schemeClr val="bg1"/>
                </a:solidFill>
              </a:rPr>
              <a:t>cùng</a:t>
            </a:r>
            <a:r>
              <a:rPr lang="en-US" sz="2800" dirty="0">
                <a:solidFill>
                  <a:schemeClr val="bg1"/>
                </a:solidFill>
              </a:rPr>
              <a:t> </a:t>
            </a:r>
            <a:r>
              <a:rPr lang="en-US" sz="2800" dirty="0" err="1">
                <a:solidFill>
                  <a:schemeClr val="bg1"/>
                </a:solidFill>
              </a:rPr>
              <a:t>thể</a:t>
            </a:r>
            <a:r>
              <a:rPr lang="en-US" sz="2800" dirty="0">
                <a:solidFill>
                  <a:schemeClr val="bg1"/>
                </a:solidFill>
              </a:rPr>
              <a:t> </a:t>
            </a:r>
            <a:r>
              <a:rPr lang="en-US" sz="2800" dirty="0" err="1">
                <a:solidFill>
                  <a:schemeClr val="bg1"/>
                </a:solidFill>
              </a:rPr>
              <a:t>thơ</a:t>
            </a:r>
            <a:r>
              <a:rPr lang="en-US" sz="2800" dirty="0">
                <a:solidFill>
                  <a:schemeClr val="bg1"/>
                </a:solidFill>
              </a:rPr>
              <a:t> song </a:t>
            </a:r>
            <a:r>
              <a:rPr lang="en-US" sz="2800" dirty="0" err="1">
                <a:solidFill>
                  <a:schemeClr val="bg1"/>
                </a:solidFill>
              </a:rPr>
              <a:t>thất</a:t>
            </a:r>
            <a:r>
              <a:rPr lang="en-US" sz="2800" dirty="0">
                <a:solidFill>
                  <a:schemeClr val="bg1"/>
                </a:solidFill>
              </a:rPr>
              <a:t> </a:t>
            </a:r>
            <a:r>
              <a:rPr lang="en-US" sz="2800" dirty="0" err="1">
                <a:solidFill>
                  <a:schemeClr val="bg1"/>
                </a:solidFill>
              </a:rPr>
              <a:t>lục</a:t>
            </a:r>
            <a:r>
              <a:rPr lang="en-US" sz="2800" dirty="0">
                <a:solidFill>
                  <a:schemeClr val="bg1"/>
                </a:solidFill>
              </a:rPr>
              <a:t> </a:t>
            </a:r>
            <a:r>
              <a:rPr lang="en-US" sz="2800" dirty="0" err="1">
                <a:solidFill>
                  <a:schemeClr val="bg1"/>
                </a:solidFill>
              </a:rPr>
              <a:t>bát</a:t>
            </a:r>
            <a:r>
              <a:rPr lang="en-US" sz="2800" dirty="0">
                <a:solidFill>
                  <a:schemeClr val="bg1"/>
                </a:solidFill>
              </a:rPr>
              <a:t> </a:t>
            </a:r>
            <a:r>
              <a:rPr lang="en-US" sz="2800" dirty="0" err="1">
                <a:solidFill>
                  <a:schemeClr val="bg1"/>
                </a:solidFill>
              </a:rPr>
              <a:t>với</a:t>
            </a:r>
            <a:r>
              <a:rPr lang="en-US" sz="2800" dirty="0">
                <a:solidFill>
                  <a:schemeClr val="bg1"/>
                </a:solidFill>
              </a:rPr>
              <a:t> </a:t>
            </a:r>
            <a:r>
              <a:rPr lang="en-US" sz="2800" dirty="0" err="1">
                <a:solidFill>
                  <a:schemeClr val="bg1"/>
                </a:solidFill>
              </a:rPr>
              <a:t>nhịp</a:t>
            </a:r>
            <a:r>
              <a:rPr lang="en-US" sz="2800" dirty="0">
                <a:solidFill>
                  <a:schemeClr val="bg1"/>
                </a:solidFill>
              </a:rPr>
              <a:t> </a:t>
            </a:r>
            <a:r>
              <a:rPr lang="en-US" sz="2800" dirty="0" err="1">
                <a:solidFill>
                  <a:schemeClr val="bg1"/>
                </a:solidFill>
              </a:rPr>
              <a:t>điệu</a:t>
            </a:r>
            <a:r>
              <a:rPr lang="en-US" sz="2800" dirty="0">
                <a:solidFill>
                  <a:schemeClr val="bg1"/>
                </a:solidFill>
              </a:rPr>
              <a:t> </a:t>
            </a:r>
            <a:r>
              <a:rPr lang="en-US" sz="2800" dirty="0" err="1">
                <a:solidFill>
                  <a:schemeClr val="bg1"/>
                </a:solidFill>
              </a:rPr>
              <a:t>và</a:t>
            </a:r>
            <a:r>
              <a:rPr lang="en-US" sz="2800" dirty="0">
                <a:solidFill>
                  <a:schemeClr val="bg1"/>
                </a:solidFill>
              </a:rPr>
              <a:t> </a:t>
            </a:r>
            <a:r>
              <a:rPr lang="en-US" sz="2800" dirty="0" err="1">
                <a:solidFill>
                  <a:schemeClr val="bg1"/>
                </a:solidFill>
              </a:rPr>
              <a:t>cách</a:t>
            </a:r>
            <a:r>
              <a:rPr lang="en-US" sz="2800" dirty="0">
                <a:solidFill>
                  <a:schemeClr val="bg1"/>
                </a:solidFill>
              </a:rPr>
              <a:t> </a:t>
            </a:r>
            <a:r>
              <a:rPr lang="en-US" sz="2800" dirty="0" err="1">
                <a:solidFill>
                  <a:schemeClr val="bg1"/>
                </a:solidFill>
              </a:rPr>
              <a:t>gieo</a:t>
            </a:r>
            <a:r>
              <a:rPr lang="en-US" sz="2800" dirty="0">
                <a:solidFill>
                  <a:schemeClr val="bg1"/>
                </a:solidFill>
              </a:rPr>
              <a:t> </a:t>
            </a:r>
            <a:r>
              <a:rPr lang="en-US" sz="2800" dirty="0" err="1" smtClean="0">
                <a:solidFill>
                  <a:schemeClr val="bg1"/>
                </a:solidFill>
              </a:rPr>
              <a:t>vần</a:t>
            </a:r>
            <a:r>
              <a:rPr lang="en-US" sz="2800" dirty="0" smtClean="0">
                <a:solidFill>
                  <a:schemeClr val="bg1"/>
                </a:solidFill>
              </a:rPr>
              <a:t>…</a:t>
            </a:r>
          </a:p>
          <a:p>
            <a:pPr marL="342900" indent="-342900" eaLnBrk="0" hangingPunct="0">
              <a:spcBef>
                <a:spcPct val="20000"/>
              </a:spcBef>
            </a:pPr>
            <a:r>
              <a:rPr lang="en-US" sz="2800" dirty="0" smtClean="0">
                <a:solidFill>
                  <a:schemeClr val="bg1"/>
                </a:solidFill>
                <a:sym typeface="Wingdings" pitchFamily="2" charset="2"/>
              </a:rPr>
              <a:t></a:t>
            </a:r>
            <a:r>
              <a:rPr lang="en-US" sz="2800" dirty="0" smtClean="0">
                <a:solidFill>
                  <a:schemeClr val="bg1"/>
                </a:solidFill>
              </a:rPr>
              <a:t>8 </a:t>
            </a:r>
            <a:r>
              <a:rPr lang="en-US" sz="2800" dirty="0" err="1">
                <a:solidFill>
                  <a:schemeClr val="bg1"/>
                </a:solidFill>
              </a:rPr>
              <a:t>câu</a:t>
            </a:r>
            <a:r>
              <a:rPr lang="en-US" sz="2800" dirty="0">
                <a:solidFill>
                  <a:schemeClr val="bg1"/>
                </a:solidFill>
              </a:rPr>
              <a:t> </a:t>
            </a:r>
            <a:r>
              <a:rPr lang="en-US" sz="2800" dirty="0" err="1">
                <a:solidFill>
                  <a:schemeClr val="bg1"/>
                </a:solidFill>
              </a:rPr>
              <a:t>thơ</a:t>
            </a:r>
            <a:r>
              <a:rPr lang="en-US" sz="2800" dirty="0">
                <a:solidFill>
                  <a:schemeClr val="bg1"/>
                </a:solidFill>
              </a:rPr>
              <a:t> </a:t>
            </a:r>
            <a:r>
              <a:rPr lang="en-US" sz="2800" dirty="0" err="1">
                <a:solidFill>
                  <a:schemeClr val="bg1"/>
                </a:solidFill>
              </a:rPr>
              <a:t>đầu</a:t>
            </a:r>
            <a:r>
              <a:rPr lang="en-US" sz="2800" dirty="0">
                <a:solidFill>
                  <a:schemeClr val="bg1"/>
                </a:solidFill>
              </a:rPr>
              <a:t> </a:t>
            </a:r>
            <a:r>
              <a:rPr lang="en-US" sz="2800" dirty="0" err="1">
                <a:solidFill>
                  <a:schemeClr val="bg1"/>
                </a:solidFill>
              </a:rPr>
              <a:t>thể</a:t>
            </a:r>
            <a:r>
              <a:rPr lang="en-US" sz="2800" dirty="0">
                <a:solidFill>
                  <a:schemeClr val="bg1"/>
                </a:solidFill>
              </a:rPr>
              <a:t> </a:t>
            </a:r>
            <a:r>
              <a:rPr lang="en-US" sz="2800" dirty="0" err="1">
                <a:solidFill>
                  <a:schemeClr val="bg1"/>
                </a:solidFill>
              </a:rPr>
              <a:t>hiện</a:t>
            </a:r>
            <a:r>
              <a:rPr lang="en-US" sz="2800" dirty="0">
                <a:solidFill>
                  <a:schemeClr val="bg1"/>
                </a:solidFill>
              </a:rPr>
              <a:t> </a:t>
            </a:r>
            <a:r>
              <a:rPr lang="en-US" sz="2800" dirty="0" err="1">
                <a:solidFill>
                  <a:schemeClr val="bg1"/>
                </a:solidFill>
              </a:rPr>
              <a:t>tâm</a:t>
            </a:r>
            <a:r>
              <a:rPr lang="en-US" sz="2800" dirty="0">
                <a:solidFill>
                  <a:schemeClr val="bg1"/>
                </a:solidFill>
              </a:rPr>
              <a:t> </a:t>
            </a:r>
            <a:r>
              <a:rPr lang="en-US" sz="2800" dirty="0" err="1">
                <a:solidFill>
                  <a:schemeClr val="bg1"/>
                </a:solidFill>
              </a:rPr>
              <a:t>trạng</a:t>
            </a:r>
            <a:r>
              <a:rPr lang="en-US" sz="2800" dirty="0">
                <a:solidFill>
                  <a:schemeClr val="bg1"/>
                </a:solidFill>
              </a:rPr>
              <a:t> </a:t>
            </a:r>
            <a:r>
              <a:rPr lang="en-US" sz="2800" dirty="0" err="1">
                <a:solidFill>
                  <a:schemeClr val="bg1"/>
                </a:solidFill>
              </a:rPr>
              <a:t>lẻ</a:t>
            </a:r>
            <a:r>
              <a:rPr lang="en-US" sz="2800" dirty="0">
                <a:solidFill>
                  <a:schemeClr val="bg1"/>
                </a:solidFill>
              </a:rPr>
              <a:t> </a:t>
            </a:r>
            <a:r>
              <a:rPr lang="en-US" sz="2800" dirty="0" err="1">
                <a:solidFill>
                  <a:schemeClr val="bg1"/>
                </a:solidFill>
              </a:rPr>
              <a:t>loi</a:t>
            </a:r>
            <a:r>
              <a:rPr lang="en-US" sz="2800" dirty="0">
                <a:solidFill>
                  <a:schemeClr val="bg1"/>
                </a:solidFill>
              </a:rPr>
              <a:t>, </a:t>
            </a:r>
            <a:r>
              <a:rPr lang="en-US" sz="2800" dirty="0" err="1">
                <a:solidFill>
                  <a:schemeClr val="bg1"/>
                </a:solidFill>
              </a:rPr>
              <a:t>cô</a:t>
            </a:r>
            <a:r>
              <a:rPr lang="en-US" sz="2800" dirty="0">
                <a:solidFill>
                  <a:schemeClr val="bg1"/>
                </a:solidFill>
              </a:rPr>
              <a:t> </a:t>
            </a:r>
            <a:r>
              <a:rPr lang="en-US" sz="2800" dirty="0" err="1">
                <a:solidFill>
                  <a:schemeClr val="bg1"/>
                </a:solidFill>
              </a:rPr>
              <a:t>đơn</a:t>
            </a:r>
            <a:r>
              <a:rPr lang="en-US" sz="2800" dirty="0">
                <a:solidFill>
                  <a:schemeClr val="bg1"/>
                </a:solidFill>
              </a:rPr>
              <a:t>, </a:t>
            </a:r>
            <a:r>
              <a:rPr lang="en-US" sz="2800" dirty="0" err="1">
                <a:solidFill>
                  <a:schemeClr val="bg1"/>
                </a:solidFill>
              </a:rPr>
              <a:t>buồn</a:t>
            </a:r>
            <a:r>
              <a:rPr lang="en-US" sz="2800" dirty="0">
                <a:solidFill>
                  <a:schemeClr val="bg1"/>
                </a:solidFill>
              </a:rPr>
              <a:t> </a:t>
            </a:r>
            <a:r>
              <a:rPr lang="en-US" sz="2800" dirty="0" err="1">
                <a:solidFill>
                  <a:schemeClr val="bg1"/>
                </a:solidFill>
              </a:rPr>
              <a:t>nhớ</a:t>
            </a:r>
            <a:r>
              <a:rPr lang="en-US" sz="2800" dirty="0">
                <a:solidFill>
                  <a:schemeClr val="bg1"/>
                </a:solidFill>
              </a:rPr>
              <a:t>, </a:t>
            </a:r>
            <a:r>
              <a:rPr lang="en-US" sz="2800" dirty="0" err="1">
                <a:solidFill>
                  <a:schemeClr val="bg1"/>
                </a:solidFill>
              </a:rPr>
              <a:t>khắc</a:t>
            </a:r>
            <a:r>
              <a:rPr lang="en-US" sz="2800" dirty="0">
                <a:solidFill>
                  <a:schemeClr val="bg1"/>
                </a:solidFill>
              </a:rPr>
              <a:t> </a:t>
            </a:r>
            <a:r>
              <a:rPr lang="en-US" sz="2800" dirty="0" err="1">
                <a:solidFill>
                  <a:schemeClr val="bg1"/>
                </a:solidFill>
              </a:rPr>
              <a:t>khoải</a:t>
            </a:r>
            <a:r>
              <a:rPr lang="en-US" sz="2800" dirty="0">
                <a:solidFill>
                  <a:schemeClr val="bg1"/>
                </a:solidFill>
              </a:rPr>
              <a:t>, </a:t>
            </a:r>
            <a:r>
              <a:rPr lang="en-US" sz="2800" dirty="0" err="1">
                <a:solidFill>
                  <a:schemeClr val="bg1"/>
                </a:solidFill>
              </a:rPr>
              <a:t>vô</a:t>
            </a:r>
            <a:r>
              <a:rPr lang="en-US" sz="2800" dirty="0">
                <a:solidFill>
                  <a:schemeClr val="bg1"/>
                </a:solidFill>
              </a:rPr>
              <a:t> </a:t>
            </a:r>
            <a:r>
              <a:rPr lang="en-US" sz="2800" dirty="0" err="1">
                <a:solidFill>
                  <a:schemeClr val="bg1"/>
                </a:solidFill>
              </a:rPr>
              <a:t>vọng</a:t>
            </a:r>
            <a:r>
              <a:rPr lang="en-US" sz="2800" dirty="0">
                <a:solidFill>
                  <a:schemeClr val="bg1"/>
                </a:solidFill>
              </a:rPr>
              <a:t> </a:t>
            </a:r>
            <a:r>
              <a:rPr lang="en-US" sz="2800" dirty="0" err="1">
                <a:solidFill>
                  <a:schemeClr val="bg1"/>
                </a:solidFill>
              </a:rPr>
              <a:t>của</a:t>
            </a:r>
            <a:r>
              <a:rPr lang="en-US" sz="2800" dirty="0">
                <a:solidFill>
                  <a:schemeClr val="bg1"/>
                </a:solidFill>
              </a:rPr>
              <a:t> </a:t>
            </a:r>
            <a:r>
              <a:rPr lang="en-US" sz="2800" dirty="0" err="1">
                <a:solidFill>
                  <a:schemeClr val="bg1"/>
                </a:solidFill>
              </a:rPr>
              <a:t>người</a:t>
            </a:r>
            <a:r>
              <a:rPr lang="en-US" sz="2800" dirty="0">
                <a:solidFill>
                  <a:schemeClr val="bg1"/>
                </a:solidFill>
              </a:rPr>
              <a:t> </a:t>
            </a:r>
            <a:r>
              <a:rPr lang="en-US" sz="2800" dirty="0" err="1">
                <a:solidFill>
                  <a:schemeClr val="bg1"/>
                </a:solidFill>
              </a:rPr>
              <a:t>chinh</a:t>
            </a:r>
            <a:r>
              <a:rPr lang="en-US" sz="2800" dirty="0">
                <a:solidFill>
                  <a:schemeClr val="bg1"/>
                </a:solidFill>
              </a:rPr>
              <a:t> </a:t>
            </a:r>
            <a:r>
              <a:rPr lang="en-US" sz="2800" dirty="0" err="1">
                <a:solidFill>
                  <a:schemeClr val="bg1"/>
                </a:solidFill>
              </a:rPr>
              <a:t>phụ</a:t>
            </a:r>
            <a:endParaRPr lang="en-US" sz="2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a:xfrm>
            <a:off x="533400" y="1295400"/>
            <a:ext cx="8229600" cy="3886200"/>
          </a:xfrm>
        </p:spPr>
        <p:txBody>
          <a:bodyPr/>
          <a:lstStyle/>
          <a:p>
            <a:pPr algn="just">
              <a:lnSpc>
                <a:spcPct val="90000"/>
              </a:lnSpc>
              <a:buFontTx/>
              <a:buNone/>
            </a:pPr>
            <a:r>
              <a:rPr lang="en-US" sz="2800" smtClean="0"/>
              <a:t>- Nhận thấy sự đồng nhất giữa người chinh phụ mỏi mòn chờ đợi, mất hết sức sống như tàn đèn cháy đỏ, giờ chỉ còn bóng người trống trải đơn côi.</a:t>
            </a:r>
          </a:p>
          <a:p>
            <a:pPr algn="just">
              <a:lnSpc>
                <a:spcPct val="90000"/>
              </a:lnSpc>
              <a:buFontTx/>
              <a:buNone/>
            </a:pPr>
            <a:r>
              <a:rPr lang="en-US" sz="2800" smtClean="0">
                <a:sym typeface="Wingdings" pitchFamily="2" charset="2"/>
              </a:rPr>
              <a:t></a:t>
            </a:r>
            <a:r>
              <a:rPr lang="en-US" sz="2800" i="1" u="sng" smtClean="0">
                <a:solidFill>
                  <a:srgbClr val="FF3300"/>
                </a:solidFill>
                <a:sym typeface="Wingdings" pitchFamily="2" charset="2"/>
              </a:rPr>
              <a:t>Niềm cảm thương sâu sắc</a:t>
            </a:r>
            <a:r>
              <a:rPr lang="en-US" sz="2800" smtClean="0">
                <a:sym typeface="Wingdings" pitchFamily="2" charset="2"/>
              </a:rPr>
              <a:t> tới số phận bất hạnh của người chinh phụ có chồng đi chinh chiến nơi xa.</a:t>
            </a:r>
          </a:p>
          <a:p>
            <a:pPr algn="just">
              <a:lnSpc>
                <a:spcPct val="90000"/>
              </a:lnSpc>
              <a:buFontTx/>
              <a:buNone/>
            </a:pPr>
            <a:r>
              <a:rPr lang="en-US" sz="2800" smtClean="0">
                <a:sym typeface="Wingdings" pitchFamily="2" charset="2"/>
              </a:rPr>
              <a:t></a:t>
            </a:r>
            <a:r>
              <a:rPr lang="en-US" sz="2800" i="1" u="sng" smtClean="0">
                <a:solidFill>
                  <a:srgbClr val="FF3300"/>
                </a:solidFill>
                <a:sym typeface="Wingdings" pitchFamily="2" charset="2"/>
              </a:rPr>
              <a:t>Nỗi căm hận và oán ghét chiến tranh phi nghĩa</a:t>
            </a:r>
            <a:r>
              <a:rPr lang="en-US" sz="2800" smtClean="0">
                <a:sym typeface="Wingdings" pitchFamily="2" charset="2"/>
              </a:rPr>
              <a:t>.</a:t>
            </a:r>
          </a:p>
          <a:p>
            <a:pPr algn="just">
              <a:lnSpc>
                <a:spcPct val="90000"/>
              </a:lnSpc>
              <a:buFontTx/>
              <a:buNone/>
            </a:pPr>
            <a:r>
              <a:rPr lang="en-US" sz="2800" smtClean="0">
                <a:sym typeface="Wingdings" pitchFamily="2" charset="2"/>
              </a:rPr>
              <a:t>Câu: “ Hoa đèn kia với bóng người </a:t>
            </a:r>
            <a:r>
              <a:rPr lang="en-US" sz="2800" i="1" smtClean="0">
                <a:solidFill>
                  <a:srgbClr val="3366CC"/>
                </a:solidFill>
                <a:sym typeface="Wingdings" pitchFamily="2" charset="2"/>
              </a:rPr>
              <a:t>khá thương</a:t>
            </a:r>
            <a:r>
              <a:rPr lang="en-US" sz="2800" smtClean="0">
                <a:sym typeface="Wingdings" pitchFamily="2" charset="2"/>
              </a:rPr>
              <a:t>”</a:t>
            </a:r>
            <a:endParaRPr lang="en-US" sz="2800" smtClean="0"/>
          </a:p>
        </p:txBody>
      </p:sp>
      <p:sp>
        <p:nvSpPr>
          <p:cNvPr id="62468" name="Cloud"/>
          <p:cNvSpPr>
            <a:spLocks noChangeAspect="1" noEditPoints="1" noChangeArrowheads="1"/>
          </p:cNvSpPr>
          <p:nvPr/>
        </p:nvSpPr>
        <p:spPr bwMode="auto">
          <a:xfrm>
            <a:off x="1143000" y="990600"/>
            <a:ext cx="7267575" cy="22098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r>
              <a:rPr lang="en-US" sz="2800">
                <a:solidFill>
                  <a:srgbClr val="CC00FF"/>
                </a:solidFill>
              </a:rPr>
              <a:t>Tình cảm thái độ của tác giả thể hiện như thế nào? Câu thơ nào thể hiện rõ nhất?</a:t>
            </a:r>
          </a:p>
        </p:txBody>
      </p:sp>
      <p:sp>
        <p:nvSpPr>
          <p:cNvPr id="5" name="Rectangle 3"/>
          <p:cNvSpPr txBox="1">
            <a:spLocks noChangeArrowheads="1"/>
          </p:cNvSpPr>
          <p:nvPr/>
        </p:nvSpPr>
        <p:spPr bwMode="auto">
          <a:xfrm>
            <a:off x="609600" y="457200"/>
            <a:ext cx="8229600" cy="533400"/>
          </a:xfrm>
          <a:prstGeom prst="rect">
            <a:avLst/>
          </a:prstGeom>
          <a:noFill/>
          <a:ln w="9525">
            <a:noFill/>
            <a:miter lim="800000"/>
            <a:headEnd/>
            <a:tailEnd/>
          </a:ln>
        </p:spPr>
        <p:txBody>
          <a:bodyPr/>
          <a:lstStyle/>
          <a:p>
            <a:pPr marL="342900" indent="-342900" algn="just" eaLnBrk="0" hangingPunct="0">
              <a:lnSpc>
                <a:spcPct val="90000"/>
              </a:lnSpc>
              <a:spcBef>
                <a:spcPct val="20000"/>
              </a:spcBef>
              <a:defRPr/>
            </a:pPr>
            <a:r>
              <a:rPr lang="en-US" sz="3200" i="1" kern="0" dirty="0">
                <a:solidFill>
                  <a:srgbClr val="FF3300"/>
                </a:solidFill>
                <a:latin typeface="+mn-lt"/>
              </a:rPr>
              <a:t>* </a:t>
            </a:r>
            <a:r>
              <a:rPr lang="en-US" sz="3200" i="1" kern="0" dirty="0" err="1">
                <a:solidFill>
                  <a:srgbClr val="FF3300"/>
                </a:solidFill>
                <a:latin typeface="+mn-lt"/>
              </a:rPr>
              <a:t>Thái</a:t>
            </a:r>
            <a:r>
              <a:rPr lang="en-US" sz="3200" i="1" kern="0" dirty="0">
                <a:solidFill>
                  <a:srgbClr val="FF3300"/>
                </a:solidFill>
                <a:latin typeface="+mn-lt"/>
              </a:rPr>
              <a:t> </a:t>
            </a:r>
            <a:r>
              <a:rPr lang="en-US" sz="3200" i="1" kern="0" dirty="0" err="1">
                <a:solidFill>
                  <a:srgbClr val="FF3300"/>
                </a:solidFill>
                <a:latin typeface="+mn-lt"/>
              </a:rPr>
              <a:t>độ</a:t>
            </a:r>
            <a:r>
              <a:rPr lang="en-US" sz="3200" i="1" kern="0" dirty="0">
                <a:solidFill>
                  <a:srgbClr val="FF3300"/>
                </a:solidFill>
                <a:latin typeface="+mn-lt"/>
              </a:rPr>
              <a:t> </a:t>
            </a:r>
            <a:r>
              <a:rPr lang="en-US" sz="3200" i="1" kern="0" dirty="0" err="1">
                <a:solidFill>
                  <a:srgbClr val="FF3300"/>
                </a:solidFill>
                <a:latin typeface="+mn-lt"/>
              </a:rPr>
              <a:t>của</a:t>
            </a:r>
            <a:r>
              <a:rPr lang="en-US" sz="3200" i="1" kern="0" dirty="0">
                <a:solidFill>
                  <a:srgbClr val="FF3300"/>
                </a:solidFill>
                <a:latin typeface="+mn-lt"/>
              </a:rPr>
              <a:t> </a:t>
            </a:r>
            <a:r>
              <a:rPr lang="en-US" sz="3200" i="1" kern="0" dirty="0" err="1">
                <a:solidFill>
                  <a:srgbClr val="FF3300"/>
                </a:solidFill>
                <a:latin typeface="+mn-lt"/>
              </a:rPr>
              <a:t>tác</a:t>
            </a:r>
            <a:r>
              <a:rPr lang="en-US" sz="3200" i="1" kern="0" dirty="0">
                <a:solidFill>
                  <a:srgbClr val="FF3300"/>
                </a:solidFill>
                <a:latin typeface="+mn-lt"/>
              </a:rPr>
              <a:t> </a:t>
            </a:r>
            <a:r>
              <a:rPr lang="en-US" sz="3200" i="1" kern="0" dirty="0" err="1">
                <a:solidFill>
                  <a:srgbClr val="FF3300"/>
                </a:solidFill>
                <a:latin typeface="+mn-lt"/>
              </a:rPr>
              <a:t>giả</a:t>
            </a:r>
            <a:r>
              <a:rPr lang="en-US" sz="3200" i="1" kern="0" dirty="0">
                <a:solidFill>
                  <a:srgbClr val="FF3300"/>
                </a:solidFill>
                <a:latin typeface="+mn-lt"/>
              </a:rPr>
              <a:t>:</a:t>
            </a:r>
            <a:endParaRPr lang="en-US" sz="2800" kern="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2468"/>
                                        </p:tgtEl>
                                        <p:attrNameLst>
                                          <p:attrName>style.visibility</p:attrName>
                                        </p:attrNameLst>
                                      </p:cBhvr>
                                      <p:to>
                                        <p:strVal val="visible"/>
                                      </p:to>
                                    </p:set>
                                    <p:anim calcmode="lin" valueType="num">
                                      <p:cBhvr additive="base">
                                        <p:cTn id="13" dur="500" fill="hold"/>
                                        <p:tgtEl>
                                          <p:spTgt spid="62468"/>
                                        </p:tgtEl>
                                        <p:attrNameLst>
                                          <p:attrName>ppt_x</p:attrName>
                                        </p:attrNameLst>
                                      </p:cBhvr>
                                      <p:tavLst>
                                        <p:tav tm="0">
                                          <p:val>
                                            <p:strVal val="#ppt_x"/>
                                          </p:val>
                                        </p:tav>
                                        <p:tav tm="100000">
                                          <p:val>
                                            <p:strVal val="#ppt_x"/>
                                          </p:val>
                                        </p:tav>
                                      </p:tavLst>
                                    </p:anim>
                                    <p:anim calcmode="lin" valueType="num">
                                      <p:cBhvr additive="base">
                                        <p:cTn id="14" dur="500" fill="hold"/>
                                        <p:tgtEl>
                                          <p:spTgt spid="6246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62468"/>
                                        </p:tgtEl>
                                        <p:attrNameLst>
                                          <p:attrName>ppt_x</p:attrName>
                                        </p:attrNameLst>
                                      </p:cBhvr>
                                      <p:tavLst>
                                        <p:tav tm="0">
                                          <p:val>
                                            <p:strVal val="ppt_x"/>
                                          </p:val>
                                        </p:tav>
                                        <p:tav tm="100000">
                                          <p:val>
                                            <p:strVal val="ppt_x"/>
                                          </p:val>
                                        </p:tav>
                                      </p:tavLst>
                                    </p:anim>
                                    <p:anim calcmode="lin" valueType="num">
                                      <p:cBhvr additive="base">
                                        <p:cTn id="19" dur="500"/>
                                        <p:tgtEl>
                                          <p:spTgt spid="62468"/>
                                        </p:tgtEl>
                                        <p:attrNameLst>
                                          <p:attrName>ppt_y</p:attrName>
                                        </p:attrNameLst>
                                      </p:cBhvr>
                                      <p:tavLst>
                                        <p:tav tm="0">
                                          <p:val>
                                            <p:strVal val="ppt_y"/>
                                          </p:val>
                                        </p:tav>
                                        <p:tav tm="100000">
                                          <p:val>
                                            <p:strVal val="1+ppt_h/2"/>
                                          </p:val>
                                        </p:tav>
                                      </p:tavLst>
                                    </p:anim>
                                    <p:set>
                                      <p:cBhvr>
                                        <p:cTn id="20" dur="1" fill="hold">
                                          <p:stCondLst>
                                            <p:cond delay="499"/>
                                          </p:stCondLst>
                                        </p:cTn>
                                        <p:tgtEl>
                                          <p:spTgt spid="6246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2467">
                                            <p:txEl>
                                              <p:pRg st="0" end="0"/>
                                            </p:txEl>
                                          </p:spTgt>
                                        </p:tgtEl>
                                        <p:attrNameLst>
                                          <p:attrName>style.visibility</p:attrName>
                                        </p:attrNameLst>
                                      </p:cBhvr>
                                      <p:to>
                                        <p:strVal val="visible"/>
                                      </p:to>
                                    </p:set>
                                    <p:anim calcmode="lin" valueType="num">
                                      <p:cBhvr additive="base">
                                        <p:cTn id="25"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4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2467">
                                            <p:txEl>
                                              <p:pRg st="1" end="1"/>
                                            </p:txEl>
                                          </p:spTgt>
                                        </p:tgtEl>
                                        <p:attrNameLst>
                                          <p:attrName>style.visibility</p:attrName>
                                        </p:attrNameLst>
                                      </p:cBhvr>
                                      <p:to>
                                        <p:strVal val="visible"/>
                                      </p:to>
                                    </p:set>
                                    <p:anim calcmode="lin" valueType="num">
                                      <p:cBhvr additive="base">
                                        <p:cTn id="31" dur="5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24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2467">
                                            <p:txEl>
                                              <p:pRg st="2" end="2"/>
                                            </p:txEl>
                                          </p:spTgt>
                                        </p:tgtEl>
                                        <p:attrNameLst>
                                          <p:attrName>style.visibility</p:attrName>
                                        </p:attrNameLst>
                                      </p:cBhvr>
                                      <p:to>
                                        <p:strVal val="visible"/>
                                      </p:to>
                                    </p:set>
                                    <p:anim calcmode="lin" valueType="num">
                                      <p:cBhvr additive="base">
                                        <p:cTn id="37" dur="5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24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2467">
                                            <p:txEl>
                                              <p:pRg st="3" end="3"/>
                                            </p:txEl>
                                          </p:spTgt>
                                        </p:tgtEl>
                                        <p:attrNameLst>
                                          <p:attrName>style.visibility</p:attrName>
                                        </p:attrNameLst>
                                      </p:cBhvr>
                                      <p:to>
                                        <p:strVal val="visible"/>
                                      </p:to>
                                    </p:set>
                                    <p:anim calcmode="lin" valueType="num">
                                      <p:cBhvr additive="base">
                                        <p:cTn id="43" dur="500" fill="hold"/>
                                        <p:tgtEl>
                                          <p:spTgt spid="62467">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246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p:bldP spid="62468" grpId="0" animBg="1"/>
      <p:bldP spid="62468" grpId="1" animBg="1"/>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body" idx="1"/>
          </p:nvPr>
        </p:nvSpPr>
        <p:spPr>
          <a:xfrm>
            <a:off x="457200" y="1600200"/>
            <a:ext cx="8229600" cy="1905000"/>
          </a:xfrm>
        </p:spPr>
        <p:txBody>
          <a:bodyPr/>
          <a:lstStyle/>
          <a:p>
            <a:pPr>
              <a:buFontTx/>
              <a:buNone/>
            </a:pPr>
            <a:r>
              <a:rPr lang="en-US" sz="5000" smtClean="0"/>
              <a:t>  </a:t>
            </a:r>
            <a:r>
              <a:rPr lang="en-US" sz="5000" b="1" i="1" smtClean="0">
                <a:solidFill>
                  <a:srgbClr val="FF3300"/>
                </a:solidFill>
              </a:rPr>
              <a:t>CHÂN THÀNH CẢM ƠN THẦY CÔ VÀ CÁC EM !</a:t>
            </a:r>
          </a:p>
        </p:txBody>
      </p:sp>
      <p:pic>
        <p:nvPicPr>
          <p:cNvPr id="25603" name="Picture 6" descr="clip207[1]">
            <a:hlinkClick r:id="rId2" action="ppaction://hlinksldjump"/>
          </p:cNvPr>
          <p:cNvPicPr>
            <a:picLocks noChangeAspect="1" noChangeArrowheads="1" noCrop="1"/>
          </p:cNvPicPr>
          <p:nvPr/>
        </p:nvPicPr>
        <p:blipFill>
          <a:blip r:embed="rId3"/>
          <a:srcRect/>
          <a:stretch>
            <a:fillRect/>
          </a:stretch>
        </p:blipFill>
        <p:spPr bwMode="auto">
          <a:xfrm>
            <a:off x="1447800" y="3962400"/>
            <a:ext cx="5083175" cy="1643063"/>
          </a:xfrm>
          <a:prstGeom prst="rect">
            <a:avLst/>
          </a:prstGeom>
          <a:noFill/>
          <a:ln w="9525">
            <a:noFill/>
            <a:miter lim="800000"/>
            <a:headEnd/>
            <a:tailEnd/>
          </a:ln>
        </p:spPr>
      </p:pic>
      <p:pic>
        <p:nvPicPr>
          <p:cNvPr id="25604" name="Picture 7" descr="clip207[1]"/>
          <p:cNvPicPr>
            <a:picLocks noChangeAspect="1" noChangeArrowheads="1" noCrop="1"/>
          </p:cNvPicPr>
          <p:nvPr/>
        </p:nvPicPr>
        <p:blipFill>
          <a:blip r:embed="rId3"/>
          <a:srcRect/>
          <a:stretch>
            <a:fillRect/>
          </a:stretch>
        </p:blipFill>
        <p:spPr bwMode="auto">
          <a:xfrm rot="4002614">
            <a:off x="4327526" y="3405187"/>
            <a:ext cx="1003300" cy="3114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64515">
                                            <p:txEl>
                                              <p:pRg st="0" end="0"/>
                                            </p:txEl>
                                          </p:spTgt>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6" name="Text Box 4"/>
          <p:cNvSpPr txBox="1">
            <a:spLocks noChangeArrowheads="1"/>
          </p:cNvSpPr>
          <p:nvPr/>
        </p:nvSpPr>
        <p:spPr bwMode="auto">
          <a:xfrm>
            <a:off x="457200" y="0"/>
            <a:ext cx="8382000" cy="1138238"/>
          </a:xfrm>
          <a:prstGeom prst="rect">
            <a:avLst/>
          </a:prstGeom>
          <a:noFill/>
          <a:ln w="9525">
            <a:noFill/>
            <a:miter lim="800000"/>
            <a:headEnd/>
            <a:tailEnd/>
          </a:ln>
        </p:spPr>
        <p:txBody>
          <a:bodyPr>
            <a:spAutoFit/>
          </a:bodyPr>
          <a:lstStyle/>
          <a:p>
            <a:pPr marL="857250" indent="-857250">
              <a:buFontTx/>
              <a:buAutoNum type="romanUcPeriod"/>
              <a:defRPr/>
            </a:pPr>
            <a:r>
              <a:rPr lang="en-US" sz="3600" b="1" dirty="0" err="1">
                <a:solidFill>
                  <a:srgbClr val="FF3300"/>
                </a:solidFill>
                <a:latin typeface="+mj-lt"/>
              </a:rPr>
              <a:t>Tiểu</a:t>
            </a:r>
            <a:r>
              <a:rPr lang="en-US" sz="3600" b="1" dirty="0">
                <a:solidFill>
                  <a:srgbClr val="FF3300"/>
                </a:solidFill>
                <a:latin typeface="+mj-lt"/>
              </a:rPr>
              <a:t> </a:t>
            </a:r>
            <a:r>
              <a:rPr lang="en-US" sz="3600" b="1" dirty="0" err="1">
                <a:solidFill>
                  <a:srgbClr val="FF3300"/>
                </a:solidFill>
                <a:latin typeface="+mj-lt"/>
              </a:rPr>
              <a:t>dẫn</a:t>
            </a:r>
            <a:r>
              <a:rPr lang="en-US" sz="3600" b="1" dirty="0">
                <a:solidFill>
                  <a:srgbClr val="FF3300"/>
                </a:solidFill>
                <a:latin typeface="+mj-lt"/>
              </a:rPr>
              <a:t>:</a:t>
            </a:r>
          </a:p>
          <a:p>
            <a:pPr marL="857250" indent="-857250">
              <a:defRPr/>
            </a:pPr>
            <a:r>
              <a:rPr lang="en-US" sz="3200" b="1" dirty="0">
                <a:solidFill>
                  <a:schemeClr val="accent1">
                    <a:lumMod val="50000"/>
                  </a:schemeClr>
                </a:solidFill>
                <a:latin typeface="+mj-lt"/>
              </a:rPr>
              <a:t>1. </a:t>
            </a:r>
            <a:r>
              <a:rPr lang="en-US" sz="3200" b="1" dirty="0" err="1">
                <a:solidFill>
                  <a:schemeClr val="accent1">
                    <a:lumMod val="50000"/>
                  </a:schemeClr>
                </a:solidFill>
                <a:latin typeface="+mj-lt"/>
              </a:rPr>
              <a:t>Tác</a:t>
            </a:r>
            <a:r>
              <a:rPr lang="en-US" sz="3200" b="1" dirty="0">
                <a:solidFill>
                  <a:schemeClr val="accent1">
                    <a:lumMod val="50000"/>
                  </a:schemeClr>
                </a:solidFill>
                <a:latin typeface="+mj-lt"/>
              </a:rPr>
              <a:t> </a:t>
            </a:r>
            <a:r>
              <a:rPr lang="en-US" sz="3200" b="1" dirty="0" err="1">
                <a:solidFill>
                  <a:schemeClr val="accent1">
                    <a:lumMod val="50000"/>
                  </a:schemeClr>
                </a:solidFill>
                <a:latin typeface="+mj-lt"/>
              </a:rPr>
              <a:t>giả</a:t>
            </a:r>
            <a:r>
              <a:rPr lang="en-US" sz="3200" b="1" dirty="0">
                <a:solidFill>
                  <a:schemeClr val="accent1">
                    <a:lumMod val="50000"/>
                  </a:schemeClr>
                </a:solidFill>
                <a:latin typeface="+mj-lt"/>
              </a:rPr>
              <a:t>:</a:t>
            </a:r>
          </a:p>
        </p:txBody>
      </p:sp>
      <p:sp>
        <p:nvSpPr>
          <p:cNvPr id="8197" name="Text Box 5"/>
          <p:cNvSpPr txBox="1">
            <a:spLocks noChangeArrowheads="1"/>
          </p:cNvSpPr>
          <p:nvPr/>
        </p:nvSpPr>
        <p:spPr bwMode="auto">
          <a:xfrm>
            <a:off x="381000" y="1295400"/>
            <a:ext cx="8610600" cy="1938338"/>
          </a:xfrm>
          <a:prstGeom prst="rect">
            <a:avLst/>
          </a:prstGeom>
          <a:noFill/>
          <a:ln w="9525">
            <a:noFill/>
            <a:miter lim="800000"/>
            <a:headEnd/>
            <a:tailEnd/>
          </a:ln>
        </p:spPr>
        <p:txBody>
          <a:bodyPr>
            <a:spAutoFit/>
          </a:bodyPr>
          <a:lstStyle/>
          <a:p>
            <a:pPr algn="just">
              <a:spcBef>
                <a:spcPct val="50000"/>
              </a:spcBef>
              <a:defRPr/>
            </a:pPr>
            <a:r>
              <a:rPr lang="en-US" sz="3200" b="1" i="1" dirty="0">
                <a:solidFill>
                  <a:srgbClr val="FF3300"/>
                </a:solidFill>
              </a:rPr>
              <a:t>* </a:t>
            </a:r>
            <a:r>
              <a:rPr lang="en-US" sz="3200" b="1" i="1" dirty="0" err="1">
                <a:solidFill>
                  <a:srgbClr val="FF3300"/>
                </a:solidFill>
              </a:rPr>
              <a:t>Cuộc</a:t>
            </a:r>
            <a:r>
              <a:rPr lang="en-US" sz="3200" b="1" i="1" dirty="0">
                <a:solidFill>
                  <a:srgbClr val="FF3300"/>
                </a:solidFill>
              </a:rPr>
              <a:t> </a:t>
            </a:r>
            <a:r>
              <a:rPr lang="en-US" sz="3200" b="1" i="1" dirty="0" err="1">
                <a:solidFill>
                  <a:srgbClr val="FF3300"/>
                </a:solidFill>
              </a:rPr>
              <a:t>đời</a:t>
            </a:r>
            <a:r>
              <a:rPr lang="en-US" sz="3200" b="1" i="1" dirty="0">
                <a:solidFill>
                  <a:srgbClr val="FF3300"/>
                </a:solidFill>
              </a:rPr>
              <a:t>:</a:t>
            </a:r>
            <a:endParaRPr lang="en-US" sz="2800" dirty="0"/>
          </a:p>
          <a:p>
            <a:pPr algn="just">
              <a:defRPr/>
            </a:pPr>
            <a:r>
              <a:rPr lang="en-US" sz="3200" b="1" i="1" dirty="0">
                <a:solidFill>
                  <a:srgbClr val="FF3300"/>
                </a:solidFill>
              </a:rPr>
              <a:t>* </a:t>
            </a:r>
            <a:r>
              <a:rPr lang="en-US" sz="3200" b="1" i="1" dirty="0" err="1">
                <a:solidFill>
                  <a:srgbClr val="FF3300"/>
                </a:solidFill>
              </a:rPr>
              <a:t>Sự</a:t>
            </a:r>
            <a:r>
              <a:rPr lang="en-US" sz="3200" b="1" i="1" dirty="0">
                <a:solidFill>
                  <a:srgbClr val="FF3300"/>
                </a:solidFill>
              </a:rPr>
              <a:t> </a:t>
            </a:r>
            <a:r>
              <a:rPr lang="en-US" sz="3200" b="1" i="1" dirty="0" err="1">
                <a:solidFill>
                  <a:srgbClr val="FF3300"/>
                </a:solidFill>
              </a:rPr>
              <a:t>nghiệp</a:t>
            </a:r>
            <a:r>
              <a:rPr lang="en-US" sz="3200" b="1" i="1" dirty="0">
                <a:solidFill>
                  <a:srgbClr val="FF3300"/>
                </a:solidFill>
              </a:rPr>
              <a:t> </a:t>
            </a:r>
            <a:r>
              <a:rPr lang="en-US" sz="3200" b="1" i="1" dirty="0" err="1">
                <a:solidFill>
                  <a:srgbClr val="FF3300"/>
                </a:solidFill>
              </a:rPr>
              <a:t>sáng</a:t>
            </a:r>
            <a:r>
              <a:rPr lang="en-US" sz="3200" b="1" i="1" dirty="0">
                <a:solidFill>
                  <a:srgbClr val="FF3300"/>
                </a:solidFill>
              </a:rPr>
              <a:t> </a:t>
            </a:r>
            <a:r>
              <a:rPr lang="en-US" sz="3200" b="1" i="1" dirty="0" err="1">
                <a:solidFill>
                  <a:srgbClr val="FF3300"/>
                </a:solidFill>
              </a:rPr>
              <a:t>tác</a:t>
            </a:r>
            <a:r>
              <a:rPr lang="en-US" sz="3200" b="1" i="1" dirty="0">
                <a:solidFill>
                  <a:srgbClr val="FF3300"/>
                </a:solidFill>
              </a:rPr>
              <a:t>:</a:t>
            </a:r>
          </a:p>
          <a:p>
            <a:pPr algn="just">
              <a:defRPr/>
            </a:pPr>
            <a:r>
              <a:rPr lang="en-US" sz="2800" b="1" i="1" dirty="0">
                <a:solidFill>
                  <a:srgbClr val="FF3300"/>
                </a:solidFill>
              </a:rPr>
              <a:t>* </a:t>
            </a:r>
            <a:r>
              <a:rPr lang="en-US" sz="2800" b="1" i="1" dirty="0" err="1">
                <a:solidFill>
                  <a:srgbClr val="FF3300"/>
                </a:solidFill>
              </a:rPr>
              <a:t>Nội</a:t>
            </a:r>
            <a:r>
              <a:rPr lang="en-US" sz="2800" b="1" i="1" dirty="0">
                <a:solidFill>
                  <a:srgbClr val="FF3300"/>
                </a:solidFill>
              </a:rPr>
              <a:t> dung </a:t>
            </a:r>
            <a:r>
              <a:rPr lang="en-US" sz="2800" b="1" i="1" dirty="0" err="1">
                <a:solidFill>
                  <a:srgbClr val="FF3300"/>
                </a:solidFill>
              </a:rPr>
              <a:t>sáng</a:t>
            </a:r>
            <a:r>
              <a:rPr lang="en-US" sz="2800" b="1" i="1" dirty="0">
                <a:solidFill>
                  <a:srgbClr val="FF3300"/>
                </a:solidFill>
              </a:rPr>
              <a:t> </a:t>
            </a:r>
            <a:r>
              <a:rPr lang="en-US" sz="2800" b="1" i="1" dirty="0" err="1">
                <a:solidFill>
                  <a:srgbClr val="FF3300"/>
                </a:solidFill>
              </a:rPr>
              <a:t>tác</a:t>
            </a:r>
            <a:r>
              <a:rPr lang="en-US" sz="2800" b="1" i="1" dirty="0">
                <a:solidFill>
                  <a:srgbClr val="FF3300"/>
                </a:solidFill>
              </a:rPr>
              <a:t>: </a:t>
            </a:r>
            <a:r>
              <a:rPr lang="en-US" sz="2800" dirty="0" err="1">
                <a:solidFill>
                  <a:schemeClr val="tx1">
                    <a:lumMod val="95000"/>
                    <a:lumOff val="5000"/>
                  </a:schemeClr>
                </a:solidFill>
              </a:rPr>
              <a:t>Đi</a:t>
            </a:r>
            <a:r>
              <a:rPr lang="en-US" sz="2800" dirty="0">
                <a:solidFill>
                  <a:schemeClr val="tx1">
                    <a:lumMod val="95000"/>
                    <a:lumOff val="5000"/>
                  </a:schemeClr>
                </a:solidFill>
              </a:rPr>
              <a:t> </a:t>
            </a:r>
            <a:r>
              <a:rPr lang="en-US" sz="2800" dirty="0" err="1">
                <a:solidFill>
                  <a:schemeClr val="tx1">
                    <a:lumMod val="95000"/>
                    <a:lumOff val="5000"/>
                  </a:schemeClr>
                </a:solidFill>
              </a:rPr>
              <a:t>sâu</a:t>
            </a:r>
            <a:r>
              <a:rPr lang="en-US" sz="2800" dirty="0">
                <a:solidFill>
                  <a:schemeClr val="tx1">
                    <a:lumMod val="95000"/>
                    <a:lumOff val="5000"/>
                  </a:schemeClr>
                </a:solidFill>
              </a:rPr>
              <a:t> </a:t>
            </a:r>
            <a:r>
              <a:rPr lang="en-US" sz="2800" dirty="0" err="1">
                <a:solidFill>
                  <a:schemeClr val="tx1">
                    <a:lumMod val="95000"/>
                    <a:lumOff val="5000"/>
                  </a:schemeClr>
                </a:solidFill>
              </a:rPr>
              <a:t>vào</a:t>
            </a:r>
            <a:r>
              <a:rPr lang="en-US" sz="2800" dirty="0">
                <a:solidFill>
                  <a:schemeClr val="tx1">
                    <a:lumMod val="95000"/>
                    <a:lumOff val="5000"/>
                  </a:schemeClr>
                </a:solidFill>
              </a:rPr>
              <a:t> </a:t>
            </a:r>
            <a:r>
              <a:rPr lang="en-US" sz="2800" dirty="0" err="1"/>
              <a:t>nỗi</a:t>
            </a:r>
            <a:r>
              <a:rPr lang="en-US" sz="2800" dirty="0"/>
              <a:t> </a:t>
            </a:r>
            <a:r>
              <a:rPr lang="en-US" sz="2800" dirty="0" err="1"/>
              <a:t>lòng</a:t>
            </a:r>
            <a:r>
              <a:rPr lang="en-US" sz="2800" dirty="0"/>
              <a:t> </a:t>
            </a:r>
            <a:r>
              <a:rPr lang="en-US" sz="2800" dirty="0" err="1"/>
              <a:t>trắc</a:t>
            </a:r>
            <a:r>
              <a:rPr lang="en-US" sz="2800" dirty="0"/>
              <a:t> </a:t>
            </a:r>
            <a:r>
              <a:rPr lang="en-US" sz="2800" dirty="0" err="1"/>
              <a:t>ẩn</a:t>
            </a:r>
            <a:r>
              <a:rPr lang="en-US" sz="2800" dirty="0"/>
              <a:t> </a:t>
            </a:r>
            <a:r>
              <a:rPr lang="en-US" sz="2800" dirty="0" err="1"/>
              <a:t>của</a:t>
            </a:r>
            <a:r>
              <a:rPr lang="en-US" sz="2800" dirty="0"/>
              <a:t> con </a:t>
            </a:r>
            <a:r>
              <a:rPr lang="en-US" sz="2800" dirty="0" err="1"/>
              <a:t>người</a:t>
            </a:r>
            <a:r>
              <a:rPr lang="en-US" sz="2800" dirty="0"/>
              <a:t> </a:t>
            </a:r>
            <a:r>
              <a:rPr lang="en-US" sz="2800" dirty="0" err="1"/>
              <a:t>nhất</a:t>
            </a:r>
            <a:r>
              <a:rPr lang="en-US" sz="2800" dirty="0"/>
              <a:t> </a:t>
            </a:r>
            <a:r>
              <a:rPr lang="en-US" sz="2800" dirty="0" err="1"/>
              <a:t>là</a:t>
            </a:r>
            <a:r>
              <a:rPr lang="en-US" sz="2800" dirty="0"/>
              <a:t> </a:t>
            </a:r>
            <a:r>
              <a:rPr lang="en-US" sz="2800" dirty="0" err="1"/>
              <a:t>người</a:t>
            </a:r>
            <a:r>
              <a:rPr lang="en-US" sz="2800" dirty="0"/>
              <a:t> </a:t>
            </a:r>
            <a:r>
              <a:rPr lang="en-US" sz="2800" dirty="0" err="1"/>
              <a:t>phụ</a:t>
            </a:r>
            <a:r>
              <a:rPr lang="en-US" sz="2800" dirty="0"/>
              <a:t> </a:t>
            </a:r>
            <a:r>
              <a:rPr lang="en-US" sz="2800" dirty="0" err="1"/>
              <a:t>nữ</a:t>
            </a:r>
            <a:r>
              <a:rPr lang="en-US" sz="2800" dirty="0"/>
              <a:t>.</a:t>
            </a:r>
          </a:p>
        </p:txBody>
      </p:sp>
      <p:sp>
        <p:nvSpPr>
          <p:cNvPr id="4103" name="Cloud"/>
          <p:cNvSpPr>
            <a:spLocks noChangeAspect="1" noEditPoints="1" noChangeArrowheads="1"/>
          </p:cNvSpPr>
          <p:nvPr/>
        </p:nvSpPr>
        <p:spPr bwMode="auto">
          <a:xfrm>
            <a:off x="2057400" y="228600"/>
            <a:ext cx="7086600" cy="27305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r>
              <a:rPr lang="en-US" sz="2800" dirty="0" err="1">
                <a:solidFill>
                  <a:srgbClr val="CC00FF"/>
                </a:solidFill>
                <a:latin typeface="+mj-lt"/>
              </a:rPr>
              <a:t>Dựa</a:t>
            </a:r>
            <a:r>
              <a:rPr lang="en-US" sz="2800" dirty="0">
                <a:solidFill>
                  <a:srgbClr val="CC00FF"/>
                </a:solidFill>
                <a:latin typeface="+mj-lt"/>
              </a:rPr>
              <a:t> </a:t>
            </a:r>
            <a:r>
              <a:rPr lang="en-US" sz="2800" dirty="0" err="1">
                <a:solidFill>
                  <a:srgbClr val="CC00FF"/>
                </a:solidFill>
                <a:latin typeface="+mj-lt"/>
              </a:rPr>
              <a:t>vào</a:t>
            </a:r>
            <a:r>
              <a:rPr lang="en-US" sz="2800" dirty="0">
                <a:solidFill>
                  <a:srgbClr val="CC00FF"/>
                </a:solidFill>
                <a:latin typeface="+mj-lt"/>
              </a:rPr>
              <a:t> </a:t>
            </a:r>
            <a:r>
              <a:rPr lang="en-US" sz="2800" dirty="0" err="1">
                <a:solidFill>
                  <a:srgbClr val="CC00FF"/>
                </a:solidFill>
                <a:latin typeface="+mj-lt"/>
              </a:rPr>
              <a:t>phần</a:t>
            </a:r>
            <a:r>
              <a:rPr lang="en-US" sz="2800" dirty="0">
                <a:solidFill>
                  <a:srgbClr val="CC00FF"/>
                </a:solidFill>
                <a:latin typeface="+mj-lt"/>
              </a:rPr>
              <a:t> </a:t>
            </a:r>
            <a:r>
              <a:rPr lang="en-US" sz="2800" dirty="0" err="1">
                <a:solidFill>
                  <a:srgbClr val="CC00FF"/>
                </a:solidFill>
                <a:latin typeface="+mj-lt"/>
              </a:rPr>
              <a:t>tiểu</a:t>
            </a:r>
            <a:r>
              <a:rPr lang="en-US" sz="2800" dirty="0">
                <a:solidFill>
                  <a:srgbClr val="CC00FF"/>
                </a:solidFill>
                <a:latin typeface="+mj-lt"/>
              </a:rPr>
              <a:t> </a:t>
            </a:r>
            <a:r>
              <a:rPr lang="en-US" sz="2800" dirty="0" err="1">
                <a:solidFill>
                  <a:srgbClr val="CC00FF"/>
                </a:solidFill>
                <a:latin typeface="+mj-lt"/>
              </a:rPr>
              <a:t>dẫn</a:t>
            </a:r>
            <a:r>
              <a:rPr lang="en-US" sz="2800" dirty="0">
                <a:solidFill>
                  <a:srgbClr val="CC00FF"/>
                </a:solidFill>
                <a:latin typeface="+mj-lt"/>
              </a:rPr>
              <a:t> SGK, </a:t>
            </a:r>
            <a:r>
              <a:rPr lang="en-US" sz="2800" dirty="0" err="1">
                <a:solidFill>
                  <a:srgbClr val="CC00FF"/>
                </a:solidFill>
                <a:latin typeface="+mj-lt"/>
              </a:rPr>
              <a:t>em</a:t>
            </a:r>
            <a:r>
              <a:rPr lang="en-US" sz="2800" dirty="0">
                <a:solidFill>
                  <a:srgbClr val="CC00FF"/>
                </a:solidFill>
                <a:latin typeface="+mj-lt"/>
              </a:rPr>
              <a:t> </a:t>
            </a:r>
            <a:r>
              <a:rPr lang="en-US" sz="2800" dirty="0" err="1">
                <a:solidFill>
                  <a:srgbClr val="CC00FF"/>
                </a:solidFill>
                <a:latin typeface="+mj-lt"/>
              </a:rPr>
              <a:t>hãy</a:t>
            </a:r>
            <a:r>
              <a:rPr lang="en-US" sz="2800" dirty="0">
                <a:solidFill>
                  <a:srgbClr val="CC00FF"/>
                </a:solidFill>
                <a:latin typeface="+mj-lt"/>
              </a:rPr>
              <a:t> </a:t>
            </a:r>
            <a:r>
              <a:rPr lang="en-US" sz="2800" dirty="0" err="1">
                <a:solidFill>
                  <a:srgbClr val="CC00FF"/>
                </a:solidFill>
                <a:latin typeface="+mj-lt"/>
              </a:rPr>
              <a:t>tóm</a:t>
            </a:r>
            <a:r>
              <a:rPr lang="en-US" sz="2800" dirty="0">
                <a:solidFill>
                  <a:srgbClr val="CC00FF"/>
                </a:solidFill>
                <a:latin typeface="+mj-lt"/>
              </a:rPr>
              <a:t> </a:t>
            </a:r>
            <a:r>
              <a:rPr lang="en-US" sz="2800" dirty="0" err="1">
                <a:solidFill>
                  <a:srgbClr val="CC00FF"/>
                </a:solidFill>
                <a:latin typeface="+mj-lt"/>
              </a:rPr>
              <a:t>tắt</a:t>
            </a:r>
            <a:r>
              <a:rPr lang="en-US" sz="2800" dirty="0">
                <a:solidFill>
                  <a:srgbClr val="CC00FF"/>
                </a:solidFill>
                <a:latin typeface="+mj-lt"/>
              </a:rPr>
              <a:t> </a:t>
            </a:r>
            <a:r>
              <a:rPr lang="en-US" sz="2800" dirty="0" err="1">
                <a:solidFill>
                  <a:srgbClr val="CC00FF"/>
                </a:solidFill>
                <a:latin typeface="+mj-lt"/>
              </a:rPr>
              <a:t>những</a:t>
            </a:r>
            <a:r>
              <a:rPr lang="en-US" sz="2800" dirty="0">
                <a:solidFill>
                  <a:srgbClr val="CC00FF"/>
                </a:solidFill>
                <a:latin typeface="+mj-lt"/>
              </a:rPr>
              <a:t> </a:t>
            </a:r>
            <a:r>
              <a:rPr lang="en-US" sz="2800" dirty="0" err="1">
                <a:solidFill>
                  <a:srgbClr val="CC00FF"/>
                </a:solidFill>
                <a:latin typeface="+mj-lt"/>
              </a:rPr>
              <a:t>nét</a:t>
            </a:r>
            <a:r>
              <a:rPr lang="en-US" sz="2800" dirty="0">
                <a:solidFill>
                  <a:srgbClr val="CC00FF"/>
                </a:solidFill>
                <a:latin typeface="+mj-lt"/>
              </a:rPr>
              <a:t> </a:t>
            </a:r>
            <a:r>
              <a:rPr lang="en-US" sz="2800" dirty="0" err="1">
                <a:solidFill>
                  <a:srgbClr val="CC00FF"/>
                </a:solidFill>
                <a:latin typeface="+mj-lt"/>
              </a:rPr>
              <a:t>cơ</a:t>
            </a:r>
            <a:r>
              <a:rPr lang="en-US" sz="2800" dirty="0">
                <a:solidFill>
                  <a:srgbClr val="CC00FF"/>
                </a:solidFill>
                <a:latin typeface="+mj-lt"/>
              </a:rPr>
              <a:t> </a:t>
            </a:r>
            <a:r>
              <a:rPr lang="en-US" sz="2800" dirty="0" err="1">
                <a:solidFill>
                  <a:srgbClr val="CC00FF"/>
                </a:solidFill>
                <a:latin typeface="+mj-lt"/>
              </a:rPr>
              <a:t>bản</a:t>
            </a:r>
            <a:r>
              <a:rPr lang="en-US" sz="2800" dirty="0">
                <a:solidFill>
                  <a:srgbClr val="CC00FF"/>
                </a:solidFill>
                <a:latin typeface="+mj-lt"/>
              </a:rPr>
              <a:t> </a:t>
            </a:r>
            <a:r>
              <a:rPr lang="en-US" sz="2800" dirty="0" err="1">
                <a:solidFill>
                  <a:srgbClr val="CC00FF"/>
                </a:solidFill>
                <a:latin typeface="+mj-lt"/>
              </a:rPr>
              <a:t>về</a:t>
            </a:r>
            <a:r>
              <a:rPr lang="en-US" sz="2800" dirty="0">
                <a:solidFill>
                  <a:srgbClr val="CC00FF"/>
                </a:solidFill>
                <a:latin typeface="+mj-lt"/>
              </a:rPr>
              <a:t> </a:t>
            </a:r>
            <a:r>
              <a:rPr lang="en-US" sz="2800" dirty="0" err="1">
                <a:solidFill>
                  <a:srgbClr val="CC00FF"/>
                </a:solidFill>
                <a:latin typeface="+mj-lt"/>
              </a:rPr>
              <a:t>tác</a:t>
            </a:r>
            <a:r>
              <a:rPr lang="en-US" sz="2800" dirty="0">
                <a:solidFill>
                  <a:srgbClr val="CC00FF"/>
                </a:solidFill>
                <a:latin typeface="+mj-lt"/>
              </a:rPr>
              <a:t> </a:t>
            </a:r>
            <a:r>
              <a:rPr lang="en-US" sz="2800" dirty="0" err="1">
                <a:solidFill>
                  <a:srgbClr val="CC00FF"/>
                </a:solidFill>
                <a:latin typeface="+mj-lt"/>
              </a:rPr>
              <a:t>giả</a:t>
            </a:r>
            <a:r>
              <a:rPr lang="en-US" sz="2800" dirty="0">
                <a:solidFill>
                  <a:srgbClr val="CC00FF"/>
                </a:solidFill>
                <a:latin typeface="+mj-lt"/>
              </a:rPr>
              <a:t> </a:t>
            </a:r>
            <a:r>
              <a:rPr lang="en-US" sz="2800" dirty="0" err="1">
                <a:solidFill>
                  <a:srgbClr val="CC00FF"/>
                </a:solidFill>
                <a:latin typeface="+mj-lt"/>
              </a:rPr>
              <a:t>Đặng</a:t>
            </a:r>
            <a:r>
              <a:rPr lang="en-US" sz="2800" dirty="0">
                <a:solidFill>
                  <a:srgbClr val="CC00FF"/>
                </a:solidFill>
                <a:latin typeface="+mj-lt"/>
              </a:rPr>
              <a:t> </a:t>
            </a:r>
            <a:r>
              <a:rPr lang="en-US" sz="2800" dirty="0" err="1">
                <a:solidFill>
                  <a:srgbClr val="CC00FF"/>
                </a:solidFill>
                <a:latin typeface="+mj-lt"/>
              </a:rPr>
              <a:t>Trần</a:t>
            </a:r>
            <a:r>
              <a:rPr lang="en-US" sz="2800" dirty="0">
                <a:solidFill>
                  <a:srgbClr val="CC00FF"/>
                </a:solidFill>
                <a:latin typeface="+mj-lt"/>
              </a:rPr>
              <a:t> </a:t>
            </a:r>
            <a:r>
              <a:rPr lang="en-US" sz="2800" dirty="0" err="1">
                <a:solidFill>
                  <a:srgbClr val="CC00FF"/>
                </a:solidFill>
                <a:latin typeface="+mj-lt"/>
              </a:rPr>
              <a:t>Côn</a:t>
            </a:r>
            <a:r>
              <a:rPr lang="en-US" sz="2800" dirty="0">
                <a:solidFill>
                  <a:srgbClr val="CC00FF"/>
                </a:solidFill>
                <a:latin typeface="+mj-lt"/>
              </a:rPr>
              <a:t>?</a:t>
            </a:r>
          </a:p>
          <a:p>
            <a:pPr>
              <a:defRPr/>
            </a:pPr>
            <a:endParaRPr lang="en-US" sz="2800" dirty="0">
              <a:latin typeface="+mj-l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6">
                                            <p:txEl>
                                              <p:pRg st="0" end="0"/>
                                            </p:txEl>
                                          </p:spTgt>
                                        </p:tgtEl>
                                        <p:attrNameLst>
                                          <p:attrName>style.visibility</p:attrName>
                                        </p:attrNameLst>
                                      </p:cBhvr>
                                      <p:to>
                                        <p:strVal val="visible"/>
                                      </p:to>
                                    </p:set>
                                    <p:anim calcmode="lin" valueType="num">
                                      <p:cBhvr additive="base">
                                        <p:cTn id="7"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196">
                                            <p:txEl>
                                              <p:pRg st="1" end="1"/>
                                            </p:txEl>
                                          </p:spTgt>
                                        </p:tgtEl>
                                        <p:attrNameLst>
                                          <p:attrName>style.visibility</p:attrName>
                                        </p:attrNameLst>
                                      </p:cBhvr>
                                      <p:to>
                                        <p:strVal val="visible"/>
                                      </p:to>
                                    </p:set>
                                    <p:anim calcmode="lin" valueType="num">
                                      <p:cBhvr additive="base">
                                        <p:cTn id="13" dur="500" fill="hold"/>
                                        <p:tgtEl>
                                          <p:spTgt spid="819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4103"/>
                                        </p:tgtEl>
                                        <p:attrNameLst>
                                          <p:attrName>style.visibility</p:attrName>
                                        </p:attrNameLst>
                                      </p:cBhvr>
                                      <p:to>
                                        <p:strVal val="visible"/>
                                      </p:to>
                                    </p:set>
                                    <p:animEffect transition="in" filter="diamond(in)">
                                      <p:cBhvr>
                                        <p:cTn id="19" dur="2000"/>
                                        <p:tgtEl>
                                          <p:spTgt spid="410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grpId="1" nodeType="clickEffect">
                                  <p:stCondLst>
                                    <p:cond delay="0"/>
                                  </p:stCondLst>
                                  <p:childTnLst>
                                    <p:anim calcmode="lin" valueType="num">
                                      <p:cBhvr additive="base">
                                        <p:cTn id="23" dur="500"/>
                                        <p:tgtEl>
                                          <p:spTgt spid="4103"/>
                                        </p:tgtEl>
                                        <p:attrNameLst>
                                          <p:attrName>ppt_x</p:attrName>
                                        </p:attrNameLst>
                                      </p:cBhvr>
                                      <p:tavLst>
                                        <p:tav tm="0">
                                          <p:val>
                                            <p:strVal val="ppt_x"/>
                                          </p:val>
                                        </p:tav>
                                        <p:tav tm="100000">
                                          <p:val>
                                            <p:strVal val="ppt_x"/>
                                          </p:val>
                                        </p:tav>
                                      </p:tavLst>
                                    </p:anim>
                                    <p:anim calcmode="lin" valueType="num">
                                      <p:cBhvr additive="base">
                                        <p:cTn id="24" dur="500"/>
                                        <p:tgtEl>
                                          <p:spTgt spid="4103"/>
                                        </p:tgtEl>
                                        <p:attrNameLst>
                                          <p:attrName>ppt_y</p:attrName>
                                        </p:attrNameLst>
                                      </p:cBhvr>
                                      <p:tavLst>
                                        <p:tav tm="0">
                                          <p:val>
                                            <p:strVal val="ppt_y"/>
                                          </p:val>
                                        </p:tav>
                                        <p:tav tm="100000">
                                          <p:val>
                                            <p:strVal val="1+ppt_h/2"/>
                                          </p:val>
                                        </p:tav>
                                      </p:tavLst>
                                    </p:anim>
                                    <p:set>
                                      <p:cBhvr>
                                        <p:cTn id="25" dur="1" fill="hold">
                                          <p:stCondLst>
                                            <p:cond delay="499"/>
                                          </p:stCondLst>
                                        </p:cTn>
                                        <p:tgtEl>
                                          <p:spTgt spid="4103"/>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8197">
                                            <p:txEl>
                                              <p:pRg st="0" end="0"/>
                                            </p:txEl>
                                          </p:spTgt>
                                        </p:tgtEl>
                                        <p:attrNameLst>
                                          <p:attrName>style.visibility</p:attrName>
                                        </p:attrNameLst>
                                      </p:cBhvr>
                                      <p:to>
                                        <p:strVal val="visible"/>
                                      </p:to>
                                    </p:set>
                                    <p:anim calcmode="lin" valueType="num">
                                      <p:cBhvr additive="base">
                                        <p:cTn id="30" dur="500" fill="hold"/>
                                        <p:tgtEl>
                                          <p:spTgt spid="8197">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19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nodeType="clickEffect">
                                  <p:stCondLst>
                                    <p:cond delay="0"/>
                                  </p:stCondLst>
                                  <p:childTnLst>
                                    <p:set>
                                      <p:cBhvr>
                                        <p:cTn id="35" dur="1" fill="hold">
                                          <p:stCondLst>
                                            <p:cond delay="0"/>
                                          </p:stCondLst>
                                        </p:cTn>
                                        <p:tgtEl>
                                          <p:spTgt spid="8197">
                                            <p:txEl>
                                              <p:pRg st="1" end="1"/>
                                            </p:txEl>
                                          </p:spTgt>
                                        </p:tgtEl>
                                        <p:attrNameLst>
                                          <p:attrName>style.visibility</p:attrName>
                                        </p:attrNameLst>
                                      </p:cBhvr>
                                      <p:to>
                                        <p:strVal val="visible"/>
                                      </p:to>
                                    </p:set>
                                    <p:animEffect transition="in" filter="diamond(in)">
                                      <p:cBhvr>
                                        <p:cTn id="36" dur="2000"/>
                                        <p:tgtEl>
                                          <p:spTgt spid="8197">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nodeType="clickEffect">
                                  <p:stCondLst>
                                    <p:cond delay="0"/>
                                  </p:stCondLst>
                                  <p:childTnLst>
                                    <p:set>
                                      <p:cBhvr>
                                        <p:cTn id="40" dur="1" fill="hold">
                                          <p:stCondLst>
                                            <p:cond delay="0"/>
                                          </p:stCondLst>
                                        </p:cTn>
                                        <p:tgtEl>
                                          <p:spTgt spid="8197">
                                            <p:txEl>
                                              <p:pRg st="2" end="2"/>
                                            </p:txEl>
                                          </p:spTgt>
                                        </p:tgtEl>
                                        <p:attrNameLst>
                                          <p:attrName>style.visibility</p:attrName>
                                        </p:attrNameLst>
                                      </p:cBhvr>
                                      <p:to>
                                        <p:strVal val="visible"/>
                                      </p:to>
                                    </p:set>
                                    <p:animEffect transition="in" filter="diamond(in)">
                                      <p:cBhvr>
                                        <p:cTn id="41" dur="2000"/>
                                        <p:tgtEl>
                                          <p:spTgt spid="819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animBg="1"/>
      <p:bldP spid="410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DoanThiDiem.jpg"/>
          <p:cNvPicPr>
            <a:picLocks noChangeAspect="1"/>
          </p:cNvPicPr>
          <p:nvPr/>
        </p:nvPicPr>
        <p:blipFill>
          <a:blip r:embed="rId2"/>
          <a:srcRect/>
          <a:stretch>
            <a:fillRect/>
          </a:stretch>
        </p:blipFill>
        <p:spPr bwMode="auto">
          <a:xfrm>
            <a:off x="6218238" y="3886200"/>
            <a:ext cx="2925762" cy="2971800"/>
          </a:xfrm>
          <a:prstGeom prst="rect">
            <a:avLst/>
          </a:prstGeom>
          <a:noFill/>
          <a:ln w="9525">
            <a:noFill/>
            <a:miter lim="800000"/>
            <a:headEnd/>
            <a:tailEnd/>
          </a:ln>
        </p:spPr>
      </p:pic>
      <p:sp>
        <p:nvSpPr>
          <p:cNvPr id="9220" name="Text Box 4"/>
          <p:cNvSpPr txBox="1">
            <a:spLocks noChangeArrowheads="1"/>
          </p:cNvSpPr>
          <p:nvPr/>
        </p:nvSpPr>
        <p:spPr bwMode="auto">
          <a:xfrm>
            <a:off x="457200" y="304800"/>
            <a:ext cx="4876800" cy="646113"/>
          </a:xfrm>
          <a:prstGeom prst="rect">
            <a:avLst/>
          </a:prstGeom>
          <a:noFill/>
          <a:ln w="9525">
            <a:noFill/>
            <a:miter lim="800000"/>
            <a:headEnd/>
            <a:tailEnd/>
          </a:ln>
        </p:spPr>
        <p:txBody>
          <a:bodyPr>
            <a:spAutoFit/>
          </a:bodyPr>
          <a:lstStyle/>
          <a:p>
            <a:pPr>
              <a:spcBef>
                <a:spcPct val="50000"/>
              </a:spcBef>
              <a:defRPr/>
            </a:pPr>
            <a:r>
              <a:rPr lang="en-US" sz="2800" dirty="0">
                <a:latin typeface="+mj-lt"/>
              </a:rPr>
              <a:t>     </a:t>
            </a:r>
            <a:r>
              <a:rPr lang="en-US" sz="3600" b="1" i="1" dirty="0">
                <a:solidFill>
                  <a:srgbClr val="3366CC"/>
                </a:solidFill>
                <a:latin typeface="+mj-lt"/>
              </a:rPr>
              <a:t>2. </a:t>
            </a:r>
            <a:r>
              <a:rPr lang="en-US" sz="3600" b="1" i="1" dirty="0" err="1">
                <a:solidFill>
                  <a:srgbClr val="3366CC"/>
                </a:solidFill>
                <a:latin typeface="+mj-lt"/>
              </a:rPr>
              <a:t>Dịch</a:t>
            </a:r>
            <a:r>
              <a:rPr lang="en-US" sz="3600" b="1" i="1" dirty="0">
                <a:solidFill>
                  <a:srgbClr val="3366CC"/>
                </a:solidFill>
                <a:latin typeface="+mj-lt"/>
              </a:rPr>
              <a:t> </a:t>
            </a:r>
            <a:r>
              <a:rPr lang="en-US" sz="3600" b="1" i="1" dirty="0" err="1">
                <a:solidFill>
                  <a:srgbClr val="3366CC"/>
                </a:solidFill>
                <a:latin typeface="+mj-lt"/>
              </a:rPr>
              <a:t>giả</a:t>
            </a:r>
            <a:r>
              <a:rPr lang="en-US" sz="3600" b="1" i="1" dirty="0">
                <a:solidFill>
                  <a:srgbClr val="3366CC"/>
                </a:solidFill>
                <a:latin typeface="+mj-lt"/>
              </a:rPr>
              <a:t>:</a:t>
            </a:r>
          </a:p>
        </p:txBody>
      </p:sp>
      <p:sp>
        <p:nvSpPr>
          <p:cNvPr id="9221" name="Text Box 5"/>
          <p:cNvSpPr txBox="1">
            <a:spLocks noChangeArrowheads="1"/>
          </p:cNvSpPr>
          <p:nvPr/>
        </p:nvSpPr>
        <p:spPr bwMode="auto">
          <a:xfrm>
            <a:off x="381000" y="914400"/>
            <a:ext cx="8458200" cy="3724275"/>
          </a:xfrm>
          <a:prstGeom prst="rect">
            <a:avLst/>
          </a:prstGeom>
          <a:noFill/>
          <a:ln w="9525">
            <a:noFill/>
            <a:miter lim="800000"/>
            <a:headEnd/>
            <a:tailEnd/>
          </a:ln>
        </p:spPr>
        <p:txBody>
          <a:bodyPr>
            <a:spAutoFit/>
          </a:bodyPr>
          <a:lstStyle/>
          <a:p>
            <a:pPr algn="just">
              <a:spcBef>
                <a:spcPct val="50000"/>
              </a:spcBef>
              <a:buFontTx/>
              <a:buChar char="-"/>
            </a:pPr>
            <a:r>
              <a:rPr lang="en-US" sz="2800" b="1" i="1">
                <a:solidFill>
                  <a:srgbClr val="FF3300"/>
                </a:solidFill>
              </a:rPr>
              <a:t>Có nhiều ý kiến khác nhau:</a:t>
            </a:r>
          </a:p>
          <a:p>
            <a:pPr algn="just">
              <a:spcBef>
                <a:spcPct val="50000"/>
              </a:spcBef>
              <a:buFontTx/>
              <a:buChar char="-"/>
            </a:pPr>
            <a:r>
              <a:rPr lang="en-US" sz="2800" b="1" i="1">
                <a:solidFill>
                  <a:srgbClr val="FF3300"/>
                </a:solidFill>
              </a:rPr>
              <a:t> Có nhiều khả năng là của bà Đoàn Thị Điểm </a:t>
            </a:r>
            <a:r>
              <a:rPr lang="en-US" sz="2800">
                <a:solidFill>
                  <a:srgbClr val="0D0D0D"/>
                </a:solidFill>
              </a:rPr>
              <a:t>vì dựa trên sự tương đồng về hoàn cảnh của bà với người chinh phụ ( Có thể bà dịch tác phẩm trong thời gian chồng bà đi sứ ở Trung quốc )</a:t>
            </a:r>
          </a:p>
          <a:p>
            <a:pPr algn="just">
              <a:spcBef>
                <a:spcPct val="50000"/>
              </a:spcBef>
              <a:buFontTx/>
              <a:buChar char="-"/>
            </a:pPr>
            <a:r>
              <a:rPr lang="en-US" sz="2800" b="1" i="1">
                <a:solidFill>
                  <a:srgbClr val="FF0000"/>
                </a:solidFill>
              </a:rPr>
              <a:t>Đoàn Thị Điểm: 1705-1748</a:t>
            </a:r>
          </a:p>
          <a:p>
            <a:pPr algn="just">
              <a:spcBef>
                <a:spcPct val="50000"/>
              </a:spcBef>
            </a:pPr>
            <a:r>
              <a:rPr lang="en-US" sz="2800" b="1" i="1">
                <a:solidFill>
                  <a:srgbClr val="FF0000"/>
                </a:solidFill>
              </a:rPr>
              <a:t>- Phan Huy Ích: 1750-1822</a:t>
            </a:r>
            <a:endParaRPr lang="en-US" sz="2800" b="1">
              <a:solidFill>
                <a:srgbClr val="FF0000"/>
              </a:solidFill>
            </a:endParaRPr>
          </a:p>
        </p:txBody>
      </p:sp>
      <p:sp>
        <p:nvSpPr>
          <p:cNvPr id="6149" name="Cloud"/>
          <p:cNvSpPr>
            <a:spLocks noChangeAspect="1" noEditPoints="1" noChangeArrowheads="1"/>
          </p:cNvSpPr>
          <p:nvPr/>
        </p:nvSpPr>
        <p:spPr bwMode="auto">
          <a:xfrm flipH="1">
            <a:off x="2689225" y="228600"/>
            <a:ext cx="6454775" cy="21336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r>
              <a:rPr lang="en-US" sz="2800">
                <a:solidFill>
                  <a:srgbClr val="CC00FF"/>
                </a:solidFill>
              </a:rPr>
              <a:t>Em hiểu gì xung quanh vấn đề dich giả của Chinh phụ ngâm?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 calcmode="lin" valueType="num">
                                      <p:cBhvr additive="base">
                                        <p:cTn id="7" dur="500" fill="hold"/>
                                        <p:tgtEl>
                                          <p:spTgt spid="92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9"/>
                                        </p:tgtEl>
                                        <p:attrNameLst>
                                          <p:attrName>style.visibility</p:attrName>
                                        </p:attrNameLst>
                                      </p:cBhvr>
                                      <p:to>
                                        <p:strVal val="visible"/>
                                      </p:to>
                                    </p:set>
                                    <p:anim calcmode="lin" valueType="num">
                                      <p:cBhvr additive="base">
                                        <p:cTn id="13" dur="1000" fill="hold"/>
                                        <p:tgtEl>
                                          <p:spTgt spid="6149"/>
                                        </p:tgtEl>
                                        <p:attrNameLst>
                                          <p:attrName>ppt_x</p:attrName>
                                        </p:attrNameLst>
                                      </p:cBhvr>
                                      <p:tavLst>
                                        <p:tav tm="0">
                                          <p:val>
                                            <p:strVal val="#ppt_x"/>
                                          </p:val>
                                        </p:tav>
                                        <p:tav tm="100000">
                                          <p:val>
                                            <p:strVal val="#ppt_x"/>
                                          </p:val>
                                        </p:tav>
                                      </p:tavLst>
                                    </p:anim>
                                    <p:anim calcmode="lin" valueType="num">
                                      <p:cBhvr additive="base">
                                        <p:cTn id="14" dur="1000" fill="hold"/>
                                        <p:tgtEl>
                                          <p:spTgt spid="614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1000"/>
                                        <p:tgtEl>
                                          <p:spTgt spid="6149"/>
                                        </p:tgtEl>
                                        <p:attrNameLst>
                                          <p:attrName>ppt_x</p:attrName>
                                        </p:attrNameLst>
                                      </p:cBhvr>
                                      <p:tavLst>
                                        <p:tav tm="0">
                                          <p:val>
                                            <p:strVal val="ppt_x"/>
                                          </p:val>
                                        </p:tav>
                                        <p:tav tm="100000">
                                          <p:val>
                                            <p:strVal val="ppt_x"/>
                                          </p:val>
                                        </p:tav>
                                      </p:tavLst>
                                    </p:anim>
                                    <p:anim calcmode="lin" valueType="num">
                                      <p:cBhvr additive="base">
                                        <p:cTn id="19" dur="1000"/>
                                        <p:tgtEl>
                                          <p:spTgt spid="6149"/>
                                        </p:tgtEl>
                                        <p:attrNameLst>
                                          <p:attrName>ppt_y</p:attrName>
                                        </p:attrNameLst>
                                      </p:cBhvr>
                                      <p:tavLst>
                                        <p:tav tm="0">
                                          <p:val>
                                            <p:strVal val="ppt_y"/>
                                          </p:val>
                                        </p:tav>
                                        <p:tav tm="100000">
                                          <p:val>
                                            <p:strVal val="1+ppt_h/2"/>
                                          </p:val>
                                        </p:tav>
                                      </p:tavLst>
                                    </p:anim>
                                    <p:set>
                                      <p:cBhvr>
                                        <p:cTn id="20" dur="1" fill="hold">
                                          <p:stCondLst>
                                            <p:cond delay="999"/>
                                          </p:stCondLst>
                                        </p:cTn>
                                        <p:tgtEl>
                                          <p:spTgt spid="614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221">
                                            <p:txEl>
                                              <p:pRg st="0" end="0"/>
                                            </p:txEl>
                                          </p:spTgt>
                                        </p:tgtEl>
                                        <p:attrNameLst>
                                          <p:attrName>style.visibility</p:attrName>
                                        </p:attrNameLst>
                                      </p:cBhvr>
                                      <p:to>
                                        <p:strVal val="visible"/>
                                      </p:to>
                                    </p:set>
                                    <p:anim calcmode="lin" valueType="num">
                                      <p:cBhvr additive="base">
                                        <p:cTn id="25" dur="500" fill="hold"/>
                                        <p:tgtEl>
                                          <p:spTgt spid="922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2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221">
                                            <p:txEl>
                                              <p:pRg st="1" end="1"/>
                                            </p:txEl>
                                          </p:spTgt>
                                        </p:tgtEl>
                                        <p:attrNameLst>
                                          <p:attrName>style.visibility</p:attrName>
                                        </p:attrNameLst>
                                      </p:cBhvr>
                                      <p:to>
                                        <p:strVal val="visible"/>
                                      </p:to>
                                    </p:set>
                                    <p:anim calcmode="lin" valueType="num">
                                      <p:cBhvr additive="base">
                                        <p:cTn id="31" dur="500" fill="hold"/>
                                        <p:tgtEl>
                                          <p:spTgt spid="9221">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2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221">
                                            <p:txEl>
                                              <p:pRg st="2" end="2"/>
                                            </p:txEl>
                                          </p:spTgt>
                                        </p:tgtEl>
                                        <p:attrNameLst>
                                          <p:attrName>style.visibility</p:attrName>
                                        </p:attrNameLst>
                                      </p:cBhvr>
                                      <p:to>
                                        <p:strVal val="visible"/>
                                      </p:to>
                                    </p:set>
                                    <p:anim calcmode="lin" valueType="num">
                                      <p:cBhvr additive="base">
                                        <p:cTn id="37" dur="500" fill="hold"/>
                                        <p:tgtEl>
                                          <p:spTgt spid="9221">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22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221">
                                            <p:txEl>
                                              <p:pRg st="3" end="3"/>
                                            </p:txEl>
                                          </p:spTgt>
                                        </p:tgtEl>
                                        <p:attrNameLst>
                                          <p:attrName>style.visibility</p:attrName>
                                        </p:attrNameLst>
                                      </p:cBhvr>
                                      <p:to>
                                        <p:strVal val="visible"/>
                                      </p:to>
                                    </p:set>
                                    <p:anim calcmode="lin" valueType="num">
                                      <p:cBhvr additive="base">
                                        <p:cTn id="43" dur="500" fill="hold"/>
                                        <p:tgtEl>
                                          <p:spTgt spid="9221">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22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nimBg="1"/>
      <p:bldP spid="614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762000" y="762000"/>
            <a:ext cx="3352800" cy="641350"/>
          </a:xfrm>
          <a:prstGeom prst="rect">
            <a:avLst/>
          </a:prstGeom>
          <a:noFill/>
          <a:ln w="9525">
            <a:noFill/>
            <a:miter lim="800000"/>
            <a:headEnd/>
            <a:tailEnd/>
          </a:ln>
        </p:spPr>
        <p:txBody>
          <a:bodyPr>
            <a:spAutoFit/>
          </a:bodyPr>
          <a:lstStyle/>
          <a:p>
            <a:pPr>
              <a:spcBef>
                <a:spcPct val="50000"/>
              </a:spcBef>
              <a:defRPr/>
            </a:pPr>
            <a:r>
              <a:rPr lang="en-US" sz="3600" b="1" i="1" dirty="0">
                <a:solidFill>
                  <a:srgbClr val="3366CC"/>
                </a:solidFill>
                <a:latin typeface="+mj-lt"/>
              </a:rPr>
              <a:t>3. </a:t>
            </a:r>
            <a:r>
              <a:rPr lang="en-US" sz="3600" b="1" i="1" dirty="0" err="1">
                <a:solidFill>
                  <a:srgbClr val="3366CC"/>
                </a:solidFill>
                <a:latin typeface="+mj-lt"/>
              </a:rPr>
              <a:t>Tác</a:t>
            </a:r>
            <a:r>
              <a:rPr lang="en-US" sz="3600" b="1" i="1" dirty="0">
                <a:solidFill>
                  <a:srgbClr val="3366CC"/>
                </a:solidFill>
                <a:latin typeface="+mj-lt"/>
              </a:rPr>
              <a:t> </a:t>
            </a:r>
            <a:r>
              <a:rPr lang="en-US" sz="3600" b="1" i="1" dirty="0" err="1">
                <a:solidFill>
                  <a:srgbClr val="3366CC"/>
                </a:solidFill>
                <a:latin typeface="+mj-lt"/>
              </a:rPr>
              <a:t>phẩm</a:t>
            </a:r>
            <a:r>
              <a:rPr lang="en-US" sz="3600" b="1" i="1" dirty="0">
                <a:solidFill>
                  <a:srgbClr val="3366CC"/>
                </a:solidFill>
                <a:latin typeface="+mj-lt"/>
              </a:rPr>
              <a:t>:</a:t>
            </a:r>
          </a:p>
        </p:txBody>
      </p:sp>
      <p:sp>
        <p:nvSpPr>
          <p:cNvPr id="10245" name="Text Box 5"/>
          <p:cNvSpPr txBox="1">
            <a:spLocks noChangeArrowheads="1"/>
          </p:cNvSpPr>
          <p:nvPr/>
        </p:nvSpPr>
        <p:spPr bwMode="auto">
          <a:xfrm>
            <a:off x="533400" y="1371600"/>
            <a:ext cx="7620000" cy="1647825"/>
          </a:xfrm>
          <a:prstGeom prst="rect">
            <a:avLst/>
          </a:prstGeom>
          <a:noFill/>
          <a:ln w="9525">
            <a:noFill/>
            <a:miter lim="800000"/>
            <a:headEnd/>
            <a:tailEnd/>
          </a:ln>
        </p:spPr>
        <p:txBody>
          <a:bodyPr>
            <a:spAutoFit/>
          </a:bodyPr>
          <a:lstStyle/>
          <a:p>
            <a:pPr marL="514350" indent="-514350" algn="just">
              <a:spcBef>
                <a:spcPct val="50000"/>
              </a:spcBef>
              <a:defRPr/>
            </a:pPr>
            <a:r>
              <a:rPr lang="en-US" sz="2800" i="1" dirty="0">
                <a:solidFill>
                  <a:srgbClr val="FF3300"/>
                </a:solidFill>
                <a:latin typeface="+mj-lt"/>
              </a:rPr>
              <a:t>         </a:t>
            </a:r>
            <a:r>
              <a:rPr lang="en-US" sz="3200" b="1" i="1" dirty="0" err="1">
                <a:solidFill>
                  <a:srgbClr val="FF3300"/>
                </a:solidFill>
                <a:latin typeface="+mj-lt"/>
              </a:rPr>
              <a:t>a.Hoàn</a:t>
            </a:r>
            <a:r>
              <a:rPr lang="en-US" sz="3200" b="1" i="1" dirty="0">
                <a:solidFill>
                  <a:srgbClr val="FF3300"/>
                </a:solidFill>
                <a:latin typeface="+mj-lt"/>
              </a:rPr>
              <a:t> </a:t>
            </a:r>
            <a:r>
              <a:rPr lang="en-US" sz="3200" b="1" i="1" dirty="0" err="1">
                <a:solidFill>
                  <a:srgbClr val="FF3300"/>
                </a:solidFill>
                <a:latin typeface="+mj-lt"/>
              </a:rPr>
              <a:t>cảnh</a:t>
            </a:r>
            <a:r>
              <a:rPr lang="en-US" sz="3200" b="1" i="1" dirty="0">
                <a:solidFill>
                  <a:srgbClr val="FF3300"/>
                </a:solidFill>
                <a:latin typeface="+mj-lt"/>
              </a:rPr>
              <a:t> </a:t>
            </a:r>
            <a:r>
              <a:rPr lang="en-US" sz="3200" b="1" i="1" dirty="0" err="1">
                <a:solidFill>
                  <a:srgbClr val="FF3300"/>
                </a:solidFill>
                <a:latin typeface="+mj-lt"/>
              </a:rPr>
              <a:t>sáng</a:t>
            </a:r>
            <a:r>
              <a:rPr lang="en-US" sz="3200" b="1" i="1" dirty="0">
                <a:solidFill>
                  <a:srgbClr val="FF3300"/>
                </a:solidFill>
                <a:latin typeface="+mj-lt"/>
              </a:rPr>
              <a:t> </a:t>
            </a:r>
            <a:r>
              <a:rPr lang="en-US" sz="3200" b="1" i="1" dirty="0" err="1">
                <a:solidFill>
                  <a:srgbClr val="FF3300"/>
                </a:solidFill>
                <a:latin typeface="+mj-lt"/>
              </a:rPr>
              <a:t>tác</a:t>
            </a:r>
            <a:r>
              <a:rPr lang="en-US" sz="3200" b="1" i="1" dirty="0">
                <a:solidFill>
                  <a:srgbClr val="FF3300"/>
                </a:solidFill>
                <a:latin typeface="+mj-lt"/>
              </a:rPr>
              <a:t>:</a:t>
            </a:r>
          </a:p>
          <a:p>
            <a:pPr marL="514350" indent="-514350" algn="just">
              <a:spcBef>
                <a:spcPct val="50000"/>
              </a:spcBef>
              <a:defRPr/>
            </a:pPr>
            <a:r>
              <a:rPr lang="en-US" sz="2800" i="1" dirty="0">
                <a:latin typeface="+mj-lt"/>
              </a:rPr>
              <a:t>	</a:t>
            </a:r>
            <a:r>
              <a:rPr lang="en-US" sz="2800" i="1" dirty="0" err="1">
                <a:latin typeface="+mj-lt"/>
              </a:rPr>
              <a:t>Chinh</a:t>
            </a:r>
            <a:r>
              <a:rPr lang="en-US" sz="2800" i="1" dirty="0">
                <a:latin typeface="+mj-lt"/>
              </a:rPr>
              <a:t> </a:t>
            </a:r>
            <a:r>
              <a:rPr lang="en-US" sz="2800" i="1" dirty="0" err="1">
                <a:latin typeface="+mj-lt"/>
              </a:rPr>
              <a:t>phụ</a:t>
            </a:r>
            <a:r>
              <a:rPr lang="en-US" sz="2800" i="1" dirty="0">
                <a:latin typeface="+mj-lt"/>
              </a:rPr>
              <a:t> </a:t>
            </a:r>
            <a:r>
              <a:rPr lang="en-US" sz="2800" i="1" dirty="0" err="1">
                <a:latin typeface="+mj-lt"/>
              </a:rPr>
              <a:t>ngâm</a:t>
            </a:r>
            <a:r>
              <a:rPr lang="en-US" sz="2800" i="1" dirty="0">
                <a:latin typeface="+mj-lt"/>
              </a:rPr>
              <a:t> </a:t>
            </a:r>
            <a:r>
              <a:rPr lang="en-US" sz="2800" dirty="0" err="1">
                <a:latin typeface="+mj-lt"/>
              </a:rPr>
              <a:t>được</a:t>
            </a:r>
            <a:r>
              <a:rPr lang="en-US" sz="2800" dirty="0">
                <a:latin typeface="+mj-lt"/>
              </a:rPr>
              <a:t> </a:t>
            </a:r>
            <a:r>
              <a:rPr lang="en-US" sz="2800" dirty="0" err="1">
                <a:latin typeface="+mj-lt"/>
              </a:rPr>
              <a:t>viết</a:t>
            </a:r>
            <a:r>
              <a:rPr lang="en-US" sz="2800" dirty="0">
                <a:latin typeface="+mj-lt"/>
              </a:rPr>
              <a:t> </a:t>
            </a:r>
            <a:r>
              <a:rPr lang="en-US" sz="2800" dirty="0" err="1">
                <a:latin typeface="+mj-lt"/>
              </a:rPr>
              <a:t>vào</a:t>
            </a:r>
            <a:r>
              <a:rPr lang="en-US" sz="2800" dirty="0">
                <a:latin typeface="+mj-lt"/>
              </a:rPr>
              <a:t> </a:t>
            </a:r>
            <a:r>
              <a:rPr lang="en-US" sz="2800" dirty="0" err="1">
                <a:latin typeface="+mj-lt"/>
              </a:rPr>
              <a:t>khoảng</a:t>
            </a:r>
            <a:r>
              <a:rPr lang="en-US" sz="2800" dirty="0">
                <a:latin typeface="+mj-lt"/>
              </a:rPr>
              <a:t> </a:t>
            </a:r>
            <a:r>
              <a:rPr lang="en-US" sz="2800" dirty="0" err="1">
                <a:latin typeface="+mj-lt"/>
              </a:rPr>
              <a:t>những</a:t>
            </a:r>
            <a:r>
              <a:rPr lang="en-US" sz="2800" dirty="0">
                <a:latin typeface="+mj-lt"/>
              </a:rPr>
              <a:t> </a:t>
            </a:r>
            <a:r>
              <a:rPr lang="en-US" sz="2800" dirty="0" err="1">
                <a:latin typeface="+mj-lt"/>
              </a:rPr>
              <a:t>năm</a:t>
            </a:r>
            <a:r>
              <a:rPr lang="en-US" sz="2800" dirty="0">
                <a:latin typeface="+mj-lt"/>
              </a:rPr>
              <a:t> </a:t>
            </a:r>
            <a:r>
              <a:rPr lang="en-US" sz="2800" dirty="0" err="1">
                <a:latin typeface="+mj-lt"/>
              </a:rPr>
              <a:t>nửa</a:t>
            </a:r>
            <a:r>
              <a:rPr lang="en-US" sz="2800" dirty="0">
                <a:latin typeface="+mj-lt"/>
              </a:rPr>
              <a:t> </a:t>
            </a:r>
            <a:r>
              <a:rPr lang="en-US" sz="2800" dirty="0" err="1">
                <a:latin typeface="+mj-lt"/>
              </a:rPr>
              <a:t>đầu</a:t>
            </a:r>
            <a:r>
              <a:rPr lang="en-US" sz="2800" dirty="0">
                <a:latin typeface="+mj-lt"/>
              </a:rPr>
              <a:t> </a:t>
            </a:r>
            <a:r>
              <a:rPr lang="en-US" sz="2800" dirty="0" err="1">
                <a:latin typeface="+mj-lt"/>
              </a:rPr>
              <a:t>của</a:t>
            </a:r>
            <a:r>
              <a:rPr lang="en-US" sz="2800" dirty="0">
                <a:latin typeface="+mj-lt"/>
              </a:rPr>
              <a:t> </a:t>
            </a:r>
            <a:r>
              <a:rPr lang="en-US" sz="2800" dirty="0" err="1">
                <a:latin typeface="+mj-lt"/>
              </a:rPr>
              <a:t>thế</a:t>
            </a:r>
            <a:r>
              <a:rPr lang="en-US" sz="2800" dirty="0">
                <a:latin typeface="+mj-lt"/>
              </a:rPr>
              <a:t> </a:t>
            </a:r>
            <a:r>
              <a:rPr lang="en-US" sz="2800" dirty="0" err="1">
                <a:latin typeface="+mj-lt"/>
              </a:rPr>
              <a:t>kỉ</a:t>
            </a:r>
            <a:r>
              <a:rPr lang="en-US" sz="2800" dirty="0">
                <a:latin typeface="+mj-lt"/>
              </a:rPr>
              <a:t> XVIII. </a:t>
            </a:r>
          </a:p>
        </p:txBody>
      </p:sp>
      <p:sp>
        <p:nvSpPr>
          <p:cNvPr id="8197" name="Cloud"/>
          <p:cNvSpPr>
            <a:spLocks noChangeAspect="1" noEditPoints="1" noChangeArrowheads="1"/>
          </p:cNvSpPr>
          <p:nvPr/>
        </p:nvSpPr>
        <p:spPr bwMode="auto">
          <a:xfrm>
            <a:off x="1828800" y="1981200"/>
            <a:ext cx="6481763" cy="27432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sz="2800" dirty="0">
              <a:solidFill>
                <a:srgbClr val="CC00FF"/>
              </a:solidFill>
              <a:latin typeface="+mj-lt"/>
            </a:endParaRPr>
          </a:p>
          <a:p>
            <a:pPr>
              <a:defRPr/>
            </a:pPr>
            <a:r>
              <a:rPr lang="en-US" sz="2800" dirty="0" err="1">
                <a:solidFill>
                  <a:srgbClr val="CC00FF"/>
                </a:solidFill>
                <a:latin typeface="+mj-lt"/>
              </a:rPr>
              <a:t>Tác</a:t>
            </a:r>
            <a:r>
              <a:rPr lang="en-US" sz="2800" dirty="0">
                <a:solidFill>
                  <a:srgbClr val="CC00FF"/>
                </a:solidFill>
                <a:latin typeface="+mj-lt"/>
              </a:rPr>
              <a:t> </a:t>
            </a:r>
            <a:r>
              <a:rPr lang="en-US" sz="2800" dirty="0" err="1">
                <a:solidFill>
                  <a:srgbClr val="CC00FF"/>
                </a:solidFill>
                <a:latin typeface="+mj-lt"/>
              </a:rPr>
              <a:t>phẩm</a:t>
            </a:r>
            <a:r>
              <a:rPr lang="en-US" sz="2800" dirty="0">
                <a:solidFill>
                  <a:srgbClr val="CC00FF"/>
                </a:solidFill>
                <a:latin typeface="+mj-lt"/>
              </a:rPr>
              <a:t> </a:t>
            </a:r>
            <a:r>
              <a:rPr lang="en-US" sz="2800" dirty="0" err="1">
                <a:solidFill>
                  <a:srgbClr val="CC00FF"/>
                </a:solidFill>
                <a:latin typeface="+mj-lt"/>
              </a:rPr>
              <a:t>ra</a:t>
            </a:r>
            <a:r>
              <a:rPr lang="en-US" sz="2800" dirty="0">
                <a:solidFill>
                  <a:srgbClr val="CC00FF"/>
                </a:solidFill>
                <a:latin typeface="+mj-lt"/>
              </a:rPr>
              <a:t> </a:t>
            </a:r>
            <a:r>
              <a:rPr lang="en-US" sz="2800" dirty="0" err="1">
                <a:solidFill>
                  <a:srgbClr val="CC00FF"/>
                </a:solidFill>
                <a:latin typeface="+mj-lt"/>
              </a:rPr>
              <a:t>đời</a:t>
            </a:r>
            <a:r>
              <a:rPr lang="en-US" sz="2800" dirty="0">
                <a:solidFill>
                  <a:srgbClr val="CC00FF"/>
                </a:solidFill>
                <a:latin typeface="+mj-lt"/>
              </a:rPr>
              <a:t> </a:t>
            </a:r>
            <a:r>
              <a:rPr lang="en-US" sz="2800" dirty="0" err="1">
                <a:solidFill>
                  <a:srgbClr val="CC00FF"/>
                </a:solidFill>
                <a:latin typeface="+mj-lt"/>
              </a:rPr>
              <a:t>trong</a:t>
            </a:r>
            <a:r>
              <a:rPr lang="en-US" sz="2800" dirty="0">
                <a:solidFill>
                  <a:srgbClr val="CC00FF"/>
                </a:solidFill>
                <a:latin typeface="+mj-lt"/>
              </a:rPr>
              <a:t> </a:t>
            </a:r>
            <a:r>
              <a:rPr lang="en-US" sz="2800" dirty="0" err="1">
                <a:solidFill>
                  <a:srgbClr val="CC00FF"/>
                </a:solidFill>
                <a:latin typeface="+mj-lt"/>
              </a:rPr>
              <a:t>hoàn</a:t>
            </a:r>
            <a:r>
              <a:rPr lang="en-US" sz="2800" dirty="0">
                <a:solidFill>
                  <a:srgbClr val="CC00FF"/>
                </a:solidFill>
                <a:latin typeface="+mj-lt"/>
              </a:rPr>
              <a:t> </a:t>
            </a:r>
            <a:r>
              <a:rPr lang="en-US" sz="2800" dirty="0" err="1">
                <a:solidFill>
                  <a:srgbClr val="CC00FF"/>
                </a:solidFill>
                <a:latin typeface="+mj-lt"/>
              </a:rPr>
              <a:t>cảnh</a:t>
            </a:r>
            <a:r>
              <a:rPr lang="en-US" sz="2800" dirty="0">
                <a:solidFill>
                  <a:srgbClr val="CC00FF"/>
                </a:solidFill>
                <a:latin typeface="+mj-lt"/>
              </a:rPr>
              <a:t> </a:t>
            </a:r>
            <a:r>
              <a:rPr lang="en-US" sz="2800" dirty="0" err="1">
                <a:solidFill>
                  <a:srgbClr val="CC00FF"/>
                </a:solidFill>
                <a:latin typeface="+mj-lt"/>
              </a:rPr>
              <a:t>nào</a:t>
            </a:r>
            <a:r>
              <a:rPr lang="en-US" sz="2800" dirty="0">
                <a:solidFill>
                  <a:srgbClr val="CC00FF"/>
                </a:solidFill>
                <a:latin typeface="+mj-l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4">
                                            <p:txEl>
                                              <p:pRg st="0" end="0"/>
                                            </p:txEl>
                                          </p:spTgt>
                                        </p:tgtEl>
                                        <p:attrNameLst>
                                          <p:attrName>style.visibility</p:attrName>
                                        </p:attrNameLst>
                                      </p:cBhvr>
                                      <p:to>
                                        <p:strVal val="visible"/>
                                      </p:to>
                                    </p:set>
                                    <p:anim calcmode="lin" valueType="num">
                                      <p:cBhvr additive="base">
                                        <p:cTn id="7" dur="500" fill="hold"/>
                                        <p:tgtEl>
                                          <p:spTgt spid="1024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5">
                                            <p:txEl>
                                              <p:pRg st="0" end="0"/>
                                            </p:txEl>
                                          </p:spTgt>
                                        </p:tgtEl>
                                        <p:attrNameLst>
                                          <p:attrName>style.visibility</p:attrName>
                                        </p:attrNameLst>
                                      </p:cBhvr>
                                      <p:to>
                                        <p:strVal val="visible"/>
                                      </p:to>
                                    </p:set>
                                    <p:anim calcmode="lin" valueType="num">
                                      <p:cBhvr additive="base">
                                        <p:cTn id="13" dur="500" fill="hold"/>
                                        <p:tgtEl>
                                          <p:spTgt spid="1024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197"/>
                                        </p:tgtEl>
                                        <p:attrNameLst>
                                          <p:attrName>style.visibility</p:attrName>
                                        </p:attrNameLst>
                                      </p:cBhvr>
                                      <p:to>
                                        <p:strVal val="visible"/>
                                      </p:to>
                                    </p:set>
                                    <p:anim calcmode="lin" valueType="num">
                                      <p:cBhvr additive="base">
                                        <p:cTn id="19" dur="500" fill="hold"/>
                                        <p:tgtEl>
                                          <p:spTgt spid="8197"/>
                                        </p:tgtEl>
                                        <p:attrNameLst>
                                          <p:attrName>ppt_x</p:attrName>
                                        </p:attrNameLst>
                                      </p:cBhvr>
                                      <p:tavLst>
                                        <p:tav tm="0">
                                          <p:val>
                                            <p:strVal val="#ppt_x"/>
                                          </p:val>
                                        </p:tav>
                                        <p:tav tm="100000">
                                          <p:val>
                                            <p:strVal val="#ppt_x"/>
                                          </p:val>
                                        </p:tav>
                                      </p:tavLst>
                                    </p:anim>
                                    <p:anim calcmode="lin" valueType="num">
                                      <p:cBhvr additive="base">
                                        <p:cTn id="20" dur="500" fill="hold"/>
                                        <p:tgtEl>
                                          <p:spTgt spid="819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8197"/>
                                        </p:tgtEl>
                                        <p:attrNameLst>
                                          <p:attrName>ppt_x</p:attrName>
                                        </p:attrNameLst>
                                      </p:cBhvr>
                                      <p:tavLst>
                                        <p:tav tm="0">
                                          <p:val>
                                            <p:strVal val="ppt_x"/>
                                          </p:val>
                                        </p:tav>
                                        <p:tav tm="100000">
                                          <p:val>
                                            <p:strVal val="ppt_x"/>
                                          </p:val>
                                        </p:tav>
                                      </p:tavLst>
                                    </p:anim>
                                    <p:anim calcmode="lin" valueType="num">
                                      <p:cBhvr additive="base">
                                        <p:cTn id="25" dur="500"/>
                                        <p:tgtEl>
                                          <p:spTgt spid="8197"/>
                                        </p:tgtEl>
                                        <p:attrNameLst>
                                          <p:attrName>ppt_y</p:attrName>
                                        </p:attrNameLst>
                                      </p:cBhvr>
                                      <p:tavLst>
                                        <p:tav tm="0">
                                          <p:val>
                                            <p:strVal val="ppt_y"/>
                                          </p:val>
                                        </p:tav>
                                        <p:tav tm="100000">
                                          <p:val>
                                            <p:strVal val="1+ppt_h/2"/>
                                          </p:val>
                                        </p:tav>
                                      </p:tavLst>
                                    </p:anim>
                                    <p:set>
                                      <p:cBhvr>
                                        <p:cTn id="26" dur="1" fill="hold">
                                          <p:stCondLst>
                                            <p:cond delay="499"/>
                                          </p:stCondLst>
                                        </p:cTn>
                                        <p:tgtEl>
                                          <p:spTgt spid="819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45">
                                            <p:txEl>
                                              <p:pRg st="1" end="1"/>
                                            </p:txEl>
                                          </p:spTgt>
                                        </p:tgtEl>
                                        <p:attrNameLst>
                                          <p:attrName>style.visibility</p:attrName>
                                        </p:attrNameLst>
                                      </p:cBhvr>
                                      <p:to>
                                        <p:strVal val="visible"/>
                                      </p:to>
                                    </p:set>
                                    <p:anim calcmode="lin" valueType="num">
                                      <p:cBhvr additive="base">
                                        <p:cTn id="31" dur="500" fill="hold"/>
                                        <p:tgtEl>
                                          <p:spTgt spid="10245">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4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animBg="1"/>
      <p:bldP spid="819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ext Box 4"/>
          <p:cNvSpPr txBox="1">
            <a:spLocks noChangeArrowheads="1"/>
          </p:cNvSpPr>
          <p:nvPr/>
        </p:nvSpPr>
        <p:spPr bwMode="auto">
          <a:xfrm>
            <a:off x="762000" y="457200"/>
            <a:ext cx="3124200" cy="579438"/>
          </a:xfrm>
          <a:prstGeom prst="rect">
            <a:avLst/>
          </a:prstGeom>
          <a:noFill/>
          <a:ln w="9525">
            <a:noFill/>
            <a:miter lim="800000"/>
            <a:headEnd/>
            <a:tailEnd/>
          </a:ln>
        </p:spPr>
        <p:txBody>
          <a:bodyPr>
            <a:spAutoFit/>
          </a:bodyPr>
          <a:lstStyle/>
          <a:p>
            <a:pPr>
              <a:spcBef>
                <a:spcPct val="50000"/>
              </a:spcBef>
              <a:defRPr/>
            </a:pPr>
            <a:r>
              <a:rPr lang="en-US" sz="3200" b="1" i="1" dirty="0">
                <a:solidFill>
                  <a:srgbClr val="FF3300"/>
                </a:solidFill>
                <a:latin typeface="+mj-lt"/>
              </a:rPr>
              <a:t>b. </a:t>
            </a:r>
            <a:r>
              <a:rPr lang="en-US" sz="3200" b="1" i="1" dirty="0" err="1">
                <a:solidFill>
                  <a:srgbClr val="FF3300"/>
                </a:solidFill>
                <a:latin typeface="+mj-lt"/>
              </a:rPr>
              <a:t>Thể</a:t>
            </a:r>
            <a:r>
              <a:rPr lang="en-US" sz="3200" b="1" i="1" dirty="0">
                <a:solidFill>
                  <a:srgbClr val="FF3300"/>
                </a:solidFill>
                <a:latin typeface="+mj-lt"/>
              </a:rPr>
              <a:t> </a:t>
            </a:r>
            <a:r>
              <a:rPr lang="en-US" sz="3200" b="1" i="1" dirty="0" err="1">
                <a:solidFill>
                  <a:srgbClr val="FF3300"/>
                </a:solidFill>
                <a:latin typeface="+mj-lt"/>
              </a:rPr>
              <a:t>loại</a:t>
            </a:r>
            <a:r>
              <a:rPr lang="en-US" sz="3200" b="1" i="1" dirty="0">
                <a:solidFill>
                  <a:srgbClr val="FF3300"/>
                </a:solidFill>
                <a:latin typeface="+mj-lt"/>
              </a:rPr>
              <a:t>:</a:t>
            </a:r>
          </a:p>
        </p:txBody>
      </p:sp>
      <p:sp>
        <p:nvSpPr>
          <p:cNvPr id="11269" name="Text Box 5"/>
          <p:cNvSpPr txBox="1">
            <a:spLocks noChangeArrowheads="1"/>
          </p:cNvSpPr>
          <p:nvPr/>
        </p:nvSpPr>
        <p:spPr bwMode="auto">
          <a:xfrm>
            <a:off x="685800" y="1066800"/>
            <a:ext cx="3810000" cy="4186238"/>
          </a:xfrm>
          <a:prstGeom prst="rect">
            <a:avLst/>
          </a:prstGeom>
          <a:noFill/>
          <a:ln w="9525">
            <a:noFill/>
            <a:miter lim="800000"/>
            <a:headEnd/>
            <a:tailEnd/>
          </a:ln>
        </p:spPr>
        <p:txBody>
          <a:bodyPr>
            <a:spAutoFit/>
          </a:bodyPr>
          <a:lstStyle/>
          <a:p>
            <a:pPr algn="just">
              <a:spcBef>
                <a:spcPct val="50000"/>
              </a:spcBef>
              <a:defRPr/>
            </a:pPr>
            <a:r>
              <a:rPr lang="en-US" sz="2800" dirty="0">
                <a:latin typeface="+mj-lt"/>
              </a:rPr>
              <a:t>- </a:t>
            </a:r>
            <a:r>
              <a:rPr lang="en-US" sz="2800" dirty="0" err="1">
                <a:latin typeface="+mj-lt"/>
              </a:rPr>
              <a:t>Nguyên</a:t>
            </a:r>
            <a:r>
              <a:rPr lang="en-US" sz="2800" dirty="0">
                <a:latin typeface="+mj-lt"/>
              </a:rPr>
              <a:t> </a:t>
            </a:r>
            <a:r>
              <a:rPr lang="en-US" sz="2800" dirty="0" err="1">
                <a:latin typeface="+mj-lt"/>
              </a:rPr>
              <a:t>tác</a:t>
            </a:r>
            <a:r>
              <a:rPr lang="en-US" sz="2800" dirty="0">
                <a:latin typeface="+mj-lt"/>
              </a:rPr>
              <a:t> </a:t>
            </a:r>
            <a:r>
              <a:rPr lang="en-US" sz="2800" dirty="0" err="1">
                <a:latin typeface="+mj-lt"/>
              </a:rPr>
              <a:t>viết</a:t>
            </a:r>
            <a:r>
              <a:rPr lang="en-US" sz="2800" dirty="0">
                <a:latin typeface="+mj-lt"/>
              </a:rPr>
              <a:t> </a:t>
            </a:r>
            <a:r>
              <a:rPr lang="en-US" sz="2800" dirty="0" err="1">
                <a:latin typeface="+mj-lt"/>
              </a:rPr>
              <a:t>bằng</a:t>
            </a:r>
            <a:r>
              <a:rPr lang="en-US" sz="2800" dirty="0">
                <a:latin typeface="+mj-lt"/>
              </a:rPr>
              <a:t> </a:t>
            </a:r>
            <a:r>
              <a:rPr lang="en-US" sz="2800" dirty="0" err="1">
                <a:latin typeface="+mj-lt"/>
              </a:rPr>
              <a:t>chữ</a:t>
            </a:r>
            <a:r>
              <a:rPr lang="en-US" sz="2800" dirty="0">
                <a:latin typeface="+mj-lt"/>
              </a:rPr>
              <a:t> </a:t>
            </a:r>
            <a:r>
              <a:rPr lang="en-US" sz="2800" dirty="0" err="1">
                <a:latin typeface="+mj-lt"/>
              </a:rPr>
              <a:t>Hán</a:t>
            </a:r>
            <a:r>
              <a:rPr lang="en-US" sz="2800" dirty="0">
                <a:latin typeface="+mj-lt"/>
              </a:rPr>
              <a:t> </a:t>
            </a:r>
            <a:r>
              <a:rPr lang="en-US" sz="2800" dirty="0" err="1">
                <a:latin typeface="+mj-lt"/>
              </a:rPr>
              <a:t>theo</a:t>
            </a:r>
            <a:r>
              <a:rPr lang="en-US" sz="2800" dirty="0">
                <a:latin typeface="+mj-lt"/>
              </a:rPr>
              <a:t> </a:t>
            </a:r>
            <a:r>
              <a:rPr lang="en-US" sz="2800" dirty="0" err="1">
                <a:latin typeface="+mj-lt"/>
              </a:rPr>
              <a:t>thể</a:t>
            </a:r>
            <a:r>
              <a:rPr lang="en-US" sz="2800" dirty="0">
                <a:latin typeface="+mj-lt"/>
              </a:rPr>
              <a:t> </a:t>
            </a:r>
            <a:r>
              <a:rPr lang="en-US" sz="2800" dirty="0" err="1">
                <a:latin typeface="+mj-lt"/>
              </a:rPr>
              <a:t>loại</a:t>
            </a:r>
            <a:r>
              <a:rPr lang="en-US" sz="2800" dirty="0">
                <a:latin typeface="+mj-lt"/>
              </a:rPr>
              <a:t> </a:t>
            </a:r>
            <a:r>
              <a:rPr lang="en-US" sz="2800" dirty="0" err="1">
                <a:latin typeface="+mj-lt"/>
              </a:rPr>
              <a:t>ngâm</a:t>
            </a:r>
            <a:r>
              <a:rPr lang="en-US" sz="2800" dirty="0">
                <a:latin typeface="+mj-lt"/>
              </a:rPr>
              <a:t> </a:t>
            </a:r>
            <a:r>
              <a:rPr lang="en-US" sz="2800" dirty="0" err="1">
                <a:latin typeface="+mj-lt"/>
              </a:rPr>
              <a:t>khúc</a:t>
            </a:r>
            <a:r>
              <a:rPr lang="en-US" sz="2800" dirty="0">
                <a:latin typeface="+mj-lt"/>
              </a:rPr>
              <a:t>, </a:t>
            </a:r>
            <a:r>
              <a:rPr lang="en-US" sz="2800" dirty="0" err="1">
                <a:latin typeface="+mj-lt"/>
              </a:rPr>
              <a:t>thể</a:t>
            </a:r>
            <a:r>
              <a:rPr lang="en-US" sz="2800" dirty="0">
                <a:latin typeface="+mj-lt"/>
              </a:rPr>
              <a:t> </a:t>
            </a:r>
            <a:r>
              <a:rPr lang="en-US" sz="2800" dirty="0" err="1">
                <a:latin typeface="+mj-lt"/>
              </a:rPr>
              <a:t>thơ</a:t>
            </a:r>
            <a:r>
              <a:rPr lang="en-US" sz="2800" dirty="0">
                <a:latin typeface="+mj-lt"/>
              </a:rPr>
              <a:t> </a:t>
            </a:r>
            <a:r>
              <a:rPr lang="en-US" sz="2800" dirty="0" err="1">
                <a:latin typeface="+mj-lt"/>
              </a:rPr>
              <a:t>trường</a:t>
            </a:r>
            <a:r>
              <a:rPr lang="en-US" sz="2800" dirty="0">
                <a:latin typeface="+mj-lt"/>
              </a:rPr>
              <a:t> </a:t>
            </a:r>
            <a:r>
              <a:rPr lang="en-US" sz="2800" dirty="0" err="1">
                <a:latin typeface="+mj-lt"/>
              </a:rPr>
              <a:t>đoản</a:t>
            </a:r>
            <a:r>
              <a:rPr lang="en-US" sz="2800" dirty="0">
                <a:latin typeface="+mj-lt"/>
              </a:rPr>
              <a:t> </a:t>
            </a:r>
            <a:r>
              <a:rPr lang="en-US" sz="2800" dirty="0" err="1">
                <a:latin typeface="+mj-lt"/>
              </a:rPr>
              <a:t>cú</a:t>
            </a:r>
            <a:r>
              <a:rPr lang="en-US" sz="2800" dirty="0">
                <a:latin typeface="+mj-lt"/>
              </a:rPr>
              <a:t> (</a:t>
            </a:r>
            <a:r>
              <a:rPr lang="en-US" sz="2800" dirty="0" err="1">
                <a:latin typeface="+mj-lt"/>
              </a:rPr>
              <a:t>câu</a:t>
            </a:r>
            <a:r>
              <a:rPr lang="en-US" sz="2800" dirty="0">
                <a:latin typeface="+mj-lt"/>
              </a:rPr>
              <a:t> </a:t>
            </a:r>
            <a:r>
              <a:rPr lang="en-US" sz="2800" dirty="0" err="1">
                <a:latin typeface="+mj-lt"/>
              </a:rPr>
              <a:t>dài</a:t>
            </a:r>
            <a:r>
              <a:rPr lang="en-US" sz="2800" dirty="0">
                <a:latin typeface="+mj-lt"/>
              </a:rPr>
              <a:t> </a:t>
            </a:r>
            <a:r>
              <a:rPr lang="en-US" sz="2800" dirty="0" err="1">
                <a:latin typeface="+mj-lt"/>
              </a:rPr>
              <a:t>ngắn</a:t>
            </a:r>
            <a:r>
              <a:rPr lang="en-US" sz="2800" dirty="0">
                <a:latin typeface="+mj-lt"/>
              </a:rPr>
              <a:t> </a:t>
            </a:r>
            <a:r>
              <a:rPr lang="en-US" sz="2800" dirty="0" err="1">
                <a:latin typeface="+mj-lt"/>
              </a:rPr>
              <a:t>khác</a:t>
            </a:r>
            <a:r>
              <a:rPr lang="en-US" sz="2800" dirty="0">
                <a:latin typeface="+mj-lt"/>
              </a:rPr>
              <a:t> </a:t>
            </a:r>
            <a:r>
              <a:rPr lang="en-US" sz="2800" dirty="0" err="1">
                <a:latin typeface="+mj-lt"/>
              </a:rPr>
              <a:t>nhau</a:t>
            </a:r>
            <a:r>
              <a:rPr lang="en-US" sz="2800" dirty="0">
                <a:latin typeface="+mj-lt"/>
              </a:rPr>
              <a:t>).</a:t>
            </a:r>
          </a:p>
          <a:p>
            <a:pPr algn="just">
              <a:spcBef>
                <a:spcPct val="50000"/>
              </a:spcBef>
              <a:defRPr/>
            </a:pPr>
            <a:r>
              <a:rPr lang="en-US" sz="2800" dirty="0">
                <a:latin typeface="+mj-lt"/>
              </a:rPr>
              <a:t>- </a:t>
            </a:r>
            <a:r>
              <a:rPr lang="en-US" sz="2800" dirty="0" err="1">
                <a:latin typeface="+mj-lt"/>
              </a:rPr>
              <a:t>Bản</a:t>
            </a:r>
            <a:r>
              <a:rPr lang="en-US" sz="2800" dirty="0">
                <a:latin typeface="+mj-lt"/>
              </a:rPr>
              <a:t> </a:t>
            </a:r>
            <a:r>
              <a:rPr lang="en-US" sz="2800" dirty="0" err="1">
                <a:latin typeface="+mj-lt"/>
              </a:rPr>
              <a:t>diễn</a:t>
            </a:r>
            <a:r>
              <a:rPr lang="en-US" sz="2800" dirty="0">
                <a:latin typeface="+mj-lt"/>
              </a:rPr>
              <a:t> </a:t>
            </a:r>
            <a:r>
              <a:rPr lang="en-US" sz="2800" dirty="0" err="1">
                <a:latin typeface="+mj-lt"/>
              </a:rPr>
              <a:t>Nôm</a:t>
            </a:r>
            <a:r>
              <a:rPr lang="en-US" sz="2800" dirty="0">
                <a:latin typeface="+mj-lt"/>
              </a:rPr>
              <a:t> </a:t>
            </a:r>
            <a:r>
              <a:rPr lang="en-US" sz="2800" dirty="0" err="1">
                <a:latin typeface="+mj-lt"/>
              </a:rPr>
              <a:t>theo</a:t>
            </a:r>
            <a:r>
              <a:rPr lang="en-US" sz="2800" dirty="0">
                <a:latin typeface="+mj-lt"/>
              </a:rPr>
              <a:t> </a:t>
            </a:r>
            <a:r>
              <a:rPr lang="en-US" sz="2800" dirty="0" err="1">
                <a:latin typeface="+mj-lt"/>
              </a:rPr>
              <a:t>thể</a:t>
            </a:r>
            <a:r>
              <a:rPr lang="en-US" sz="2800" dirty="0">
                <a:latin typeface="+mj-lt"/>
              </a:rPr>
              <a:t> </a:t>
            </a:r>
            <a:r>
              <a:rPr lang="en-US" sz="2800" dirty="0" err="1">
                <a:latin typeface="+mj-lt"/>
              </a:rPr>
              <a:t>loại</a:t>
            </a:r>
            <a:r>
              <a:rPr lang="en-US" sz="2800" dirty="0">
                <a:latin typeface="+mj-lt"/>
              </a:rPr>
              <a:t> </a:t>
            </a:r>
            <a:r>
              <a:rPr lang="en-US" sz="2800" dirty="0" err="1">
                <a:latin typeface="+mj-lt"/>
              </a:rPr>
              <a:t>ngâm</a:t>
            </a:r>
            <a:r>
              <a:rPr lang="en-US" sz="2800" dirty="0">
                <a:latin typeface="+mj-lt"/>
              </a:rPr>
              <a:t> </a:t>
            </a:r>
            <a:r>
              <a:rPr lang="en-US" sz="2800" dirty="0" err="1">
                <a:latin typeface="+mj-lt"/>
              </a:rPr>
              <a:t>khúc</a:t>
            </a:r>
            <a:r>
              <a:rPr lang="en-US" sz="2800" dirty="0">
                <a:latin typeface="+mj-lt"/>
              </a:rPr>
              <a:t>, </a:t>
            </a:r>
            <a:r>
              <a:rPr lang="en-US" sz="2800" dirty="0" err="1">
                <a:latin typeface="+mj-lt"/>
              </a:rPr>
              <a:t>thể</a:t>
            </a:r>
            <a:r>
              <a:rPr lang="en-US" sz="2800" dirty="0">
                <a:latin typeface="+mj-lt"/>
              </a:rPr>
              <a:t> </a:t>
            </a:r>
            <a:r>
              <a:rPr lang="en-US" sz="2800" dirty="0" err="1">
                <a:latin typeface="+mj-lt"/>
              </a:rPr>
              <a:t>thơ</a:t>
            </a:r>
            <a:r>
              <a:rPr lang="en-US" sz="2800" dirty="0">
                <a:latin typeface="+mj-lt"/>
              </a:rPr>
              <a:t> song </a:t>
            </a:r>
            <a:r>
              <a:rPr lang="en-US" sz="2800" dirty="0" err="1">
                <a:latin typeface="+mj-lt"/>
              </a:rPr>
              <a:t>thất</a:t>
            </a:r>
            <a:r>
              <a:rPr lang="en-US" sz="2800" dirty="0">
                <a:latin typeface="+mj-lt"/>
              </a:rPr>
              <a:t> </a:t>
            </a:r>
            <a:r>
              <a:rPr lang="en-US" sz="2800" dirty="0" err="1">
                <a:latin typeface="+mj-lt"/>
              </a:rPr>
              <a:t>lục</a:t>
            </a:r>
            <a:r>
              <a:rPr lang="en-US" sz="2800" dirty="0">
                <a:latin typeface="+mj-lt"/>
              </a:rPr>
              <a:t> </a:t>
            </a:r>
            <a:r>
              <a:rPr lang="en-US" sz="2800" dirty="0" err="1">
                <a:latin typeface="+mj-lt"/>
              </a:rPr>
              <a:t>bát</a:t>
            </a:r>
            <a:r>
              <a:rPr lang="en-US" sz="2800" dirty="0">
                <a:latin typeface="+mj-lt"/>
              </a:rPr>
              <a:t>.</a:t>
            </a:r>
          </a:p>
        </p:txBody>
      </p:sp>
      <p:pic>
        <p:nvPicPr>
          <p:cNvPr id="11270" name="Picture 6"/>
          <p:cNvPicPr>
            <a:picLocks noChangeAspect="1" noChangeArrowheads="1"/>
          </p:cNvPicPr>
          <p:nvPr/>
        </p:nvPicPr>
        <p:blipFill>
          <a:blip r:embed="rId2">
            <a:lum bright="-12000"/>
          </a:blip>
          <a:srcRect/>
          <a:stretch>
            <a:fillRect/>
          </a:stretch>
        </p:blipFill>
        <p:spPr bwMode="auto">
          <a:xfrm>
            <a:off x="4648200" y="609600"/>
            <a:ext cx="4343400" cy="5943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268">
                                            <p:txEl>
                                              <p:pRg st="0" end="0"/>
                                            </p:txEl>
                                          </p:spTgt>
                                        </p:tgtEl>
                                        <p:attrNameLst>
                                          <p:attrName>style.visibility</p:attrName>
                                        </p:attrNameLst>
                                      </p:cBhvr>
                                      <p:to>
                                        <p:strVal val="visible"/>
                                      </p:to>
                                    </p:set>
                                    <p:anim calcmode="lin" valueType="num">
                                      <p:cBhvr additive="base">
                                        <p:cTn id="7" dur="500" fill="hold"/>
                                        <p:tgtEl>
                                          <p:spTgt spid="11268">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126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11270"/>
                                        </p:tgtEl>
                                        <p:attrNameLst>
                                          <p:attrName>style.visibility</p:attrName>
                                        </p:attrNameLst>
                                      </p:cBhvr>
                                      <p:to>
                                        <p:strVal val="visible"/>
                                      </p:to>
                                    </p:set>
                                    <p:animEffect transition="in" filter="diamond(in)">
                                      <p:cBhvr>
                                        <p:cTn id="13" dur="2000"/>
                                        <p:tgtEl>
                                          <p:spTgt spid="1127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269">
                                            <p:txEl>
                                              <p:pRg st="0" end="0"/>
                                            </p:txEl>
                                          </p:spTgt>
                                        </p:tgtEl>
                                        <p:attrNameLst>
                                          <p:attrName>style.visibility</p:attrName>
                                        </p:attrNameLst>
                                      </p:cBhvr>
                                      <p:to>
                                        <p:strVal val="visible"/>
                                      </p:to>
                                    </p:set>
                                    <p:anim calcmode="lin" valueType="num">
                                      <p:cBhvr additive="base">
                                        <p:cTn id="18" dur="500" fill="hold"/>
                                        <p:tgtEl>
                                          <p:spTgt spid="11269">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126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0" presetClass="entr" presetSubtype="0" fill="hold" nodeType="clickEffect">
                                  <p:stCondLst>
                                    <p:cond delay="0"/>
                                  </p:stCondLst>
                                  <p:childTnLst>
                                    <p:set>
                                      <p:cBhvr>
                                        <p:cTn id="23" dur="1" fill="hold">
                                          <p:stCondLst>
                                            <p:cond delay="0"/>
                                          </p:stCondLst>
                                        </p:cTn>
                                        <p:tgtEl>
                                          <p:spTgt spid="11269">
                                            <p:txEl>
                                              <p:pRg st="1" end="1"/>
                                            </p:txEl>
                                          </p:spTgt>
                                        </p:tgtEl>
                                        <p:attrNameLst>
                                          <p:attrName>style.visibility</p:attrName>
                                        </p:attrNameLst>
                                      </p:cBhvr>
                                      <p:to>
                                        <p:strVal val="visible"/>
                                      </p:to>
                                    </p:set>
                                    <p:animEffect transition="in" filter="wedge">
                                      <p:cBhvr>
                                        <p:cTn id="24" dur="2000"/>
                                        <p:tgtEl>
                                          <p:spTgt spid="1126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0" y="0"/>
            <a:ext cx="4800600" cy="1219200"/>
          </a:xfrm>
          <a:prstGeom prst="rect">
            <a:avLst/>
          </a:prstGeom>
          <a:noFill/>
          <a:ln w="9525">
            <a:noFill/>
            <a:miter lim="800000"/>
            <a:headEnd/>
            <a:tailEnd/>
          </a:ln>
        </p:spPr>
        <p:txBody>
          <a:bodyPr>
            <a:spAutoFit/>
          </a:bodyPr>
          <a:lstStyle/>
          <a:p>
            <a:pPr algn="just">
              <a:spcBef>
                <a:spcPct val="50000"/>
              </a:spcBef>
              <a:defRPr/>
            </a:pPr>
            <a:r>
              <a:rPr lang="en-US" sz="3200" b="1" i="1" dirty="0">
                <a:solidFill>
                  <a:srgbClr val="FF3300"/>
                </a:solidFill>
                <a:latin typeface="+mj-lt"/>
              </a:rPr>
              <a:t>c. </a:t>
            </a:r>
            <a:r>
              <a:rPr lang="en-US" sz="3200" b="1" i="1" dirty="0" err="1">
                <a:solidFill>
                  <a:srgbClr val="FF3300"/>
                </a:solidFill>
                <a:latin typeface="+mj-lt"/>
              </a:rPr>
              <a:t>Giá</a:t>
            </a:r>
            <a:r>
              <a:rPr lang="en-US" sz="3200" b="1" i="1" dirty="0">
                <a:solidFill>
                  <a:srgbClr val="FF3300"/>
                </a:solidFill>
                <a:latin typeface="+mj-lt"/>
              </a:rPr>
              <a:t> </a:t>
            </a:r>
            <a:r>
              <a:rPr lang="en-US" sz="3200" b="1" i="1" dirty="0" err="1">
                <a:solidFill>
                  <a:srgbClr val="FF3300"/>
                </a:solidFill>
                <a:latin typeface="+mj-lt"/>
              </a:rPr>
              <a:t>trị</a:t>
            </a:r>
            <a:r>
              <a:rPr lang="en-US" sz="3200" b="1" i="1" dirty="0">
                <a:solidFill>
                  <a:srgbClr val="FF3300"/>
                </a:solidFill>
                <a:latin typeface="+mj-lt"/>
              </a:rPr>
              <a:t> </a:t>
            </a:r>
            <a:r>
              <a:rPr lang="en-US" sz="3200" b="1" i="1" dirty="0" err="1">
                <a:solidFill>
                  <a:srgbClr val="FF3300"/>
                </a:solidFill>
                <a:latin typeface="+mj-lt"/>
              </a:rPr>
              <a:t>tác</a:t>
            </a:r>
            <a:r>
              <a:rPr lang="en-US" sz="3200" b="1" i="1" dirty="0">
                <a:solidFill>
                  <a:srgbClr val="FF3300"/>
                </a:solidFill>
                <a:latin typeface="+mj-lt"/>
              </a:rPr>
              <a:t> </a:t>
            </a:r>
            <a:r>
              <a:rPr lang="en-US" sz="3200" b="1" i="1" dirty="0" err="1">
                <a:solidFill>
                  <a:srgbClr val="FF3300"/>
                </a:solidFill>
                <a:latin typeface="+mj-lt"/>
              </a:rPr>
              <a:t>phẩm</a:t>
            </a:r>
            <a:r>
              <a:rPr lang="en-US" sz="3200" b="1" i="1" dirty="0">
                <a:solidFill>
                  <a:srgbClr val="FF3300"/>
                </a:solidFill>
                <a:latin typeface="+mj-lt"/>
              </a:rPr>
              <a:t>:</a:t>
            </a:r>
          </a:p>
          <a:p>
            <a:pPr algn="just">
              <a:spcBef>
                <a:spcPct val="50000"/>
              </a:spcBef>
              <a:defRPr/>
            </a:pPr>
            <a:endParaRPr lang="en-US" sz="2800" dirty="0">
              <a:latin typeface="+mj-lt"/>
            </a:endParaRPr>
          </a:p>
        </p:txBody>
      </p:sp>
      <p:sp>
        <p:nvSpPr>
          <p:cNvPr id="17411" name="Text Box 3"/>
          <p:cNvSpPr txBox="1">
            <a:spLocks noChangeArrowheads="1"/>
          </p:cNvSpPr>
          <p:nvPr/>
        </p:nvSpPr>
        <p:spPr bwMode="auto">
          <a:xfrm>
            <a:off x="0" y="609600"/>
            <a:ext cx="4648200" cy="6651625"/>
          </a:xfrm>
          <a:prstGeom prst="rect">
            <a:avLst/>
          </a:prstGeom>
          <a:noFill/>
          <a:ln w="9525">
            <a:noFill/>
            <a:miter lim="800000"/>
            <a:headEnd/>
            <a:tailEnd/>
          </a:ln>
        </p:spPr>
        <p:txBody>
          <a:bodyPr>
            <a:spAutoFit/>
          </a:bodyPr>
          <a:lstStyle/>
          <a:p>
            <a:pPr marL="1143000" lvl="2" indent="-228600" algn="just">
              <a:spcBef>
                <a:spcPct val="50000"/>
              </a:spcBef>
            </a:pPr>
            <a:r>
              <a:rPr lang="en-US" sz="3200" i="1">
                <a:solidFill>
                  <a:srgbClr val="0066FF"/>
                </a:solidFill>
              </a:rPr>
              <a:t>- Giá trị nội dung: </a:t>
            </a:r>
          </a:p>
          <a:p>
            <a:pPr algn="just">
              <a:spcBef>
                <a:spcPct val="50000"/>
              </a:spcBef>
            </a:pPr>
            <a:r>
              <a:rPr lang="en-US" sz="2800"/>
              <a:t>+</a:t>
            </a:r>
            <a:r>
              <a:rPr lang="en-US">
                <a:latin typeface="Arial Black" pitchFamily="34" charset="0"/>
              </a:rPr>
              <a:t> </a:t>
            </a:r>
            <a:r>
              <a:rPr lang="en-US" sz="2800"/>
              <a:t>Lên tiếng oán ghét chiến tranh phi nghĩa trong xã hội phong kiến suy tàn.</a:t>
            </a:r>
          </a:p>
          <a:p>
            <a:pPr algn="just">
              <a:spcBef>
                <a:spcPct val="50000"/>
              </a:spcBef>
            </a:pPr>
            <a:r>
              <a:rPr lang="en-US" sz="2800"/>
              <a:t>+ Thể hiện tâm trạng khao khát tình yêu, hạnh phúc  lứa đôi của người phụ nữ (VH trước đó ít đề cập nội dung này )</a:t>
            </a:r>
          </a:p>
          <a:p>
            <a:pPr marL="1143000" lvl="2" indent="-228600" algn="just">
              <a:spcBef>
                <a:spcPct val="50000"/>
              </a:spcBef>
            </a:pPr>
            <a:r>
              <a:rPr lang="en-US" sz="3200" i="1">
                <a:solidFill>
                  <a:srgbClr val="0066FF"/>
                </a:solidFill>
              </a:rPr>
              <a:t>- Giá trị nghệ thuật:</a:t>
            </a:r>
          </a:p>
          <a:p>
            <a:r>
              <a:rPr lang="en-US" sz="2800">
                <a:latin typeface="Times New Roman" pitchFamily="18" charset="0"/>
              </a:rPr>
              <a:t> </a:t>
            </a:r>
            <a:r>
              <a:rPr lang="en-US" sz="2800"/>
              <a:t>+ Bút pháp trữ tình và miêu tả nội tâm sâu sắc</a:t>
            </a:r>
          </a:p>
          <a:p>
            <a:pPr algn="just">
              <a:spcBef>
                <a:spcPct val="50000"/>
              </a:spcBef>
            </a:pPr>
            <a:endParaRPr lang="en-US" sz="2800"/>
          </a:p>
        </p:txBody>
      </p:sp>
      <p:sp>
        <p:nvSpPr>
          <p:cNvPr id="8196" name="Text Box 4"/>
          <p:cNvSpPr txBox="1">
            <a:spLocks noChangeArrowheads="1"/>
          </p:cNvSpPr>
          <p:nvPr/>
        </p:nvSpPr>
        <p:spPr bwMode="auto">
          <a:xfrm>
            <a:off x="304800" y="5334000"/>
            <a:ext cx="4343400" cy="519113"/>
          </a:xfrm>
          <a:prstGeom prst="rect">
            <a:avLst/>
          </a:prstGeom>
          <a:noFill/>
          <a:ln w="9525">
            <a:noFill/>
            <a:miter lim="800000"/>
            <a:headEnd/>
            <a:tailEnd/>
          </a:ln>
        </p:spPr>
        <p:txBody>
          <a:bodyPr>
            <a:spAutoFit/>
          </a:bodyPr>
          <a:lstStyle/>
          <a:p>
            <a:pPr>
              <a:spcBef>
                <a:spcPct val="50000"/>
              </a:spcBef>
            </a:pPr>
            <a:endParaRPr lang="en-US" sz="2800">
              <a:latin typeface="Times New Roman" pitchFamily="18" charset="0"/>
            </a:endParaRPr>
          </a:p>
        </p:txBody>
      </p:sp>
      <p:pic>
        <p:nvPicPr>
          <p:cNvPr id="17413" name="Picture 5" descr="Bia Chinh phu ngam khuc"/>
          <p:cNvPicPr>
            <a:picLocks noChangeAspect="1" noChangeArrowheads="1"/>
          </p:cNvPicPr>
          <p:nvPr/>
        </p:nvPicPr>
        <p:blipFill>
          <a:blip r:embed="rId2"/>
          <a:srcRect/>
          <a:stretch>
            <a:fillRect/>
          </a:stretch>
        </p:blipFill>
        <p:spPr bwMode="auto">
          <a:xfrm>
            <a:off x="4876800" y="228600"/>
            <a:ext cx="3962400" cy="6477000"/>
          </a:xfrm>
          <a:prstGeom prst="rect">
            <a:avLst/>
          </a:prstGeom>
          <a:noFill/>
          <a:ln w="9525">
            <a:noFill/>
            <a:miter lim="800000"/>
            <a:headEnd/>
            <a:tailEnd/>
          </a:ln>
        </p:spPr>
      </p:pic>
      <p:sp>
        <p:nvSpPr>
          <p:cNvPr id="10247" name="Cloud"/>
          <p:cNvSpPr>
            <a:spLocks noChangeAspect="1" noEditPoints="1" noChangeArrowheads="1"/>
          </p:cNvSpPr>
          <p:nvPr/>
        </p:nvSpPr>
        <p:spPr bwMode="auto">
          <a:xfrm>
            <a:off x="457200" y="838200"/>
            <a:ext cx="6172200" cy="29718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sz="2800" dirty="0">
              <a:solidFill>
                <a:srgbClr val="CC00FF"/>
              </a:solidFill>
            </a:endParaRPr>
          </a:p>
          <a:p>
            <a:pPr>
              <a:defRPr/>
            </a:pPr>
            <a:r>
              <a:rPr lang="en-US" sz="2800" dirty="0" err="1">
                <a:solidFill>
                  <a:srgbClr val="CC00FF"/>
                </a:solidFill>
              </a:rPr>
              <a:t>Tác</a:t>
            </a:r>
            <a:r>
              <a:rPr lang="en-US" sz="2800" dirty="0">
                <a:solidFill>
                  <a:srgbClr val="CC00FF"/>
                </a:solidFill>
              </a:rPr>
              <a:t> </a:t>
            </a:r>
            <a:r>
              <a:rPr lang="en-US" sz="2800" dirty="0" err="1">
                <a:solidFill>
                  <a:srgbClr val="CC00FF"/>
                </a:solidFill>
              </a:rPr>
              <a:t>phẩm</a:t>
            </a:r>
            <a:r>
              <a:rPr lang="en-US" sz="2800" dirty="0">
                <a:solidFill>
                  <a:srgbClr val="CC00FF"/>
                </a:solidFill>
              </a:rPr>
              <a:t> </a:t>
            </a:r>
            <a:r>
              <a:rPr lang="en-US" sz="2800" dirty="0" err="1">
                <a:solidFill>
                  <a:srgbClr val="CC00FF"/>
                </a:solidFill>
              </a:rPr>
              <a:t>có</a:t>
            </a:r>
            <a:r>
              <a:rPr lang="en-US" sz="2800" dirty="0">
                <a:solidFill>
                  <a:srgbClr val="CC00FF"/>
                </a:solidFill>
              </a:rPr>
              <a:t> </a:t>
            </a:r>
            <a:r>
              <a:rPr lang="en-US" sz="2800" dirty="0" err="1">
                <a:solidFill>
                  <a:srgbClr val="CC00FF"/>
                </a:solidFill>
              </a:rPr>
              <a:t>những</a:t>
            </a:r>
            <a:r>
              <a:rPr lang="en-US" sz="2800" dirty="0">
                <a:solidFill>
                  <a:srgbClr val="CC00FF"/>
                </a:solidFill>
              </a:rPr>
              <a:t> </a:t>
            </a:r>
            <a:r>
              <a:rPr lang="en-US" sz="2800" dirty="0" err="1">
                <a:solidFill>
                  <a:srgbClr val="CC00FF"/>
                </a:solidFill>
              </a:rPr>
              <a:t>giá</a:t>
            </a:r>
            <a:r>
              <a:rPr lang="en-US" sz="2800" dirty="0">
                <a:solidFill>
                  <a:srgbClr val="CC00FF"/>
                </a:solidFill>
              </a:rPr>
              <a:t> </a:t>
            </a:r>
            <a:r>
              <a:rPr lang="en-US" sz="2800" dirty="0" err="1">
                <a:solidFill>
                  <a:srgbClr val="CC00FF"/>
                </a:solidFill>
              </a:rPr>
              <a:t>trị</a:t>
            </a:r>
            <a:r>
              <a:rPr lang="en-US" sz="2800" dirty="0">
                <a:solidFill>
                  <a:srgbClr val="CC00FF"/>
                </a:solidFill>
              </a:rPr>
              <a:t> </a:t>
            </a:r>
            <a:r>
              <a:rPr lang="en-US" sz="2800" dirty="0" err="1">
                <a:solidFill>
                  <a:srgbClr val="CC00FF"/>
                </a:solidFill>
              </a:rPr>
              <a:t>gì</a:t>
            </a:r>
            <a:r>
              <a:rPr lang="en-US" sz="2800" dirty="0">
                <a:solidFill>
                  <a:srgbClr val="CC00FF"/>
                </a:solidFill>
              </a:rPr>
              <a:t> </a:t>
            </a:r>
            <a:r>
              <a:rPr lang="en-US" sz="2800" dirty="0" err="1">
                <a:solidFill>
                  <a:srgbClr val="CC00FF"/>
                </a:solidFill>
              </a:rPr>
              <a:t>về</a:t>
            </a:r>
            <a:r>
              <a:rPr lang="en-US" sz="2800" dirty="0">
                <a:solidFill>
                  <a:srgbClr val="CC00FF"/>
                </a:solidFill>
              </a:rPr>
              <a:t> </a:t>
            </a:r>
            <a:r>
              <a:rPr lang="en-US" sz="2800" dirty="0" err="1">
                <a:solidFill>
                  <a:srgbClr val="CC00FF"/>
                </a:solidFill>
              </a:rPr>
              <a:t>nội</a:t>
            </a:r>
            <a:r>
              <a:rPr lang="en-US" sz="2800" dirty="0">
                <a:solidFill>
                  <a:srgbClr val="CC00FF"/>
                </a:solidFill>
              </a:rPr>
              <a:t> dung </a:t>
            </a:r>
            <a:r>
              <a:rPr lang="en-US" sz="2800" dirty="0" err="1">
                <a:solidFill>
                  <a:srgbClr val="CC00FF"/>
                </a:solidFill>
              </a:rPr>
              <a:t>và</a:t>
            </a:r>
            <a:r>
              <a:rPr lang="en-US" sz="2800" dirty="0">
                <a:solidFill>
                  <a:srgbClr val="CC00FF"/>
                </a:solidFill>
              </a:rPr>
              <a:t> </a:t>
            </a:r>
            <a:r>
              <a:rPr lang="en-US" sz="2800" dirty="0" err="1">
                <a:solidFill>
                  <a:srgbClr val="CC00FF"/>
                </a:solidFill>
              </a:rPr>
              <a:t>nghệ</a:t>
            </a:r>
            <a:r>
              <a:rPr lang="en-US" sz="2800" dirty="0">
                <a:solidFill>
                  <a:srgbClr val="CC00FF"/>
                </a:solidFill>
              </a:rPr>
              <a:t> </a:t>
            </a:r>
            <a:r>
              <a:rPr lang="en-US" sz="2800" dirty="0" err="1">
                <a:solidFill>
                  <a:srgbClr val="CC00FF"/>
                </a:solidFill>
              </a:rPr>
              <a:t>thuật</a:t>
            </a:r>
            <a:r>
              <a:rPr lang="en-US" sz="2800" dirty="0">
                <a:solidFill>
                  <a:srgbClr val="CC00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diamond(in)">
                                      <p:cBhvr>
                                        <p:cTn id="7" dur="2000"/>
                                        <p:tgtEl>
                                          <p:spTgt spid="174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7410">
                                            <p:txEl>
                                              <p:pRg st="0" end="0"/>
                                            </p:txEl>
                                          </p:spTgt>
                                        </p:tgtEl>
                                        <p:attrNameLst>
                                          <p:attrName>style.visibility</p:attrName>
                                        </p:attrNameLst>
                                      </p:cBhvr>
                                      <p:to>
                                        <p:strVal val="visible"/>
                                      </p:to>
                                    </p:set>
                                    <p:anim calcmode="lin" valueType="num">
                                      <p:cBhvr additive="base">
                                        <p:cTn id="12" dur="500" fill="hold"/>
                                        <p:tgtEl>
                                          <p:spTgt spid="17410">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74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247"/>
                                        </p:tgtEl>
                                        <p:attrNameLst>
                                          <p:attrName>style.visibility</p:attrName>
                                        </p:attrNameLst>
                                      </p:cBhvr>
                                      <p:to>
                                        <p:strVal val="visible"/>
                                      </p:to>
                                    </p:set>
                                    <p:anim calcmode="lin" valueType="num">
                                      <p:cBhvr additive="base">
                                        <p:cTn id="18" dur="500" fill="hold"/>
                                        <p:tgtEl>
                                          <p:spTgt spid="10247"/>
                                        </p:tgtEl>
                                        <p:attrNameLst>
                                          <p:attrName>ppt_x</p:attrName>
                                        </p:attrNameLst>
                                      </p:cBhvr>
                                      <p:tavLst>
                                        <p:tav tm="0">
                                          <p:val>
                                            <p:strVal val="#ppt_x"/>
                                          </p:val>
                                        </p:tav>
                                        <p:tav tm="100000">
                                          <p:val>
                                            <p:strVal val="#ppt_x"/>
                                          </p:val>
                                        </p:tav>
                                      </p:tavLst>
                                    </p:anim>
                                    <p:anim calcmode="lin" valueType="num">
                                      <p:cBhvr additive="base">
                                        <p:cTn id="19" dur="500" fill="hold"/>
                                        <p:tgtEl>
                                          <p:spTgt spid="1024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grpId="1" nodeType="clickEffect">
                                  <p:stCondLst>
                                    <p:cond delay="0"/>
                                  </p:stCondLst>
                                  <p:childTnLst>
                                    <p:anim calcmode="lin" valueType="num">
                                      <p:cBhvr additive="base">
                                        <p:cTn id="23" dur="500"/>
                                        <p:tgtEl>
                                          <p:spTgt spid="10247"/>
                                        </p:tgtEl>
                                        <p:attrNameLst>
                                          <p:attrName>ppt_x</p:attrName>
                                        </p:attrNameLst>
                                      </p:cBhvr>
                                      <p:tavLst>
                                        <p:tav tm="0">
                                          <p:val>
                                            <p:strVal val="ppt_x"/>
                                          </p:val>
                                        </p:tav>
                                        <p:tav tm="100000">
                                          <p:val>
                                            <p:strVal val="ppt_x"/>
                                          </p:val>
                                        </p:tav>
                                      </p:tavLst>
                                    </p:anim>
                                    <p:anim calcmode="lin" valueType="num">
                                      <p:cBhvr additive="base">
                                        <p:cTn id="24" dur="500"/>
                                        <p:tgtEl>
                                          <p:spTgt spid="10247"/>
                                        </p:tgtEl>
                                        <p:attrNameLst>
                                          <p:attrName>ppt_y</p:attrName>
                                        </p:attrNameLst>
                                      </p:cBhvr>
                                      <p:tavLst>
                                        <p:tav tm="0">
                                          <p:val>
                                            <p:strVal val="ppt_y"/>
                                          </p:val>
                                        </p:tav>
                                        <p:tav tm="100000">
                                          <p:val>
                                            <p:strVal val="1+ppt_h/2"/>
                                          </p:val>
                                        </p:tav>
                                      </p:tavLst>
                                    </p:anim>
                                    <p:set>
                                      <p:cBhvr>
                                        <p:cTn id="25" dur="1" fill="hold">
                                          <p:stCondLst>
                                            <p:cond delay="499"/>
                                          </p:stCondLst>
                                        </p:cTn>
                                        <p:tgtEl>
                                          <p:spTgt spid="1024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nodeType="clickEffect">
                                  <p:stCondLst>
                                    <p:cond delay="0"/>
                                  </p:stCondLst>
                                  <p:childTnLst>
                                    <p:set>
                                      <p:cBhvr>
                                        <p:cTn id="29" dur="1" fill="hold">
                                          <p:stCondLst>
                                            <p:cond delay="0"/>
                                          </p:stCondLst>
                                        </p:cTn>
                                        <p:tgtEl>
                                          <p:spTgt spid="17411">
                                            <p:txEl>
                                              <p:pRg st="0" end="0"/>
                                            </p:txEl>
                                          </p:spTgt>
                                        </p:tgtEl>
                                        <p:attrNameLst>
                                          <p:attrName>style.visibility</p:attrName>
                                        </p:attrNameLst>
                                      </p:cBhvr>
                                      <p:to>
                                        <p:strVal val="visible"/>
                                      </p:to>
                                    </p:set>
                                    <p:animEffect transition="in" filter="wedge">
                                      <p:cBhvr>
                                        <p:cTn id="30" dur="2000"/>
                                        <p:tgtEl>
                                          <p:spTgt spid="17411">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0" presetClass="entr" presetSubtype="0" fill="hold" nodeType="clickEffect">
                                  <p:stCondLst>
                                    <p:cond delay="0"/>
                                  </p:stCondLst>
                                  <p:childTnLst>
                                    <p:set>
                                      <p:cBhvr>
                                        <p:cTn id="34" dur="1" fill="hold">
                                          <p:stCondLst>
                                            <p:cond delay="0"/>
                                          </p:stCondLst>
                                        </p:cTn>
                                        <p:tgtEl>
                                          <p:spTgt spid="17411">
                                            <p:txEl>
                                              <p:pRg st="1" end="1"/>
                                            </p:txEl>
                                          </p:spTgt>
                                        </p:tgtEl>
                                        <p:attrNameLst>
                                          <p:attrName>style.visibility</p:attrName>
                                        </p:attrNameLst>
                                      </p:cBhvr>
                                      <p:to>
                                        <p:strVal val="visible"/>
                                      </p:to>
                                    </p:set>
                                    <p:animEffect transition="in" filter="wedge">
                                      <p:cBhvr>
                                        <p:cTn id="35" dur="2000"/>
                                        <p:tgtEl>
                                          <p:spTgt spid="17411">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0" presetClass="entr" presetSubtype="0" fill="hold" nodeType="clickEffect">
                                  <p:stCondLst>
                                    <p:cond delay="0"/>
                                  </p:stCondLst>
                                  <p:childTnLst>
                                    <p:set>
                                      <p:cBhvr>
                                        <p:cTn id="39" dur="1" fill="hold">
                                          <p:stCondLst>
                                            <p:cond delay="0"/>
                                          </p:stCondLst>
                                        </p:cTn>
                                        <p:tgtEl>
                                          <p:spTgt spid="17411">
                                            <p:txEl>
                                              <p:pRg st="2" end="2"/>
                                            </p:txEl>
                                          </p:spTgt>
                                        </p:tgtEl>
                                        <p:attrNameLst>
                                          <p:attrName>style.visibility</p:attrName>
                                        </p:attrNameLst>
                                      </p:cBhvr>
                                      <p:to>
                                        <p:strVal val="visible"/>
                                      </p:to>
                                    </p:set>
                                    <p:animEffect transition="in" filter="wedge">
                                      <p:cBhvr>
                                        <p:cTn id="40" dur="2000"/>
                                        <p:tgtEl>
                                          <p:spTgt spid="17411">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0" presetClass="entr" presetSubtype="0" fill="hold" nodeType="clickEffect">
                                  <p:stCondLst>
                                    <p:cond delay="0"/>
                                  </p:stCondLst>
                                  <p:childTnLst>
                                    <p:set>
                                      <p:cBhvr>
                                        <p:cTn id="44" dur="1" fill="hold">
                                          <p:stCondLst>
                                            <p:cond delay="0"/>
                                          </p:stCondLst>
                                        </p:cTn>
                                        <p:tgtEl>
                                          <p:spTgt spid="17411">
                                            <p:txEl>
                                              <p:pRg st="3" end="3"/>
                                            </p:txEl>
                                          </p:spTgt>
                                        </p:tgtEl>
                                        <p:attrNameLst>
                                          <p:attrName>style.visibility</p:attrName>
                                        </p:attrNameLst>
                                      </p:cBhvr>
                                      <p:to>
                                        <p:strVal val="visible"/>
                                      </p:to>
                                    </p:set>
                                    <p:animEffect transition="in" filter="wedge">
                                      <p:cBhvr>
                                        <p:cTn id="45" dur="2000"/>
                                        <p:tgtEl>
                                          <p:spTgt spid="17411">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0" presetClass="entr" presetSubtype="0" fill="hold" nodeType="clickEffect">
                                  <p:stCondLst>
                                    <p:cond delay="0"/>
                                  </p:stCondLst>
                                  <p:childTnLst>
                                    <p:set>
                                      <p:cBhvr>
                                        <p:cTn id="49" dur="1" fill="hold">
                                          <p:stCondLst>
                                            <p:cond delay="0"/>
                                          </p:stCondLst>
                                        </p:cTn>
                                        <p:tgtEl>
                                          <p:spTgt spid="17411">
                                            <p:txEl>
                                              <p:pRg st="4" end="4"/>
                                            </p:txEl>
                                          </p:spTgt>
                                        </p:tgtEl>
                                        <p:attrNameLst>
                                          <p:attrName>style.visibility</p:attrName>
                                        </p:attrNameLst>
                                      </p:cBhvr>
                                      <p:to>
                                        <p:strVal val="visible"/>
                                      </p:to>
                                    </p:set>
                                    <p:animEffect transition="in" filter="wedge">
                                      <p:cBhvr>
                                        <p:cTn id="50" dur="2000"/>
                                        <p:tgtEl>
                                          <p:spTgt spid="17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7" grpId="0" animBg="1"/>
      <p:bldP spid="1024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7" descr="1128238391~HatTho[1]"/>
          <p:cNvPicPr>
            <a:picLocks noGrp="1" noChangeAspect="1" noChangeArrowheads="1"/>
          </p:cNvPicPr>
          <p:nvPr>
            <p:ph type="body" idx="4294967295"/>
          </p:nvPr>
        </p:nvPicPr>
        <p:blipFill>
          <a:blip r:embed="rId3"/>
          <a:srcRect/>
          <a:stretch>
            <a:fillRect/>
          </a:stretch>
        </p:blipFill>
        <p:spPr>
          <a:xfrm>
            <a:off x="0" y="0"/>
            <a:ext cx="5562600" cy="6858000"/>
          </a:xfrm>
        </p:spPr>
      </p:pic>
      <p:sp>
        <p:nvSpPr>
          <p:cNvPr id="59394" name="Text Box 2"/>
          <p:cNvSpPr txBox="1">
            <a:spLocks noChangeArrowheads="1"/>
          </p:cNvSpPr>
          <p:nvPr/>
        </p:nvSpPr>
        <p:spPr bwMode="auto">
          <a:xfrm>
            <a:off x="5334000" y="1905000"/>
            <a:ext cx="7943850" cy="1311275"/>
          </a:xfrm>
          <a:prstGeom prst="rect">
            <a:avLst/>
          </a:prstGeom>
          <a:noFill/>
          <a:ln w="9525">
            <a:noFill/>
            <a:miter lim="800000"/>
            <a:headEnd/>
            <a:tailEnd/>
          </a:ln>
        </p:spPr>
        <p:txBody>
          <a:bodyPr>
            <a:spAutoFit/>
          </a:bodyPr>
          <a:lstStyle/>
          <a:p>
            <a:pPr>
              <a:spcBef>
                <a:spcPct val="50000"/>
              </a:spcBef>
            </a:pPr>
            <a:r>
              <a:rPr lang="en-US" sz="3200" b="1" i="1">
                <a:solidFill>
                  <a:srgbClr val="FF3300"/>
                </a:solidFill>
              </a:rPr>
              <a:t>    -Cảnh hát ngâm</a:t>
            </a:r>
          </a:p>
          <a:p>
            <a:pPr>
              <a:spcBef>
                <a:spcPct val="50000"/>
              </a:spcBef>
            </a:pPr>
            <a:r>
              <a:rPr lang="en-US" sz="3200" b="1" i="1">
                <a:solidFill>
                  <a:srgbClr val="FF3300"/>
                </a:solidFill>
              </a:rPr>
              <a:t> “ Chinh phụ ngâm” </a:t>
            </a:r>
          </a:p>
        </p:txBody>
      </p:sp>
      <p:pic>
        <p:nvPicPr>
          <p:cNvPr id="6" name="Chinh phu ngam (193-216) 0-45s.mp3">
            <a:hlinkClick r:id="" action="ppaction://media"/>
          </p:cNvPr>
          <p:cNvPicPr>
            <a:picLocks noGrp="1" noRot="1" noChangeAspect="1"/>
          </p:cNvPicPr>
          <p:nvPr>
            <p:ph/>
            <a:audioFile r:link="rId1"/>
          </p:nvPr>
        </p:nvPicPr>
        <p:blipFill>
          <a:blip r:embed="rId4"/>
          <a:srcRect/>
          <a:stretch>
            <a:fillRect/>
          </a:stretch>
        </p:blipFill>
        <p:spPr>
          <a:xfrm>
            <a:off x="7086600" y="3962400"/>
            <a:ext cx="533400" cy="381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9394">
                                            <p:txEl>
                                              <p:pRg st="0" end="0"/>
                                            </p:txEl>
                                          </p:spTgt>
                                        </p:tgtEl>
                                        <p:attrNameLst>
                                          <p:attrName>style.visibility</p:attrName>
                                        </p:attrNameLst>
                                      </p:cBhvr>
                                      <p:to>
                                        <p:strVal val="visible"/>
                                      </p:to>
                                    </p:set>
                                    <p:anim calcmode="lin" valueType="num">
                                      <p:cBhvr additive="base">
                                        <p:cTn id="7" dur="500" fill="hold"/>
                                        <p:tgtEl>
                                          <p:spTgt spid="5939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9394">
                                            <p:txEl>
                                              <p:pRg st="1" end="1"/>
                                            </p:txEl>
                                          </p:spTgt>
                                        </p:tgtEl>
                                        <p:attrNameLst>
                                          <p:attrName>style.visibility</p:attrName>
                                        </p:attrNameLst>
                                      </p:cBhvr>
                                      <p:to>
                                        <p:strVal val="visible"/>
                                      </p:to>
                                    </p:set>
                                    <p:anim calcmode="lin" valueType="num">
                                      <p:cBhvr additive="base">
                                        <p:cTn id="13" dur="500" fill="hold"/>
                                        <p:tgtEl>
                                          <p:spTgt spid="5939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450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228600" y="457200"/>
            <a:ext cx="8534400" cy="584200"/>
          </a:xfrm>
          <a:prstGeom prst="rect">
            <a:avLst/>
          </a:prstGeom>
          <a:noFill/>
          <a:ln w="9525">
            <a:noFill/>
            <a:miter lim="800000"/>
            <a:headEnd/>
            <a:tailEnd/>
          </a:ln>
        </p:spPr>
        <p:txBody>
          <a:bodyPr>
            <a:spAutoFit/>
          </a:bodyPr>
          <a:lstStyle/>
          <a:p>
            <a:pPr>
              <a:spcBef>
                <a:spcPct val="50000"/>
              </a:spcBef>
              <a:defRPr/>
            </a:pPr>
            <a:r>
              <a:rPr lang="en-US" sz="3200" b="1" i="1" dirty="0">
                <a:solidFill>
                  <a:srgbClr val="3366CC"/>
                </a:solidFill>
                <a:latin typeface="+mj-lt"/>
              </a:rPr>
              <a:t>d. </a:t>
            </a:r>
            <a:r>
              <a:rPr lang="en-US" sz="3200" b="1" i="1" dirty="0" err="1">
                <a:solidFill>
                  <a:srgbClr val="3366CC"/>
                </a:solidFill>
                <a:latin typeface="+mj-lt"/>
              </a:rPr>
              <a:t>Đoạn</a:t>
            </a:r>
            <a:r>
              <a:rPr lang="en-US" sz="3200" b="1" i="1" dirty="0">
                <a:solidFill>
                  <a:srgbClr val="3366CC"/>
                </a:solidFill>
                <a:latin typeface="+mj-lt"/>
              </a:rPr>
              <a:t> </a:t>
            </a:r>
            <a:r>
              <a:rPr lang="en-US" sz="3200" b="1" i="1" dirty="0" err="1">
                <a:solidFill>
                  <a:srgbClr val="3366CC"/>
                </a:solidFill>
                <a:latin typeface="+mj-lt"/>
              </a:rPr>
              <a:t>trích</a:t>
            </a:r>
            <a:r>
              <a:rPr lang="en-US" sz="3200" b="1" i="1" dirty="0">
                <a:solidFill>
                  <a:srgbClr val="3366CC"/>
                </a:solidFill>
                <a:latin typeface="+mj-lt"/>
              </a:rPr>
              <a:t>:</a:t>
            </a:r>
          </a:p>
        </p:txBody>
      </p:sp>
      <p:sp>
        <p:nvSpPr>
          <p:cNvPr id="16387" name="Text Box 3"/>
          <p:cNvSpPr txBox="1">
            <a:spLocks noChangeArrowheads="1"/>
          </p:cNvSpPr>
          <p:nvPr/>
        </p:nvSpPr>
        <p:spPr bwMode="auto">
          <a:xfrm>
            <a:off x="0" y="1219200"/>
            <a:ext cx="8077200" cy="1160463"/>
          </a:xfrm>
          <a:prstGeom prst="rect">
            <a:avLst/>
          </a:prstGeom>
          <a:noFill/>
          <a:ln w="9525">
            <a:noFill/>
            <a:miter lim="800000"/>
            <a:headEnd/>
            <a:tailEnd/>
          </a:ln>
        </p:spPr>
        <p:txBody>
          <a:bodyPr>
            <a:spAutoFit/>
          </a:bodyPr>
          <a:lstStyle/>
          <a:p>
            <a:pPr marL="742950" lvl="1" indent="-285750">
              <a:spcBef>
                <a:spcPct val="50000"/>
              </a:spcBef>
              <a:defRPr/>
            </a:pPr>
            <a:r>
              <a:rPr lang="en-US" sz="2800" i="1" dirty="0">
                <a:solidFill>
                  <a:srgbClr val="FF3300"/>
                </a:solidFill>
                <a:latin typeface="+mj-lt"/>
              </a:rPr>
              <a:t>- </a:t>
            </a:r>
            <a:r>
              <a:rPr lang="en-US" sz="2800" i="1" dirty="0" err="1">
                <a:solidFill>
                  <a:srgbClr val="FF3300"/>
                </a:solidFill>
                <a:latin typeface="+mj-lt"/>
              </a:rPr>
              <a:t>Vị</a:t>
            </a:r>
            <a:r>
              <a:rPr lang="en-US" sz="2800" i="1" dirty="0">
                <a:solidFill>
                  <a:srgbClr val="FF3300"/>
                </a:solidFill>
                <a:latin typeface="+mj-lt"/>
              </a:rPr>
              <a:t> </a:t>
            </a:r>
            <a:r>
              <a:rPr lang="en-US" sz="2800" i="1" dirty="0" err="1">
                <a:solidFill>
                  <a:srgbClr val="FF3300"/>
                </a:solidFill>
                <a:latin typeface="+mj-lt"/>
              </a:rPr>
              <a:t>trí</a:t>
            </a:r>
            <a:r>
              <a:rPr lang="en-US" sz="2800" i="1" dirty="0">
                <a:solidFill>
                  <a:srgbClr val="FF3300"/>
                </a:solidFill>
                <a:latin typeface="+mj-lt"/>
              </a:rPr>
              <a:t>:</a:t>
            </a:r>
            <a:r>
              <a:rPr lang="en-US" sz="2800" dirty="0">
                <a:solidFill>
                  <a:srgbClr val="FF3300"/>
                </a:solidFill>
                <a:latin typeface="+mj-lt"/>
              </a:rPr>
              <a:t> </a:t>
            </a:r>
            <a:r>
              <a:rPr lang="en-US" sz="2800" dirty="0" err="1">
                <a:latin typeface="+mj-lt"/>
              </a:rPr>
              <a:t>Đoạn</a:t>
            </a:r>
            <a:r>
              <a:rPr lang="en-US" sz="2800" dirty="0">
                <a:latin typeface="+mj-lt"/>
              </a:rPr>
              <a:t> </a:t>
            </a:r>
            <a:r>
              <a:rPr lang="en-US" sz="2800" dirty="0" err="1">
                <a:latin typeface="+mj-lt"/>
              </a:rPr>
              <a:t>trích</a:t>
            </a:r>
            <a:r>
              <a:rPr lang="en-US" sz="2800" dirty="0">
                <a:latin typeface="+mj-lt"/>
              </a:rPr>
              <a:t> </a:t>
            </a:r>
            <a:r>
              <a:rPr lang="en-US" sz="2800" dirty="0" err="1">
                <a:latin typeface="+mj-lt"/>
              </a:rPr>
              <a:t>từ</a:t>
            </a:r>
            <a:r>
              <a:rPr lang="en-US" sz="2800" dirty="0">
                <a:latin typeface="+mj-lt"/>
              </a:rPr>
              <a:t> </a:t>
            </a:r>
            <a:r>
              <a:rPr lang="en-US" sz="2800" dirty="0" err="1">
                <a:latin typeface="+mj-lt"/>
              </a:rPr>
              <a:t>câu</a:t>
            </a:r>
            <a:r>
              <a:rPr lang="en-US" sz="2800" dirty="0">
                <a:latin typeface="+mj-lt"/>
              </a:rPr>
              <a:t> 193 – 216.</a:t>
            </a:r>
          </a:p>
          <a:p>
            <a:pPr>
              <a:spcBef>
                <a:spcPct val="50000"/>
              </a:spcBef>
              <a:defRPr/>
            </a:pPr>
            <a:endParaRPr lang="en-US" sz="2800" dirty="0">
              <a:latin typeface="+mj-lt"/>
            </a:endParaRPr>
          </a:p>
        </p:txBody>
      </p:sp>
      <p:sp>
        <p:nvSpPr>
          <p:cNvPr id="16388" name="Text Box 4"/>
          <p:cNvSpPr txBox="1">
            <a:spLocks noChangeArrowheads="1"/>
          </p:cNvSpPr>
          <p:nvPr/>
        </p:nvSpPr>
        <p:spPr bwMode="auto">
          <a:xfrm>
            <a:off x="304800" y="2057400"/>
            <a:ext cx="8382000" cy="2655888"/>
          </a:xfrm>
          <a:prstGeom prst="rect">
            <a:avLst/>
          </a:prstGeom>
          <a:noFill/>
          <a:ln w="9525">
            <a:noFill/>
            <a:miter lim="800000"/>
            <a:headEnd/>
            <a:tailEnd/>
          </a:ln>
        </p:spPr>
        <p:txBody>
          <a:bodyPr>
            <a:spAutoFit/>
          </a:bodyPr>
          <a:lstStyle/>
          <a:p>
            <a:pPr algn="just">
              <a:spcBef>
                <a:spcPct val="50000"/>
              </a:spcBef>
              <a:defRPr/>
            </a:pPr>
            <a:r>
              <a:rPr lang="en-US" sz="2800" i="1" dirty="0">
                <a:solidFill>
                  <a:srgbClr val="FF3300"/>
                </a:solidFill>
                <a:latin typeface="+mj-lt"/>
              </a:rPr>
              <a:t>- </a:t>
            </a:r>
            <a:r>
              <a:rPr lang="en-US" sz="2800" i="1" dirty="0" err="1">
                <a:solidFill>
                  <a:srgbClr val="FF3300"/>
                </a:solidFill>
                <a:latin typeface="+mj-lt"/>
              </a:rPr>
              <a:t>Bố</a:t>
            </a:r>
            <a:r>
              <a:rPr lang="en-US" sz="2800" i="1" dirty="0">
                <a:solidFill>
                  <a:srgbClr val="FF3300"/>
                </a:solidFill>
                <a:latin typeface="+mj-lt"/>
              </a:rPr>
              <a:t> </a:t>
            </a:r>
            <a:r>
              <a:rPr lang="en-US" sz="2800" i="1" dirty="0" err="1">
                <a:solidFill>
                  <a:srgbClr val="FF3300"/>
                </a:solidFill>
                <a:latin typeface="+mj-lt"/>
              </a:rPr>
              <a:t>cục</a:t>
            </a:r>
            <a:r>
              <a:rPr lang="en-US" sz="2800" dirty="0">
                <a:latin typeface="+mj-lt"/>
              </a:rPr>
              <a:t>: 2 </a:t>
            </a:r>
            <a:r>
              <a:rPr lang="en-US" sz="2800" dirty="0" err="1">
                <a:latin typeface="+mj-lt"/>
              </a:rPr>
              <a:t>phần</a:t>
            </a:r>
            <a:r>
              <a:rPr lang="en-US" sz="2800" dirty="0">
                <a:latin typeface="+mj-lt"/>
              </a:rPr>
              <a:t>:</a:t>
            </a:r>
          </a:p>
          <a:p>
            <a:pPr algn="just">
              <a:spcBef>
                <a:spcPct val="50000"/>
              </a:spcBef>
              <a:defRPr/>
            </a:pPr>
            <a:r>
              <a:rPr lang="en-US" sz="2800" i="1" dirty="0">
                <a:solidFill>
                  <a:schemeClr val="hlink"/>
                </a:solidFill>
                <a:latin typeface="+mj-lt"/>
              </a:rPr>
              <a:t>+ </a:t>
            </a:r>
            <a:r>
              <a:rPr lang="en-US" sz="2800" i="1" dirty="0" err="1">
                <a:solidFill>
                  <a:schemeClr val="hlink"/>
                </a:solidFill>
                <a:latin typeface="+mj-lt"/>
              </a:rPr>
              <a:t>Đoạn</a:t>
            </a:r>
            <a:r>
              <a:rPr lang="en-US" sz="2800" i="1" dirty="0">
                <a:solidFill>
                  <a:schemeClr val="hlink"/>
                </a:solidFill>
                <a:latin typeface="+mj-lt"/>
              </a:rPr>
              <a:t> 1</a:t>
            </a:r>
            <a:r>
              <a:rPr lang="en-US" sz="2800" dirty="0">
                <a:latin typeface="+mj-lt"/>
              </a:rPr>
              <a:t> (16 </a:t>
            </a:r>
            <a:r>
              <a:rPr lang="en-US" sz="2800" dirty="0" err="1">
                <a:latin typeface="+mj-lt"/>
              </a:rPr>
              <a:t>câu</a:t>
            </a:r>
            <a:r>
              <a:rPr lang="en-US" sz="2800" dirty="0">
                <a:latin typeface="+mj-lt"/>
              </a:rPr>
              <a:t> </a:t>
            </a:r>
            <a:r>
              <a:rPr lang="en-US" sz="2800" dirty="0" err="1">
                <a:latin typeface="+mj-lt"/>
              </a:rPr>
              <a:t>đầu</a:t>
            </a:r>
            <a:r>
              <a:rPr lang="en-US" sz="2800" dirty="0">
                <a:latin typeface="+mj-lt"/>
              </a:rPr>
              <a:t>): </a:t>
            </a:r>
            <a:r>
              <a:rPr lang="en-US" sz="2800" dirty="0" err="1">
                <a:latin typeface="+mj-lt"/>
              </a:rPr>
              <a:t>Nỗi</a:t>
            </a:r>
            <a:r>
              <a:rPr lang="en-US" sz="2800" dirty="0">
                <a:latin typeface="+mj-lt"/>
              </a:rPr>
              <a:t> </a:t>
            </a:r>
            <a:r>
              <a:rPr lang="en-US" sz="2800" dirty="0" err="1">
                <a:latin typeface="+mj-lt"/>
              </a:rPr>
              <a:t>cô</a:t>
            </a:r>
            <a:r>
              <a:rPr lang="en-US" sz="2800" dirty="0">
                <a:latin typeface="+mj-lt"/>
              </a:rPr>
              <a:t> </a:t>
            </a:r>
            <a:r>
              <a:rPr lang="en-US" sz="2800" dirty="0" err="1">
                <a:latin typeface="+mj-lt"/>
              </a:rPr>
              <a:t>đơn</a:t>
            </a:r>
            <a:r>
              <a:rPr lang="en-US" sz="2800" dirty="0">
                <a:latin typeface="+mj-lt"/>
              </a:rPr>
              <a:t>, </a:t>
            </a:r>
            <a:r>
              <a:rPr lang="en-US" sz="2800" dirty="0" err="1">
                <a:latin typeface="+mj-lt"/>
              </a:rPr>
              <a:t>lẻ</a:t>
            </a:r>
            <a:r>
              <a:rPr lang="en-US" sz="2800" dirty="0">
                <a:latin typeface="+mj-lt"/>
              </a:rPr>
              <a:t> </a:t>
            </a:r>
            <a:r>
              <a:rPr lang="en-US" sz="2800" dirty="0" err="1">
                <a:latin typeface="+mj-lt"/>
              </a:rPr>
              <a:t>loi</a:t>
            </a:r>
            <a:r>
              <a:rPr lang="en-US" sz="2800" dirty="0">
                <a:latin typeface="+mj-lt"/>
              </a:rPr>
              <a:t> </a:t>
            </a:r>
            <a:r>
              <a:rPr lang="en-US" sz="2800" dirty="0" err="1">
                <a:latin typeface="+mj-lt"/>
              </a:rPr>
              <a:t>trong</a:t>
            </a:r>
            <a:r>
              <a:rPr lang="en-US" sz="2800" dirty="0">
                <a:latin typeface="+mj-lt"/>
              </a:rPr>
              <a:t> </a:t>
            </a:r>
            <a:r>
              <a:rPr lang="en-US" sz="2800" dirty="0" err="1">
                <a:latin typeface="+mj-lt"/>
              </a:rPr>
              <a:t>chờ</a:t>
            </a:r>
            <a:r>
              <a:rPr lang="en-US" sz="2800" dirty="0">
                <a:latin typeface="+mj-lt"/>
              </a:rPr>
              <a:t> </a:t>
            </a:r>
            <a:r>
              <a:rPr lang="en-US" sz="2800" dirty="0" err="1">
                <a:latin typeface="+mj-lt"/>
              </a:rPr>
              <a:t>đợi</a:t>
            </a:r>
            <a:r>
              <a:rPr lang="en-US" sz="2800" dirty="0">
                <a:latin typeface="+mj-lt"/>
              </a:rPr>
              <a:t> </a:t>
            </a:r>
            <a:r>
              <a:rPr lang="en-US" sz="2800" dirty="0" err="1">
                <a:latin typeface="+mj-lt"/>
              </a:rPr>
              <a:t>của</a:t>
            </a:r>
            <a:r>
              <a:rPr lang="en-US" sz="2800" dirty="0">
                <a:latin typeface="+mj-lt"/>
              </a:rPr>
              <a:t> </a:t>
            </a:r>
            <a:r>
              <a:rPr lang="en-US" sz="2800" dirty="0" err="1">
                <a:latin typeface="+mj-lt"/>
              </a:rPr>
              <a:t>người</a:t>
            </a:r>
            <a:r>
              <a:rPr lang="en-US" sz="2800" dirty="0">
                <a:latin typeface="+mj-lt"/>
              </a:rPr>
              <a:t> </a:t>
            </a:r>
            <a:r>
              <a:rPr lang="en-US" sz="2800" dirty="0" err="1">
                <a:latin typeface="+mj-lt"/>
              </a:rPr>
              <a:t>chinh</a:t>
            </a:r>
            <a:r>
              <a:rPr lang="en-US" sz="2800" dirty="0">
                <a:latin typeface="+mj-lt"/>
              </a:rPr>
              <a:t> </a:t>
            </a:r>
            <a:r>
              <a:rPr lang="en-US" sz="2800" dirty="0" err="1">
                <a:latin typeface="+mj-lt"/>
              </a:rPr>
              <a:t>phụ</a:t>
            </a:r>
            <a:r>
              <a:rPr lang="en-US" sz="2800" dirty="0">
                <a:latin typeface="+mj-lt"/>
              </a:rPr>
              <a:t>.</a:t>
            </a:r>
          </a:p>
          <a:p>
            <a:pPr algn="just">
              <a:spcBef>
                <a:spcPct val="50000"/>
              </a:spcBef>
              <a:defRPr/>
            </a:pPr>
            <a:r>
              <a:rPr lang="en-US" sz="2800" dirty="0">
                <a:solidFill>
                  <a:srgbClr val="009999"/>
                </a:solidFill>
                <a:latin typeface="+mj-lt"/>
              </a:rPr>
              <a:t>+ </a:t>
            </a:r>
            <a:r>
              <a:rPr lang="en-US" sz="2800" i="1" dirty="0" err="1">
                <a:solidFill>
                  <a:srgbClr val="009999"/>
                </a:solidFill>
                <a:latin typeface="+mj-lt"/>
              </a:rPr>
              <a:t>Đoạn</a:t>
            </a:r>
            <a:r>
              <a:rPr lang="en-US" sz="2800" i="1" dirty="0">
                <a:solidFill>
                  <a:srgbClr val="009999"/>
                </a:solidFill>
                <a:latin typeface="+mj-lt"/>
              </a:rPr>
              <a:t> 2</a:t>
            </a:r>
            <a:r>
              <a:rPr lang="en-US" sz="2800" dirty="0">
                <a:latin typeface="+mj-lt"/>
              </a:rPr>
              <a:t> (8 </a:t>
            </a:r>
            <a:r>
              <a:rPr lang="en-US" sz="2800" dirty="0" err="1">
                <a:latin typeface="+mj-lt"/>
              </a:rPr>
              <a:t>câu</a:t>
            </a:r>
            <a:r>
              <a:rPr lang="en-US" sz="2800" dirty="0">
                <a:latin typeface="+mj-lt"/>
              </a:rPr>
              <a:t> </a:t>
            </a:r>
            <a:r>
              <a:rPr lang="en-US" sz="2800" dirty="0" err="1">
                <a:latin typeface="+mj-lt"/>
              </a:rPr>
              <a:t>cuối</a:t>
            </a:r>
            <a:r>
              <a:rPr lang="en-US" sz="2800" dirty="0">
                <a:latin typeface="+mj-lt"/>
              </a:rPr>
              <a:t>): </a:t>
            </a:r>
            <a:r>
              <a:rPr lang="en-US" sz="2800" dirty="0" err="1">
                <a:latin typeface="+mj-lt"/>
              </a:rPr>
              <a:t>Niềm</a:t>
            </a:r>
            <a:r>
              <a:rPr lang="en-US" sz="2800" dirty="0">
                <a:latin typeface="+mj-lt"/>
              </a:rPr>
              <a:t> </a:t>
            </a:r>
            <a:r>
              <a:rPr lang="en-US" sz="2800" dirty="0" err="1">
                <a:latin typeface="+mj-lt"/>
              </a:rPr>
              <a:t>nhớ</a:t>
            </a:r>
            <a:r>
              <a:rPr lang="en-US" sz="2800" dirty="0">
                <a:latin typeface="+mj-lt"/>
              </a:rPr>
              <a:t> </a:t>
            </a:r>
            <a:r>
              <a:rPr lang="en-US" sz="2800" dirty="0" err="1">
                <a:latin typeface="+mj-lt"/>
              </a:rPr>
              <a:t>thương</a:t>
            </a:r>
            <a:r>
              <a:rPr lang="en-US" sz="2800" dirty="0">
                <a:latin typeface="+mj-lt"/>
              </a:rPr>
              <a:t> </a:t>
            </a:r>
            <a:r>
              <a:rPr lang="en-US" sz="2800" dirty="0" err="1">
                <a:latin typeface="+mj-lt"/>
              </a:rPr>
              <a:t>người</a:t>
            </a:r>
            <a:r>
              <a:rPr lang="en-US" sz="2800" dirty="0">
                <a:latin typeface="+mj-lt"/>
              </a:rPr>
              <a:t> </a:t>
            </a:r>
            <a:r>
              <a:rPr lang="en-US" sz="2800" dirty="0" err="1">
                <a:latin typeface="+mj-lt"/>
              </a:rPr>
              <a:t>chồng</a:t>
            </a:r>
            <a:r>
              <a:rPr lang="en-US" sz="2800" dirty="0">
                <a:latin typeface="+mj-lt"/>
              </a:rPr>
              <a:t> ở </a:t>
            </a:r>
            <a:r>
              <a:rPr lang="en-US" sz="2800" dirty="0" err="1">
                <a:latin typeface="+mj-lt"/>
              </a:rPr>
              <a:t>phương</a:t>
            </a:r>
            <a:r>
              <a:rPr lang="en-US" sz="2800" dirty="0">
                <a:latin typeface="+mj-lt"/>
              </a:rPr>
              <a:t> </a:t>
            </a:r>
            <a:r>
              <a:rPr lang="en-US" sz="2800" dirty="0" err="1">
                <a:latin typeface="+mj-lt"/>
              </a:rPr>
              <a:t>xa</a:t>
            </a:r>
            <a:r>
              <a:rPr lang="en-US" sz="2800" dirty="0">
                <a:latin typeface="+mj-lt"/>
              </a:rPr>
              <a:t>.</a:t>
            </a:r>
          </a:p>
        </p:txBody>
      </p:sp>
      <p:sp>
        <p:nvSpPr>
          <p:cNvPr id="11270" name="Cloud"/>
          <p:cNvSpPr>
            <a:spLocks noChangeAspect="1" noEditPoints="1" noChangeArrowheads="1"/>
          </p:cNvSpPr>
          <p:nvPr/>
        </p:nvSpPr>
        <p:spPr bwMode="auto">
          <a:xfrm>
            <a:off x="2819400" y="0"/>
            <a:ext cx="6324600" cy="26670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sz="2800" dirty="0">
              <a:solidFill>
                <a:srgbClr val="CC00FF"/>
              </a:solidFill>
              <a:latin typeface="+mj-lt"/>
            </a:endParaRPr>
          </a:p>
          <a:p>
            <a:pPr>
              <a:defRPr/>
            </a:pPr>
            <a:r>
              <a:rPr lang="en-US" sz="2800" dirty="0" err="1">
                <a:solidFill>
                  <a:srgbClr val="CC00FF"/>
                </a:solidFill>
                <a:latin typeface="+mj-lt"/>
              </a:rPr>
              <a:t>Nêu</a:t>
            </a:r>
            <a:r>
              <a:rPr lang="en-US" sz="2800" dirty="0">
                <a:solidFill>
                  <a:srgbClr val="CC00FF"/>
                </a:solidFill>
                <a:latin typeface="+mj-lt"/>
              </a:rPr>
              <a:t> </a:t>
            </a:r>
            <a:r>
              <a:rPr lang="en-US" sz="2800" dirty="0" err="1">
                <a:solidFill>
                  <a:srgbClr val="CC00FF"/>
                </a:solidFill>
                <a:latin typeface="+mj-lt"/>
              </a:rPr>
              <a:t>vị</a:t>
            </a:r>
            <a:r>
              <a:rPr lang="en-US" sz="2800" dirty="0">
                <a:solidFill>
                  <a:srgbClr val="CC00FF"/>
                </a:solidFill>
                <a:latin typeface="+mj-lt"/>
              </a:rPr>
              <a:t> </a:t>
            </a:r>
            <a:r>
              <a:rPr lang="en-US" sz="2800" dirty="0" err="1">
                <a:solidFill>
                  <a:srgbClr val="CC00FF"/>
                </a:solidFill>
                <a:latin typeface="+mj-lt"/>
              </a:rPr>
              <a:t>trí</a:t>
            </a:r>
            <a:r>
              <a:rPr lang="en-US" sz="2800" dirty="0">
                <a:solidFill>
                  <a:srgbClr val="CC00FF"/>
                </a:solidFill>
                <a:latin typeface="+mj-lt"/>
              </a:rPr>
              <a:t> </a:t>
            </a:r>
            <a:r>
              <a:rPr lang="en-US" sz="2800" dirty="0" err="1">
                <a:solidFill>
                  <a:srgbClr val="CC00FF"/>
                </a:solidFill>
                <a:latin typeface="+mj-lt"/>
              </a:rPr>
              <a:t>đoạn</a:t>
            </a:r>
            <a:r>
              <a:rPr lang="en-US" sz="2800" dirty="0">
                <a:solidFill>
                  <a:srgbClr val="CC00FF"/>
                </a:solidFill>
                <a:latin typeface="+mj-lt"/>
              </a:rPr>
              <a:t> </a:t>
            </a:r>
            <a:r>
              <a:rPr lang="en-US" sz="2800" dirty="0" err="1">
                <a:solidFill>
                  <a:srgbClr val="CC00FF"/>
                </a:solidFill>
                <a:latin typeface="+mj-lt"/>
              </a:rPr>
              <a:t>trích</a:t>
            </a:r>
            <a:r>
              <a:rPr lang="en-US" sz="2800" dirty="0">
                <a:solidFill>
                  <a:srgbClr val="CC00FF"/>
                </a:solidFill>
                <a:latin typeface="+mj-lt"/>
              </a:rPr>
              <a:t>? </a:t>
            </a:r>
            <a:r>
              <a:rPr lang="en-US" sz="2800" dirty="0" err="1">
                <a:solidFill>
                  <a:srgbClr val="CC00FF"/>
                </a:solidFill>
                <a:latin typeface="+mj-lt"/>
              </a:rPr>
              <a:t>Đoạn</a:t>
            </a:r>
            <a:r>
              <a:rPr lang="en-US" sz="2800" dirty="0">
                <a:solidFill>
                  <a:srgbClr val="CC00FF"/>
                </a:solidFill>
                <a:latin typeface="+mj-lt"/>
              </a:rPr>
              <a:t> </a:t>
            </a:r>
            <a:r>
              <a:rPr lang="en-US" sz="2800" dirty="0" err="1">
                <a:solidFill>
                  <a:srgbClr val="CC00FF"/>
                </a:solidFill>
                <a:latin typeface="+mj-lt"/>
              </a:rPr>
              <a:t>trích</a:t>
            </a:r>
            <a:r>
              <a:rPr lang="en-US" sz="2800" dirty="0">
                <a:solidFill>
                  <a:srgbClr val="CC00FF"/>
                </a:solidFill>
                <a:latin typeface="+mj-lt"/>
              </a:rPr>
              <a:t> </a:t>
            </a:r>
            <a:r>
              <a:rPr lang="en-US" sz="2800" dirty="0" err="1">
                <a:solidFill>
                  <a:srgbClr val="CC00FF"/>
                </a:solidFill>
                <a:latin typeface="+mj-lt"/>
              </a:rPr>
              <a:t>chia</a:t>
            </a:r>
            <a:r>
              <a:rPr lang="en-US" sz="2800" dirty="0">
                <a:solidFill>
                  <a:srgbClr val="CC00FF"/>
                </a:solidFill>
                <a:latin typeface="+mj-lt"/>
              </a:rPr>
              <a:t> </a:t>
            </a:r>
            <a:r>
              <a:rPr lang="en-US" sz="2800" dirty="0" err="1">
                <a:solidFill>
                  <a:srgbClr val="CC00FF"/>
                </a:solidFill>
                <a:latin typeface="+mj-lt"/>
              </a:rPr>
              <a:t>thành</a:t>
            </a:r>
            <a:r>
              <a:rPr lang="en-US" sz="2800" dirty="0">
                <a:solidFill>
                  <a:srgbClr val="CC00FF"/>
                </a:solidFill>
                <a:latin typeface="+mj-lt"/>
              </a:rPr>
              <a:t> </a:t>
            </a:r>
            <a:r>
              <a:rPr lang="en-US" sz="2800" dirty="0" err="1">
                <a:solidFill>
                  <a:srgbClr val="CC00FF"/>
                </a:solidFill>
                <a:latin typeface="+mj-lt"/>
              </a:rPr>
              <a:t>mấy</a:t>
            </a:r>
            <a:r>
              <a:rPr lang="en-US" sz="2800" dirty="0">
                <a:solidFill>
                  <a:srgbClr val="CC00FF"/>
                </a:solidFill>
                <a:latin typeface="+mj-lt"/>
              </a:rPr>
              <a:t> </a:t>
            </a:r>
            <a:r>
              <a:rPr lang="en-US" sz="2800" dirty="0" err="1">
                <a:solidFill>
                  <a:srgbClr val="CC00FF"/>
                </a:solidFill>
                <a:latin typeface="+mj-lt"/>
              </a:rPr>
              <a:t>phần</a:t>
            </a:r>
            <a:r>
              <a:rPr lang="en-US" sz="2800" dirty="0">
                <a:solidFill>
                  <a:srgbClr val="CC00FF"/>
                </a:solidFill>
                <a:latin typeface="+mj-lt"/>
              </a:rPr>
              <a:t>? Ý </a:t>
            </a:r>
            <a:r>
              <a:rPr lang="en-US" sz="2800" dirty="0" err="1">
                <a:solidFill>
                  <a:srgbClr val="CC00FF"/>
                </a:solidFill>
                <a:latin typeface="+mj-lt"/>
              </a:rPr>
              <a:t>mỗi</a:t>
            </a:r>
            <a:r>
              <a:rPr lang="en-US" sz="2800" dirty="0">
                <a:solidFill>
                  <a:srgbClr val="CC00FF"/>
                </a:solidFill>
                <a:latin typeface="+mj-lt"/>
              </a:rPr>
              <a:t> </a:t>
            </a:r>
            <a:r>
              <a:rPr lang="en-US" sz="2800" dirty="0" err="1">
                <a:solidFill>
                  <a:srgbClr val="CC00FF"/>
                </a:solidFill>
                <a:latin typeface="+mj-lt"/>
              </a:rPr>
              <a:t>phần</a:t>
            </a:r>
            <a:r>
              <a:rPr lang="en-US" sz="2800" dirty="0">
                <a:solidFill>
                  <a:srgbClr val="CC00FF"/>
                </a:solidFill>
                <a:latin typeface="+mj-l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animEffect transition="in" filter="slide(fromBottom)">
                                      <p:cBhvr>
                                        <p:cTn id="7" dur="500"/>
                                        <p:tgtEl>
                                          <p:spTgt spid="163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270"/>
                                        </p:tgtEl>
                                        <p:attrNameLst>
                                          <p:attrName>style.visibility</p:attrName>
                                        </p:attrNameLst>
                                      </p:cBhvr>
                                      <p:to>
                                        <p:strVal val="visible"/>
                                      </p:to>
                                    </p:set>
                                    <p:anim calcmode="lin" valueType="num">
                                      <p:cBhvr additive="base">
                                        <p:cTn id="12" dur="500" fill="hold"/>
                                        <p:tgtEl>
                                          <p:spTgt spid="11270"/>
                                        </p:tgtEl>
                                        <p:attrNameLst>
                                          <p:attrName>ppt_x</p:attrName>
                                        </p:attrNameLst>
                                      </p:cBhvr>
                                      <p:tavLst>
                                        <p:tav tm="0">
                                          <p:val>
                                            <p:strVal val="#ppt_x"/>
                                          </p:val>
                                        </p:tav>
                                        <p:tav tm="100000">
                                          <p:val>
                                            <p:strVal val="#ppt_x"/>
                                          </p:val>
                                        </p:tav>
                                      </p:tavLst>
                                    </p:anim>
                                    <p:anim calcmode="lin" valueType="num">
                                      <p:cBhvr additive="base">
                                        <p:cTn id="13" dur="500" fill="hold"/>
                                        <p:tgtEl>
                                          <p:spTgt spid="1127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nodeType="clickEffect">
                                  <p:stCondLst>
                                    <p:cond delay="0"/>
                                  </p:stCondLst>
                                  <p:childTnLst>
                                    <p:anim calcmode="lin" valueType="num">
                                      <p:cBhvr additive="base">
                                        <p:cTn id="17" dur="500"/>
                                        <p:tgtEl>
                                          <p:spTgt spid="11270"/>
                                        </p:tgtEl>
                                        <p:attrNameLst>
                                          <p:attrName>ppt_x</p:attrName>
                                        </p:attrNameLst>
                                      </p:cBhvr>
                                      <p:tavLst>
                                        <p:tav tm="0">
                                          <p:val>
                                            <p:strVal val="ppt_x"/>
                                          </p:val>
                                        </p:tav>
                                        <p:tav tm="100000">
                                          <p:val>
                                            <p:strVal val="ppt_x"/>
                                          </p:val>
                                        </p:tav>
                                      </p:tavLst>
                                    </p:anim>
                                    <p:anim calcmode="lin" valueType="num">
                                      <p:cBhvr additive="base">
                                        <p:cTn id="18" dur="500"/>
                                        <p:tgtEl>
                                          <p:spTgt spid="11270"/>
                                        </p:tgtEl>
                                        <p:attrNameLst>
                                          <p:attrName>ppt_y</p:attrName>
                                        </p:attrNameLst>
                                      </p:cBhvr>
                                      <p:tavLst>
                                        <p:tav tm="0">
                                          <p:val>
                                            <p:strVal val="ppt_y"/>
                                          </p:val>
                                        </p:tav>
                                        <p:tav tm="100000">
                                          <p:val>
                                            <p:strVal val="1+ppt_h/2"/>
                                          </p:val>
                                        </p:tav>
                                      </p:tavLst>
                                    </p:anim>
                                    <p:set>
                                      <p:cBhvr>
                                        <p:cTn id="19" dur="1" fill="hold">
                                          <p:stCondLst>
                                            <p:cond delay="499"/>
                                          </p:stCondLst>
                                        </p:cTn>
                                        <p:tgtEl>
                                          <p:spTgt spid="1127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6387">
                                            <p:txEl>
                                              <p:pRg st="0" end="0"/>
                                            </p:txEl>
                                          </p:spTgt>
                                        </p:tgtEl>
                                        <p:attrNameLst>
                                          <p:attrName>style.visibility</p:attrName>
                                        </p:attrNameLst>
                                      </p:cBhvr>
                                      <p:to>
                                        <p:strVal val="visible"/>
                                      </p:to>
                                    </p:set>
                                    <p:anim calcmode="lin" valueType="num">
                                      <p:cBhvr additive="base">
                                        <p:cTn id="24"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6388">
                                            <p:txEl>
                                              <p:pRg st="0" end="0"/>
                                            </p:txEl>
                                          </p:spTgt>
                                        </p:tgtEl>
                                        <p:attrNameLst>
                                          <p:attrName>style.visibility</p:attrName>
                                        </p:attrNameLst>
                                      </p:cBhvr>
                                      <p:to>
                                        <p:strVal val="visible"/>
                                      </p:to>
                                    </p:set>
                                    <p:anim calcmode="lin" valueType="num">
                                      <p:cBhvr additive="base">
                                        <p:cTn id="30" dur="500" fill="hold"/>
                                        <p:tgtEl>
                                          <p:spTgt spid="16388">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63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16388">
                                            <p:txEl>
                                              <p:pRg st="1" end="1"/>
                                            </p:txEl>
                                          </p:spTgt>
                                        </p:tgtEl>
                                        <p:attrNameLst>
                                          <p:attrName>style.visibility</p:attrName>
                                        </p:attrNameLst>
                                      </p:cBhvr>
                                      <p:to>
                                        <p:strVal val="visible"/>
                                      </p:to>
                                    </p:set>
                                    <p:animEffect transition="in" filter="box(in)">
                                      <p:cBhvr>
                                        <p:cTn id="36" dur="500"/>
                                        <p:tgtEl>
                                          <p:spTgt spid="16388">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7" presetClass="entr" presetSubtype="10" fill="hold" nodeType="clickEffect">
                                  <p:stCondLst>
                                    <p:cond delay="0"/>
                                  </p:stCondLst>
                                  <p:childTnLst>
                                    <p:set>
                                      <p:cBhvr>
                                        <p:cTn id="40" dur="1" fill="hold">
                                          <p:stCondLst>
                                            <p:cond delay="0"/>
                                          </p:stCondLst>
                                        </p:cTn>
                                        <p:tgtEl>
                                          <p:spTgt spid="16388">
                                            <p:txEl>
                                              <p:pRg st="2" end="2"/>
                                            </p:txEl>
                                          </p:spTgt>
                                        </p:tgtEl>
                                        <p:attrNameLst>
                                          <p:attrName>style.visibility</p:attrName>
                                        </p:attrNameLst>
                                      </p:cBhvr>
                                      <p:to>
                                        <p:strVal val="visible"/>
                                      </p:to>
                                    </p:set>
                                    <p:anim calcmode="lin" valueType="num">
                                      <p:cBhvr>
                                        <p:cTn id="41" dur="500" fill="hold"/>
                                        <p:tgtEl>
                                          <p:spTgt spid="16388">
                                            <p:txEl>
                                              <p:pRg st="2" end="2"/>
                                            </p:txEl>
                                          </p:spTgt>
                                        </p:tgtEl>
                                        <p:attrNameLst>
                                          <p:attrName>ppt_w</p:attrName>
                                        </p:attrNameLst>
                                      </p:cBhvr>
                                      <p:tavLst>
                                        <p:tav tm="0">
                                          <p:val>
                                            <p:fltVal val="0"/>
                                          </p:val>
                                        </p:tav>
                                        <p:tav tm="100000">
                                          <p:val>
                                            <p:strVal val="#ppt_w"/>
                                          </p:val>
                                        </p:tav>
                                      </p:tavLst>
                                    </p:anim>
                                    <p:anim calcmode="lin" valueType="num">
                                      <p:cBhvr>
                                        <p:cTn id="42" dur="500" fill="hold"/>
                                        <p:tgtEl>
                                          <p:spTgt spid="16388">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1839</TotalTime>
  <Words>1494</Words>
  <Application>Microsoft Office PowerPoint</Application>
  <PresentationFormat>On-screen Show (4:3)</PresentationFormat>
  <Paragraphs>120</Paragraphs>
  <Slides>24</Slides>
  <Notes>1</Notes>
  <HiddenSlides>0</HiddenSlides>
  <MMClips>1</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Default Design</vt:lpstr>
      <vt:lpstr>Slide 1</vt:lpstr>
      <vt:lpstr>Slide 2</vt:lpstr>
      <vt:lpstr>Slide 3</vt:lpstr>
      <vt:lpstr>Slide 4</vt:lpstr>
      <vt:lpstr>Slide 5</vt:lpstr>
      <vt:lpstr>Slide 6</vt:lpstr>
      <vt:lpstr>Slide 7</vt:lpstr>
      <vt:lpstr>Slide 8</vt:lpstr>
      <vt:lpstr>Slide 9</vt:lpstr>
      <vt:lpstr>Slide 10</vt:lpstr>
      <vt:lpstr>THẢO LUẬN NHÓM</vt:lpstr>
      <vt:lpstr>Slide 12</vt:lpstr>
      <vt:lpstr>Slide 13</vt:lpstr>
      <vt:lpstr>Slide 14</vt:lpstr>
      <vt:lpstr>Slide 15</vt:lpstr>
      <vt:lpstr>Slide 16</vt:lpstr>
      <vt:lpstr>      Đèn có biết dường bằng chẳng biết, Lòng thiếp riêng bi thiết mà thôi.</vt:lpstr>
      <vt:lpstr>Slide 18</vt:lpstr>
      <vt:lpstr>Slide 19</vt:lpstr>
      <vt:lpstr>Slide 20</vt:lpstr>
      <vt:lpstr>Slide 21</vt:lpstr>
      <vt:lpstr>Slide 22</vt:lpstr>
      <vt:lpstr>Slide 23</vt:lpstr>
      <vt:lpstr>Slide 24</vt:lpstr>
    </vt:vector>
  </TitlesOfParts>
  <Company>THPT CAU KE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VAN PHONG</dc:creator>
  <cp:lastModifiedBy>ADMIN</cp:lastModifiedBy>
  <cp:revision>193</cp:revision>
  <dcterms:created xsi:type="dcterms:W3CDTF">2010-03-06T09:42:02Z</dcterms:created>
  <dcterms:modified xsi:type="dcterms:W3CDTF">2012-03-16T06:24:04Z</dcterms:modified>
</cp:coreProperties>
</file>