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68" r:id="rId14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191F-C51C-4922-B3C1-7F37A50794CB}" type="datetimeFigureOut">
              <a:rPr lang="en-US" smtClean="0"/>
              <a:t>17-Oct-22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63CF-69B8-438B-A8EE-FF9DF378C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49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191F-C51C-4922-B3C1-7F37A50794CB}" type="datetimeFigureOut">
              <a:rPr lang="en-US" smtClean="0"/>
              <a:t>17-Oct-22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63CF-69B8-438B-A8EE-FF9DF378C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163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191F-C51C-4922-B3C1-7F37A50794CB}" type="datetimeFigureOut">
              <a:rPr lang="en-US" smtClean="0"/>
              <a:t>17-Oct-22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63CF-69B8-438B-A8EE-FF9DF378C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9297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191F-C51C-4922-B3C1-7F37A50794CB}" type="datetimeFigureOut">
              <a:rPr lang="en-US" smtClean="0"/>
              <a:t>17-Oct-22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63CF-69B8-438B-A8EE-FF9DF378C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043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191F-C51C-4922-B3C1-7F37A50794CB}" type="datetimeFigureOut">
              <a:rPr lang="en-US" smtClean="0"/>
              <a:t>17-Oct-22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63CF-69B8-438B-A8EE-FF9DF378C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435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191F-C51C-4922-B3C1-7F37A50794CB}" type="datetimeFigureOut">
              <a:rPr lang="en-US" smtClean="0"/>
              <a:t>17-Oct-22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63CF-69B8-438B-A8EE-FF9DF378C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194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191F-C51C-4922-B3C1-7F37A50794CB}" type="datetimeFigureOut">
              <a:rPr lang="en-US" smtClean="0"/>
              <a:t>17-Oct-22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63CF-69B8-438B-A8EE-FF9DF378C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681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191F-C51C-4922-B3C1-7F37A50794CB}" type="datetimeFigureOut">
              <a:rPr lang="en-US" smtClean="0"/>
              <a:t>17-Oct-22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63CF-69B8-438B-A8EE-FF9DF378C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1046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191F-C51C-4922-B3C1-7F37A50794CB}" type="datetimeFigureOut">
              <a:rPr lang="en-US" smtClean="0"/>
              <a:t>17-Oct-22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63CF-69B8-438B-A8EE-FF9DF378C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5846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191F-C51C-4922-B3C1-7F37A50794CB}" type="datetimeFigureOut">
              <a:rPr lang="en-US" smtClean="0"/>
              <a:t>17-Oct-22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63CF-69B8-438B-A8EE-FF9DF378C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4217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191F-C51C-4922-B3C1-7F37A50794CB}" type="datetimeFigureOut">
              <a:rPr lang="en-US" smtClean="0"/>
              <a:t>17-Oct-22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63CF-69B8-438B-A8EE-FF9DF378C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9326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191F-C51C-4922-B3C1-7F37A50794CB}" type="datetimeFigureOut">
              <a:rPr lang="en-US" smtClean="0"/>
              <a:t>17-Oct-22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63CF-69B8-438B-A8EE-FF9DF378C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8067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191F-C51C-4922-B3C1-7F37A50794CB}" type="datetimeFigureOut">
              <a:rPr lang="en-US" smtClean="0"/>
              <a:t>17-Oct-22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63CF-69B8-438B-A8EE-FF9DF378C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5418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191F-C51C-4922-B3C1-7F37A50794CB}" type="datetimeFigureOut">
              <a:rPr lang="en-US" smtClean="0"/>
              <a:t>17-Oct-22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63CF-69B8-438B-A8EE-FF9DF378C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854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191F-C51C-4922-B3C1-7F37A50794CB}" type="datetimeFigureOut">
              <a:rPr lang="en-US" smtClean="0"/>
              <a:t>17-Oct-22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63CF-69B8-438B-A8EE-FF9DF378C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120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191F-C51C-4922-B3C1-7F37A50794CB}" type="datetimeFigureOut">
              <a:rPr lang="en-US" smtClean="0"/>
              <a:t>17-Oct-22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63CF-69B8-438B-A8EE-FF9DF378C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950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191F-C51C-4922-B3C1-7F37A50794CB}" type="datetimeFigureOut">
              <a:rPr lang="en-US" smtClean="0"/>
              <a:t>17-Oct-22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63CF-69B8-438B-A8EE-FF9DF378C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1358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191F-C51C-4922-B3C1-7F37A50794CB}" type="datetimeFigureOut">
              <a:rPr lang="en-US" smtClean="0"/>
              <a:t>17-Oct-22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63CF-69B8-438B-A8EE-FF9DF378C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026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191F-C51C-4922-B3C1-7F37A50794CB}" type="datetimeFigureOut">
              <a:rPr lang="en-US" smtClean="0"/>
              <a:t>17-Oct-22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63CF-69B8-438B-A8EE-FF9DF378C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4390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191F-C51C-4922-B3C1-7F37A50794CB}" type="datetimeFigureOut">
              <a:rPr lang="en-US" smtClean="0"/>
              <a:t>17-Oct-22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63CF-69B8-438B-A8EE-FF9DF378C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249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191F-C51C-4922-B3C1-7F37A50794CB}" type="datetimeFigureOut">
              <a:rPr lang="en-US" smtClean="0"/>
              <a:t>17-Oct-22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63CF-69B8-438B-A8EE-FF9DF378C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872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191F-C51C-4922-B3C1-7F37A50794CB}" type="datetimeFigureOut">
              <a:rPr lang="en-US" smtClean="0"/>
              <a:t>17-Oct-22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63CF-69B8-438B-A8EE-FF9DF378C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617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191F-C51C-4922-B3C1-7F37A50794CB}" type="datetimeFigureOut">
              <a:rPr lang="en-US" smtClean="0"/>
              <a:t>17-Oct-22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63CF-69B8-438B-A8EE-FF9DF378C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120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191F-C51C-4922-B3C1-7F37A50794CB}" type="datetimeFigureOut">
              <a:rPr lang="en-US" smtClean="0"/>
              <a:t>17-Oct-22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63CF-69B8-438B-A8EE-FF9DF378C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6774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191F-C51C-4922-B3C1-7F37A50794CB}" type="datetimeFigureOut">
              <a:rPr lang="en-US" smtClean="0"/>
              <a:t>17-Oct-22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63CF-69B8-438B-A8EE-FF9DF378C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842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191F-C51C-4922-B3C1-7F37A50794CB}" type="datetimeFigureOut">
              <a:rPr lang="en-US" smtClean="0"/>
              <a:t>17-Oct-22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63CF-69B8-438B-A8EE-FF9DF378C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7682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191F-C51C-4922-B3C1-7F37A50794CB}" type="datetimeFigureOut">
              <a:rPr lang="en-US" smtClean="0"/>
              <a:t>17-Oct-22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63CF-69B8-438B-A8EE-FF9DF378C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2991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191F-C51C-4922-B3C1-7F37A50794CB}" type="datetimeFigureOut">
              <a:rPr lang="en-US" smtClean="0"/>
              <a:t>17-Oct-22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63CF-69B8-438B-A8EE-FF9DF378C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1964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191F-C51C-4922-B3C1-7F37A50794CB}" type="datetimeFigureOut">
              <a:rPr lang="en-US" smtClean="0"/>
              <a:t>17-Oct-22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63CF-69B8-438B-A8EE-FF9DF378C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519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191F-C51C-4922-B3C1-7F37A50794CB}" type="datetimeFigureOut">
              <a:rPr lang="en-US" smtClean="0"/>
              <a:t>17-Oct-22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63CF-69B8-438B-A8EE-FF9DF378C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669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191F-C51C-4922-B3C1-7F37A50794CB}" type="datetimeFigureOut">
              <a:rPr lang="en-US" smtClean="0"/>
              <a:t>17-Oct-22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63CF-69B8-438B-A8EE-FF9DF378C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65982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191F-C51C-4922-B3C1-7F37A50794CB}" type="datetimeFigureOut">
              <a:rPr lang="en-US" smtClean="0"/>
              <a:t>17-Oct-22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63CF-69B8-438B-A8EE-FF9DF378C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39003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191F-C51C-4922-B3C1-7F37A50794CB}" type="datetimeFigureOut">
              <a:rPr lang="en-US" smtClean="0"/>
              <a:t>17-Oct-22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63CF-69B8-438B-A8EE-FF9DF378C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599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191F-C51C-4922-B3C1-7F37A50794CB}" type="datetimeFigureOut">
              <a:rPr lang="en-US" smtClean="0"/>
              <a:t>17-Oct-22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63CF-69B8-438B-A8EE-FF9DF378C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0746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191F-C51C-4922-B3C1-7F37A50794CB}" type="datetimeFigureOut">
              <a:rPr lang="en-US" smtClean="0"/>
              <a:t>17-Oct-22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63CF-69B8-438B-A8EE-FF9DF378C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984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191F-C51C-4922-B3C1-7F37A50794CB}" type="datetimeFigureOut">
              <a:rPr lang="en-US" smtClean="0"/>
              <a:t>17-Oct-22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63CF-69B8-438B-A8EE-FF9DF378C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5225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191F-C51C-4922-B3C1-7F37A50794CB}" type="datetimeFigureOut">
              <a:rPr lang="en-US" smtClean="0"/>
              <a:t>17-Oct-22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63CF-69B8-438B-A8EE-FF9DF378C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5593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191F-C51C-4922-B3C1-7F37A50794CB}" type="datetimeFigureOut">
              <a:rPr lang="en-US" smtClean="0"/>
              <a:t>17-Oct-22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63CF-69B8-438B-A8EE-FF9DF378C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9097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191F-C51C-4922-B3C1-7F37A50794CB}" type="datetimeFigureOut">
              <a:rPr lang="en-US" smtClean="0"/>
              <a:t>17-Oct-22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63CF-69B8-438B-A8EE-FF9DF378C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226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191F-C51C-4922-B3C1-7F37A50794CB}" type="datetimeFigureOut">
              <a:rPr lang="en-US" smtClean="0"/>
              <a:t>17-Oct-22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63CF-69B8-438B-A8EE-FF9DF378C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2685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19191F-C51C-4922-B3C1-7F37A50794CB}" type="datetimeFigureOut">
              <a:rPr lang="en-US" smtClean="0"/>
              <a:t>17-Oct-22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5863CF-69B8-438B-A8EE-FF9DF378C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260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8" r:id="rId2"/>
    <p:sldLayoutId id="2147483687" r:id="rId3"/>
    <p:sldLayoutId id="2147483686" r:id="rId4"/>
    <p:sldLayoutId id="2147483685" r:id="rId5"/>
    <p:sldLayoutId id="2147483684" r:id="rId6"/>
    <p:sldLayoutId id="2147483683" r:id="rId7"/>
    <p:sldLayoutId id="2147483682" r:id="rId8"/>
    <p:sldLayoutId id="2147483681" r:id="rId9"/>
    <p:sldLayoutId id="2147483680" r:id="rId10"/>
    <p:sldLayoutId id="2147483679" r:id="rId11"/>
    <p:sldLayoutId id="2147483678" r:id="rId12"/>
    <p:sldLayoutId id="2147483677" r:id="rId13"/>
    <p:sldLayoutId id="2147483676" r:id="rId14"/>
    <p:sldLayoutId id="2147483675" r:id="rId15"/>
    <p:sldLayoutId id="2147483673" r:id="rId16"/>
    <p:sldLayoutId id="2147483672" r:id="rId17"/>
    <p:sldLayoutId id="2147483671" r:id="rId18"/>
    <p:sldLayoutId id="2147483670" r:id="rId19"/>
    <p:sldLayoutId id="2147483669" r:id="rId20"/>
    <p:sldLayoutId id="2147483668" r:id="rId21"/>
    <p:sldLayoutId id="2147483667" r:id="rId22"/>
    <p:sldLayoutId id="2147483666" r:id="rId23"/>
    <p:sldLayoutId id="2147483665" r:id="rId24"/>
    <p:sldLayoutId id="2147483664" r:id="rId25"/>
    <p:sldLayoutId id="2147483663" r:id="rId26"/>
    <p:sldLayoutId id="2147483662" r:id="rId27"/>
    <p:sldLayoutId id="2147483661" r:id="rId28"/>
    <p:sldLayoutId id="2147483650" r:id="rId29"/>
    <p:sldLayoutId id="2147483651" r:id="rId30"/>
    <p:sldLayoutId id="2147483652" r:id="rId31"/>
    <p:sldLayoutId id="2147483653" r:id="rId32"/>
    <p:sldLayoutId id="2147483654" r:id="rId33"/>
    <p:sldLayoutId id="2147483655" r:id="rId34"/>
    <p:sldLayoutId id="2147483674" r:id="rId35"/>
    <p:sldLayoutId id="2147483660" r:id="rId36"/>
    <p:sldLayoutId id="2147483656" r:id="rId37"/>
    <p:sldLayoutId id="2147483657" r:id="rId38"/>
    <p:sldLayoutId id="2147483658" r:id="rId39"/>
    <p:sldLayoutId id="2147483659" r:id="rId40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7" name="Picture 2" descr="EJ02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Box 1"/>
          <p:cNvSpPr txBox="1">
            <a:spLocks noChangeArrowheads="1"/>
          </p:cNvSpPr>
          <p:nvPr/>
        </p:nvSpPr>
        <p:spPr bwMode="auto">
          <a:xfrm>
            <a:off x="1474788" y="1752600"/>
            <a:ext cx="6591300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alt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8</a:t>
            </a:r>
            <a:r>
              <a:rPr lang="vi-VN" alt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en-US" alt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ÁP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GIÓ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endParaRPr lang="en-US" alt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alt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0639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609600"/>
            <a:ext cx="5562600" cy="1752600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en-US" altLang="en-US" sz="2800" b="1" u="sng" dirty="0" smtClean="0">
                <a:latin typeface="Times New Roman" pitchFamily="18" charset="0"/>
              </a:rPr>
              <a:t>II. </a:t>
            </a:r>
            <a:r>
              <a:rPr lang="en-US" altLang="en-US" sz="2800" b="1" u="sng" dirty="0" err="1" smtClean="0">
                <a:latin typeface="Times New Roman" pitchFamily="18" charset="0"/>
              </a:rPr>
              <a:t>MỘT</a:t>
            </a:r>
            <a:r>
              <a:rPr lang="en-US" altLang="en-US" sz="2800" b="1" u="sng" dirty="0" smtClean="0">
                <a:latin typeface="Times New Roman" pitchFamily="18" charset="0"/>
              </a:rPr>
              <a:t> </a:t>
            </a:r>
            <a:r>
              <a:rPr lang="en-US" altLang="en-US" sz="2800" b="1" u="sng" dirty="0" err="1" smtClean="0">
                <a:latin typeface="Times New Roman" pitchFamily="18" charset="0"/>
              </a:rPr>
              <a:t>SỐ</a:t>
            </a:r>
            <a:r>
              <a:rPr lang="en-US" altLang="en-US" sz="2800" b="1" u="sng" dirty="0" smtClean="0">
                <a:latin typeface="Times New Roman" pitchFamily="18" charset="0"/>
              </a:rPr>
              <a:t> </a:t>
            </a:r>
            <a:r>
              <a:rPr lang="en-US" altLang="en-US" sz="2800" b="1" u="sng" dirty="0" err="1" smtClean="0">
                <a:latin typeface="Times New Roman" pitchFamily="18" charset="0"/>
              </a:rPr>
              <a:t>LOẠI</a:t>
            </a:r>
            <a:r>
              <a:rPr lang="en-US" altLang="en-US" sz="2800" b="1" u="sng" dirty="0" smtClean="0">
                <a:latin typeface="Times New Roman" pitchFamily="18" charset="0"/>
              </a:rPr>
              <a:t> </a:t>
            </a:r>
            <a:r>
              <a:rPr lang="en-US" altLang="en-US" sz="2800" b="1" u="sng" dirty="0" err="1" smtClean="0">
                <a:latin typeface="Times New Roman" pitchFamily="18" charset="0"/>
              </a:rPr>
              <a:t>GIÓ</a:t>
            </a:r>
            <a:r>
              <a:rPr lang="en-US" altLang="en-US" sz="2800" b="1" u="sng" dirty="0" smtClean="0">
                <a:latin typeface="Times New Roman" pitchFamily="18" charset="0"/>
              </a:rPr>
              <a:t> </a:t>
            </a:r>
            <a:r>
              <a:rPr lang="en-US" altLang="en-US" sz="2800" b="1" u="sng" dirty="0" err="1" smtClean="0">
                <a:latin typeface="Times New Roman" pitchFamily="18" charset="0"/>
              </a:rPr>
              <a:t>CHÍNH</a:t>
            </a:r>
            <a:r>
              <a:rPr lang="en-US" altLang="en-US" sz="2800" b="1" u="sng" dirty="0" smtClean="0">
                <a:latin typeface="Times New Roman" pitchFamily="18" charset="0"/>
              </a:rPr>
              <a:t/>
            </a:r>
            <a:br>
              <a:rPr lang="en-US" altLang="en-US" sz="2800" b="1" u="sng" dirty="0" smtClean="0">
                <a:latin typeface="Times New Roman" pitchFamily="18" charset="0"/>
              </a:rPr>
            </a:br>
            <a:r>
              <a:rPr lang="en-US" altLang="en-US" sz="2800" b="1" u="sng" dirty="0" smtClean="0">
                <a:latin typeface="Times New Roman" pitchFamily="18" charset="0"/>
              </a:rPr>
              <a:t>4. </a:t>
            </a:r>
            <a:r>
              <a:rPr lang="en-US" altLang="en-US" sz="2800" b="1" u="sng" dirty="0" err="1" smtClean="0">
                <a:latin typeface="Times New Roman" pitchFamily="18" charset="0"/>
              </a:rPr>
              <a:t>Gió</a:t>
            </a:r>
            <a:r>
              <a:rPr lang="en-US" altLang="en-US" sz="2800" b="1" u="sng" dirty="0" smtClean="0">
                <a:latin typeface="Times New Roman" pitchFamily="18" charset="0"/>
              </a:rPr>
              <a:t> </a:t>
            </a:r>
            <a:r>
              <a:rPr lang="en-US" altLang="en-US" sz="2800" b="1" u="sng" dirty="0" err="1" smtClean="0">
                <a:latin typeface="Times New Roman" pitchFamily="18" charset="0"/>
              </a:rPr>
              <a:t>địa</a:t>
            </a:r>
            <a:r>
              <a:rPr lang="en-US" altLang="en-US" sz="2800" b="1" u="sng" dirty="0" smtClean="0">
                <a:latin typeface="Times New Roman" pitchFamily="18" charset="0"/>
              </a:rPr>
              <a:t> </a:t>
            </a:r>
            <a:r>
              <a:rPr lang="en-US" altLang="en-US" sz="2800" b="1" u="sng" dirty="0" err="1" smtClean="0">
                <a:latin typeface="Times New Roman" pitchFamily="18" charset="0"/>
              </a:rPr>
              <a:t>phương</a:t>
            </a:r>
            <a:r>
              <a:rPr lang="en-US" altLang="en-US" sz="2800" b="1" u="sng" dirty="0" smtClean="0">
                <a:latin typeface="Times New Roman" pitchFamily="18" charset="0"/>
              </a:rPr>
              <a:t/>
            </a:r>
            <a:br>
              <a:rPr lang="en-US" altLang="en-US" sz="2800" b="1" u="sng" dirty="0" smtClean="0">
                <a:latin typeface="Times New Roman" pitchFamily="18" charset="0"/>
              </a:rPr>
            </a:br>
            <a:r>
              <a:rPr lang="en-US" altLang="en-US" sz="2800" b="1" i="1" u="sng" dirty="0" smtClean="0">
                <a:latin typeface="Times New Roman" pitchFamily="18" charset="0"/>
              </a:rPr>
              <a:t>a. </a:t>
            </a:r>
            <a:r>
              <a:rPr lang="en-US" altLang="en-US" sz="2800" b="1" i="1" u="sng" dirty="0" err="1" smtClean="0">
                <a:latin typeface="Times New Roman" pitchFamily="18" charset="0"/>
              </a:rPr>
              <a:t>Gió</a:t>
            </a:r>
            <a:r>
              <a:rPr lang="en-US" altLang="en-US" sz="2800" b="1" i="1" u="sng" dirty="0" smtClean="0">
                <a:latin typeface="Times New Roman" pitchFamily="18" charset="0"/>
              </a:rPr>
              <a:t> </a:t>
            </a:r>
            <a:r>
              <a:rPr lang="en-US" altLang="en-US" sz="2800" b="1" i="1" u="sng" dirty="0" err="1" smtClean="0">
                <a:latin typeface="Times New Roman" pitchFamily="18" charset="0"/>
              </a:rPr>
              <a:t>đất</a:t>
            </a:r>
            <a:r>
              <a:rPr lang="en-US" altLang="en-US" sz="2800" b="1" i="1" u="sng" dirty="0" smtClean="0">
                <a:latin typeface="Times New Roman" pitchFamily="18" charset="0"/>
              </a:rPr>
              <a:t>, </a:t>
            </a:r>
            <a:r>
              <a:rPr lang="en-US" altLang="en-US" sz="2800" b="1" i="1" u="sng" dirty="0" err="1" smtClean="0">
                <a:latin typeface="Times New Roman" pitchFamily="18" charset="0"/>
              </a:rPr>
              <a:t>gió</a:t>
            </a:r>
            <a:r>
              <a:rPr lang="en-US" altLang="en-US" sz="2800" b="1" i="1" u="sng" dirty="0" smtClean="0">
                <a:latin typeface="Times New Roman" pitchFamily="18" charset="0"/>
              </a:rPr>
              <a:t> </a:t>
            </a:r>
            <a:r>
              <a:rPr lang="en-US" altLang="en-US" sz="2800" b="1" i="1" u="sng" dirty="0" err="1" smtClean="0">
                <a:latin typeface="Times New Roman" pitchFamily="18" charset="0"/>
              </a:rPr>
              <a:t>biển</a:t>
            </a:r>
            <a:endParaRPr lang="en-US" altLang="en-US" sz="2800" b="1" u="sng" dirty="0" smtClean="0">
              <a:latin typeface="Times New Roman" pitchFamily="18" charset="0"/>
            </a:endParaRPr>
          </a:p>
        </p:txBody>
      </p:sp>
      <p:sp>
        <p:nvSpPr>
          <p:cNvPr id="21507" name="Rectangle 16"/>
          <p:cNvSpPr>
            <a:spLocks noChangeArrowheads="1"/>
          </p:cNvSpPr>
          <p:nvPr/>
        </p:nvSpPr>
        <p:spPr bwMode="auto">
          <a:xfrm>
            <a:off x="0" y="0"/>
            <a:ext cx="91440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altLang="en-US" sz="2800" b="1" i="1" dirty="0" err="1" smtClean="0">
                <a:solidFill>
                  <a:srgbClr val="000000"/>
                </a:solidFill>
                <a:latin typeface="Times New Roman" pitchFamily="18" charset="0"/>
              </a:rPr>
              <a:t>BÀI</a:t>
            </a:r>
            <a:r>
              <a:rPr lang="en-US" altLang="en-US" sz="2800" b="1" i="1" dirty="0" smtClean="0">
                <a:solidFill>
                  <a:srgbClr val="000000"/>
                </a:solidFill>
                <a:latin typeface="Times New Roman" pitchFamily="18" charset="0"/>
              </a:rPr>
              <a:t> 8: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Sự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phân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bố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khí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áp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.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Một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số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loại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gió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chính</a:t>
            </a:r>
            <a:r>
              <a:rPr lang="en-US" altLang="en-US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23580" name="AutoShape 28"/>
          <p:cNvSpPr>
            <a:spLocks noChangeArrowheads="1"/>
          </p:cNvSpPr>
          <p:nvPr/>
        </p:nvSpPr>
        <p:spPr bwMode="auto">
          <a:xfrm>
            <a:off x="4495800" y="1524000"/>
            <a:ext cx="4343400" cy="1447800"/>
          </a:xfrm>
          <a:prstGeom prst="wedgeRoundRectCallout">
            <a:avLst>
              <a:gd name="adj1" fmla="val -60306"/>
              <a:gd name="adj2" fmla="val 73134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altLang="en-US" sz="2800">
                <a:solidFill>
                  <a:srgbClr val="000000"/>
                </a:solidFill>
                <a:latin typeface="Times New Roman" pitchFamily="18" charset="0"/>
              </a:rPr>
              <a:t>Trình bày hoạt động của gió đất, gió biển? Nêu nguyên nhân hình thành?</a:t>
            </a:r>
          </a:p>
        </p:txBody>
      </p:sp>
      <p:sp>
        <p:nvSpPr>
          <p:cNvPr id="23582" name="Rectangle 30"/>
          <p:cNvSpPr>
            <a:spLocks noChangeArrowheads="1"/>
          </p:cNvSpPr>
          <p:nvPr/>
        </p:nvSpPr>
        <p:spPr bwMode="auto">
          <a:xfrm>
            <a:off x="3200400" y="1219200"/>
            <a:ext cx="5943600" cy="2057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just"/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</a:rPr>
              <a:t>-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</a:rPr>
              <a:t>Được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</a:rPr>
              <a:t>hình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</a:rPr>
              <a:t>thành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</a:rPr>
              <a:t> ở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</a:rPr>
              <a:t>vùng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</a:rPr>
              <a:t>ven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</a:rPr>
              <a:t>biển</a:t>
            </a: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</a:rPr>
              <a:t> Ban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</a:rPr>
              <a:t>ngày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</a:rPr>
              <a:t>hình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</a:rPr>
              <a:t>thành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</a:rPr>
              <a:t>gió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</a:rPr>
              <a:t>biển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</a:rPr>
              <a:t>, ban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</a:rPr>
              <a:t>đêm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</a:rPr>
              <a:t>hình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 algn="just"/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</a:rPr>
              <a:t>thành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</a:rPr>
              <a:t>gió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</a:rPr>
              <a:t>đất</a:t>
            </a: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</a:rPr>
              <a:t>Nguyên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</a:rPr>
              <a:t>nhân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</a:rPr>
              <a:t>: Do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</a:rPr>
              <a:t>sự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</a:rPr>
              <a:t>nóng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</a:rPr>
              <a:t>lên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</a:rPr>
              <a:t>và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</a:rPr>
              <a:t>lạnh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</a:rPr>
              <a:t>đi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</a:rPr>
              <a:t>không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 algn="just"/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</a:rPr>
              <a:t>đồng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</a:rPr>
              <a:t>đều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</a:rPr>
              <a:t>giữa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</a:rPr>
              <a:t>đất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</a:rPr>
              <a:t>và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</a:rPr>
              <a:t>biển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</a:rPr>
              <a:t>theo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</a:rPr>
              <a:t>ngày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</a:rPr>
              <a:t>đêm</a:t>
            </a: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6" name="Picture 15" descr="E:\ôn đại học và HSG\Tài nguyên Địa lí\Tài liệu tham khảo trên internet\Tổng hợp\Số liệu thống kê+tranh ảnh+video\Hình ảnh+bảng biểu-SGK 10\8.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76600"/>
            <a:ext cx="8839199" cy="3581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7657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3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6" dur="2000"/>
                                        <p:tgtEl>
                                          <p:spTgt spid="235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3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23580" grpId="0" animBg="1"/>
      <p:bldP spid="23580" grpId="1" animBg="1"/>
      <p:bldP spid="2358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0" y="838200"/>
            <a:ext cx="3429000" cy="1219200"/>
          </a:xfrm>
          <a:noFill/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altLang="en-US" sz="2800" b="1" u="sng" dirty="0" smtClean="0">
                <a:effectLst/>
                <a:latin typeface="Times New Roman" pitchFamily="18" charset="0"/>
              </a:rPr>
              <a:t>4. </a:t>
            </a:r>
            <a:r>
              <a:rPr lang="en-US" altLang="en-US" sz="2800" b="1" u="sng" dirty="0" err="1" smtClean="0">
                <a:effectLst/>
                <a:latin typeface="Times New Roman" pitchFamily="18" charset="0"/>
              </a:rPr>
              <a:t>Gió</a:t>
            </a:r>
            <a:r>
              <a:rPr lang="en-US" altLang="en-US" sz="2800" b="1" u="sng" dirty="0" smtClean="0">
                <a:effectLst/>
                <a:latin typeface="Times New Roman" pitchFamily="18" charset="0"/>
              </a:rPr>
              <a:t> </a:t>
            </a:r>
            <a:r>
              <a:rPr lang="en-US" altLang="en-US" sz="2800" b="1" u="sng" dirty="0" err="1" smtClean="0">
                <a:effectLst/>
                <a:latin typeface="Times New Roman" pitchFamily="18" charset="0"/>
              </a:rPr>
              <a:t>địa</a:t>
            </a:r>
            <a:r>
              <a:rPr lang="en-US" altLang="en-US" sz="2800" b="1" u="sng" dirty="0" smtClean="0">
                <a:effectLst/>
                <a:latin typeface="Times New Roman" pitchFamily="18" charset="0"/>
              </a:rPr>
              <a:t> </a:t>
            </a:r>
            <a:r>
              <a:rPr lang="en-US" altLang="en-US" sz="2800" b="1" u="sng" dirty="0" err="1" smtClean="0">
                <a:effectLst/>
                <a:latin typeface="Times New Roman" pitchFamily="18" charset="0"/>
              </a:rPr>
              <a:t>phương</a:t>
            </a:r>
            <a:r>
              <a:rPr lang="en-US" altLang="en-US" sz="2800" b="1" u="sng" dirty="0" smtClean="0">
                <a:effectLst/>
                <a:latin typeface="Times New Roman" pitchFamily="18" charset="0"/>
              </a:rPr>
              <a:t/>
            </a:r>
            <a:br>
              <a:rPr lang="en-US" altLang="en-US" sz="2800" b="1" u="sng" dirty="0" smtClean="0">
                <a:effectLst/>
                <a:latin typeface="Times New Roman" pitchFamily="18" charset="0"/>
              </a:rPr>
            </a:br>
            <a:r>
              <a:rPr lang="en-US" altLang="en-US" sz="2800" b="1" u="sng" dirty="0" smtClean="0">
                <a:effectLst/>
                <a:latin typeface="Times New Roman" pitchFamily="18" charset="0"/>
              </a:rPr>
              <a:t>a. </a:t>
            </a:r>
            <a:r>
              <a:rPr lang="en-US" altLang="en-US" sz="2800" b="1" u="sng" dirty="0" err="1" smtClean="0">
                <a:effectLst/>
                <a:latin typeface="Times New Roman" pitchFamily="18" charset="0"/>
              </a:rPr>
              <a:t>Gió</a:t>
            </a:r>
            <a:r>
              <a:rPr lang="en-US" altLang="en-US" sz="2800" b="1" u="sng" dirty="0" smtClean="0">
                <a:effectLst/>
                <a:latin typeface="Times New Roman" pitchFamily="18" charset="0"/>
              </a:rPr>
              <a:t> </a:t>
            </a:r>
            <a:r>
              <a:rPr lang="en-US" altLang="en-US" sz="2800" b="1" u="sng" dirty="0" err="1" smtClean="0">
                <a:effectLst/>
                <a:latin typeface="Times New Roman" pitchFamily="18" charset="0"/>
              </a:rPr>
              <a:t>đất</a:t>
            </a:r>
            <a:r>
              <a:rPr lang="en-US" altLang="en-US" sz="2800" b="1" u="sng" dirty="0" smtClean="0">
                <a:effectLst/>
                <a:latin typeface="Times New Roman" pitchFamily="18" charset="0"/>
              </a:rPr>
              <a:t> - </a:t>
            </a:r>
            <a:r>
              <a:rPr lang="en-US" altLang="en-US" sz="2800" b="1" u="sng" dirty="0" err="1" smtClean="0">
                <a:effectLst/>
                <a:latin typeface="Times New Roman" pitchFamily="18" charset="0"/>
              </a:rPr>
              <a:t>gió</a:t>
            </a:r>
            <a:r>
              <a:rPr lang="en-US" altLang="en-US" sz="2800" b="1" u="sng" dirty="0" smtClean="0">
                <a:effectLst/>
                <a:latin typeface="Times New Roman" pitchFamily="18" charset="0"/>
              </a:rPr>
              <a:t> </a:t>
            </a:r>
            <a:r>
              <a:rPr lang="en-US" altLang="en-US" sz="2800" b="1" u="sng" dirty="0" err="1" smtClean="0">
                <a:effectLst/>
                <a:latin typeface="Times New Roman" pitchFamily="18" charset="0"/>
              </a:rPr>
              <a:t>biển</a:t>
            </a:r>
            <a:r>
              <a:rPr lang="en-US" altLang="en-US" sz="2800" b="1" u="sng" dirty="0" smtClean="0">
                <a:effectLst/>
                <a:latin typeface="Times New Roman" pitchFamily="18" charset="0"/>
              </a:rPr>
              <a:t/>
            </a:r>
            <a:br>
              <a:rPr lang="en-US" altLang="en-US" sz="2800" b="1" u="sng" dirty="0" smtClean="0">
                <a:effectLst/>
                <a:latin typeface="Times New Roman" pitchFamily="18" charset="0"/>
              </a:rPr>
            </a:br>
            <a:r>
              <a:rPr lang="en-US" altLang="en-US" sz="2800" b="1" u="sng" dirty="0" smtClean="0">
                <a:effectLst/>
                <a:latin typeface="Times New Roman" pitchFamily="18" charset="0"/>
              </a:rPr>
              <a:t>b. </a:t>
            </a:r>
            <a:r>
              <a:rPr lang="en-US" altLang="en-US" sz="2800" b="1" u="sng" dirty="0" err="1" smtClean="0">
                <a:effectLst/>
                <a:latin typeface="Times New Roman" pitchFamily="18" charset="0"/>
              </a:rPr>
              <a:t>Gió</a:t>
            </a:r>
            <a:r>
              <a:rPr lang="en-US" altLang="en-US" sz="2800" b="1" u="sng" dirty="0" smtClean="0">
                <a:effectLst/>
                <a:latin typeface="Times New Roman" pitchFamily="18" charset="0"/>
              </a:rPr>
              <a:t> </a:t>
            </a:r>
            <a:r>
              <a:rPr lang="en-US" altLang="en-US" sz="2800" b="1" u="sng" dirty="0" err="1" smtClean="0">
                <a:effectLst/>
                <a:latin typeface="Times New Roman" pitchFamily="18" charset="0"/>
              </a:rPr>
              <a:t>fơn</a:t>
            </a:r>
            <a:endParaRPr lang="en-US" altLang="en-US" sz="2800" b="1" u="sng" dirty="0" smtClean="0">
              <a:effectLst/>
              <a:latin typeface="Times New Roman" pitchFamily="18" charset="0"/>
            </a:endParaRPr>
          </a:p>
        </p:txBody>
      </p:sp>
      <p:sp>
        <p:nvSpPr>
          <p:cNvPr id="22531" name="Rectangle 16"/>
          <p:cNvSpPr>
            <a:spLocks noChangeArrowheads="1"/>
          </p:cNvSpPr>
          <p:nvPr/>
        </p:nvSpPr>
        <p:spPr bwMode="auto">
          <a:xfrm>
            <a:off x="0" y="0"/>
            <a:ext cx="91440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altLang="en-US" sz="2800" b="1" i="1" dirty="0" err="1" smtClean="0">
                <a:solidFill>
                  <a:srgbClr val="000000"/>
                </a:solidFill>
                <a:latin typeface="Times New Roman" pitchFamily="18" charset="0"/>
              </a:rPr>
              <a:t>BÀI</a:t>
            </a:r>
            <a:r>
              <a:rPr lang="en-US" altLang="en-US" sz="2800" b="1" i="1" dirty="0" smtClean="0">
                <a:solidFill>
                  <a:srgbClr val="000000"/>
                </a:solidFill>
                <a:latin typeface="Times New Roman" pitchFamily="18" charset="0"/>
              </a:rPr>
              <a:t> 8: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Sự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phân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bố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khí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áp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.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Một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số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loại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gió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chính</a:t>
            </a:r>
            <a:r>
              <a:rPr lang="en-US" altLang="en-US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24602" name="Rectangle 26"/>
          <p:cNvSpPr>
            <a:spLocks noChangeArrowheads="1"/>
          </p:cNvSpPr>
          <p:nvPr/>
        </p:nvSpPr>
        <p:spPr bwMode="auto">
          <a:xfrm>
            <a:off x="0" y="4495800"/>
            <a:ext cx="9144000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1pPr>
            <a:lvl2pPr algn="ctr">
              <a:spcBef>
                <a:spcPct val="20000"/>
              </a:spcBef>
              <a:buClr>
                <a:schemeClr val="tx1"/>
              </a:buClr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2pPr>
            <a:lvl3pPr algn="ctr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3pPr>
            <a:lvl4pPr algn="ctr">
              <a:spcBef>
                <a:spcPct val="20000"/>
              </a:spcBef>
              <a:buClr>
                <a:schemeClr val="tx2"/>
              </a:buClr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4pPr>
            <a:lvl5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9pPr>
          </a:lstStyle>
          <a:p>
            <a:pPr algn="just" eaLnBrk="1" hangingPunct="1">
              <a:defRPr/>
            </a:pPr>
            <a:r>
              <a:rPr lang="en-US" altLang="en-US" sz="2800" dirty="0" smtClean="0">
                <a:effectLst/>
                <a:latin typeface="Times New Roman" pitchFamily="18" charset="0"/>
              </a:rPr>
              <a:t>- </a:t>
            </a:r>
            <a:r>
              <a:rPr lang="en-US" altLang="en-US" sz="2800" dirty="0" err="1" smtClean="0">
                <a:effectLst/>
                <a:latin typeface="Times New Roman" pitchFamily="18" charset="0"/>
              </a:rPr>
              <a:t>Dựa</a:t>
            </a:r>
            <a:r>
              <a:rPr lang="en-US" altLang="en-US" sz="2800" dirty="0" smtClean="0">
                <a:effectLst/>
                <a:latin typeface="Times New Roman" pitchFamily="18" charset="0"/>
              </a:rPr>
              <a:t> </a:t>
            </a:r>
            <a:r>
              <a:rPr lang="en-US" altLang="en-US" sz="2800" dirty="0" err="1" smtClean="0">
                <a:effectLst/>
                <a:latin typeface="Times New Roman" pitchFamily="18" charset="0"/>
              </a:rPr>
              <a:t>vào</a:t>
            </a:r>
            <a:r>
              <a:rPr lang="en-US" altLang="en-US" sz="2800" dirty="0" smtClean="0">
                <a:effectLst/>
                <a:latin typeface="Times New Roman" pitchFamily="18" charset="0"/>
              </a:rPr>
              <a:t> </a:t>
            </a:r>
            <a:r>
              <a:rPr lang="en-US" altLang="en-US" sz="2800" dirty="0" err="1" smtClean="0">
                <a:effectLst/>
                <a:latin typeface="Times New Roman" pitchFamily="18" charset="0"/>
              </a:rPr>
              <a:t>hình</a:t>
            </a:r>
            <a:r>
              <a:rPr lang="en-US" altLang="en-US" sz="2800" dirty="0" smtClean="0">
                <a:effectLst/>
                <a:latin typeface="Times New Roman" pitchFamily="18" charset="0"/>
              </a:rPr>
              <a:t> </a:t>
            </a:r>
            <a:r>
              <a:rPr lang="en-US" altLang="en-US" sz="2800" dirty="0" err="1" smtClean="0">
                <a:effectLst/>
                <a:latin typeface="Times New Roman" pitchFamily="18" charset="0"/>
              </a:rPr>
              <a:t>trên</a:t>
            </a:r>
            <a:r>
              <a:rPr lang="en-US" altLang="en-US" sz="2800" dirty="0" smtClean="0">
                <a:effectLst/>
                <a:latin typeface="Times New Roman" pitchFamily="18" charset="0"/>
              </a:rPr>
              <a:t>, </a:t>
            </a:r>
            <a:r>
              <a:rPr lang="en-US" altLang="en-US" sz="2800" dirty="0" err="1" smtClean="0">
                <a:effectLst/>
                <a:latin typeface="Times New Roman" pitchFamily="18" charset="0"/>
              </a:rPr>
              <a:t>hãy</a:t>
            </a:r>
            <a:r>
              <a:rPr lang="en-US" altLang="en-US" sz="2800" dirty="0" smtClean="0">
                <a:effectLst/>
                <a:latin typeface="Times New Roman" pitchFamily="18" charset="0"/>
              </a:rPr>
              <a:t> </a:t>
            </a:r>
            <a:r>
              <a:rPr lang="en-US" altLang="en-US" sz="2800" dirty="0" err="1" smtClean="0">
                <a:effectLst/>
                <a:latin typeface="Times New Roman" pitchFamily="18" charset="0"/>
              </a:rPr>
              <a:t>cho</a:t>
            </a:r>
            <a:r>
              <a:rPr lang="en-US" altLang="en-US" sz="2800" dirty="0" smtClean="0">
                <a:effectLst/>
                <a:latin typeface="Times New Roman" pitchFamily="18" charset="0"/>
              </a:rPr>
              <a:t> </a:t>
            </a:r>
            <a:r>
              <a:rPr lang="en-US" altLang="en-US" sz="2800" dirty="0" err="1" smtClean="0">
                <a:effectLst/>
                <a:latin typeface="Times New Roman" pitchFamily="18" charset="0"/>
              </a:rPr>
              <a:t>biết</a:t>
            </a:r>
            <a:r>
              <a:rPr lang="en-US" altLang="en-US" sz="2800" dirty="0" smtClean="0">
                <a:effectLst/>
                <a:latin typeface="Times New Roman" pitchFamily="18" charset="0"/>
              </a:rPr>
              <a:t> </a:t>
            </a:r>
            <a:r>
              <a:rPr lang="en-US" altLang="en-US" sz="2800" dirty="0" err="1" smtClean="0">
                <a:effectLst/>
                <a:latin typeface="Times New Roman" pitchFamily="18" charset="0"/>
              </a:rPr>
              <a:t>ảnh</a:t>
            </a:r>
            <a:r>
              <a:rPr lang="en-US" altLang="en-US" sz="2800" dirty="0" smtClean="0">
                <a:effectLst/>
                <a:latin typeface="Times New Roman" pitchFamily="18" charset="0"/>
              </a:rPr>
              <a:t> </a:t>
            </a:r>
            <a:r>
              <a:rPr lang="en-US" altLang="en-US" sz="2800" dirty="0" err="1" smtClean="0">
                <a:effectLst/>
                <a:latin typeface="Times New Roman" pitchFamily="18" charset="0"/>
              </a:rPr>
              <a:t>hưởng</a:t>
            </a:r>
            <a:r>
              <a:rPr lang="en-US" altLang="en-US" sz="2800" dirty="0" smtClean="0">
                <a:effectLst/>
                <a:latin typeface="Times New Roman" pitchFamily="18" charset="0"/>
              </a:rPr>
              <a:t> </a:t>
            </a:r>
            <a:r>
              <a:rPr lang="en-US" altLang="en-US" sz="2800" dirty="0" err="1" smtClean="0">
                <a:effectLst/>
                <a:latin typeface="Times New Roman" pitchFamily="18" charset="0"/>
              </a:rPr>
              <a:t>của</a:t>
            </a:r>
            <a:r>
              <a:rPr lang="en-US" altLang="en-US" sz="2800" dirty="0" smtClean="0">
                <a:effectLst/>
                <a:latin typeface="Times New Roman" pitchFamily="18" charset="0"/>
              </a:rPr>
              <a:t> </a:t>
            </a:r>
            <a:r>
              <a:rPr lang="en-US" altLang="en-US" sz="2800" dirty="0" err="1" smtClean="0">
                <a:effectLst/>
                <a:latin typeface="Times New Roman" pitchFamily="18" charset="0"/>
              </a:rPr>
              <a:t>gió</a:t>
            </a:r>
            <a:r>
              <a:rPr lang="en-US" altLang="en-US" sz="2800" dirty="0" smtClean="0">
                <a:effectLst/>
                <a:latin typeface="Times New Roman" pitchFamily="18" charset="0"/>
              </a:rPr>
              <a:t> ở </a:t>
            </a:r>
            <a:r>
              <a:rPr lang="en-US" altLang="en-US" sz="2800" dirty="0" err="1" smtClean="0">
                <a:effectLst/>
                <a:latin typeface="Times New Roman" pitchFamily="18" charset="0"/>
              </a:rPr>
              <a:t>sườn</a:t>
            </a:r>
            <a:r>
              <a:rPr lang="en-US" altLang="en-US" sz="2800" dirty="0" smtClean="0">
                <a:effectLst/>
                <a:latin typeface="Times New Roman" pitchFamily="18" charset="0"/>
              </a:rPr>
              <a:t> </a:t>
            </a:r>
            <a:r>
              <a:rPr lang="en-US" altLang="en-US" sz="2800" dirty="0" err="1" smtClean="0">
                <a:effectLst/>
                <a:latin typeface="Times New Roman" pitchFamily="18" charset="0"/>
              </a:rPr>
              <a:t>Tây</a:t>
            </a:r>
            <a:r>
              <a:rPr lang="en-US" altLang="en-US" sz="2800" dirty="0" smtClean="0">
                <a:effectLst/>
                <a:latin typeface="Times New Roman" pitchFamily="18" charset="0"/>
              </a:rPr>
              <a:t> </a:t>
            </a:r>
            <a:r>
              <a:rPr lang="en-US" altLang="en-US" sz="2800" dirty="0" err="1" smtClean="0">
                <a:effectLst/>
                <a:latin typeface="Times New Roman" pitchFamily="18" charset="0"/>
              </a:rPr>
              <a:t>khác</a:t>
            </a:r>
            <a:r>
              <a:rPr lang="en-US" altLang="en-US" sz="2800" dirty="0" smtClean="0">
                <a:effectLst/>
                <a:latin typeface="Times New Roman" pitchFamily="18" charset="0"/>
              </a:rPr>
              <a:t> </a:t>
            </a:r>
            <a:r>
              <a:rPr lang="en-US" altLang="en-US" sz="2800" dirty="0" err="1" smtClean="0">
                <a:effectLst/>
                <a:latin typeface="Times New Roman" pitchFamily="18" charset="0"/>
              </a:rPr>
              <a:t>với</a:t>
            </a:r>
            <a:r>
              <a:rPr lang="en-US" altLang="en-US" sz="2800" dirty="0" smtClean="0">
                <a:effectLst/>
                <a:latin typeface="Times New Roman" pitchFamily="18" charset="0"/>
              </a:rPr>
              <a:t> </a:t>
            </a:r>
            <a:r>
              <a:rPr lang="en-US" altLang="en-US" sz="2800" dirty="0" err="1" smtClean="0">
                <a:effectLst/>
                <a:latin typeface="Times New Roman" pitchFamily="18" charset="0"/>
              </a:rPr>
              <a:t>gió</a:t>
            </a:r>
            <a:r>
              <a:rPr lang="en-US" altLang="en-US" sz="2800" dirty="0" smtClean="0">
                <a:effectLst/>
                <a:latin typeface="Times New Roman" pitchFamily="18" charset="0"/>
              </a:rPr>
              <a:t> ở </a:t>
            </a:r>
            <a:r>
              <a:rPr lang="en-US" altLang="en-US" sz="2800" dirty="0" err="1" smtClean="0">
                <a:effectLst/>
                <a:latin typeface="Times New Roman" pitchFamily="18" charset="0"/>
              </a:rPr>
              <a:t>sườn</a:t>
            </a:r>
            <a:r>
              <a:rPr lang="en-US" altLang="en-US" sz="2800" dirty="0" smtClean="0">
                <a:effectLst/>
                <a:latin typeface="Times New Roman" pitchFamily="18" charset="0"/>
              </a:rPr>
              <a:t> </a:t>
            </a:r>
            <a:r>
              <a:rPr lang="en-US" altLang="en-US" sz="2800" dirty="0" err="1" smtClean="0">
                <a:effectLst/>
                <a:latin typeface="Times New Roman" pitchFamily="18" charset="0"/>
              </a:rPr>
              <a:t>Đông</a:t>
            </a:r>
            <a:r>
              <a:rPr lang="en-US" altLang="en-US" sz="2800" dirty="0" smtClean="0">
                <a:effectLst/>
                <a:latin typeface="Times New Roman" pitchFamily="18" charset="0"/>
              </a:rPr>
              <a:t> </a:t>
            </a:r>
            <a:r>
              <a:rPr lang="en-US" altLang="en-US" sz="2800" dirty="0" err="1" smtClean="0">
                <a:effectLst/>
                <a:latin typeface="Times New Roman" pitchFamily="18" charset="0"/>
              </a:rPr>
              <a:t>như</a:t>
            </a:r>
            <a:r>
              <a:rPr lang="en-US" altLang="en-US" sz="2800" dirty="0" smtClean="0">
                <a:effectLst/>
                <a:latin typeface="Times New Roman" pitchFamily="18" charset="0"/>
              </a:rPr>
              <a:t> </a:t>
            </a:r>
            <a:r>
              <a:rPr lang="en-US" altLang="en-US" sz="2800" dirty="0" err="1" smtClean="0">
                <a:effectLst/>
                <a:latin typeface="Times New Roman" pitchFamily="18" charset="0"/>
              </a:rPr>
              <a:t>thế</a:t>
            </a:r>
            <a:r>
              <a:rPr lang="en-US" altLang="en-US" sz="2800" dirty="0" smtClean="0">
                <a:effectLst/>
                <a:latin typeface="Times New Roman" pitchFamily="18" charset="0"/>
              </a:rPr>
              <a:t> </a:t>
            </a:r>
            <a:r>
              <a:rPr lang="en-US" altLang="en-US" sz="2800" dirty="0" err="1" smtClean="0">
                <a:effectLst/>
                <a:latin typeface="Times New Roman" pitchFamily="18" charset="0"/>
              </a:rPr>
              <a:t>nào</a:t>
            </a:r>
            <a:r>
              <a:rPr lang="en-US" altLang="en-US" sz="2800" dirty="0" smtClean="0">
                <a:effectLst/>
                <a:latin typeface="Times New Roman" pitchFamily="18" charset="0"/>
              </a:rPr>
              <a:t>?</a:t>
            </a:r>
          </a:p>
          <a:p>
            <a:pPr algn="just" eaLnBrk="1" hangingPunct="1">
              <a:defRPr/>
            </a:pPr>
            <a:r>
              <a:rPr lang="en-US" altLang="en-US" sz="2800" dirty="0" smtClean="0">
                <a:effectLst/>
                <a:latin typeface="Times New Roman" pitchFamily="18" charset="0"/>
              </a:rPr>
              <a:t>- </a:t>
            </a:r>
            <a:r>
              <a:rPr lang="en-US" altLang="en-US" sz="2800" dirty="0" err="1" smtClean="0">
                <a:effectLst/>
                <a:latin typeface="Times New Roman" pitchFamily="18" charset="0"/>
              </a:rPr>
              <a:t>Khi</a:t>
            </a:r>
            <a:r>
              <a:rPr lang="en-US" altLang="en-US" sz="2800" dirty="0" smtClean="0">
                <a:effectLst/>
                <a:latin typeface="Times New Roman" pitchFamily="18" charset="0"/>
              </a:rPr>
              <a:t> </a:t>
            </a:r>
            <a:r>
              <a:rPr lang="en-US" altLang="en-US" sz="2800" dirty="0" err="1" smtClean="0">
                <a:effectLst/>
                <a:latin typeface="Times New Roman" pitchFamily="18" charset="0"/>
              </a:rPr>
              <a:t>gió</a:t>
            </a:r>
            <a:r>
              <a:rPr lang="en-US" altLang="en-US" sz="2800" dirty="0" smtClean="0">
                <a:effectLst/>
                <a:latin typeface="Times New Roman" pitchFamily="18" charset="0"/>
              </a:rPr>
              <a:t> </a:t>
            </a:r>
            <a:r>
              <a:rPr lang="en-US" altLang="en-US" sz="2800" dirty="0" err="1" smtClean="0">
                <a:effectLst/>
                <a:latin typeface="Times New Roman" pitchFamily="18" charset="0"/>
              </a:rPr>
              <a:t>lên</a:t>
            </a:r>
            <a:r>
              <a:rPr lang="en-US" altLang="en-US" sz="2800" dirty="0" smtClean="0">
                <a:effectLst/>
                <a:latin typeface="Times New Roman" pitchFamily="18" charset="0"/>
              </a:rPr>
              <a:t> </a:t>
            </a:r>
            <a:r>
              <a:rPr lang="en-US" altLang="en-US" sz="2800" dirty="0" err="1" smtClean="0">
                <a:effectLst/>
                <a:latin typeface="Times New Roman" pitchFamily="18" charset="0"/>
              </a:rPr>
              <a:t>cao</a:t>
            </a:r>
            <a:r>
              <a:rPr lang="en-US" altLang="en-US" sz="2800" dirty="0" smtClean="0">
                <a:effectLst/>
                <a:latin typeface="Times New Roman" pitchFamily="18" charset="0"/>
              </a:rPr>
              <a:t> </a:t>
            </a:r>
            <a:r>
              <a:rPr lang="en-US" altLang="en-US" sz="2800" dirty="0" err="1" smtClean="0">
                <a:effectLst/>
                <a:latin typeface="Times New Roman" pitchFamily="18" charset="0"/>
              </a:rPr>
              <a:t>nhiệt</a:t>
            </a:r>
            <a:r>
              <a:rPr lang="en-US" altLang="en-US" sz="2800" dirty="0" smtClean="0">
                <a:effectLst/>
                <a:latin typeface="Times New Roman" pitchFamily="18" charset="0"/>
              </a:rPr>
              <a:t> </a:t>
            </a:r>
            <a:r>
              <a:rPr lang="en-US" altLang="en-US" sz="2800" dirty="0" err="1" smtClean="0">
                <a:effectLst/>
                <a:latin typeface="Times New Roman" pitchFamily="18" charset="0"/>
              </a:rPr>
              <a:t>độ</a:t>
            </a:r>
            <a:r>
              <a:rPr lang="en-US" altLang="en-US" sz="2800" dirty="0" smtClean="0">
                <a:effectLst/>
                <a:latin typeface="Times New Roman" pitchFamily="18" charset="0"/>
              </a:rPr>
              <a:t> </a:t>
            </a:r>
            <a:r>
              <a:rPr lang="en-US" altLang="en-US" sz="2800" dirty="0" err="1" smtClean="0">
                <a:effectLst/>
                <a:latin typeface="Times New Roman" pitchFamily="18" charset="0"/>
              </a:rPr>
              <a:t>không</a:t>
            </a:r>
            <a:r>
              <a:rPr lang="en-US" altLang="en-US" sz="2800" dirty="0" smtClean="0">
                <a:effectLst/>
                <a:latin typeface="Times New Roman" pitchFamily="18" charset="0"/>
              </a:rPr>
              <a:t> </a:t>
            </a:r>
            <a:r>
              <a:rPr lang="en-US" altLang="en-US" sz="2800" dirty="0" err="1" smtClean="0">
                <a:effectLst/>
                <a:latin typeface="Times New Roman" pitchFamily="18" charset="0"/>
              </a:rPr>
              <a:t>khí</a:t>
            </a:r>
            <a:r>
              <a:rPr lang="en-US" altLang="en-US" sz="2800" dirty="0" smtClean="0">
                <a:effectLst/>
                <a:latin typeface="Times New Roman" pitchFamily="18" charset="0"/>
              </a:rPr>
              <a:t> </a:t>
            </a:r>
            <a:r>
              <a:rPr lang="en-US" altLang="en-US" sz="2800" dirty="0" err="1" smtClean="0">
                <a:effectLst/>
                <a:latin typeface="Times New Roman" pitchFamily="18" charset="0"/>
              </a:rPr>
              <a:t>giảm</a:t>
            </a:r>
            <a:r>
              <a:rPr lang="en-US" altLang="en-US" sz="2800" dirty="0" smtClean="0">
                <a:effectLst/>
                <a:latin typeface="Times New Roman" pitchFamily="18" charset="0"/>
              </a:rPr>
              <a:t> </a:t>
            </a:r>
            <a:r>
              <a:rPr lang="en-US" altLang="en-US" sz="2800" dirty="0" err="1" smtClean="0">
                <a:effectLst/>
                <a:latin typeface="Times New Roman" pitchFamily="18" charset="0"/>
              </a:rPr>
              <a:t>bao</a:t>
            </a:r>
            <a:r>
              <a:rPr lang="en-US" altLang="en-US" sz="2800" dirty="0" smtClean="0">
                <a:effectLst/>
                <a:latin typeface="Times New Roman" pitchFamily="18" charset="0"/>
              </a:rPr>
              <a:t> </a:t>
            </a:r>
            <a:r>
              <a:rPr lang="en-US" altLang="en-US" sz="2800" dirty="0" err="1" smtClean="0">
                <a:effectLst/>
                <a:latin typeface="Times New Roman" pitchFamily="18" charset="0"/>
              </a:rPr>
              <a:t>nhiêu</a:t>
            </a:r>
            <a:r>
              <a:rPr lang="en-US" altLang="en-US" sz="2800" dirty="0" smtClean="0">
                <a:effectLst/>
                <a:latin typeface="Times New Roman" pitchFamily="18" charset="0"/>
              </a:rPr>
              <a:t> </a:t>
            </a:r>
            <a:r>
              <a:rPr lang="en-US" altLang="en-US" sz="2800" dirty="0" err="1" smtClean="0">
                <a:effectLst/>
                <a:latin typeface="Times New Roman" pitchFamily="18" charset="0"/>
              </a:rPr>
              <a:t>độ</a:t>
            </a:r>
            <a:r>
              <a:rPr lang="en-US" altLang="en-US" sz="2800" dirty="0" smtClean="0">
                <a:effectLst/>
                <a:latin typeface="Times New Roman" pitchFamily="18" charset="0"/>
              </a:rPr>
              <a:t>/</a:t>
            </a:r>
            <a:r>
              <a:rPr lang="en-US" altLang="en-US" sz="2800" dirty="0" err="1" smtClean="0">
                <a:effectLst/>
                <a:latin typeface="Times New Roman" pitchFamily="18" charset="0"/>
              </a:rPr>
              <a:t>1000m</a:t>
            </a:r>
            <a:r>
              <a:rPr lang="en-US" altLang="en-US" sz="2800" dirty="0" smtClean="0">
                <a:effectLst/>
                <a:latin typeface="Times New Roman" pitchFamily="18" charset="0"/>
              </a:rPr>
              <a:t>, </a:t>
            </a:r>
            <a:r>
              <a:rPr lang="en-US" altLang="en-US" sz="2800" dirty="0" err="1" smtClean="0">
                <a:effectLst/>
                <a:latin typeface="Times New Roman" pitchFamily="18" charset="0"/>
              </a:rPr>
              <a:t>khi</a:t>
            </a:r>
            <a:r>
              <a:rPr lang="en-US" altLang="en-US" sz="2800" dirty="0" smtClean="0">
                <a:effectLst/>
                <a:latin typeface="Times New Roman" pitchFamily="18" charset="0"/>
              </a:rPr>
              <a:t> </a:t>
            </a:r>
            <a:r>
              <a:rPr lang="en-US" altLang="en-US" sz="2800" dirty="0" err="1" smtClean="0">
                <a:effectLst/>
                <a:latin typeface="Times New Roman" pitchFamily="18" charset="0"/>
              </a:rPr>
              <a:t>xuống</a:t>
            </a:r>
            <a:r>
              <a:rPr lang="en-US" altLang="en-US" sz="2800" dirty="0" smtClean="0">
                <a:effectLst/>
                <a:latin typeface="Times New Roman" pitchFamily="18" charset="0"/>
              </a:rPr>
              <a:t> </a:t>
            </a:r>
            <a:r>
              <a:rPr lang="en-US" altLang="en-US" sz="2800" dirty="0" err="1" smtClean="0">
                <a:effectLst/>
                <a:latin typeface="Times New Roman" pitchFamily="18" charset="0"/>
              </a:rPr>
              <a:t>thấp</a:t>
            </a:r>
            <a:r>
              <a:rPr lang="en-US" altLang="en-US" sz="2800" dirty="0" smtClean="0">
                <a:effectLst/>
                <a:latin typeface="Times New Roman" pitchFamily="18" charset="0"/>
              </a:rPr>
              <a:t> </a:t>
            </a:r>
            <a:r>
              <a:rPr lang="en-US" altLang="en-US" sz="2800" dirty="0" err="1" smtClean="0">
                <a:effectLst/>
                <a:latin typeface="Times New Roman" pitchFamily="18" charset="0"/>
              </a:rPr>
              <a:t>nhiệt</a:t>
            </a:r>
            <a:r>
              <a:rPr lang="en-US" altLang="en-US" sz="2800" dirty="0" smtClean="0">
                <a:effectLst/>
                <a:latin typeface="Times New Roman" pitchFamily="18" charset="0"/>
              </a:rPr>
              <a:t> </a:t>
            </a:r>
            <a:r>
              <a:rPr lang="en-US" altLang="en-US" sz="2800" dirty="0" err="1" smtClean="0">
                <a:effectLst/>
                <a:latin typeface="Times New Roman" pitchFamily="18" charset="0"/>
              </a:rPr>
              <a:t>độ</a:t>
            </a:r>
            <a:r>
              <a:rPr lang="en-US" altLang="en-US" sz="2800" dirty="0" smtClean="0">
                <a:effectLst/>
                <a:latin typeface="Times New Roman" pitchFamily="18" charset="0"/>
              </a:rPr>
              <a:t> </a:t>
            </a:r>
            <a:r>
              <a:rPr lang="en-US" altLang="en-US" sz="2800" dirty="0" err="1" smtClean="0">
                <a:effectLst/>
                <a:latin typeface="Times New Roman" pitchFamily="18" charset="0"/>
              </a:rPr>
              <a:t>không</a:t>
            </a:r>
            <a:r>
              <a:rPr lang="en-US" altLang="en-US" sz="2800" dirty="0" smtClean="0">
                <a:effectLst/>
                <a:latin typeface="Times New Roman" pitchFamily="18" charset="0"/>
              </a:rPr>
              <a:t> </a:t>
            </a:r>
            <a:r>
              <a:rPr lang="en-US" altLang="en-US" sz="2800" dirty="0" err="1" smtClean="0">
                <a:effectLst/>
                <a:latin typeface="Times New Roman" pitchFamily="18" charset="0"/>
              </a:rPr>
              <a:t>khí</a:t>
            </a:r>
            <a:r>
              <a:rPr lang="en-US" altLang="en-US" sz="2800" dirty="0" smtClean="0">
                <a:effectLst/>
                <a:latin typeface="Times New Roman" pitchFamily="18" charset="0"/>
              </a:rPr>
              <a:t> </a:t>
            </a:r>
            <a:r>
              <a:rPr lang="en-US" altLang="en-US" sz="2800" dirty="0" err="1" smtClean="0">
                <a:effectLst/>
                <a:latin typeface="Times New Roman" pitchFamily="18" charset="0"/>
              </a:rPr>
              <a:t>tăng</a:t>
            </a:r>
            <a:r>
              <a:rPr lang="en-US" altLang="en-US" sz="2800" dirty="0" smtClean="0">
                <a:effectLst/>
                <a:latin typeface="Times New Roman" pitchFamily="18" charset="0"/>
              </a:rPr>
              <a:t> </a:t>
            </a:r>
            <a:r>
              <a:rPr lang="en-US" altLang="en-US" sz="2800" dirty="0" err="1" smtClean="0">
                <a:effectLst/>
                <a:latin typeface="Times New Roman" pitchFamily="18" charset="0"/>
              </a:rPr>
              <a:t>bao</a:t>
            </a:r>
            <a:r>
              <a:rPr lang="en-US" altLang="en-US" sz="2800" dirty="0" smtClean="0">
                <a:effectLst/>
                <a:latin typeface="Times New Roman" pitchFamily="18" charset="0"/>
              </a:rPr>
              <a:t> </a:t>
            </a:r>
            <a:r>
              <a:rPr lang="en-US" altLang="en-US" sz="2800" dirty="0" err="1" smtClean="0">
                <a:effectLst/>
                <a:latin typeface="Times New Roman" pitchFamily="18" charset="0"/>
              </a:rPr>
              <a:t>nhiêu</a:t>
            </a:r>
            <a:r>
              <a:rPr lang="en-US" altLang="en-US" sz="2800" dirty="0" smtClean="0">
                <a:effectLst/>
                <a:latin typeface="Times New Roman" pitchFamily="18" charset="0"/>
              </a:rPr>
              <a:t> </a:t>
            </a:r>
            <a:r>
              <a:rPr lang="en-US" altLang="en-US" sz="2800" dirty="0" err="1" smtClean="0">
                <a:effectLst/>
                <a:latin typeface="Times New Roman" pitchFamily="18" charset="0"/>
              </a:rPr>
              <a:t>độ</a:t>
            </a:r>
            <a:r>
              <a:rPr lang="en-US" altLang="en-US" sz="2800" dirty="0" smtClean="0">
                <a:effectLst/>
                <a:latin typeface="Times New Roman" pitchFamily="18" charset="0"/>
              </a:rPr>
              <a:t>/</a:t>
            </a:r>
            <a:r>
              <a:rPr lang="en-US" altLang="en-US" sz="2800" dirty="0" err="1" smtClean="0">
                <a:effectLst/>
                <a:latin typeface="Times New Roman" pitchFamily="18" charset="0"/>
              </a:rPr>
              <a:t>1000m</a:t>
            </a:r>
            <a:r>
              <a:rPr lang="en-US" altLang="en-US" sz="2800" dirty="0" smtClean="0">
                <a:effectLst/>
                <a:latin typeface="Times New Roman" pitchFamily="18" charset="0"/>
              </a:rPr>
              <a:t>?</a:t>
            </a:r>
          </a:p>
        </p:txBody>
      </p:sp>
      <p:sp>
        <p:nvSpPr>
          <p:cNvPr id="24603" name="Rectangle 27"/>
          <p:cNvSpPr>
            <a:spLocks noChangeArrowheads="1"/>
          </p:cNvSpPr>
          <p:nvPr/>
        </p:nvSpPr>
        <p:spPr bwMode="auto">
          <a:xfrm>
            <a:off x="0" y="2133600"/>
            <a:ext cx="3733800" cy="222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en-US" altLang="en-US" sz="2800" dirty="0">
                <a:latin typeface="Times New Roman" pitchFamily="18" charset="0"/>
              </a:rPr>
              <a:t>- </a:t>
            </a:r>
            <a:r>
              <a:rPr lang="en-US" altLang="en-US" sz="2800" dirty="0" err="1">
                <a:latin typeface="Times New Roman" pitchFamily="18" charset="0"/>
              </a:rPr>
              <a:t>Gió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được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hình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thành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khi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gió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mát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và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ẩm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thổi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tới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một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dãy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núi</a:t>
            </a:r>
            <a:r>
              <a:rPr lang="en-US" altLang="en-US" sz="2800" dirty="0">
                <a:latin typeface="Times New Roman" pitchFamily="18" charset="0"/>
              </a:rPr>
              <a:t>, </a:t>
            </a:r>
            <a:r>
              <a:rPr lang="en-US" altLang="en-US" sz="2800" dirty="0" err="1">
                <a:latin typeface="Times New Roman" pitchFamily="18" charset="0"/>
              </a:rPr>
              <a:t>bị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chặn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lại</a:t>
            </a:r>
            <a:r>
              <a:rPr lang="en-US" altLang="en-US" sz="2800" dirty="0">
                <a:latin typeface="Times New Roman" pitchFamily="18" charset="0"/>
              </a:rPr>
              <a:t>, </a:t>
            </a:r>
            <a:r>
              <a:rPr lang="en-US" altLang="en-US" sz="2800" dirty="0" err="1">
                <a:latin typeface="Times New Roman" pitchFamily="18" charset="0"/>
              </a:rPr>
              <a:t>không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khí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ẩm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bị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đẩy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lên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cao</a:t>
            </a:r>
            <a:endParaRPr lang="en-US" altLang="en-US" sz="2800" dirty="0">
              <a:latin typeface="Times New Roman" pitchFamily="18" charset="0"/>
            </a:endParaRPr>
          </a:p>
        </p:txBody>
      </p:sp>
      <p:pic>
        <p:nvPicPr>
          <p:cNvPr id="15" name="Picture 14" descr="E:\ôn đại học và HSG\Tài nguyên Địa lí\Tài liệu tham khảo trên internet\Tổng hợp\Số liệu thống kê+tranh ảnh+video\Hình ảnh+bảng biểu-SGK 10\8.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194" y="1071880"/>
            <a:ext cx="5221406" cy="34239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6893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4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4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1" dur="2000"/>
                                        <p:tgtEl>
                                          <p:spTgt spid="24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4" dur="2000"/>
                                        <p:tgtEl>
                                          <p:spTgt spid="24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24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1"/>
            <a:ext cx="7772400" cy="609600"/>
          </a:xfrm>
        </p:spPr>
        <p:txBody>
          <a:bodyPr>
            <a:normAutofit/>
          </a:bodyPr>
          <a:lstStyle/>
          <a:p>
            <a:pPr algn="l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lũng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1371600"/>
            <a:ext cx="6400800" cy="17526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 descr="E:\ôn đại học và HSG\Tài nguyên Địa lí\Tài liệu tham khảo trên internet\Tổng hợp\Số liệu thống kê+tranh ảnh+video\Hình ảnh+bảng biểu-SGK 10\8.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291" y="722194"/>
            <a:ext cx="6567805" cy="24091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0705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0" y="0"/>
            <a:ext cx="4876800" cy="316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en-US" altLang="en-US" sz="2800" b="1" i="1">
                <a:latin typeface="Times New Roman" pitchFamily="18" charset="0"/>
              </a:rPr>
              <a:t>Gió fơn ở Việt Nam: Nguồn gốc là gió mùa Tây Nam ở Vịnh Bengan qua Lào vượt qua dãy núi Trường Sơn đến Việt Nam bị biến tính trở nên khô nóng:</a:t>
            </a:r>
          </a:p>
        </p:txBody>
      </p:sp>
      <p:sp>
        <p:nvSpPr>
          <p:cNvPr id="61443" name="Rectangle 3"/>
          <p:cNvSpPr>
            <a:spLocks noChangeArrowheads="1"/>
          </p:cNvSpPr>
          <p:nvPr/>
        </p:nvSpPr>
        <p:spPr bwMode="auto">
          <a:xfrm>
            <a:off x="-228600" y="3200400"/>
            <a:ext cx="5410200" cy="1865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altLang="en-US" sz="2400" b="1" i="1" dirty="0" err="1">
                <a:latin typeface="Times New Roman" pitchFamily="18" charset="0"/>
              </a:rPr>
              <a:t>Trường</a:t>
            </a:r>
            <a:r>
              <a:rPr lang="en-US" altLang="en-US" sz="2400" b="1" i="1" dirty="0">
                <a:latin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</a:rPr>
              <a:t>Sơn</a:t>
            </a:r>
            <a:r>
              <a:rPr lang="en-US" altLang="en-US" sz="2400" b="1" i="1" dirty="0">
                <a:latin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</a:rPr>
              <a:t>Đông</a:t>
            </a:r>
            <a:r>
              <a:rPr lang="en-US" altLang="en-US" sz="2400" b="1" i="1" dirty="0">
                <a:latin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</a:rPr>
              <a:t>Trường</a:t>
            </a:r>
            <a:r>
              <a:rPr lang="en-US" altLang="en-US" sz="2400" b="1" i="1" dirty="0">
                <a:latin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</a:rPr>
              <a:t>Sơn</a:t>
            </a:r>
            <a:r>
              <a:rPr lang="en-US" altLang="en-US" sz="2400" b="1" i="1" dirty="0">
                <a:latin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</a:rPr>
              <a:t>Tây</a:t>
            </a:r>
            <a:r>
              <a:rPr lang="en-US" altLang="en-US" sz="2400" b="1" i="1" dirty="0">
                <a:latin typeface="Times New Roman" pitchFamily="18" charset="0"/>
              </a:rPr>
              <a:t> </a:t>
            </a:r>
          </a:p>
          <a:p>
            <a:pPr algn="ctr">
              <a:lnSpc>
                <a:spcPct val="120000"/>
              </a:lnSpc>
            </a:pPr>
            <a:r>
              <a:rPr lang="en-US" altLang="en-US" sz="2400" b="1" i="1" dirty="0" err="1">
                <a:latin typeface="Times New Roman" pitchFamily="18" charset="0"/>
              </a:rPr>
              <a:t>Bên</a:t>
            </a:r>
            <a:r>
              <a:rPr lang="en-US" altLang="en-US" sz="2400" b="1" i="1" dirty="0">
                <a:latin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</a:rPr>
              <a:t>nắng</a:t>
            </a:r>
            <a:r>
              <a:rPr lang="en-US" altLang="en-US" sz="2400" b="1" i="1" dirty="0">
                <a:latin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</a:rPr>
              <a:t>đốt</a:t>
            </a:r>
            <a:r>
              <a:rPr lang="en-US" altLang="en-US" sz="2400" b="1" i="1" dirty="0">
                <a:latin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</a:rPr>
              <a:t>bên</a:t>
            </a:r>
            <a:r>
              <a:rPr lang="en-US" altLang="en-US" sz="2400" b="1" i="1" dirty="0">
                <a:latin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</a:rPr>
              <a:t>mưa</a:t>
            </a:r>
            <a:r>
              <a:rPr lang="en-US" altLang="en-US" sz="2400" b="1" i="1" dirty="0">
                <a:latin typeface="Times New Roman" pitchFamily="18" charset="0"/>
              </a:rPr>
              <a:t> quay.</a:t>
            </a:r>
          </a:p>
          <a:p>
            <a:pPr algn="ctr">
              <a:lnSpc>
                <a:spcPct val="120000"/>
              </a:lnSpc>
            </a:pPr>
            <a:endParaRPr lang="en-US" altLang="en-US" sz="2400" b="1" i="1" dirty="0" smtClean="0">
              <a:latin typeface="Times New Roman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en-US" altLang="en-US" sz="2400" b="1" i="1" dirty="0" err="1" smtClean="0">
                <a:latin typeface="Times New Roman" pitchFamily="18" charset="0"/>
              </a:rPr>
              <a:t>Người</a:t>
            </a:r>
            <a:r>
              <a:rPr lang="en-US" altLang="en-US" sz="2400" b="1" i="1" dirty="0" smtClean="0">
                <a:latin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</a:rPr>
              <a:t>dân</a:t>
            </a:r>
            <a:r>
              <a:rPr lang="en-US" altLang="en-US" sz="2400" b="1" i="1" dirty="0">
                <a:latin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</a:rPr>
              <a:t>miền</a:t>
            </a:r>
            <a:r>
              <a:rPr lang="en-US" altLang="en-US" sz="2400" b="1" i="1" dirty="0">
                <a:latin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</a:rPr>
              <a:t>Trung</a:t>
            </a:r>
            <a:r>
              <a:rPr lang="en-US" altLang="en-US" sz="2400" b="1" i="1" dirty="0">
                <a:latin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</a:rPr>
              <a:t>gọi</a:t>
            </a:r>
            <a:r>
              <a:rPr lang="en-US" altLang="en-US" sz="2400" b="1" i="1" dirty="0">
                <a:latin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</a:rPr>
              <a:t>là</a:t>
            </a:r>
            <a:r>
              <a:rPr lang="en-US" altLang="en-US" sz="2400" b="1" i="1" dirty="0">
                <a:latin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</a:rPr>
              <a:t>gió</a:t>
            </a:r>
            <a:r>
              <a:rPr lang="en-US" altLang="en-US" sz="2400" b="1" i="1" dirty="0">
                <a:latin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</a:rPr>
              <a:t>Lào</a:t>
            </a:r>
            <a:endParaRPr lang="en-US" altLang="en-US" sz="2400" b="1" i="1" dirty="0">
              <a:latin typeface="Times New Roman" pitchFamily="18" charset="0"/>
            </a:endParaRPr>
          </a:p>
        </p:txBody>
      </p:sp>
      <p:pic>
        <p:nvPicPr>
          <p:cNvPr id="15362" name="Picture 2" descr="gio ba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5" t="1970" r="25993" b="1970"/>
          <a:stretch>
            <a:fillRect/>
          </a:stretch>
        </p:blipFill>
        <p:spPr bwMode="auto">
          <a:xfrm>
            <a:off x="5029200" y="-3175"/>
            <a:ext cx="4110038" cy="6864350"/>
          </a:xfrm>
          <a:prstGeom prst="rect">
            <a:avLst/>
          </a:prstGeom>
          <a:solidFill>
            <a:schemeClr val="bg1"/>
          </a:solidFill>
          <a:ln w="38100">
            <a:solidFill>
              <a:srgbClr val="00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71144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1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2" grpId="0"/>
      <p:bldP spid="6144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0" y="914400"/>
            <a:ext cx="9144000" cy="6172200"/>
          </a:xfrm>
        </p:spPr>
        <p:txBody>
          <a:bodyPr/>
          <a:lstStyle/>
          <a:p>
            <a:pPr marL="812800" indent="-812800" algn="just" eaLnBrk="1" hangingPunct="1">
              <a:defRPr/>
            </a:pPr>
            <a:r>
              <a:rPr lang="en-US" altLang="en-US" sz="2800" b="1" u="sng" dirty="0" smtClean="0">
                <a:solidFill>
                  <a:schemeClr val="tx1"/>
                </a:solidFill>
                <a:latin typeface="Times New Roman" pitchFamily="18" charset="0"/>
              </a:rPr>
              <a:t>I. </a:t>
            </a:r>
            <a:r>
              <a:rPr lang="en-US" altLang="en-US" sz="2800" b="1" u="sng" dirty="0" err="1" smtClean="0">
                <a:solidFill>
                  <a:schemeClr val="tx1"/>
                </a:solidFill>
                <a:latin typeface="Times New Roman" pitchFamily="18" charset="0"/>
              </a:rPr>
              <a:t>SỰ</a:t>
            </a:r>
            <a:r>
              <a:rPr lang="en-US" altLang="en-US" sz="2800" b="1" u="sng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en-US" sz="2800" b="1" u="sng" dirty="0" err="1" smtClean="0">
                <a:solidFill>
                  <a:schemeClr val="tx1"/>
                </a:solidFill>
                <a:latin typeface="Times New Roman" pitchFamily="18" charset="0"/>
              </a:rPr>
              <a:t>PHÂN</a:t>
            </a:r>
            <a:r>
              <a:rPr lang="en-US" altLang="en-US" sz="2800" b="1" u="sng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en-US" sz="2800" b="1" u="sng" dirty="0" err="1" smtClean="0">
                <a:solidFill>
                  <a:schemeClr val="tx1"/>
                </a:solidFill>
                <a:latin typeface="Times New Roman" pitchFamily="18" charset="0"/>
              </a:rPr>
              <a:t>BỐ</a:t>
            </a:r>
            <a:r>
              <a:rPr lang="en-US" altLang="en-US" sz="2800" b="1" u="sng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en-US" sz="2800" b="1" u="sng" dirty="0" err="1" smtClean="0">
                <a:solidFill>
                  <a:schemeClr val="tx1"/>
                </a:solidFill>
                <a:latin typeface="Times New Roman" pitchFamily="18" charset="0"/>
              </a:rPr>
              <a:t>KHÍ</a:t>
            </a:r>
            <a:r>
              <a:rPr lang="en-US" altLang="en-US" sz="2800" b="1" u="sng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en-US" sz="2800" b="1" u="sng" dirty="0" err="1" smtClean="0">
                <a:solidFill>
                  <a:schemeClr val="tx1"/>
                </a:solidFill>
                <a:latin typeface="Times New Roman" pitchFamily="18" charset="0"/>
              </a:rPr>
              <a:t>ÁP</a:t>
            </a:r>
            <a:endParaRPr lang="en-US" altLang="en-US" sz="2800" b="1" u="sng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marL="812800" indent="-812800" algn="just" eaLnBrk="1" hangingPunct="1">
              <a:buFontTx/>
              <a:buNone/>
              <a:defRPr/>
            </a:pPr>
            <a:r>
              <a:rPr lang="en-US" altLang="en-US" dirty="0" smtClean="0">
                <a:solidFill>
                  <a:schemeClr val="tx1"/>
                </a:solidFill>
                <a:latin typeface="Times New Roman" pitchFamily="18" charset="0"/>
              </a:rPr>
              <a:t>	- </a:t>
            </a:r>
            <a:r>
              <a:rPr lang="en-US" altLang="en-US" dirty="0" err="1" smtClean="0">
                <a:solidFill>
                  <a:schemeClr val="tx1"/>
                </a:solidFill>
                <a:latin typeface="Times New Roman" pitchFamily="18" charset="0"/>
              </a:rPr>
              <a:t>Khí</a:t>
            </a:r>
            <a:r>
              <a:rPr lang="en-US" altLang="en-US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  <a:latin typeface="Times New Roman" pitchFamily="18" charset="0"/>
              </a:rPr>
              <a:t>áp</a:t>
            </a:r>
            <a:r>
              <a:rPr lang="en-US" altLang="en-US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  <a:latin typeface="Times New Roman" pitchFamily="18" charset="0"/>
              </a:rPr>
              <a:t>là</a:t>
            </a:r>
            <a:r>
              <a:rPr lang="en-US" altLang="en-US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  <a:latin typeface="Times New Roman" pitchFamily="18" charset="0"/>
              </a:rPr>
              <a:t>sức</a:t>
            </a:r>
            <a:r>
              <a:rPr lang="en-US" altLang="en-US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  <a:latin typeface="Times New Roman" pitchFamily="18" charset="0"/>
              </a:rPr>
              <a:t>nén</a:t>
            </a:r>
            <a:r>
              <a:rPr lang="en-US" altLang="en-US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  <a:latin typeface="Times New Roman" pitchFamily="18" charset="0"/>
              </a:rPr>
              <a:t>của</a:t>
            </a:r>
            <a:r>
              <a:rPr lang="en-US" altLang="en-US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  <a:latin typeface="Times New Roman" pitchFamily="18" charset="0"/>
              </a:rPr>
              <a:t>không</a:t>
            </a:r>
            <a:r>
              <a:rPr lang="en-US" altLang="en-US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  <a:latin typeface="Times New Roman" pitchFamily="18" charset="0"/>
              </a:rPr>
              <a:t>khí</a:t>
            </a:r>
            <a:r>
              <a:rPr lang="en-US" altLang="en-US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  <a:latin typeface="Times New Roman" pitchFamily="18" charset="0"/>
              </a:rPr>
              <a:t>xuống</a:t>
            </a:r>
            <a:r>
              <a:rPr lang="en-US" altLang="en-US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  <a:latin typeface="Times New Roman" pitchFamily="18" charset="0"/>
              </a:rPr>
              <a:t>bề</a:t>
            </a:r>
            <a:r>
              <a:rPr lang="en-US" altLang="en-US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  <a:latin typeface="Times New Roman" pitchFamily="18" charset="0"/>
              </a:rPr>
              <a:t>mặt</a:t>
            </a:r>
            <a:r>
              <a:rPr lang="en-US" altLang="en-US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  <a:latin typeface="Times New Roman" pitchFamily="18" charset="0"/>
              </a:rPr>
              <a:t>Trái</a:t>
            </a:r>
            <a:r>
              <a:rPr lang="en-US" altLang="en-US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  <a:latin typeface="Times New Roman" pitchFamily="18" charset="0"/>
              </a:rPr>
              <a:t>Đất</a:t>
            </a:r>
            <a:endParaRPr lang="en-US" altLang="en-US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marL="812800" indent="-812800" algn="just" eaLnBrk="1" hangingPunct="1">
              <a:buFontTx/>
              <a:buNone/>
              <a:defRPr/>
            </a:pPr>
            <a:r>
              <a:rPr lang="en-US" altLang="en-US" dirty="0" smtClean="0">
                <a:solidFill>
                  <a:schemeClr val="tx1"/>
                </a:solidFill>
                <a:latin typeface="Times New Roman" pitchFamily="18" charset="0"/>
              </a:rPr>
              <a:t>	- </a:t>
            </a:r>
            <a:r>
              <a:rPr lang="en-US" altLang="en-US" dirty="0" err="1" smtClean="0">
                <a:solidFill>
                  <a:schemeClr val="tx1"/>
                </a:solidFill>
                <a:latin typeface="Times New Roman" pitchFamily="18" charset="0"/>
              </a:rPr>
              <a:t>Có</a:t>
            </a:r>
            <a:r>
              <a:rPr lang="en-US" altLang="en-US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  <a:latin typeface="Times New Roman" pitchFamily="18" charset="0"/>
              </a:rPr>
              <a:t>hai</a:t>
            </a:r>
            <a:r>
              <a:rPr lang="en-US" altLang="en-US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  <a:latin typeface="Times New Roman" pitchFamily="18" charset="0"/>
              </a:rPr>
              <a:t>loại</a:t>
            </a:r>
            <a:r>
              <a:rPr lang="en-US" altLang="en-US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  <a:latin typeface="Times New Roman" pitchFamily="18" charset="0"/>
              </a:rPr>
              <a:t>khí</a:t>
            </a:r>
            <a:r>
              <a:rPr lang="en-US" altLang="en-US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  <a:latin typeface="Times New Roman" pitchFamily="18" charset="0"/>
              </a:rPr>
              <a:t>áp</a:t>
            </a:r>
            <a:r>
              <a:rPr lang="en-US" altLang="en-US" dirty="0" smtClean="0">
                <a:solidFill>
                  <a:schemeClr val="tx1"/>
                </a:solidFill>
                <a:latin typeface="Times New Roman" pitchFamily="18" charset="0"/>
              </a:rPr>
              <a:t>:</a:t>
            </a:r>
          </a:p>
          <a:p>
            <a:pPr marL="812800" indent="-812800" algn="just" eaLnBrk="1" hangingPunct="1">
              <a:buFontTx/>
              <a:buNone/>
              <a:defRPr/>
            </a:pPr>
            <a:r>
              <a:rPr lang="en-US" altLang="en-US" dirty="0" smtClean="0">
                <a:solidFill>
                  <a:schemeClr val="tx1"/>
                </a:solidFill>
                <a:latin typeface="Times New Roman" pitchFamily="18" charset="0"/>
              </a:rPr>
              <a:t>	+ </a:t>
            </a:r>
            <a:r>
              <a:rPr lang="en-US" altLang="en-US" dirty="0" err="1" smtClean="0">
                <a:solidFill>
                  <a:schemeClr val="tx1"/>
                </a:solidFill>
                <a:latin typeface="Times New Roman" pitchFamily="18" charset="0"/>
              </a:rPr>
              <a:t>Áp</a:t>
            </a:r>
            <a:r>
              <a:rPr lang="en-US" altLang="en-US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  <a:latin typeface="Times New Roman" pitchFamily="18" charset="0"/>
              </a:rPr>
              <a:t>cao</a:t>
            </a:r>
            <a:r>
              <a:rPr lang="en-US" altLang="en-US" dirty="0" smtClean="0">
                <a:solidFill>
                  <a:schemeClr val="tx1"/>
                </a:solidFill>
                <a:latin typeface="Times New Roman" pitchFamily="18" charset="0"/>
              </a:rPr>
              <a:t> (H)</a:t>
            </a:r>
          </a:p>
          <a:p>
            <a:pPr marL="812800" indent="-812800" algn="just" eaLnBrk="1" hangingPunct="1">
              <a:buFontTx/>
              <a:buNone/>
              <a:defRPr/>
            </a:pPr>
            <a:r>
              <a:rPr lang="en-US" altLang="en-US" dirty="0" smtClean="0">
                <a:solidFill>
                  <a:schemeClr val="tx1"/>
                </a:solidFill>
                <a:latin typeface="Times New Roman" pitchFamily="18" charset="0"/>
              </a:rPr>
              <a:t>	+ </a:t>
            </a:r>
            <a:r>
              <a:rPr lang="en-US" altLang="en-US" dirty="0" err="1" smtClean="0">
                <a:solidFill>
                  <a:schemeClr val="tx1"/>
                </a:solidFill>
                <a:latin typeface="Times New Roman" pitchFamily="18" charset="0"/>
              </a:rPr>
              <a:t>Áp</a:t>
            </a:r>
            <a:r>
              <a:rPr lang="en-US" altLang="en-US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  <a:latin typeface="Times New Roman" pitchFamily="18" charset="0"/>
              </a:rPr>
              <a:t>thấp</a:t>
            </a:r>
            <a:r>
              <a:rPr lang="en-US" altLang="en-US" dirty="0" smtClean="0">
                <a:solidFill>
                  <a:schemeClr val="tx1"/>
                </a:solidFill>
                <a:latin typeface="Times New Roman" pitchFamily="18" charset="0"/>
              </a:rPr>
              <a:t> (L)</a:t>
            </a:r>
          </a:p>
        </p:txBody>
      </p:sp>
      <p:sp>
        <p:nvSpPr>
          <p:cNvPr id="46086" name="AutoShape 6"/>
          <p:cNvSpPr>
            <a:spLocks noChangeArrowheads="1"/>
          </p:cNvSpPr>
          <p:nvPr/>
        </p:nvSpPr>
        <p:spPr bwMode="auto">
          <a:xfrm>
            <a:off x="4301836" y="2971800"/>
            <a:ext cx="4419600" cy="2438400"/>
          </a:xfrm>
          <a:prstGeom prst="cloudCallout">
            <a:avLst>
              <a:gd name="adj1" fmla="val -46875"/>
              <a:gd name="adj2" fmla="val -791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altLang="en-US" sz="3200" b="1">
                <a:solidFill>
                  <a:srgbClr val="000000"/>
                </a:solidFill>
                <a:latin typeface="Times New Roman" pitchFamily="18" charset="0"/>
              </a:rPr>
              <a:t>Khí áp là gì?</a:t>
            </a:r>
          </a:p>
          <a:p>
            <a:pPr algn="ctr"/>
            <a:r>
              <a:rPr lang="en-US" altLang="en-US" sz="3200" b="1">
                <a:solidFill>
                  <a:srgbClr val="000000"/>
                </a:solidFill>
                <a:latin typeface="Times New Roman" pitchFamily="18" charset="0"/>
              </a:rPr>
              <a:t>Có mấy loại khí áp?</a:t>
            </a:r>
          </a:p>
        </p:txBody>
      </p:sp>
      <p:sp>
        <p:nvSpPr>
          <p:cNvPr id="4100" name="Rectangle 8"/>
          <p:cNvSpPr>
            <a:spLocks noChangeArrowheads="1"/>
          </p:cNvSpPr>
          <p:nvPr/>
        </p:nvSpPr>
        <p:spPr bwMode="auto">
          <a:xfrm>
            <a:off x="0" y="0"/>
            <a:ext cx="91440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altLang="en-US" sz="2800" b="1" i="1" dirty="0" err="1" smtClean="0">
                <a:solidFill>
                  <a:srgbClr val="000000"/>
                </a:solidFill>
                <a:latin typeface="Times New Roman" pitchFamily="18" charset="0"/>
              </a:rPr>
              <a:t>BÀI</a:t>
            </a:r>
            <a:r>
              <a:rPr lang="en-US" altLang="en-US" sz="2800" b="1" i="1" dirty="0" smtClean="0">
                <a:solidFill>
                  <a:srgbClr val="000000"/>
                </a:solidFill>
                <a:latin typeface="Times New Roman" pitchFamily="18" charset="0"/>
              </a:rPr>
              <a:t> 8: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Sự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phân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bố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khí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áp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.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Một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số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loại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gió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chính</a:t>
            </a:r>
            <a:r>
              <a:rPr lang="en-US" altLang="en-US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36223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6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6" dur="20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460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460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460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460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6" grpId="0" animBg="1"/>
      <p:bldP spid="46086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609600"/>
            <a:ext cx="9144000" cy="6019800"/>
          </a:xfrm>
        </p:spPr>
        <p:txBody>
          <a:bodyPr/>
          <a:lstStyle/>
          <a:p>
            <a:pPr marL="812800" indent="-812800" algn="just" eaLnBrk="1" hangingPunct="1">
              <a:defRPr/>
            </a:pPr>
            <a:r>
              <a:rPr lang="en-US" altLang="en-US" sz="2800" b="1" u="sng" smtClean="0">
                <a:latin typeface="Times New Roman" pitchFamily="18" charset="0"/>
              </a:rPr>
              <a:t>I. SỰ PHÂN BỐ KHÍ ÁP</a:t>
            </a:r>
          </a:p>
          <a:p>
            <a:pPr marL="812800" indent="-812800" algn="just" eaLnBrk="1" hangingPunct="1">
              <a:defRPr/>
            </a:pPr>
            <a:r>
              <a:rPr lang="en-US" altLang="en-US" sz="2800" b="1" u="sng" smtClean="0">
                <a:latin typeface="Times New Roman" pitchFamily="18" charset="0"/>
              </a:rPr>
              <a:t>1. Phân bố các đai khí áp trên Trái Đất</a:t>
            </a:r>
          </a:p>
        </p:txBody>
      </p:sp>
      <p:sp>
        <p:nvSpPr>
          <p:cNvPr id="10245" name="AutoShape 5"/>
          <p:cNvSpPr>
            <a:spLocks noChangeArrowheads="1"/>
          </p:cNvSpPr>
          <p:nvPr/>
        </p:nvSpPr>
        <p:spPr bwMode="auto">
          <a:xfrm>
            <a:off x="0" y="1981200"/>
            <a:ext cx="3733800" cy="3200400"/>
          </a:xfrm>
          <a:prstGeom prst="cloudCallout">
            <a:avLst>
              <a:gd name="adj1" fmla="val 75130"/>
              <a:gd name="adj2" fmla="val 29764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just"/>
            <a:r>
              <a:rPr lang="en-US" altLang="en-US" sz="2800">
                <a:solidFill>
                  <a:srgbClr val="000000"/>
                </a:solidFill>
                <a:latin typeface="Times New Roman" pitchFamily="18" charset="0"/>
              </a:rPr>
              <a:t>Các đai khí áp trên Trái Đất phân bố như thế nào?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228600" y="1752600"/>
            <a:ext cx="373380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800">
                <a:latin typeface="Times New Roman" pitchFamily="18" charset="0"/>
              </a:rPr>
              <a:t>Các đai áp cao, áp thấp phân bố xen kẽ và có sự đối xứng nhau qua đai áp thấp xích đạo.</a:t>
            </a:r>
          </a:p>
        </p:txBody>
      </p:sp>
      <p:sp>
        <p:nvSpPr>
          <p:cNvPr id="6149" name="Rectangle 7"/>
          <p:cNvSpPr>
            <a:spLocks noChangeArrowheads="1"/>
          </p:cNvSpPr>
          <p:nvPr/>
        </p:nvSpPr>
        <p:spPr bwMode="auto">
          <a:xfrm>
            <a:off x="0" y="0"/>
            <a:ext cx="91440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altLang="en-US" sz="2800" b="1" i="1" dirty="0" err="1" smtClean="0">
                <a:solidFill>
                  <a:srgbClr val="000000"/>
                </a:solidFill>
                <a:latin typeface="Times New Roman" pitchFamily="18" charset="0"/>
              </a:rPr>
              <a:t>BÀI</a:t>
            </a:r>
            <a:r>
              <a:rPr lang="en-US" altLang="en-US" sz="2800" b="1" i="1" dirty="0" smtClean="0">
                <a:solidFill>
                  <a:srgbClr val="000000"/>
                </a:solidFill>
                <a:latin typeface="Times New Roman" pitchFamily="18" charset="0"/>
              </a:rPr>
              <a:t> 8: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Sự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phân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bố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khí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áp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.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Một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số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loại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gió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chính</a:t>
            </a:r>
            <a:r>
              <a:rPr lang="en-US" altLang="en-US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4800600" y="6324600"/>
            <a:ext cx="449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>
                <a:latin typeface="Times New Roman" pitchFamily="18" charset="0"/>
              </a:rPr>
              <a:t>Các đai khí áp và gió trên Trái Đất</a:t>
            </a:r>
          </a:p>
        </p:txBody>
      </p:sp>
      <p:pic>
        <p:nvPicPr>
          <p:cNvPr id="6151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600200"/>
            <a:ext cx="4876800" cy="462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7332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9" dur="2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 animBg="1"/>
      <p:bldP spid="10245" grpId="1" animBg="1"/>
      <p:bldP spid="10246" grpId="0"/>
      <p:bldP spid="1024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609600"/>
            <a:ext cx="9144000" cy="6858000"/>
          </a:xfrm>
        </p:spPr>
        <p:txBody>
          <a:bodyPr/>
          <a:lstStyle/>
          <a:p>
            <a:pPr marL="812800" indent="-812800" algn="just" eaLnBrk="1" hangingPunct="1">
              <a:defRPr/>
            </a:pPr>
            <a:r>
              <a:rPr lang="en-US" altLang="en-US" sz="2800" b="1" u="sng" dirty="0" smtClean="0">
                <a:latin typeface="Times New Roman" pitchFamily="18" charset="0"/>
              </a:rPr>
              <a:t>I. </a:t>
            </a:r>
            <a:r>
              <a:rPr lang="en-US" altLang="en-US" sz="2800" b="1" u="sng" dirty="0" err="1" smtClean="0">
                <a:latin typeface="Times New Roman" pitchFamily="18" charset="0"/>
              </a:rPr>
              <a:t>SỰ</a:t>
            </a:r>
            <a:r>
              <a:rPr lang="en-US" altLang="en-US" sz="2800" b="1" u="sng" dirty="0" smtClean="0">
                <a:latin typeface="Times New Roman" pitchFamily="18" charset="0"/>
              </a:rPr>
              <a:t> </a:t>
            </a:r>
            <a:r>
              <a:rPr lang="en-US" altLang="en-US" sz="2800" b="1" u="sng" dirty="0" err="1" smtClean="0">
                <a:latin typeface="Times New Roman" pitchFamily="18" charset="0"/>
              </a:rPr>
              <a:t>PHÂN</a:t>
            </a:r>
            <a:r>
              <a:rPr lang="en-US" altLang="en-US" sz="2800" b="1" u="sng" dirty="0" smtClean="0">
                <a:latin typeface="Times New Roman" pitchFamily="18" charset="0"/>
              </a:rPr>
              <a:t> </a:t>
            </a:r>
            <a:r>
              <a:rPr lang="en-US" altLang="en-US" sz="2800" b="1" u="sng" dirty="0" err="1" smtClean="0">
                <a:latin typeface="Times New Roman" pitchFamily="18" charset="0"/>
              </a:rPr>
              <a:t>BỐ</a:t>
            </a:r>
            <a:r>
              <a:rPr lang="en-US" altLang="en-US" sz="2800" b="1" u="sng" dirty="0" smtClean="0">
                <a:latin typeface="Times New Roman" pitchFamily="18" charset="0"/>
              </a:rPr>
              <a:t> </a:t>
            </a:r>
            <a:r>
              <a:rPr lang="en-US" altLang="en-US" sz="2800" b="1" u="sng" dirty="0" err="1" smtClean="0">
                <a:latin typeface="Times New Roman" pitchFamily="18" charset="0"/>
              </a:rPr>
              <a:t>KHÍ</a:t>
            </a:r>
            <a:r>
              <a:rPr lang="en-US" altLang="en-US" sz="2800" b="1" u="sng" dirty="0" smtClean="0">
                <a:latin typeface="Times New Roman" pitchFamily="18" charset="0"/>
              </a:rPr>
              <a:t> </a:t>
            </a:r>
            <a:r>
              <a:rPr lang="en-US" altLang="en-US" sz="2800" b="1" u="sng" dirty="0" err="1" smtClean="0">
                <a:latin typeface="Times New Roman" pitchFamily="18" charset="0"/>
              </a:rPr>
              <a:t>ÁP</a:t>
            </a:r>
            <a:endParaRPr lang="en-US" altLang="en-US" sz="2800" b="1" u="sng" dirty="0" smtClean="0">
              <a:latin typeface="Times New Roman" pitchFamily="18" charset="0"/>
            </a:endParaRPr>
          </a:p>
          <a:p>
            <a:pPr marL="812800" indent="-812800" algn="just" eaLnBrk="1" hangingPunct="1">
              <a:defRPr/>
            </a:pPr>
            <a:r>
              <a:rPr lang="en-US" altLang="en-US" sz="2800" b="1" u="sng" dirty="0" smtClean="0">
                <a:latin typeface="Times New Roman" pitchFamily="18" charset="0"/>
              </a:rPr>
              <a:t>2. </a:t>
            </a:r>
            <a:r>
              <a:rPr lang="en-US" altLang="en-US" sz="2800" b="1" u="sng" dirty="0" err="1" smtClean="0">
                <a:latin typeface="Times New Roman" pitchFamily="18" charset="0"/>
              </a:rPr>
              <a:t>Nguyên</a:t>
            </a:r>
            <a:r>
              <a:rPr lang="en-US" altLang="en-US" sz="2800" b="1" u="sng" dirty="0" smtClean="0">
                <a:latin typeface="Times New Roman" pitchFamily="18" charset="0"/>
              </a:rPr>
              <a:t> </a:t>
            </a:r>
            <a:r>
              <a:rPr lang="en-US" altLang="en-US" sz="2800" b="1" u="sng" dirty="0" err="1" smtClean="0">
                <a:latin typeface="Times New Roman" pitchFamily="18" charset="0"/>
              </a:rPr>
              <a:t>nhân</a:t>
            </a:r>
            <a:r>
              <a:rPr lang="en-US" altLang="en-US" sz="2800" b="1" u="sng" dirty="0" smtClean="0">
                <a:latin typeface="Times New Roman" pitchFamily="18" charset="0"/>
              </a:rPr>
              <a:t> </a:t>
            </a:r>
            <a:r>
              <a:rPr lang="en-US" altLang="en-US" sz="2800" b="1" u="sng" dirty="0" err="1" smtClean="0">
                <a:latin typeface="Times New Roman" pitchFamily="18" charset="0"/>
              </a:rPr>
              <a:t>thay</a:t>
            </a:r>
            <a:r>
              <a:rPr lang="en-US" altLang="en-US" sz="2800" b="1" u="sng" dirty="0" smtClean="0">
                <a:latin typeface="Times New Roman" pitchFamily="18" charset="0"/>
              </a:rPr>
              <a:t> </a:t>
            </a:r>
            <a:r>
              <a:rPr lang="en-US" altLang="en-US" sz="2800" b="1" u="sng" dirty="0" err="1" smtClean="0">
                <a:latin typeface="Times New Roman" pitchFamily="18" charset="0"/>
              </a:rPr>
              <a:t>đổi</a:t>
            </a:r>
            <a:r>
              <a:rPr lang="en-US" altLang="en-US" sz="2800" b="1" u="sng" dirty="0" smtClean="0">
                <a:latin typeface="Times New Roman" pitchFamily="18" charset="0"/>
              </a:rPr>
              <a:t> </a:t>
            </a:r>
            <a:r>
              <a:rPr lang="en-US" altLang="en-US" sz="2800" b="1" u="sng" dirty="0" err="1" smtClean="0">
                <a:latin typeface="Times New Roman" pitchFamily="18" charset="0"/>
              </a:rPr>
              <a:t>của</a:t>
            </a:r>
            <a:r>
              <a:rPr lang="en-US" altLang="en-US" sz="2800" b="1" u="sng" dirty="0" smtClean="0">
                <a:latin typeface="Times New Roman" pitchFamily="18" charset="0"/>
              </a:rPr>
              <a:t> </a:t>
            </a:r>
            <a:r>
              <a:rPr lang="en-US" altLang="en-US" sz="2800" b="1" u="sng" dirty="0" err="1" smtClean="0">
                <a:latin typeface="Times New Roman" pitchFamily="18" charset="0"/>
              </a:rPr>
              <a:t>khí</a:t>
            </a:r>
            <a:r>
              <a:rPr lang="en-US" altLang="en-US" sz="2800" b="1" u="sng" dirty="0" smtClean="0">
                <a:latin typeface="Times New Roman" pitchFamily="18" charset="0"/>
              </a:rPr>
              <a:t> </a:t>
            </a:r>
            <a:r>
              <a:rPr lang="en-US" altLang="en-US" sz="2800" b="1" u="sng" dirty="0" err="1" smtClean="0">
                <a:latin typeface="Times New Roman" pitchFamily="18" charset="0"/>
              </a:rPr>
              <a:t>áp</a:t>
            </a:r>
            <a:endParaRPr lang="en-US" altLang="en-US" sz="2800" b="1" u="sng" dirty="0" smtClean="0">
              <a:latin typeface="Times New Roman" pitchFamily="18" charset="0"/>
            </a:endParaRPr>
          </a:p>
          <a:p>
            <a:pPr marL="812800" indent="-812800" algn="just" eaLnBrk="1" hangingPunct="1">
              <a:defRPr/>
            </a:pPr>
            <a:endParaRPr lang="en-US" altLang="en-US" sz="2800" b="1" u="sng" dirty="0" smtClean="0">
              <a:latin typeface="Times New Roman" pitchFamily="18" charset="0"/>
            </a:endParaRPr>
          </a:p>
          <a:p>
            <a:pPr marL="812800" indent="-812800" algn="just" eaLnBrk="1" hangingPunct="1">
              <a:defRPr/>
            </a:pPr>
            <a:endParaRPr lang="en-US" altLang="en-US" dirty="0" smtClean="0">
              <a:latin typeface="Times New Roman" pitchFamily="18" charset="0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-1" y="1846118"/>
            <a:ext cx="8922327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Khí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áp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thay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đổi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do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những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nguyên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nhân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nào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?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Giải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thích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tại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sao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?</a:t>
            </a: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1447800" y="2514600"/>
            <a:ext cx="64008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altLang="en-US" sz="2800" b="1" u="sng">
                <a:solidFill>
                  <a:srgbClr val="000000"/>
                </a:solidFill>
                <a:latin typeface="Times New Roman" pitchFamily="18" charset="0"/>
              </a:rPr>
              <a:t>Nguyên nhân thay đổi của khí áp</a:t>
            </a: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152400" y="3810000"/>
            <a:ext cx="25146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just">
              <a:buFontTx/>
              <a:buAutoNum type="alphaLcPeriod"/>
            </a:pPr>
            <a:r>
              <a:rPr lang="en-US" altLang="en-US" sz="2800" b="1" i="1" u="sng" dirty="0" err="1">
                <a:solidFill>
                  <a:srgbClr val="000000"/>
                </a:solidFill>
                <a:latin typeface="Times New Roman" pitchFamily="18" charset="0"/>
              </a:rPr>
              <a:t>Khí</a:t>
            </a:r>
            <a:r>
              <a:rPr lang="en-US" altLang="en-US" sz="2800" b="1" i="1" u="sng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u="sng" dirty="0" err="1">
                <a:solidFill>
                  <a:srgbClr val="000000"/>
                </a:solidFill>
                <a:latin typeface="Times New Roman" pitchFamily="18" charset="0"/>
              </a:rPr>
              <a:t>áp</a:t>
            </a:r>
            <a:r>
              <a:rPr lang="en-US" altLang="en-US" sz="2800" b="1" i="1" u="sng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u="sng" dirty="0" err="1">
                <a:solidFill>
                  <a:srgbClr val="000000"/>
                </a:solidFill>
                <a:latin typeface="Times New Roman" pitchFamily="18" charset="0"/>
              </a:rPr>
              <a:t>thay</a:t>
            </a:r>
            <a:r>
              <a:rPr lang="en-US" altLang="en-US" sz="2800" b="1" i="1" u="sng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 algn="just"/>
            <a:r>
              <a:rPr lang="en-US" altLang="en-US" sz="2800" b="1" i="1" u="sng" dirty="0" err="1">
                <a:solidFill>
                  <a:srgbClr val="000000"/>
                </a:solidFill>
                <a:latin typeface="Times New Roman" pitchFamily="18" charset="0"/>
              </a:rPr>
              <a:t>đổi</a:t>
            </a:r>
            <a:r>
              <a:rPr lang="en-US" altLang="en-US" sz="2800" b="1" i="1" u="sng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u="sng" dirty="0" err="1">
                <a:solidFill>
                  <a:srgbClr val="000000"/>
                </a:solidFill>
                <a:latin typeface="Times New Roman" pitchFamily="18" charset="0"/>
              </a:rPr>
              <a:t>theo</a:t>
            </a:r>
            <a:r>
              <a:rPr lang="en-US" altLang="en-US" sz="2800" b="1" i="1" u="sng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u="sng" dirty="0" err="1">
                <a:solidFill>
                  <a:srgbClr val="000000"/>
                </a:solidFill>
                <a:latin typeface="Times New Roman" pitchFamily="18" charset="0"/>
              </a:rPr>
              <a:t>độ</a:t>
            </a:r>
            <a:r>
              <a:rPr lang="en-US" altLang="en-US" sz="2800" b="1" i="1" u="sng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u="sng" dirty="0" err="1">
                <a:solidFill>
                  <a:srgbClr val="000000"/>
                </a:solidFill>
                <a:latin typeface="Times New Roman" pitchFamily="18" charset="0"/>
              </a:rPr>
              <a:t>cao</a:t>
            </a:r>
            <a:endParaRPr lang="en-US" altLang="en-US" sz="2800" b="1" i="1" u="sng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auto">
          <a:xfrm>
            <a:off x="6400800" y="3810000"/>
            <a:ext cx="25146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just"/>
            <a:r>
              <a:rPr lang="en-US" altLang="en-US" sz="2800" b="1" i="1" u="sng">
                <a:solidFill>
                  <a:srgbClr val="000000"/>
                </a:solidFill>
                <a:latin typeface="Times New Roman" pitchFamily="18" charset="0"/>
              </a:rPr>
              <a:t>c. Khí áp thay</a:t>
            </a:r>
          </a:p>
          <a:p>
            <a:pPr algn="just"/>
            <a:r>
              <a:rPr lang="en-US" altLang="en-US" sz="2800" b="1" i="1" u="sng">
                <a:solidFill>
                  <a:srgbClr val="000000"/>
                </a:solidFill>
                <a:latin typeface="Times New Roman" pitchFamily="18" charset="0"/>
              </a:rPr>
              <a:t>đổi theo độ ẩm</a:t>
            </a:r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>
            <a:off x="4495800" y="3124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 flipH="1">
            <a:off x="1524000" y="3124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>
            <a:off x="7772400" y="3124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2" name="Rectangle 13"/>
          <p:cNvSpPr>
            <a:spLocks noChangeArrowheads="1"/>
          </p:cNvSpPr>
          <p:nvPr/>
        </p:nvSpPr>
        <p:spPr bwMode="auto">
          <a:xfrm>
            <a:off x="0" y="0"/>
            <a:ext cx="91440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altLang="en-US" sz="2800" b="1" i="1" dirty="0" err="1" smtClean="0">
                <a:solidFill>
                  <a:srgbClr val="000000"/>
                </a:solidFill>
                <a:latin typeface="Times New Roman" pitchFamily="18" charset="0"/>
              </a:rPr>
              <a:t>BÀI</a:t>
            </a:r>
            <a:r>
              <a:rPr lang="en-US" altLang="en-US" sz="2800" b="1" i="1" dirty="0" smtClean="0">
                <a:solidFill>
                  <a:srgbClr val="000000"/>
                </a:solidFill>
                <a:latin typeface="Times New Roman" pitchFamily="18" charset="0"/>
              </a:rPr>
              <a:t> 8: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Sự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phân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bố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khí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áp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.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Một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số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loại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gió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chính</a:t>
            </a:r>
            <a:r>
              <a:rPr lang="en-US" altLang="en-US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12303" name="Rectangle 15"/>
          <p:cNvSpPr>
            <a:spLocks noChangeArrowheads="1"/>
          </p:cNvSpPr>
          <p:nvPr/>
        </p:nvSpPr>
        <p:spPr bwMode="auto">
          <a:xfrm>
            <a:off x="152400" y="4724400"/>
            <a:ext cx="2514600" cy="213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just"/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Càng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lên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cao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 algn="just"/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khí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áp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càng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giảm</a:t>
            </a:r>
            <a:endParaRPr lang="en-US" altLang="en-US" sz="2800" dirty="0">
              <a:solidFill>
                <a:srgbClr val="000000"/>
              </a:solidFill>
              <a:latin typeface="Times New Roman" pitchFamily="18" charset="0"/>
            </a:endParaRPr>
          </a:p>
          <a:p>
            <a:pPr algn="just"/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do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không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khí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 algn="just"/>
            <a:r>
              <a:rPr lang="en-US" altLang="en-US" sz="2800" dirty="0" err="1" smtClean="0">
                <a:solidFill>
                  <a:srgbClr val="000000"/>
                </a:solidFill>
                <a:latin typeface="Times New Roman" pitchFamily="18" charset="0"/>
              </a:rPr>
              <a:t>loãng</a:t>
            </a:r>
            <a:endParaRPr lang="en-US" altLang="en-US" sz="28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305" name="Rectangle 17"/>
          <p:cNvSpPr>
            <a:spLocks noChangeArrowheads="1"/>
          </p:cNvSpPr>
          <p:nvPr/>
        </p:nvSpPr>
        <p:spPr bwMode="auto">
          <a:xfrm>
            <a:off x="3276600" y="3810000"/>
            <a:ext cx="25146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marL="0" indent="0" algn="just"/>
            <a:r>
              <a:rPr lang="en-US" altLang="en-US" sz="2800" b="1" i="1" u="sng" dirty="0" smtClean="0">
                <a:solidFill>
                  <a:srgbClr val="000000"/>
                </a:solidFill>
                <a:latin typeface="Times New Roman" pitchFamily="18" charset="0"/>
              </a:rPr>
              <a:t>b. </a:t>
            </a:r>
            <a:r>
              <a:rPr lang="en-US" altLang="en-US" sz="2800" b="1" i="1" u="sng" dirty="0" err="1" smtClean="0">
                <a:solidFill>
                  <a:srgbClr val="000000"/>
                </a:solidFill>
                <a:latin typeface="Times New Roman" pitchFamily="18" charset="0"/>
              </a:rPr>
              <a:t>Khí</a:t>
            </a:r>
            <a:r>
              <a:rPr lang="en-US" altLang="en-US" sz="2800" b="1" i="1" u="sng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u="sng" dirty="0" err="1">
                <a:solidFill>
                  <a:srgbClr val="000000"/>
                </a:solidFill>
                <a:latin typeface="Times New Roman" pitchFamily="18" charset="0"/>
              </a:rPr>
              <a:t>áp</a:t>
            </a:r>
            <a:r>
              <a:rPr lang="en-US" altLang="en-US" sz="2800" b="1" i="1" u="sng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u="sng" dirty="0" err="1">
                <a:solidFill>
                  <a:srgbClr val="000000"/>
                </a:solidFill>
                <a:latin typeface="Times New Roman" pitchFamily="18" charset="0"/>
              </a:rPr>
              <a:t>thay</a:t>
            </a:r>
            <a:r>
              <a:rPr lang="en-US" altLang="en-US" sz="2800" b="1" i="1" u="sng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 algn="just"/>
            <a:r>
              <a:rPr lang="en-US" altLang="en-US" sz="2800" b="1" i="1" u="sng" dirty="0" err="1">
                <a:solidFill>
                  <a:srgbClr val="000000"/>
                </a:solidFill>
                <a:latin typeface="Times New Roman" pitchFamily="18" charset="0"/>
              </a:rPr>
              <a:t>đổi</a:t>
            </a:r>
            <a:r>
              <a:rPr lang="en-US" altLang="en-US" sz="2800" b="1" i="1" u="sng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u="sng" dirty="0" err="1">
                <a:solidFill>
                  <a:srgbClr val="000000"/>
                </a:solidFill>
                <a:latin typeface="Times New Roman" pitchFamily="18" charset="0"/>
              </a:rPr>
              <a:t>theo</a:t>
            </a:r>
            <a:r>
              <a:rPr lang="en-US" altLang="en-US" sz="2800" b="1" i="1" u="sng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u="sng" dirty="0" err="1">
                <a:solidFill>
                  <a:srgbClr val="000000"/>
                </a:solidFill>
                <a:latin typeface="Times New Roman" pitchFamily="18" charset="0"/>
              </a:rPr>
              <a:t>nhiệt</a:t>
            </a:r>
            <a:r>
              <a:rPr lang="en-US" altLang="en-US" sz="2800" b="1" i="1" u="sng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u="sng" dirty="0" err="1">
                <a:solidFill>
                  <a:srgbClr val="000000"/>
                </a:solidFill>
                <a:latin typeface="Times New Roman" pitchFamily="18" charset="0"/>
              </a:rPr>
              <a:t>độ</a:t>
            </a:r>
            <a:endParaRPr lang="en-US" altLang="en-US" sz="2800" b="1" i="1" u="sng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3276600" y="4724400"/>
            <a:ext cx="2514600" cy="213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just">
              <a:buFontTx/>
              <a:buChar char="-"/>
            </a:pP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Nhiệt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độ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tăng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,</a:t>
            </a:r>
          </a:p>
          <a:p>
            <a:pPr algn="just"/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khí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áp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giảm</a:t>
            </a:r>
            <a:endParaRPr lang="en-US" altLang="en-US" sz="2800" dirty="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Nhiệt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độ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giảm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,</a:t>
            </a:r>
          </a:p>
          <a:p>
            <a:pPr algn="just"/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khí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áp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tăng</a:t>
            </a:r>
            <a:endParaRPr lang="en-US" altLang="en-US" sz="28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6400800" y="4724400"/>
            <a:ext cx="2514600" cy="213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just">
              <a:buFontTx/>
              <a:buChar char="-"/>
            </a:pP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Độ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ẩm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tăng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,</a:t>
            </a:r>
          </a:p>
          <a:p>
            <a:pPr algn="just"/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khí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áp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giảm</a:t>
            </a:r>
            <a:endParaRPr lang="en-US" altLang="en-US" sz="2800" dirty="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Độ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ẩm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giảm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, </a:t>
            </a:r>
          </a:p>
          <a:p>
            <a:pPr algn="just"/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khí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áp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tăng</a:t>
            </a:r>
            <a:endParaRPr lang="en-US" altLang="en-US" sz="2800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3032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6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12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1" dur="20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6" dur="20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1" dur="2000"/>
                                        <p:tgtEl>
                                          <p:spTgt spid="12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animBg="1"/>
      <p:bldP spid="12292" grpId="1" animBg="1"/>
      <p:bldP spid="12293" grpId="0" animBg="1"/>
      <p:bldP spid="12294" grpId="0" animBg="1"/>
      <p:bldP spid="12295" grpId="0" animBg="1"/>
      <p:bldP spid="12297" grpId="0" animBg="1"/>
      <p:bldP spid="12299" grpId="0" animBg="1"/>
      <p:bldP spid="12300" grpId="0" animBg="1"/>
      <p:bldP spid="12303" grpId="0" animBg="1"/>
      <p:bldP spid="12305" grpId="0" animBg="1"/>
      <p:bldP spid="12306" grpId="0" animBg="1"/>
      <p:bldP spid="1230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685800"/>
            <a:ext cx="9144000" cy="6172200"/>
          </a:xfrm>
        </p:spPr>
        <p:txBody>
          <a:bodyPr/>
          <a:lstStyle/>
          <a:p>
            <a:pPr algn="just" eaLnBrk="1" hangingPunct="1">
              <a:defRPr/>
            </a:pPr>
            <a:r>
              <a:rPr lang="en-US" altLang="en-US" sz="2800" b="1" u="sng" smtClean="0">
                <a:latin typeface="Times New Roman" pitchFamily="18" charset="0"/>
              </a:rPr>
              <a:t>II. MỘT SỐ LOẠI GIÓ CHÍNH</a:t>
            </a:r>
          </a:p>
          <a:p>
            <a:pPr algn="just" eaLnBrk="1" hangingPunct="1">
              <a:defRPr/>
            </a:pPr>
            <a:r>
              <a:rPr lang="en-US" altLang="en-US" sz="2800" smtClean="0">
                <a:latin typeface="Times New Roman" pitchFamily="18" charset="0"/>
              </a:rPr>
              <a:t>- Gió là sự di chuyển của các khối không khí từ nơi khí áp cao về nơi khí áp thấp.</a:t>
            </a:r>
          </a:p>
          <a:p>
            <a:pPr algn="just" eaLnBrk="1" hangingPunct="1">
              <a:defRPr/>
            </a:pPr>
            <a:r>
              <a:rPr lang="en-US" altLang="en-US" sz="2800" smtClean="0">
                <a:latin typeface="Times New Roman" pitchFamily="18" charset="0"/>
              </a:rPr>
              <a:t>- Gió bị lệch hướng do ảnh hưởng của lực Coriolit</a:t>
            </a:r>
          </a:p>
        </p:txBody>
      </p:sp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5257800" y="2057400"/>
            <a:ext cx="3886200" cy="2743200"/>
          </a:xfrm>
          <a:prstGeom prst="cloudCallout">
            <a:avLst>
              <a:gd name="adj1" fmla="val -71407"/>
              <a:gd name="adj2" fmla="val -65454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altLang="en-US" sz="2800" b="1">
                <a:solidFill>
                  <a:srgbClr val="000000"/>
                </a:solidFill>
                <a:latin typeface="Times New Roman" pitchFamily="18" charset="0"/>
              </a:rPr>
              <a:t>Em hiểu như thế nào về sự hình thành gió?</a:t>
            </a:r>
          </a:p>
        </p:txBody>
      </p:sp>
      <p:sp>
        <p:nvSpPr>
          <p:cNvPr id="10244" name="Rectangle 6"/>
          <p:cNvSpPr>
            <a:spLocks noChangeArrowheads="1"/>
          </p:cNvSpPr>
          <p:nvPr/>
        </p:nvSpPr>
        <p:spPr bwMode="auto">
          <a:xfrm>
            <a:off x="0" y="0"/>
            <a:ext cx="91440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altLang="en-US" sz="2800" b="1" i="1" dirty="0" err="1" smtClean="0">
                <a:solidFill>
                  <a:srgbClr val="000000"/>
                </a:solidFill>
                <a:latin typeface="Times New Roman" pitchFamily="18" charset="0"/>
              </a:rPr>
              <a:t>BÀI</a:t>
            </a:r>
            <a:r>
              <a:rPr lang="en-US" altLang="en-US" sz="2800" b="1" i="1" dirty="0" smtClean="0">
                <a:solidFill>
                  <a:srgbClr val="000000"/>
                </a:solidFill>
                <a:latin typeface="Times New Roman" pitchFamily="18" charset="0"/>
              </a:rPr>
              <a:t> 8: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Sự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phân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bố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khí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áp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.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Một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số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loại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gió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chính</a:t>
            </a:r>
            <a:r>
              <a:rPr lang="en-US" altLang="en-US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62870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 animBg="1"/>
      <p:bldP spid="1331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Dia 10 037"/>
          <p:cNvPicPr>
            <a:picLocks noGrp="1" noChangeAspect="1" noChangeArrowheads="1"/>
          </p:cNvPicPr>
          <p:nvPr>
            <p:ph type="subTitle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0" t="10503" r="5661"/>
          <a:stretch>
            <a:fillRect/>
          </a:stretch>
        </p:blipFill>
        <p:spPr>
          <a:xfrm>
            <a:off x="1905000" y="0"/>
            <a:ext cx="5715000" cy="5715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2467" name="Text Box 3"/>
          <p:cNvSpPr txBox="1">
            <a:spLocks noChangeArrowheads="1"/>
          </p:cNvSpPr>
          <p:nvPr/>
        </p:nvSpPr>
        <p:spPr bwMode="auto">
          <a:xfrm>
            <a:off x="1600200" y="5867400"/>
            <a:ext cx="6248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1" u="sng">
                <a:latin typeface="Times New Roman" pitchFamily="18" charset="0"/>
              </a:rPr>
              <a:t>Các đai khí áp và gió trên Trái Đất</a:t>
            </a:r>
          </a:p>
        </p:txBody>
      </p:sp>
    </p:spTree>
    <p:extLst>
      <p:ext uri="{BB962C8B-B14F-4D97-AF65-F5344CB8AC3E}">
        <p14:creationId xmlns:p14="http://schemas.microsoft.com/office/powerpoint/2010/main" val="1334333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2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2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685800"/>
            <a:ext cx="9144000" cy="6172200"/>
          </a:xfrm>
        </p:spPr>
        <p:txBody>
          <a:bodyPr/>
          <a:lstStyle/>
          <a:p>
            <a:pPr marL="609600" indent="-609600" algn="just" eaLnBrk="1" hangingPunct="1">
              <a:defRPr/>
            </a:pPr>
            <a:r>
              <a:rPr lang="en-US" altLang="en-US" sz="2800" b="1" u="sng" dirty="0" smtClean="0">
                <a:latin typeface="Times New Roman" pitchFamily="18" charset="0"/>
              </a:rPr>
              <a:t>II. </a:t>
            </a:r>
            <a:r>
              <a:rPr lang="en-US" altLang="en-US" sz="2800" b="1" u="sng" dirty="0" err="1" smtClean="0">
                <a:latin typeface="Times New Roman" pitchFamily="18" charset="0"/>
              </a:rPr>
              <a:t>MỘT</a:t>
            </a:r>
            <a:r>
              <a:rPr lang="en-US" altLang="en-US" sz="2800" b="1" u="sng" dirty="0" smtClean="0">
                <a:latin typeface="Times New Roman" pitchFamily="18" charset="0"/>
              </a:rPr>
              <a:t> </a:t>
            </a:r>
            <a:r>
              <a:rPr lang="en-US" altLang="en-US" sz="2800" b="1" u="sng" dirty="0" err="1" smtClean="0">
                <a:latin typeface="Times New Roman" pitchFamily="18" charset="0"/>
              </a:rPr>
              <a:t>SỐ</a:t>
            </a:r>
            <a:r>
              <a:rPr lang="en-US" altLang="en-US" sz="2800" b="1" u="sng" dirty="0" smtClean="0">
                <a:latin typeface="Times New Roman" pitchFamily="18" charset="0"/>
              </a:rPr>
              <a:t> </a:t>
            </a:r>
            <a:r>
              <a:rPr lang="en-US" altLang="en-US" sz="2800" b="1" u="sng" dirty="0" err="1" smtClean="0">
                <a:latin typeface="Times New Roman" pitchFamily="18" charset="0"/>
              </a:rPr>
              <a:t>LOẠI</a:t>
            </a:r>
            <a:r>
              <a:rPr lang="en-US" altLang="en-US" sz="2800" b="1" u="sng" dirty="0" smtClean="0">
                <a:latin typeface="Times New Roman" pitchFamily="18" charset="0"/>
              </a:rPr>
              <a:t> </a:t>
            </a:r>
            <a:r>
              <a:rPr lang="en-US" altLang="en-US" sz="2800" b="1" u="sng" dirty="0" err="1" smtClean="0">
                <a:latin typeface="Times New Roman" pitchFamily="18" charset="0"/>
              </a:rPr>
              <a:t>GIÓ</a:t>
            </a:r>
            <a:r>
              <a:rPr lang="en-US" altLang="en-US" sz="2800" b="1" u="sng" dirty="0" smtClean="0">
                <a:latin typeface="Times New Roman" pitchFamily="18" charset="0"/>
              </a:rPr>
              <a:t> </a:t>
            </a:r>
            <a:r>
              <a:rPr lang="en-US" altLang="en-US" sz="2800" b="1" u="sng" dirty="0" err="1" smtClean="0">
                <a:latin typeface="Times New Roman" pitchFamily="18" charset="0"/>
              </a:rPr>
              <a:t>CHÍNH</a:t>
            </a:r>
            <a:endParaRPr lang="en-US" altLang="en-US" sz="2800" b="1" u="sng" dirty="0" smtClean="0">
              <a:latin typeface="Times New Roman" pitchFamily="18" charset="0"/>
            </a:endParaRPr>
          </a:p>
          <a:p>
            <a:pPr marL="609600" indent="-609600" algn="just" eaLnBrk="1" hangingPunct="1">
              <a:defRPr/>
            </a:pPr>
            <a:r>
              <a:rPr lang="en-US" altLang="en-US" sz="2800" b="1" u="sng" dirty="0" smtClean="0">
                <a:latin typeface="Times New Roman" pitchFamily="18" charset="0"/>
              </a:rPr>
              <a:t>1. </a:t>
            </a:r>
            <a:r>
              <a:rPr lang="en-US" altLang="en-US" sz="2800" b="1" u="sng" dirty="0" err="1" smtClean="0">
                <a:latin typeface="Times New Roman" pitchFamily="18" charset="0"/>
              </a:rPr>
              <a:t>Gió</a:t>
            </a:r>
            <a:r>
              <a:rPr lang="en-US" altLang="en-US" sz="2800" b="1" u="sng" dirty="0" smtClean="0">
                <a:latin typeface="Times New Roman" pitchFamily="18" charset="0"/>
              </a:rPr>
              <a:t> </a:t>
            </a:r>
            <a:r>
              <a:rPr lang="en-US" altLang="en-US" sz="2800" b="1" u="sng" dirty="0" err="1" smtClean="0">
                <a:latin typeface="Times New Roman" pitchFamily="18" charset="0"/>
              </a:rPr>
              <a:t>tây</a:t>
            </a:r>
            <a:r>
              <a:rPr lang="en-US" altLang="en-US" sz="2800" b="1" u="sng" dirty="0" smtClean="0">
                <a:latin typeface="Times New Roman" pitchFamily="18" charset="0"/>
              </a:rPr>
              <a:t> </a:t>
            </a:r>
            <a:r>
              <a:rPr lang="en-US" altLang="en-US" sz="2800" b="1" u="sng" dirty="0" err="1" smtClean="0">
                <a:latin typeface="Times New Roman" pitchFamily="18" charset="0"/>
              </a:rPr>
              <a:t>ôn</a:t>
            </a:r>
            <a:r>
              <a:rPr lang="en-US" altLang="en-US" sz="2800" b="1" u="sng" dirty="0" smtClean="0">
                <a:latin typeface="Times New Roman" pitchFamily="18" charset="0"/>
              </a:rPr>
              <a:t> </a:t>
            </a:r>
            <a:r>
              <a:rPr lang="en-US" altLang="en-US" sz="2800" b="1" u="sng" dirty="0" err="1" smtClean="0">
                <a:latin typeface="Times New Roman" pitchFamily="18" charset="0"/>
              </a:rPr>
              <a:t>đới</a:t>
            </a:r>
            <a:endParaRPr lang="en-US" altLang="en-US" sz="2800" b="1" u="sng" dirty="0" smtClean="0">
              <a:latin typeface="Times New Roman" pitchFamily="18" charset="0"/>
            </a:endParaRPr>
          </a:p>
          <a:p>
            <a:pPr marL="609600" indent="-609600" algn="just" eaLnBrk="1" hangingPunct="1">
              <a:defRPr/>
            </a:pPr>
            <a:r>
              <a:rPr lang="en-US" altLang="en-US" sz="2800" b="1" u="sng" dirty="0" smtClean="0">
                <a:latin typeface="Times New Roman" pitchFamily="18" charset="0"/>
              </a:rPr>
              <a:t>2. </a:t>
            </a:r>
            <a:r>
              <a:rPr lang="en-US" altLang="en-US" sz="2800" b="1" u="sng" dirty="0" err="1" smtClean="0">
                <a:latin typeface="Times New Roman" pitchFamily="18" charset="0"/>
              </a:rPr>
              <a:t>Gió</a:t>
            </a:r>
            <a:r>
              <a:rPr lang="en-US" altLang="en-US" sz="2800" b="1" u="sng" dirty="0" smtClean="0">
                <a:latin typeface="Times New Roman" pitchFamily="18" charset="0"/>
              </a:rPr>
              <a:t> </a:t>
            </a:r>
            <a:r>
              <a:rPr lang="en-US" altLang="en-US" sz="2800" b="1" u="sng" dirty="0" err="1" smtClean="0">
                <a:latin typeface="Times New Roman" pitchFamily="18" charset="0"/>
              </a:rPr>
              <a:t>mậu</a:t>
            </a:r>
            <a:r>
              <a:rPr lang="en-US" altLang="en-US" sz="2800" b="1" u="sng" dirty="0" smtClean="0">
                <a:latin typeface="Times New Roman" pitchFamily="18" charset="0"/>
              </a:rPr>
              <a:t> </a:t>
            </a:r>
            <a:r>
              <a:rPr lang="en-US" altLang="en-US" sz="2800" b="1" u="sng" dirty="0" err="1" smtClean="0">
                <a:latin typeface="Times New Roman" pitchFamily="18" charset="0"/>
              </a:rPr>
              <a:t>dịch</a:t>
            </a:r>
            <a:endParaRPr lang="en-US" altLang="en-US" sz="2800" b="1" u="sng" dirty="0" smtClean="0">
              <a:latin typeface="Times New Roman" pitchFamily="18" charset="0"/>
            </a:endParaRPr>
          </a:p>
          <a:p>
            <a:pPr marL="609600" indent="-609600" algn="just" eaLnBrk="1" hangingPunct="1">
              <a:defRPr/>
            </a:pPr>
            <a:endParaRPr lang="en-US" altLang="en-US" sz="2800" b="1" u="sng" dirty="0" smtClean="0">
              <a:latin typeface="Times New Roman" pitchFamily="18" charset="0"/>
            </a:endParaRP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838200" y="2362200"/>
            <a:ext cx="73914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altLang="en-US" sz="2800" b="1" u="sng">
                <a:solidFill>
                  <a:srgbClr val="000000"/>
                </a:solidFill>
                <a:latin typeface="Times New Roman" pitchFamily="18" charset="0"/>
              </a:rPr>
              <a:t>THẢO LUẬN NHÓM</a:t>
            </a: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0" y="3124200"/>
            <a:ext cx="91440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just"/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Nhóm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1, 2: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Tìm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hiểu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về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gió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tây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ôn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đới</a:t>
            </a:r>
            <a:endParaRPr lang="en-US" altLang="en-US" sz="28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0" y="3886200"/>
            <a:ext cx="91440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just"/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Nhóm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3, 4: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Tìm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hiểu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về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gió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mậu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dịch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(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gió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tín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</a:rPr>
              <a:t>phong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</a:rPr>
              <a:t>)</a:t>
            </a:r>
          </a:p>
        </p:txBody>
      </p:sp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0" y="4724400"/>
            <a:ext cx="9144000" cy="1981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just"/>
            <a:r>
              <a:rPr lang="en-US" altLang="en-US" sz="2800">
                <a:solidFill>
                  <a:srgbClr val="000000"/>
                </a:solidFill>
                <a:latin typeface="Times New Roman" pitchFamily="18" charset="0"/>
              </a:rPr>
              <a:t>Nội dung thảo luận:	- Phạm vi hoạt động</a:t>
            </a:r>
          </a:p>
          <a:p>
            <a:pPr algn="just"/>
            <a:r>
              <a:rPr lang="en-US" altLang="en-US" sz="2800">
                <a:solidFill>
                  <a:srgbClr val="000000"/>
                </a:solidFill>
                <a:latin typeface="Times New Roman" pitchFamily="18" charset="0"/>
              </a:rPr>
              <a:t>				- Thời gian hoạt động</a:t>
            </a:r>
          </a:p>
          <a:p>
            <a:pPr algn="just"/>
            <a:r>
              <a:rPr lang="en-US" altLang="en-US" sz="2800">
                <a:solidFill>
                  <a:srgbClr val="000000"/>
                </a:solidFill>
                <a:latin typeface="Times New Roman" pitchFamily="18" charset="0"/>
              </a:rPr>
              <a:t>				- Hướng gió</a:t>
            </a:r>
          </a:p>
          <a:p>
            <a:pPr algn="just"/>
            <a:r>
              <a:rPr lang="en-US" altLang="en-US" sz="2800">
                <a:solidFill>
                  <a:srgbClr val="000000"/>
                </a:solidFill>
                <a:latin typeface="Times New Roman" pitchFamily="18" charset="0"/>
              </a:rPr>
              <a:t>				- Tính chất của gió</a:t>
            </a:r>
          </a:p>
        </p:txBody>
      </p:sp>
      <p:sp>
        <p:nvSpPr>
          <p:cNvPr id="12295" name="Rectangle 8"/>
          <p:cNvSpPr>
            <a:spLocks noChangeArrowheads="1"/>
          </p:cNvSpPr>
          <p:nvPr/>
        </p:nvSpPr>
        <p:spPr bwMode="auto">
          <a:xfrm>
            <a:off x="0" y="0"/>
            <a:ext cx="91440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altLang="en-US" sz="2800" b="1" i="1" dirty="0" err="1" smtClean="0">
                <a:solidFill>
                  <a:srgbClr val="000000"/>
                </a:solidFill>
                <a:latin typeface="Times New Roman" pitchFamily="18" charset="0"/>
              </a:rPr>
              <a:t>BÀI</a:t>
            </a:r>
            <a:r>
              <a:rPr lang="en-US" altLang="en-US" sz="2800" b="1" i="1" dirty="0" smtClean="0">
                <a:solidFill>
                  <a:srgbClr val="000000"/>
                </a:solidFill>
                <a:latin typeface="Times New Roman" pitchFamily="18" charset="0"/>
              </a:rPr>
              <a:t> 8: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Sự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phân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bố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khí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áp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.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Một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số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loại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gió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chính</a:t>
            </a:r>
            <a:r>
              <a:rPr lang="en-US" altLang="en-US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04776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animBg="1"/>
      <p:bldP spid="14341" grpId="0" animBg="1"/>
      <p:bldP spid="14342" grpId="0" animBg="1"/>
      <p:bldP spid="1434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9"/>
          <p:cNvSpPr txBox="1">
            <a:spLocks noChangeArrowheads="1"/>
          </p:cNvSpPr>
          <p:nvPr/>
        </p:nvSpPr>
        <p:spPr bwMode="auto">
          <a:xfrm>
            <a:off x="762000" y="304800"/>
            <a:ext cx="8229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  <p:sp>
        <p:nvSpPr>
          <p:cNvPr id="14339" name="Text Box 30"/>
          <p:cNvSpPr txBox="1">
            <a:spLocks noChangeArrowheads="1"/>
          </p:cNvSpPr>
          <p:nvPr/>
        </p:nvSpPr>
        <p:spPr bwMode="auto">
          <a:xfrm>
            <a:off x="685800" y="457200"/>
            <a:ext cx="8458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  <p:sp>
        <p:nvSpPr>
          <p:cNvPr id="14340" name="Text Box 31"/>
          <p:cNvSpPr txBox="1">
            <a:spLocks noChangeArrowheads="1"/>
          </p:cNvSpPr>
          <p:nvPr/>
        </p:nvSpPr>
        <p:spPr bwMode="auto">
          <a:xfrm>
            <a:off x="0" y="228600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1" u="sng">
                <a:latin typeface="Times New Roman" pitchFamily="18" charset="0"/>
              </a:rPr>
              <a:t>Bảng tổng hợp kiến thức mục 1, 2 </a:t>
            </a:r>
          </a:p>
        </p:txBody>
      </p:sp>
      <p:grpSp>
        <p:nvGrpSpPr>
          <p:cNvPr id="14341" name="Group 32"/>
          <p:cNvGrpSpPr>
            <a:grpSpLocks/>
          </p:cNvGrpSpPr>
          <p:nvPr/>
        </p:nvGrpSpPr>
        <p:grpSpPr bwMode="auto">
          <a:xfrm>
            <a:off x="0" y="824128"/>
            <a:ext cx="9144000" cy="6033872"/>
            <a:chOff x="280" y="131"/>
            <a:chExt cx="5192" cy="2941"/>
          </a:xfrm>
        </p:grpSpPr>
        <p:sp>
          <p:nvSpPr>
            <p:cNvPr id="14359" name="Line 33"/>
            <p:cNvSpPr>
              <a:spLocks noChangeShapeType="1"/>
            </p:cNvSpPr>
            <p:nvPr/>
          </p:nvSpPr>
          <p:spPr bwMode="auto">
            <a:xfrm>
              <a:off x="288" y="175"/>
              <a:ext cx="5184" cy="0"/>
            </a:xfrm>
            <a:prstGeom prst="line">
              <a:avLst/>
            </a:prstGeom>
            <a:noFill/>
            <a:ln w="28575" cap="sq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0" name="Line 34"/>
            <p:cNvSpPr>
              <a:spLocks noChangeShapeType="1"/>
            </p:cNvSpPr>
            <p:nvPr/>
          </p:nvSpPr>
          <p:spPr bwMode="auto">
            <a:xfrm>
              <a:off x="288" y="848"/>
              <a:ext cx="5184" cy="0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1" name="Line 35"/>
            <p:cNvSpPr>
              <a:spLocks noChangeShapeType="1"/>
            </p:cNvSpPr>
            <p:nvPr/>
          </p:nvSpPr>
          <p:spPr bwMode="auto">
            <a:xfrm>
              <a:off x="288" y="1872"/>
              <a:ext cx="5184" cy="0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2" name="Line 36"/>
            <p:cNvSpPr>
              <a:spLocks noChangeShapeType="1"/>
            </p:cNvSpPr>
            <p:nvPr/>
          </p:nvSpPr>
          <p:spPr bwMode="auto">
            <a:xfrm>
              <a:off x="288" y="3064"/>
              <a:ext cx="5184" cy="0"/>
            </a:xfrm>
            <a:prstGeom prst="line">
              <a:avLst/>
            </a:prstGeom>
            <a:noFill/>
            <a:ln w="28575" cap="sq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3" name="Line 37"/>
            <p:cNvSpPr>
              <a:spLocks noChangeShapeType="1"/>
            </p:cNvSpPr>
            <p:nvPr/>
          </p:nvSpPr>
          <p:spPr bwMode="auto">
            <a:xfrm>
              <a:off x="288" y="184"/>
              <a:ext cx="816" cy="640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4" name="Line 38"/>
            <p:cNvSpPr>
              <a:spLocks noChangeShapeType="1"/>
            </p:cNvSpPr>
            <p:nvPr/>
          </p:nvSpPr>
          <p:spPr bwMode="auto">
            <a:xfrm>
              <a:off x="280" y="176"/>
              <a:ext cx="0" cy="2880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5" name="Line 39"/>
            <p:cNvSpPr>
              <a:spLocks noChangeShapeType="1"/>
            </p:cNvSpPr>
            <p:nvPr/>
          </p:nvSpPr>
          <p:spPr bwMode="auto">
            <a:xfrm>
              <a:off x="1152" y="192"/>
              <a:ext cx="0" cy="2880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6" name="Line 40"/>
            <p:cNvSpPr>
              <a:spLocks noChangeShapeType="1"/>
            </p:cNvSpPr>
            <p:nvPr/>
          </p:nvSpPr>
          <p:spPr bwMode="auto">
            <a:xfrm>
              <a:off x="2256" y="192"/>
              <a:ext cx="0" cy="2880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7" name="Line 41"/>
            <p:cNvSpPr>
              <a:spLocks noChangeShapeType="1"/>
            </p:cNvSpPr>
            <p:nvPr/>
          </p:nvSpPr>
          <p:spPr bwMode="auto">
            <a:xfrm>
              <a:off x="3504" y="131"/>
              <a:ext cx="0" cy="2941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8" name="Line 42"/>
            <p:cNvSpPr>
              <a:spLocks noChangeShapeType="1"/>
            </p:cNvSpPr>
            <p:nvPr/>
          </p:nvSpPr>
          <p:spPr bwMode="auto">
            <a:xfrm>
              <a:off x="4512" y="192"/>
              <a:ext cx="0" cy="2880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9" name="Line 43"/>
            <p:cNvSpPr>
              <a:spLocks noChangeShapeType="1"/>
            </p:cNvSpPr>
            <p:nvPr/>
          </p:nvSpPr>
          <p:spPr bwMode="auto">
            <a:xfrm>
              <a:off x="5472" y="192"/>
              <a:ext cx="0" cy="2880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4316" name="Text Box 44"/>
          <p:cNvSpPr txBox="1">
            <a:spLocks noChangeArrowheads="1"/>
          </p:cNvSpPr>
          <p:nvPr/>
        </p:nvSpPr>
        <p:spPr bwMode="auto">
          <a:xfrm>
            <a:off x="304800" y="914400"/>
            <a:ext cx="137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>
                <a:latin typeface="Times New Roman" pitchFamily="18" charset="0"/>
              </a:rPr>
              <a:t>Đặc điểm</a:t>
            </a:r>
          </a:p>
        </p:txBody>
      </p:sp>
      <p:sp>
        <p:nvSpPr>
          <p:cNvPr id="54317" name="Text Box 45"/>
          <p:cNvSpPr txBox="1">
            <a:spLocks noChangeArrowheads="1"/>
          </p:cNvSpPr>
          <p:nvPr/>
        </p:nvSpPr>
        <p:spPr bwMode="auto">
          <a:xfrm>
            <a:off x="0" y="1676400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>
                <a:latin typeface="Times New Roman" pitchFamily="18" charset="0"/>
              </a:rPr>
              <a:t>Gió</a:t>
            </a:r>
          </a:p>
        </p:txBody>
      </p:sp>
      <p:sp>
        <p:nvSpPr>
          <p:cNvPr id="54318" name="Text Box 46"/>
          <p:cNvSpPr txBox="1">
            <a:spLocks noChangeArrowheads="1"/>
          </p:cNvSpPr>
          <p:nvPr/>
        </p:nvSpPr>
        <p:spPr bwMode="auto">
          <a:xfrm>
            <a:off x="0" y="2667000"/>
            <a:ext cx="152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>
                <a:latin typeface="Times New Roman" pitchFamily="18" charset="0"/>
              </a:rPr>
              <a:t>Gió tây ôn đới</a:t>
            </a:r>
          </a:p>
        </p:txBody>
      </p:sp>
      <p:sp>
        <p:nvSpPr>
          <p:cNvPr id="54319" name="Text Box 47"/>
          <p:cNvSpPr txBox="1">
            <a:spLocks noChangeArrowheads="1"/>
          </p:cNvSpPr>
          <p:nvPr/>
        </p:nvSpPr>
        <p:spPr bwMode="auto">
          <a:xfrm>
            <a:off x="0" y="5029200"/>
            <a:ext cx="152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>
                <a:latin typeface="Times New Roman" pitchFamily="18" charset="0"/>
              </a:rPr>
              <a:t>Gió mậu dịch</a:t>
            </a:r>
          </a:p>
        </p:txBody>
      </p:sp>
      <p:sp>
        <p:nvSpPr>
          <p:cNvPr id="14346" name="Text Box 48"/>
          <p:cNvSpPr txBox="1">
            <a:spLocks noChangeArrowheads="1"/>
          </p:cNvSpPr>
          <p:nvPr/>
        </p:nvSpPr>
        <p:spPr bwMode="auto">
          <a:xfrm>
            <a:off x="1676400" y="1219200"/>
            <a:ext cx="152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54321" name="Text Box 49"/>
          <p:cNvSpPr txBox="1">
            <a:spLocks noChangeArrowheads="1"/>
          </p:cNvSpPr>
          <p:nvPr/>
        </p:nvSpPr>
        <p:spPr bwMode="auto">
          <a:xfrm>
            <a:off x="1600200" y="1219200"/>
            <a:ext cx="1828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400">
                <a:latin typeface="Times New Roman" pitchFamily="18" charset="0"/>
              </a:rPr>
              <a:t>Phạm vi hoạt động</a:t>
            </a:r>
          </a:p>
        </p:txBody>
      </p:sp>
      <p:sp>
        <p:nvSpPr>
          <p:cNvPr id="54322" name="Text Box 50"/>
          <p:cNvSpPr txBox="1">
            <a:spLocks noChangeArrowheads="1"/>
          </p:cNvSpPr>
          <p:nvPr/>
        </p:nvSpPr>
        <p:spPr bwMode="auto">
          <a:xfrm>
            <a:off x="3657600" y="1219200"/>
            <a:ext cx="1828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400">
                <a:latin typeface="Times New Roman" pitchFamily="18" charset="0"/>
              </a:rPr>
              <a:t>Thời gian hoạt động</a:t>
            </a:r>
          </a:p>
        </p:txBody>
      </p:sp>
      <p:sp>
        <p:nvSpPr>
          <p:cNvPr id="54323" name="Text Box 51"/>
          <p:cNvSpPr txBox="1">
            <a:spLocks noChangeArrowheads="1"/>
          </p:cNvSpPr>
          <p:nvPr/>
        </p:nvSpPr>
        <p:spPr bwMode="auto">
          <a:xfrm>
            <a:off x="5715000" y="1295400"/>
            <a:ext cx="182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400">
                <a:latin typeface="Times New Roman" pitchFamily="18" charset="0"/>
              </a:rPr>
              <a:t>Hướng gió</a:t>
            </a:r>
          </a:p>
        </p:txBody>
      </p:sp>
      <p:sp>
        <p:nvSpPr>
          <p:cNvPr id="54324" name="Text Box 52"/>
          <p:cNvSpPr txBox="1">
            <a:spLocks noChangeArrowheads="1"/>
          </p:cNvSpPr>
          <p:nvPr/>
        </p:nvSpPr>
        <p:spPr bwMode="auto">
          <a:xfrm>
            <a:off x="7543800" y="12954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>
                <a:latin typeface="Times New Roman" pitchFamily="18" charset="0"/>
              </a:rPr>
              <a:t>Tính chất</a:t>
            </a:r>
          </a:p>
        </p:txBody>
      </p:sp>
      <p:sp>
        <p:nvSpPr>
          <p:cNvPr id="54326" name="Text Box 54"/>
          <p:cNvSpPr txBox="1">
            <a:spLocks noChangeArrowheads="1"/>
          </p:cNvSpPr>
          <p:nvPr/>
        </p:nvSpPr>
        <p:spPr bwMode="auto">
          <a:xfrm>
            <a:off x="1600200" y="2438400"/>
            <a:ext cx="19050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400">
                <a:latin typeface="Times New Roman" pitchFamily="18" charset="0"/>
              </a:rPr>
              <a:t>Từ áp cao cận chí tuyến về áp thấp ôn đới</a:t>
            </a:r>
          </a:p>
        </p:txBody>
      </p:sp>
      <p:sp>
        <p:nvSpPr>
          <p:cNvPr id="54327" name="Text Box 55"/>
          <p:cNvSpPr txBox="1">
            <a:spLocks noChangeArrowheads="1"/>
          </p:cNvSpPr>
          <p:nvPr/>
        </p:nvSpPr>
        <p:spPr bwMode="auto">
          <a:xfrm>
            <a:off x="1600200" y="4648200"/>
            <a:ext cx="19050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400">
                <a:latin typeface="Times New Roman" pitchFamily="18" charset="0"/>
              </a:rPr>
              <a:t>Từ áp cao cận  chí tuyến về áp thấp xích đạo</a:t>
            </a:r>
          </a:p>
        </p:txBody>
      </p:sp>
      <p:sp>
        <p:nvSpPr>
          <p:cNvPr id="54328" name="Text Box 56"/>
          <p:cNvSpPr txBox="1">
            <a:spLocks noChangeArrowheads="1"/>
          </p:cNvSpPr>
          <p:nvPr/>
        </p:nvSpPr>
        <p:spPr bwMode="auto">
          <a:xfrm>
            <a:off x="3733800" y="2743200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>
                <a:latin typeface="Times New Roman" pitchFamily="18" charset="0"/>
              </a:rPr>
              <a:t>Quanh năm</a:t>
            </a:r>
          </a:p>
        </p:txBody>
      </p:sp>
      <p:sp>
        <p:nvSpPr>
          <p:cNvPr id="54329" name="Text Box 57"/>
          <p:cNvSpPr txBox="1">
            <a:spLocks noChangeArrowheads="1"/>
          </p:cNvSpPr>
          <p:nvPr/>
        </p:nvSpPr>
        <p:spPr bwMode="auto">
          <a:xfrm>
            <a:off x="3657600" y="5334000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>
                <a:latin typeface="Times New Roman" pitchFamily="18" charset="0"/>
              </a:rPr>
              <a:t>Quanh năm</a:t>
            </a:r>
          </a:p>
        </p:txBody>
      </p:sp>
      <p:sp>
        <p:nvSpPr>
          <p:cNvPr id="54331" name="Text Box 59"/>
          <p:cNvSpPr txBox="1">
            <a:spLocks noChangeArrowheads="1"/>
          </p:cNvSpPr>
          <p:nvPr/>
        </p:nvSpPr>
        <p:spPr bwMode="auto">
          <a:xfrm>
            <a:off x="5715000" y="2286000"/>
            <a:ext cx="1828800" cy="173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400">
                <a:latin typeface="Times New Roman" pitchFamily="18" charset="0"/>
              </a:rPr>
              <a:t>- Tây Nam ở Bắc bán cầu</a:t>
            </a:r>
          </a:p>
          <a:p>
            <a:pPr algn="just">
              <a:spcBef>
                <a:spcPct val="50000"/>
              </a:spcBef>
              <a:buFontTx/>
              <a:buChar char="-"/>
            </a:pPr>
            <a:r>
              <a:rPr lang="en-US" altLang="en-US" sz="2400">
                <a:latin typeface="Times New Roman" pitchFamily="18" charset="0"/>
              </a:rPr>
              <a:t>Tây Bắc ở Nam bán cầu</a:t>
            </a:r>
          </a:p>
        </p:txBody>
      </p:sp>
      <p:sp>
        <p:nvSpPr>
          <p:cNvPr id="54332" name="Text Box 60"/>
          <p:cNvSpPr txBox="1">
            <a:spLocks noChangeArrowheads="1"/>
          </p:cNvSpPr>
          <p:nvPr/>
        </p:nvSpPr>
        <p:spPr bwMode="auto">
          <a:xfrm>
            <a:off x="5715000" y="4495800"/>
            <a:ext cx="1828800" cy="210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400">
                <a:latin typeface="Times New Roman" pitchFamily="18" charset="0"/>
              </a:rPr>
              <a:t>- Đông bắc ở Bắc bán cầu</a:t>
            </a:r>
          </a:p>
          <a:p>
            <a:pPr algn="just">
              <a:spcBef>
                <a:spcPct val="50000"/>
              </a:spcBef>
            </a:pPr>
            <a:r>
              <a:rPr lang="en-US" altLang="en-US" sz="2400">
                <a:latin typeface="Times New Roman" pitchFamily="18" charset="0"/>
              </a:rPr>
              <a:t>- Đông Nam ở Nam bán cầu</a:t>
            </a:r>
          </a:p>
        </p:txBody>
      </p:sp>
      <p:sp>
        <p:nvSpPr>
          <p:cNvPr id="54333" name="Text Box 61"/>
          <p:cNvSpPr txBox="1">
            <a:spLocks noChangeArrowheads="1"/>
          </p:cNvSpPr>
          <p:nvPr/>
        </p:nvSpPr>
        <p:spPr bwMode="auto">
          <a:xfrm>
            <a:off x="7543800" y="2438400"/>
            <a:ext cx="16002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400" dirty="0" err="1">
                <a:latin typeface="Times New Roman" pitchFamily="18" charset="0"/>
              </a:rPr>
              <a:t>Ẩm</a:t>
            </a:r>
            <a:r>
              <a:rPr lang="en-US" altLang="en-US" sz="2400" dirty="0">
                <a:latin typeface="Times New Roman" pitchFamily="18" charset="0"/>
              </a:rPr>
              <a:t>, </a:t>
            </a:r>
            <a:r>
              <a:rPr lang="en-US" altLang="en-US" sz="2400" dirty="0" err="1">
                <a:latin typeface="Times New Roman" pitchFamily="18" charset="0"/>
              </a:rPr>
              <a:t>gây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mưa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quanh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năm</a:t>
            </a:r>
            <a:endParaRPr lang="en-US" altLang="en-US" sz="2400" dirty="0">
              <a:latin typeface="Times New Roman" pitchFamily="18" charset="0"/>
            </a:endParaRPr>
          </a:p>
        </p:txBody>
      </p:sp>
      <p:sp>
        <p:nvSpPr>
          <p:cNvPr id="54334" name="Text Box 62"/>
          <p:cNvSpPr txBox="1">
            <a:spLocks noChangeArrowheads="1"/>
          </p:cNvSpPr>
          <p:nvPr/>
        </p:nvSpPr>
        <p:spPr bwMode="auto">
          <a:xfrm>
            <a:off x="7391400" y="51816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400">
                <a:latin typeface="Times New Roman" pitchFamily="18" charset="0"/>
              </a:rPr>
              <a:t>Khô</a:t>
            </a:r>
          </a:p>
        </p:txBody>
      </p:sp>
    </p:spTree>
    <p:extLst>
      <p:ext uri="{BB962C8B-B14F-4D97-AF65-F5344CB8AC3E}">
        <p14:creationId xmlns:p14="http://schemas.microsoft.com/office/powerpoint/2010/main" val="2289848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4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4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54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54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54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54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54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54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54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54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54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2000"/>
                                        <p:tgtEl>
                                          <p:spTgt spid="54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3" dur="2000"/>
                                        <p:tgtEl>
                                          <p:spTgt spid="543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2000"/>
                                        <p:tgtEl>
                                          <p:spTgt spid="54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3" dur="2000"/>
                                        <p:tgtEl>
                                          <p:spTgt spid="54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8" dur="2000"/>
                                        <p:tgtEl>
                                          <p:spTgt spid="54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316" grpId="0"/>
      <p:bldP spid="54317" grpId="0"/>
      <p:bldP spid="54318" grpId="0"/>
      <p:bldP spid="54319" grpId="0"/>
      <p:bldP spid="54321" grpId="0"/>
      <p:bldP spid="54322" grpId="0"/>
      <p:bldP spid="54323" grpId="0"/>
      <p:bldP spid="54324" grpId="0"/>
      <p:bldP spid="54326" grpId="0"/>
      <p:bldP spid="54328" grpId="0"/>
      <p:bldP spid="54329" grpId="0"/>
      <p:bldP spid="54331" grpId="0"/>
      <p:bldP spid="54332" grpId="0"/>
      <p:bldP spid="54333" grpId="0"/>
      <p:bldP spid="543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990600"/>
            <a:ext cx="9144000" cy="6858000"/>
          </a:xfrm>
        </p:spPr>
        <p:txBody>
          <a:bodyPr/>
          <a:lstStyle/>
          <a:p>
            <a:pPr marL="812800" indent="-812800" algn="just" eaLnBrk="1" hangingPunct="1">
              <a:defRPr/>
            </a:pPr>
            <a:r>
              <a:rPr lang="en-US" altLang="en-US" sz="2800" b="1" u="sng" dirty="0" smtClean="0">
                <a:latin typeface="Times New Roman" pitchFamily="18" charset="0"/>
              </a:rPr>
              <a:t>II. </a:t>
            </a:r>
            <a:r>
              <a:rPr lang="en-US" altLang="en-US" sz="2800" b="1" u="sng" dirty="0" err="1" smtClean="0">
                <a:latin typeface="Times New Roman" pitchFamily="18" charset="0"/>
              </a:rPr>
              <a:t>MỘT</a:t>
            </a:r>
            <a:r>
              <a:rPr lang="en-US" altLang="en-US" sz="2800" b="1" u="sng" dirty="0" smtClean="0">
                <a:latin typeface="Times New Roman" pitchFamily="18" charset="0"/>
              </a:rPr>
              <a:t> </a:t>
            </a:r>
            <a:r>
              <a:rPr lang="en-US" altLang="en-US" sz="2800" b="1" u="sng" dirty="0" err="1" smtClean="0">
                <a:latin typeface="Times New Roman" pitchFamily="18" charset="0"/>
              </a:rPr>
              <a:t>SỐ</a:t>
            </a:r>
            <a:r>
              <a:rPr lang="en-US" altLang="en-US" sz="2800" b="1" u="sng" dirty="0" smtClean="0">
                <a:latin typeface="Times New Roman" pitchFamily="18" charset="0"/>
              </a:rPr>
              <a:t> </a:t>
            </a:r>
            <a:r>
              <a:rPr lang="en-US" altLang="en-US" sz="2800" b="1" u="sng" dirty="0" err="1" smtClean="0">
                <a:latin typeface="Times New Roman" pitchFamily="18" charset="0"/>
              </a:rPr>
              <a:t>LOẠI</a:t>
            </a:r>
            <a:r>
              <a:rPr lang="en-US" altLang="en-US" sz="2800" b="1" u="sng" dirty="0" smtClean="0">
                <a:latin typeface="Times New Roman" pitchFamily="18" charset="0"/>
              </a:rPr>
              <a:t> </a:t>
            </a:r>
            <a:r>
              <a:rPr lang="en-US" altLang="en-US" sz="2800" b="1" u="sng" dirty="0" err="1" smtClean="0">
                <a:latin typeface="Times New Roman" pitchFamily="18" charset="0"/>
              </a:rPr>
              <a:t>GIÓ</a:t>
            </a:r>
            <a:r>
              <a:rPr lang="en-US" altLang="en-US" sz="2800" b="1" u="sng" dirty="0" smtClean="0">
                <a:latin typeface="Times New Roman" pitchFamily="18" charset="0"/>
              </a:rPr>
              <a:t> </a:t>
            </a:r>
            <a:r>
              <a:rPr lang="en-US" altLang="en-US" sz="2800" b="1" u="sng" dirty="0" err="1" smtClean="0">
                <a:latin typeface="Times New Roman" pitchFamily="18" charset="0"/>
              </a:rPr>
              <a:t>CHÍNH</a:t>
            </a:r>
            <a:endParaRPr lang="en-US" altLang="en-US" sz="2800" b="1" u="sng" dirty="0" smtClean="0">
              <a:latin typeface="Times New Roman" pitchFamily="18" charset="0"/>
            </a:endParaRPr>
          </a:p>
          <a:p>
            <a:pPr marL="812800" indent="-812800" algn="just" eaLnBrk="1" hangingPunct="1">
              <a:defRPr/>
            </a:pPr>
            <a:r>
              <a:rPr lang="en-US" altLang="en-US" sz="2800" b="1" u="sng" dirty="0" smtClean="0">
                <a:latin typeface="Times New Roman" pitchFamily="18" charset="0"/>
              </a:rPr>
              <a:t>3. </a:t>
            </a:r>
            <a:r>
              <a:rPr lang="en-US" altLang="en-US" sz="2800" b="1" u="sng" dirty="0" err="1" smtClean="0">
                <a:latin typeface="Times New Roman" pitchFamily="18" charset="0"/>
              </a:rPr>
              <a:t>Gió</a:t>
            </a:r>
            <a:r>
              <a:rPr lang="en-US" altLang="en-US" sz="2800" b="1" u="sng" dirty="0" smtClean="0">
                <a:latin typeface="Times New Roman" pitchFamily="18" charset="0"/>
              </a:rPr>
              <a:t> </a:t>
            </a:r>
            <a:r>
              <a:rPr lang="en-US" altLang="en-US" sz="2800" b="1" u="sng" dirty="0" err="1" smtClean="0">
                <a:latin typeface="Times New Roman" pitchFamily="18" charset="0"/>
              </a:rPr>
              <a:t>mùa</a:t>
            </a:r>
            <a:endParaRPr lang="en-US" altLang="en-US" dirty="0" smtClean="0">
              <a:latin typeface="Times New Roman" pitchFamily="18" charset="0"/>
            </a:endParaRPr>
          </a:p>
        </p:txBody>
      </p:sp>
      <p:sp>
        <p:nvSpPr>
          <p:cNvPr id="15363" name="Rectangle 5"/>
          <p:cNvSpPr>
            <a:spLocks noChangeArrowheads="1"/>
          </p:cNvSpPr>
          <p:nvPr/>
        </p:nvSpPr>
        <p:spPr bwMode="auto">
          <a:xfrm>
            <a:off x="0" y="0"/>
            <a:ext cx="91440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altLang="en-US" sz="2800" b="1" i="1" dirty="0" err="1" smtClean="0">
                <a:solidFill>
                  <a:srgbClr val="000000"/>
                </a:solidFill>
                <a:latin typeface="Times New Roman" pitchFamily="18" charset="0"/>
              </a:rPr>
              <a:t>BÀI</a:t>
            </a:r>
            <a:r>
              <a:rPr lang="en-US" altLang="en-US" sz="2800" b="1" i="1" dirty="0" smtClean="0">
                <a:solidFill>
                  <a:srgbClr val="000000"/>
                </a:solidFill>
                <a:latin typeface="Times New Roman" pitchFamily="18" charset="0"/>
              </a:rPr>
              <a:t> 8: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Sự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phân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bố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khí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áp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.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Một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số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loại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gió</a:t>
            </a: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00"/>
                </a:solidFill>
                <a:latin typeface="Times New Roman" pitchFamily="18" charset="0"/>
              </a:rPr>
              <a:t>chính</a:t>
            </a:r>
            <a:r>
              <a:rPr lang="en-US" altLang="en-US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17414" name="AutoShape 6"/>
          <p:cNvSpPr>
            <a:spLocks noChangeArrowheads="1"/>
          </p:cNvSpPr>
          <p:nvPr/>
        </p:nvSpPr>
        <p:spPr bwMode="auto">
          <a:xfrm>
            <a:off x="5029200" y="914400"/>
            <a:ext cx="3733800" cy="2209800"/>
          </a:xfrm>
          <a:prstGeom prst="cloudCallout">
            <a:avLst>
              <a:gd name="adj1" fmla="val -92306"/>
              <a:gd name="adj2" fmla="val 27731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altLang="en-US" sz="2800">
                <a:solidFill>
                  <a:srgbClr val="000000"/>
                </a:solidFill>
                <a:latin typeface="Times New Roman" pitchFamily="18" charset="0"/>
              </a:rPr>
              <a:t>Gió mùa là gì? Nguyên nhân hình thành gió mùa?</a:t>
            </a:r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0" y="4114800"/>
            <a:ext cx="9144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alt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- </a:t>
            </a:r>
            <a:r>
              <a:rPr lang="en-US" alt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Nguyên</a:t>
            </a:r>
            <a:r>
              <a:rPr lang="en-US" alt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nhân</a:t>
            </a:r>
            <a:r>
              <a:rPr lang="en-US" alt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: Do </a:t>
            </a:r>
            <a:r>
              <a:rPr lang="en-US" alt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sự</a:t>
            </a:r>
            <a:r>
              <a:rPr lang="en-US" alt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nóng</a:t>
            </a:r>
            <a:r>
              <a:rPr lang="en-US" alt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lên</a:t>
            </a:r>
            <a:r>
              <a:rPr lang="en-US" alt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và</a:t>
            </a:r>
            <a:r>
              <a:rPr lang="en-US" alt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lạnh</a:t>
            </a:r>
            <a:r>
              <a:rPr lang="en-US" alt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đi</a:t>
            </a:r>
            <a:r>
              <a:rPr lang="en-US" alt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không</a:t>
            </a:r>
            <a:r>
              <a:rPr lang="en-US" alt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đều</a:t>
            </a:r>
            <a:r>
              <a:rPr lang="en-US" alt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giữa</a:t>
            </a:r>
            <a:r>
              <a:rPr lang="en-US" alt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lục</a:t>
            </a:r>
            <a:r>
              <a:rPr lang="en-US" alt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địa</a:t>
            </a:r>
            <a:r>
              <a:rPr lang="en-US" alt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và</a:t>
            </a:r>
            <a:r>
              <a:rPr lang="en-US" alt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đại</a:t>
            </a:r>
            <a:r>
              <a:rPr lang="en-US" alt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dương</a:t>
            </a:r>
            <a:r>
              <a:rPr lang="en-US" alt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theo</a:t>
            </a:r>
            <a:r>
              <a:rPr lang="en-US" alt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mùa</a:t>
            </a:r>
            <a:r>
              <a:rPr lang="en-US" alt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.</a:t>
            </a:r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0" y="3200400"/>
            <a:ext cx="9144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dirty="0">
                <a:latin typeface="Times New Roman" pitchFamily="18" charset="0"/>
              </a:rPr>
              <a:t>- </a:t>
            </a:r>
            <a:r>
              <a:rPr lang="en-US" altLang="en-US" sz="2800" dirty="0" err="1">
                <a:latin typeface="Times New Roman" pitchFamily="18" charset="0"/>
              </a:rPr>
              <a:t>Khái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niệm</a:t>
            </a:r>
            <a:r>
              <a:rPr lang="en-US" altLang="en-US" sz="2800" dirty="0">
                <a:latin typeface="Times New Roman" pitchFamily="18" charset="0"/>
              </a:rPr>
              <a:t>: </a:t>
            </a:r>
            <a:r>
              <a:rPr lang="en-US" altLang="en-US" sz="2800" dirty="0" err="1">
                <a:latin typeface="Times New Roman" pitchFamily="18" charset="0"/>
              </a:rPr>
              <a:t>Là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loại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gió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thổi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theo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mùa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với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hướng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gió</a:t>
            </a:r>
            <a:r>
              <a:rPr lang="en-US" altLang="en-US" sz="2800" dirty="0">
                <a:latin typeface="Times New Roman" pitchFamily="18" charset="0"/>
              </a:rPr>
              <a:t> ở </a:t>
            </a:r>
            <a:r>
              <a:rPr lang="en-US" altLang="en-US" sz="2800" dirty="0" err="1">
                <a:latin typeface="Times New Roman" pitchFamily="18" charset="0"/>
              </a:rPr>
              <a:t>hai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mùa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trái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ngược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nhau</a:t>
            </a:r>
            <a:endParaRPr lang="en-US" altLang="en-US" sz="28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512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6" dur="20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74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74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4" grpId="0" animBg="1"/>
      <p:bldP spid="17414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66868004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796</Words>
  <Application>Microsoft Office PowerPoint</Application>
  <PresentationFormat>On-screen Show (4:3)</PresentationFormat>
  <Paragraphs>101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Times New Roman</vt:lpstr>
      <vt:lpstr>Verdana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II. MỘT SỐ LOẠI GIÓ CHÍNH 4. Gió địa phương a. Gió đất, gió biển</vt:lpstr>
      <vt:lpstr>4. Gió địa phương a. Gió đất - gió biển b. Gió fơn</vt:lpstr>
      <vt:lpstr>C, Gió núi – thung lũng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Microsoft account</cp:lastModifiedBy>
  <cp:revision>9</cp:revision>
  <dcterms:created xsi:type="dcterms:W3CDTF">2018-10-02T00:21:18Z</dcterms:created>
  <dcterms:modified xsi:type="dcterms:W3CDTF">2022-10-17T16:56:23Z</dcterms:modified>
</cp:coreProperties>
</file>