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9"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a:srgbClr val="0033CC"/>
    <a:srgbClr val="3333FF"/>
    <a:srgbClr val="FCFFEB"/>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81" autoAdjust="0"/>
  </p:normalViewPr>
  <p:slideViewPr>
    <p:cSldViewPr snapToGrid="0">
      <p:cViewPr varScale="1">
        <p:scale>
          <a:sx n="68" d="100"/>
          <a:sy n="68" d="100"/>
        </p:scale>
        <p:origin x="8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18.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1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12.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1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356331" y="175791"/>
            <a:ext cx="10018923" cy="893153"/>
            <a:chOff x="667123" y="193012"/>
            <a:chExt cx="10018923" cy="1072853"/>
          </a:xfrm>
        </p:grpSpPr>
        <p:sp>
          <p:nvSpPr>
            <p:cNvPr id="90" name="TextBox 89">
              <a:extLst>
                <a:ext uri="{FF2B5EF4-FFF2-40B4-BE49-F238E27FC236}">
                  <a16:creationId xmlns:a16="http://schemas.microsoft.com/office/drawing/2014/main" id="{2B53AA17-8B42-48DD-B71C-D6AC7B905F63}"/>
                </a:ext>
              </a:extLst>
            </p:cNvPr>
            <p:cNvSpPr txBox="1"/>
            <p:nvPr/>
          </p:nvSpPr>
          <p:spPr>
            <a:xfrm>
              <a:off x="3044169" y="283377"/>
              <a:ext cx="6473678" cy="924250"/>
            </a:xfrm>
            <a:prstGeom prst="rect">
              <a:avLst/>
            </a:prstGeom>
            <a:noFill/>
          </p:spPr>
          <p:txBody>
            <a:bodyPr wrap="square">
              <a:spAutoFit/>
            </a:bodyPr>
            <a:lstStyle/>
            <a:p>
              <a:pPr algn="ctr"/>
              <a:r>
                <a:rPr lang="en-US" sz="20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0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5:</a:t>
              </a:r>
              <a:r>
                <a:rPr lang="en-US" sz="20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HÌNH LĂNG TRỤ VÀ HÌNH HỘP</a:t>
              </a:r>
              <a:endParaRPr lang="en-US" sz="1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67123" y="193012"/>
              <a:ext cx="10018923" cy="1072853"/>
              <a:chOff x="667123" y="193012"/>
              <a:chExt cx="10018923"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71234"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709344" y="235355"/>
                <a:ext cx="2448929" cy="554551"/>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46149" y="660812"/>
                <a:ext cx="2448929" cy="55455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tắt</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lý</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thuyết</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dạng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32AA6121-8C35-4EED-9BF2-D1409B47B0B4}"/>
              </a:ext>
            </a:extLst>
          </p:cNvPr>
          <p:cNvPicPr>
            <a:picLocks noChangeAspect="1"/>
          </p:cNvPicPr>
          <p:nvPr/>
        </p:nvPicPr>
        <p:blipFill>
          <a:blip r:embed="rId5"/>
          <a:stretch>
            <a:fillRect/>
          </a:stretch>
        </p:blipFill>
        <p:spPr>
          <a:xfrm>
            <a:off x="11315040" y="20585"/>
            <a:ext cx="853514" cy="1079086"/>
          </a:xfrm>
          <a:prstGeom prst="rect">
            <a:avLst/>
          </a:prstGeom>
        </p:spPr>
      </p:pic>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1) </a:t>
                </a:r>
                <a:r>
                  <a:rPr lang="en-US" b="1" dirty="0" err="1">
                    <a:solidFill>
                      <a:srgbClr val="0000FF"/>
                    </a:solidFill>
                    <a:latin typeface="Aarial"/>
                  </a:rPr>
                  <a:t>Đường</a:t>
                </a:r>
                <a:r>
                  <a:rPr lang="en-US" b="1" dirty="0">
                    <a:solidFill>
                      <a:srgbClr val="0000FF"/>
                    </a:solidFill>
                    <a:latin typeface="Aarial"/>
                  </a:rPr>
                  <a:t> </a:t>
                </a:r>
                <a:r>
                  <a:rPr lang="en-US" b="1" dirty="0" err="1">
                    <a:solidFill>
                      <a:srgbClr val="0000FF"/>
                    </a:solidFill>
                    <a:latin typeface="Aarial"/>
                  </a:rPr>
                  <a:t>tròn</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endParaRPr lang="en-US" sz="3600" dirty="0"/>
              </a:p>
              <a:p>
                <a:pPr algn="just"/>
                <a:r>
                  <a:rPr lang="vi-VN" dirty="0">
                    <a:latin typeface="Aarial"/>
                  </a:rPr>
                  <a:t>Trong mặt phẳng toạ độ Oxy, ta quy ước: Chiều ngược chiều quay của kim đồng hồ là chiều dương và chiều quay của kim đồng hồ là chiều âm. Như vậy, mặt phẳng toạ độ Oxy đã được định hướng.</a:t>
                </a:r>
              </a:p>
              <a:p>
                <a:pPr algn="just"/>
                <a:r>
                  <a:rPr lang="vi-VN" dirty="0">
                    <a:latin typeface="Aarial"/>
                  </a:rPr>
                  <a:t>Trong mặt phẳng toạ độ đã được định hưỡng Oxy, lấy điểm A (1; 0). Đường tròn tâm  , bán kính OA = 1, được gọi là đuờng tròn lượng giác (hay đuờng tròn đơn vị) gốc.</a:t>
                </a:r>
                <a:endParaRPr lang="en-US" dirty="0">
                  <a:latin typeface="Aarial"/>
                </a:endParaRPr>
              </a:p>
              <a:p>
                <a:pPr marL="0" indent="0" algn="just">
                  <a:lnSpc>
                    <a:spcPct val="112000"/>
                  </a:lnSpc>
                  <a:spcBef>
                    <a:spcPts val="300"/>
                  </a:spcBef>
                  <a:spcAft>
                    <a:spcPts val="300"/>
                  </a:spcAft>
                  <a:buClr>
                    <a:srgbClr val="0000FF"/>
                  </a:buClr>
                  <a:buNone/>
                </a:pPr>
                <a:r>
                  <a:rPr lang="en-US" b="1" i="1" dirty="0">
                    <a:solidFill>
                      <a:srgbClr val="FF0000"/>
                    </a:solidFill>
                    <a:latin typeface="Aarial"/>
                  </a:rPr>
                  <a:t>  </a:t>
                </a:r>
                <a:r>
                  <a:rPr lang="en-US" b="1" i="1" dirty="0" err="1">
                    <a:solidFill>
                      <a:srgbClr val="FF0000"/>
                    </a:solidFill>
                    <a:latin typeface="Aarial"/>
                  </a:rPr>
                  <a:t>Chú</a:t>
                </a:r>
                <a:r>
                  <a:rPr lang="en-US" b="1" i="1" dirty="0">
                    <a:solidFill>
                      <a:srgbClr val="FF0000"/>
                    </a:solidFill>
                    <a:latin typeface="Aarial"/>
                  </a:rPr>
                  <a:t> ý:</a:t>
                </a:r>
                <a:r>
                  <a:rPr lang="en-US" dirty="0">
                    <a:latin typeface="Aarial"/>
                  </a:rPr>
                  <a:t> </a:t>
                </a:r>
                <a:r>
                  <a:rPr lang="en-US" dirty="0" err="1">
                    <a:latin typeface="Aarial"/>
                  </a:rPr>
                  <a:t>Các</a:t>
                </a:r>
                <a:r>
                  <a:rPr lang="en-US" dirty="0">
                    <a:latin typeface="Aarial"/>
                  </a:rPr>
                  <a:t> </a:t>
                </a:r>
                <a:r>
                  <a:rPr lang="en-US" dirty="0" err="1">
                    <a:latin typeface="Aarial"/>
                  </a:rPr>
                  <a:t>điểm</a:t>
                </a:r>
                <a:r>
                  <a:rPr lang="en-US" dirty="0">
                    <a:latin typeface="Aarial"/>
                  </a:rPr>
                  <a:t> </a:t>
                </a:r>
                <a14:m>
                  <m:oMath xmlns:m="http://schemas.openxmlformats.org/officeDocument/2006/math">
                    <m:r>
                      <a:rPr lang="en-US" i="1">
                        <a:latin typeface="Cambria Math" panose="02040503050406030204" pitchFamily="18" charset="0"/>
                      </a:rPr>
                      <m:t>𝐵</m:t>
                    </m:r>
                    <m:r>
                      <a:rPr lang="en-US" i="1">
                        <a:latin typeface="Cambria Math" panose="02040503050406030204" pitchFamily="18" charset="0"/>
                      </a:rPr>
                      <m:t>(0;1),</m:t>
                    </m:r>
                    <m:sSup>
                      <m:sSupPr>
                        <m:ctrlPr>
                          <a:rPr lang="en-US" i="1">
                            <a:latin typeface="Cambria Math" panose="02040503050406030204" pitchFamily="18" charset="0"/>
                          </a:rPr>
                        </m:ctrlPr>
                      </m:sSupPr>
                      <m:e>
                        <m:r>
                          <a:rPr lang="en-US" i="1">
                            <a:latin typeface="Cambria Math" panose="02040503050406030204" pitchFamily="18" charset="0"/>
                          </a:rPr>
                          <m:t>𝐴</m:t>
                        </m:r>
                      </m:e>
                      <m:sup>
                        <m:r>
                          <a:rPr lang="en-US" i="1">
                            <a:latin typeface="Cambria Math" panose="02040503050406030204" pitchFamily="18" charset="0"/>
                          </a:rPr>
                          <m:t>′</m:t>
                        </m:r>
                      </m:sup>
                    </m:sSup>
                    <m:r>
                      <a:rPr lang="en-US" i="1">
                        <a:latin typeface="Cambria Math" panose="02040503050406030204" pitchFamily="18" charset="0"/>
                      </a:rPr>
                      <m:t>(−1;0),</m:t>
                    </m:r>
                    <m:sSup>
                      <m:sSupPr>
                        <m:ctrlPr>
                          <a:rPr lang="en-US" i="1">
                            <a:latin typeface="Cambria Math" panose="02040503050406030204" pitchFamily="18" charset="0"/>
                          </a:rPr>
                        </m:ctrlPr>
                      </m:sSupPr>
                      <m:e>
                        <m:r>
                          <a:rPr lang="en-US" i="1">
                            <a:latin typeface="Cambria Math" panose="02040503050406030204" pitchFamily="18" charset="0"/>
                          </a:rPr>
                          <m:t>𝐵</m:t>
                        </m:r>
                      </m:e>
                      <m:sup>
                        <m:r>
                          <a:rPr lang="en-US" i="1">
                            <a:latin typeface="Cambria Math" panose="02040503050406030204" pitchFamily="18" charset="0"/>
                          </a:rPr>
                          <m:t>′</m:t>
                        </m:r>
                      </m:sup>
                    </m:sSup>
                    <m:r>
                      <a:rPr lang="en-US" i="1">
                        <a:latin typeface="Cambria Math" panose="02040503050406030204" pitchFamily="18" charset="0"/>
                      </a:rPr>
                      <m:t>(0;−1)</m:t>
                    </m:r>
                  </m:oMath>
                </a14:m>
                <a:r>
                  <a:rPr lang="en-US" dirty="0">
                    <a:latin typeface="Aarial"/>
                  </a:rPr>
                  <a:t> </a:t>
                </a:r>
                <a:r>
                  <a:rPr lang="en-US" dirty="0" err="1">
                    <a:latin typeface="Aarial"/>
                  </a:rPr>
                  <a:t>nằm</a:t>
                </a:r>
                <a:r>
                  <a:rPr lang="en-US" dirty="0">
                    <a:latin typeface="Aarial"/>
                  </a:rPr>
                  <a:t> </a:t>
                </a: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292" t="-2457" r="-129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060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14AD3D6-9FBA-1253-11ED-360BABF4CC23}"/>
              </a:ext>
            </a:extLst>
          </p:cNvPr>
          <p:cNvPicPr>
            <a:picLocks noChangeAspect="1"/>
          </p:cNvPicPr>
          <p:nvPr/>
        </p:nvPicPr>
        <p:blipFill>
          <a:blip r:embed="rId2"/>
          <a:stretch>
            <a:fillRect/>
          </a:stretch>
        </p:blipFill>
        <p:spPr>
          <a:xfrm>
            <a:off x="232850" y="2057668"/>
            <a:ext cx="11843419" cy="2989442"/>
          </a:xfrm>
          <a:prstGeom prst="rect">
            <a:avLst/>
          </a:prstGeom>
        </p:spPr>
      </p:pic>
    </p:spTree>
    <p:extLst>
      <p:ext uri="{BB962C8B-B14F-4D97-AF65-F5344CB8AC3E}">
        <p14:creationId xmlns:p14="http://schemas.microsoft.com/office/powerpoint/2010/main" val="3960766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latin typeface="Aarial"/>
                </a:endParaRPr>
              </a:p>
              <a:p>
                <a:pPr marL="0" indent="0" algn="just">
                  <a:lnSpc>
                    <a:spcPct val="112000"/>
                  </a:lnSpc>
                  <a:spcBef>
                    <a:spcPts val="300"/>
                  </a:spcBef>
                  <a:spcAft>
                    <a:spcPts val="300"/>
                  </a:spcAft>
                  <a:buClr>
                    <a:srgbClr val="0000FF"/>
                  </a:buClr>
                  <a:buNone/>
                </a:pPr>
                <a:r>
                  <a:rPr lang="en-US" dirty="0" err="1">
                    <a:latin typeface="Aarial"/>
                  </a:rPr>
                  <a:t>Dấu</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𝑂𝐴</m:t>
                        </m:r>
                        <m:r>
                          <a:rPr lang="en-US" i="1">
                            <a:latin typeface="Cambria Math" panose="02040503050406030204" pitchFamily="18" charset="0"/>
                          </a:rPr>
                          <m:t>,</m:t>
                        </m:r>
                        <m:r>
                          <a:rPr lang="en-US" i="1">
                            <a:latin typeface="Cambria Math" panose="02040503050406030204" pitchFamily="18" charset="0"/>
                          </a:rPr>
                          <m:t>𝑂𝑀</m:t>
                        </m:r>
                      </m:e>
                    </m:d>
                  </m:oMath>
                </a14:m>
                <a:r>
                  <a:rPr lang="en-US" dirty="0" err="1">
                    <a:latin typeface="Aarial"/>
                  </a:rPr>
                  <a:t>phụ</a:t>
                </a:r>
                <a:r>
                  <a:rPr lang="en-US" dirty="0">
                    <a:latin typeface="Aarial"/>
                  </a:rPr>
                  <a:t> </a:t>
                </a:r>
                <a:r>
                  <a:rPr lang="en-US" dirty="0" err="1">
                    <a:latin typeface="Aarial"/>
                  </a:rPr>
                  <a:t>thuộc</a:t>
                </a:r>
                <a:r>
                  <a:rPr lang="en-US" dirty="0">
                    <a:latin typeface="Aarial"/>
                  </a:rPr>
                  <a:t> </a:t>
                </a:r>
                <a:r>
                  <a:rPr lang="en-US" dirty="0" err="1">
                    <a:latin typeface="Aarial"/>
                  </a:rPr>
                  <a:t>vào</a:t>
                </a:r>
                <a:r>
                  <a:rPr lang="en-US" dirty="0">
                    <a:latin typeface="Aarial"/>
                  </a:rPr>
                  <a:t> </a:t>
                </a:r>
                <a:r>
                  <a:rPr lang="en-US" dirty="0" err="1">
                    <a:latin typeface="Aarial"/>
                  </a:rPr>
                  <a:t>vị</a:t>
                </a:r>
                <a:r>
                  <a:rPr lang="en-US" dirty="0">
                    <a:latin typeface="Aarial"/>
                  </a:rPr>
                  <a:t> </a:t>
                </a:r>
                <a:r>
                  <a:rPr lang="en-US" dirty="0" err="1">
                    <a:latin typeface="Aarial"/>
                  </a:rPr>
                  <a:t>trí</a:t>
                </a:r>
                <a:r>
                  <a:rPr lang="en-US" dirty="0">
                    <a:latin typeface="Aarial"/>
                  </a:rPr>
                  <a:t> </a:t>
                </a:r>
                <a:r>
                  <a:rPr lang="en-US" dirty="0" err="1">
                    <a:latin typeface="Aarial"/>
                  </a:rPr>
                  <a:t>điểm</a:t>
                </a:r>
                <a:r>
                  <a:rPr lang="en-US" dirty="0">
                    <a:latin typeface="Aarial"/>
                  </a:rPr>
                  <a:t> M </a:t>
                </a: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Hình</a:t>
                </a:r>
                <a:r>
                  <a:rPr lang="en-US" dirty="0">
                    <a:latin typeface="Aarial"/>
                  </a:rPr>
                  <a:t> 12). </a:t>
                </a:r>
                <a:r>
                  <a:rPr lang="en-US" dirty="0" err="1">
                    <a:latin typeface="Aarial"/>
                  </a:rPr>
                  <a:t>Bảng</a:t>
                </a:r>
                <a:r>
                  <a:rPr lang="en-US" dirty="0">
                    <a:latin typeface="Aarial"/>
                  </a:rPr>
                  <a:t> </a:t>
                </a:r>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dấu</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 </a:t>
                </a: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r="-129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2018E52-0328-F8AC-CA4D-58FB00D0329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9044949" y="3611543"/>
            <a:ext cx="2458889" cy="2372954"/>
          </a:xfrm>
          <a:prstGeom prst="rect">
            <a:avLst/>
          </a:prstGeom>
        </p:spPr>
      </p:pic>
      <p:pic>
        <p:nvPicPr>
          <p:cNvPr id="8" name="Picture 7">
            <a:extLst>
              <a:ext uri="{FF2B5EF4-FFF2-40B4-BE49-F238E27FC236}">
                <a16:creationId xmlns:a16="http://schemas.microsoft.com/office/drawing/2014/main" id="{C64733B4-2299-0E71-BA81-85FEBA972D1C}"/>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135" t="5012"/>
          <a:stretch/>
        </p:blipFill>
        <p:spPr bwMode="auto">
          <a:xfrm>
            <a:off x="1340111" y="3751377"/>
            <a:ext cx="6499474" cy="27904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14739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dirty="0">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tắt</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lý</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thuyết</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vi-VN"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D427B3F-F82E-4940-3C39-8B8A5BBCA290}"/>
              </a:ext>
            </a:extLst>
          </p:cNvPr>
          <p:cNvPicPr>
            <a:picLocks noChangeAspect="1"/>
          </p:cNvPicPr>
          <p:nvPr/>
        </p:nvPicPr>
        <p:blipFill>
          <a:blip r:embed="rId2"/>
          <a:stretch>
            <a:fillRect/>
          </a:stretch>
        </p:blipFill>
        <p:spPr>
          <a:xfrm>
            <a:off x="866562" y="2233298"/>
            <a:ext cx="5274961" cy="643629"/>
          </a:xfrm>
          <a:prstGeom prst="rect">
            <a:avLst/>
          </a:prstGeom>
        </p:spPr>
      </p:pic>
      <p:pic>
        <p:nvPicPr>
          <p:cNvPr id="13" name="Picture 12">
            <a:extLst>
              <a:ext uri="{FF2B5EF4-FFF2-40B4-BE49-F238E27FC236}">
                <a16:creationId xmlns:a16="http://schemas.microsoft.com/office/drawing/2014/main" id="{B5102A59-3200-B231-8802-81C893F3448E}"/>
              </a:ext>
            </a:extLst>
          </p:cNvPr>
          <p:cNvPicPr>
            <a:picLocks noChangeAspect="1"/>
          </p:cNvPicPr>
          <p:nvPr/>
        </p:nvPicPr>
        <p:blipFill>
          <a:blip r:embed="rId3"/>
          <a:stretch>
            <a:fillRect/>
          </a:stretch>
        </p:blipFill>
        <p:spPr>
          <a:xfrm>
            <a:off x="773797" y="2838592"/>
            <a:ext cx="5685936" cy="859502"/>
          </a:xfrm>
          <a:prstGeom prst="rect">
            <a:avLst/>
          </a:prstGeom>
        </p:spPr>
      </p:pic>
      <p:pic>
        <p:nvPicPr>
          <p:cNvPr id="17" name="Picture 16">
            <a:extLst>
              <a:ext uri="{FF2B5EF4-FFF2-40B4-BE49-F238E27FC236}">
                <a16:creationId xmlns:a16="http://schemas.microsoft.com/office/drawing/2014/main" id="{2978EE91-F44E-9207-8873-26A01379D494}"/>
              </a:ext>
            </a:extLst>
          </p:cNvPr>
          <p:cNvPicPr>
            <a:picLocks noChangeAspect="1"/>
          </p:cNvPicPr>
          <p:nvPr/>
        </p:nvPicPr>
        <p:blipFill>
          <a:blip r:embed="rId4"/>
          <a:stretch>
            <a:fillRect/>
          </a:stretch>
        </p:blipFill>
        <p:spPr>
          <a:xfrm>
            <a:off x="633791" y="3780920"/>
            <a:ext cx="5507733" cy="866550"/>
          </a:xfrm>
          <a:prstGeom prst="rect">
            <a:avLst/>
          </a:prstGeom>
        </p:spPr>
      </p:pic>
      <p:pic>
        <p:nvPicPr>
          <p:cNvPr id="19" name="Picture 18">
            <a:extLst>
              <a:ext uri="{FF2B5EF4-FFF2-40B4-BE49-F238E27FC236}">
                <a16:creationId xmlns:a16="http://schemas.microsoft.com/office/drawing/2014/main" id="{FEE5B877-0402-2B0D-1C9B-294C42752DB5}"/>
              </a:ext>
            </a:extLst>
          </p:cNvPr>
          <p:cNvPicPr>
            <a:picLocks noChangeAspect="1"/>
          </p:cNvPicPr>
          <p:nvPr/>
        </p:nvPicPr>
        <p:blipFill>
          <a:blip r:embed="rId5"/>
          <a:stretch>
            <a:fillRect/>
          </a:stretch>
        </p:blipFill>
        <p:spPr>
          <a:xfrm>
            <a:off x="633790" y="4787056"/>
            <a:ext cx="5152861" cy="911766"/>
          </a:xfrm>
          <a:prstGeom prst="rect">
            <a:avLst/>
          </a:prstGeom>
        </p:spPr>
      </p:pic>
    </p:spTree>
    <p:extLst>
      <p:ext uri="{BB962C8B-B14F-4D97-AF65-F5344CB8AC3E}">
        <p14:creationId xmlns:p14="http://schemas.microsoft.com/office/powerpoint/2010/main" val="3262694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latin typeface="Aarial"/>
            </a:endParaRPr>
          </a:p>
          <a:p>
            <a:pPr marL="0" indent="0" algn="just">
              <a:lnSpc>
                <a:spcPct val="112000"/>
              </a:lnSpc>
              <a:spcBef>
                <a:spcPts val="300"/>
              </a:spcBef>
              <a:spcAft>
                <a:spcPts val="300"/>
              </a:spcAft>
              <a:buClr>
                <a:srgbClr val="0000FF"/>
              </a:buClr>
              <a:buNone/>
            </a:pPr>
            <a:r>
              <a:rPr lang="en-US" dirty="0" err="1">
                <a:latin typeface="Aarial"/>
              </a:rPr>
              <a:t>Bảng</a:t>
            </a:r>
            <a:r>
              <a:rPr lang="en-US" dirty="0">
                <a:latin typeface="Aarial"/>
              </a:rPr>
              <a:t> </a:t>
            </a:r>
            <a:r>
              <a:rPr lang="en-US" dirty="0" err="1">
                <a:latin typeface="Aarial"/>
              </a:rPr>
              <a:t>dưới</a:t>
            </a:r>
            <a:r>
              <a:rPr lang="en-US" dirty="0">
                <a:latin typeface="Aarial"/>
              </a:rPr>
              <a:t> </a:t>
            </a:r>
            <a:r>
              <a:rPr lang="en-US" dirty="0" err="1">
                <a:latin typeface="Aarial"/>
              </a:rPr>
              <a:t>đây</a:t>
            </a:r>
            <a:r>
              <a:rPr lang="en-US" dirty="0">
                <a:latin typeface="Aarial"/>
              </a:rPr>
              <a:t> </a:t>
            </a:r>
            <a:r>
              <a:rPr lang="en-US" dirty="0" err="1">
                <a:latin typeface="Aarial"/>
              </a:rPr>
              <a:t>nêu</a:t>
            </a:r>
            <a:r>
              <a:rPr lang="en-US" dirty="0">
                <a:latin typeface="Aarial"/>
              </a:rPr>
              <a:t> </a:t>
            </a:r>
            <a:r>
              <a:rPr lang="en-US" dirty="0" err="1">
                <a:latin typeface="Aarial"/>
              </a:rPr>
              <a:t>lên</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góc</a:t>
            </a:r>
            <a:r>
              <a:rPr lang="en-US" dirty="0">
                <a:latin typeface="Aarial"/>
              </a:rPr>
              <a:t> </a:t>
            </a:r>
            <a:r>
              <a:rPr lang="en-US" dirty="0" err="1">
                <a:latin typeface="Aarial"/>
              </a:rPr>
              <a:t>đặc</a:t>
            </a:r>
            <a:r>
              <a:rPr lang="en-US" dirty="0">
                <a:latin typeface="Aarial"/>
              </a:rPr>
              <a:t> </a:t>
            </a:r>
            <a:r>
              <a:rPr lang="en-US" dirty="0" err="1">
                <a:latin typeface="Aarial"/>
              </a:rPr>
              <a:t>biệt</a:t>
            </a: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1E4973D-D5BD-01A0-A1DE-70A21995DB5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312199" y="2650961"/>
            <a:ext cx="8335384" cy="3766631"/>
          </a:xfrm>
          <a:prstGeom prst="rect">
            <a:avLst/>
          </a:prstGeom>
        </p:spPr>
      </p:pic>
    </p:spTree>
    <p:extLst>
      <p:ext uri="{BB962C8B-B14F-4D97-AF65-F5344CB8AC3E}">
        <p14:creationId xmlns:p14="http://schemas.microsoft.com/office/powerpoint/2010/main" val="1216980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cho</a:t>
                </a:r>
                <a:r>
                  <a:rPr lang="en-US" dirty="0">
                    <a:latin typeface="Aarial"/>
                  </a:rPr>
                  <a:t> </a:t>
                </a:r>
                <a:r>
                  <a:rPr lang="en-US" dirty="0" err="1">
                    <a:latin typeface="Aarial"/>
                  </a:rPr>
                  <a:t>hai</a:t>
                </a:r>
                <a:r>
                  <a:rPr lang="en-US" dirty="0">
                    <a:latin typeface="Aarial"/>
                  </a:rPr>
                  <a:t> </a:t>
                </a:r>
                <a:r>
                  <a:rPr lang="en-US" dirty="0" err="1">
                    <a:latin typeface="Aarial"/>
                  </a:rPr>
                  <a:t>điểm</a:t>
                </a:r>
                <a:r>
                  <a:rPr lang="en-US" dirty="0">
                    <a:latin typeface="Aarial"/>
                  </a:rPr>
                  <a:t> M, </a:t>
                </a:r>
                <a:r>
                  <a:rPr lang="en-US" dirty="0" err="1">
                    <a:latin typeface="Aarial"/>
                  </a:rPr>
                  <a:t>M’sao</a:t>
                </a:r>
                <a:r>
                  <a:rPr lang="en-US" dirty="0">
                    <a:latin typeface="Aarial"/>
                  </a:rPr>
                  <a:t> </a:t>
                </a:r>
                <a:r>
                  <a:rPr lang="en-US" dirty="0" err="1">
                    <a:latin typeface="Aarial"/>
                  </a:rPr>
                  <a:t>cho</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𝑂𝐴</m:t>
                    </m:r>
                    <m:r>
                      <a:rPr lang="en-US" i="1">
                        <a:latin typeface="Cambria Math" panose="02040503050406030204" pitchFamily="18" charset="0"/>
                      </a:rPr>
                      <m:t>, </m:t>
                    </m:r>
                    <m:r>
                      <a:rPr lang="en-US" i="1">
                        <a:latin typeface="Cambria Math" panose="02040503050406030204" pitchFamily="18" charset="0"/>
                      </a:rPr>
                      <m:t>𝑂𝑀</m:t>
                    </m:r>
                    <m:r>
                      <a:rPr lang="en-US" i="1">
                        <a:latin typeface="Cambria Math" panose="02040503050406030204" pitchFamily="18" charset="0"/>
                      </a:rPr>
                      <m:t>)=</m:t>
                    </m:r>
                    <m:r>
                      <a:rPr lang="en-US" i="1">
                        <a:latin typeface="Cambria Math" panose="02040503050406030204" pitchFamily="18" charset="0"/>
                      </a:rPr>
                      <m:t>𝛼</m:t>
                    </m:r>
                  </m:oMath>
                </a14:m>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𝑂𝐴</m:t>
                        </m:r>
                        <m:r>
                          <a:rPr lang="en-US" i="1">
                            <a:latin typeface="Cambria Math" panose="02040503050406030204" pitchFamily="18" charset="0"/>
                          </a:rPr>
                          <m:t>, </m:t>
                        </m:r>
                        <m:r>
                          <a:rPr lang="en-US" i="1">
                            <a:latin typeface="Cambria Math" panose="02040503050406030204" pitchFamily="18" charset="0"/>
                          </a:rPr>
                          <m:t>𝑂𝑀</m:t>
                        </m:r>
                        <m:r>
                          <a:rPr lang="en-US" i="1">
                            <a:latin typeface="Cambria Math" panose="02040503050406030204" pitchFamily="18" charset="0"/>
                          </a:rPr>
                          <m:t>′</m:t>
                        </m:r>
                      </m:e>
                    </m:d>
                    <m:r>
                      <a:rPr lang="en-US" i="1">
                        <a:latin typeface="Cambria Math" panose="02040503050406030204" pitchFamily="18" charset="0"/>
                      </a:rPr>
                      <m:t>=–</m:t>
                    </m:r>
                    <m:r>
                      <a:rPr lang="en-US" i="1">
                        <a:latin typeface="Cambria Math" panose="02040503050406030204" pitchFamily="18" charset="0"/>
                      </a:rPr>
                      <m:t>𝛼</m:t>
                    </m:r>
                    <m:r>
                      <a:rPr lang="en-US" b="0" i="0" smtClean="0">
                        <a:latin typeface="Cambria Math" panose="02040503050406030204" pitchFamily="18" charset="0"/>
                      </a:rPr>
                      <m:t> </m:t>
                    </m:r>
                  </m:oMath>
                </a14:m>
                <a:r>
                  <a:rPr lang="en-US" dirty="0">
                    <a:latin typeface="Aarial"/>
                  </a:rPr>
                  <a:t>(</a:t>
                </a:r>
                <a:r>
                  <a:rPr lang="en-US" dirty="0" err="1">
                    <a:latin typeface="Aarial"/>
                  </a:rPr>
                  <a:t>Hình</a:t>
                </a:r>
                <a:r>
                  <a:rPr lang="en-US" dirty="0">
                    <a:latin typeface="Aarial"/>
                  </a:rPr>
                  <a:t> 13).</a:t>
                </a:r>
              </a:p>
              <a:p>
                <a:pPr marL="0" indent="0">
                  <a:buNone/>
                </a:pPr>
                <a:r>
                  <a:rPr lang="en-US" dirty="0">
                    <a:latin typeface="Aarial"/>
                  </a:rPr>
                  <a:t>Ta </a:t>
                </a:r>
                <a:r>
                  <a:rPr lang="en-US" dirty="0" err="1">
                    <a:latin typeface="Aarial"/>
                  </a:rPr>
                  <a:t>có</a:t>
                </a:r>
                <a:r>
                  <a:rPr lang="en-US" dirty="0">
                    <a:latin typeface="Aarial"/>
                  </a:rPr>
                  <a:t> </a:t>
                </a:r>
                <a:r>
                  <a:rPr lang="en-US" dirty="0" err="1">
                    <a:latin typeface="Aarial"/>
                  </a:rPr>
                  <a:t>các</a:t>
                </a:r>
                <a:r>
                  <a:rPr lang="en-US" dirty="0">
                    <a:latin typeface="Aarial"/>
                  </a:rPr>
                  <a:t> </a:t>
                </a:r>
                <a:r>
                  <a:rPr lang="en-US" dirty="0" err="1">
                    <a:latin typeface="Aarial"/>
                  </a:rPr>
                  <a:t>công</a:t>
                </a:r>
                <a:r>
                  <a:rPr lang="en-US" dirty="0">
                    <a:latin typeface="Aarial"/>
                  </a:rPr>
                  <a:t> </a:t>
                </a:r>
                <a:r>
                  <a:rPr lang="en-US" dirty="0" err="1">
                    <a:latin typeface="Aarial"/>
                  </a:rPr>
                  <a:t>thức</a:t>
                </a:r>
                <a:r>
                  <a:rPr lang="en-US" dirty="0">
                    <a:latin typeface="Aarial"/>
                  </a:rPr>
                  <a:t> </a:t>
                </a:r>
                <a:r>
                  <a:rPr lang="en-US" dirty="0" err="1">
                    <a:latin typeface="Aarial"/>
                  </a:rPr>
                  <a:t>sau</a:t>
                </a:r>
                <a:r>
                  <a:rPr lang="en-US" dirty="0">
                    <a:latin typeface="Aarial"/>
                  </a:rPr>
                  <a:t> </a:t>
                </a:r>
                <a:r>
                  <a:rPr lang="en-US" dirty="0" err="1">
                    <a:latin typeface="Aarial"/>
                  </a:rPr>
                  <a:t>cho</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đối</a:t>
                </a:r>
                <a:r>
                  <a:rPr lang="en-US" dirty="0">
                    <a:latin typeface="Aarial"/>
                  </a:rPr>
                  <a:t> </a:t>
                </a:r>
                <a:r>
                  <a:rPr lang="en-US" dirty="0" err="1">
                    <a:latin typeface="Aarial"/>
                  </a:rPr>
                  <a:t>nhau</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𝛼</m:t>
                        </m:r>
                        <m:r>
                          <m:rPr>
                            <m:nor/>
                          </m:rPr>
                          <a:rPr lang="en-US">
                            <a:latin typeface="Aarial"/>
                          </a:rPr>
                          <m:t> </m:t>
                        </m:r>
                        <m:r>
                          <m:rPr>
                            <m:nor/>
                          </m:rPr>
                          <a:rPr lang="en-US">
                            <a:latin typeface="Aarial"/>
                          </a:rPr>
                          <m:t>v</m:t>
                        </m:r>
                        <m:r>
                          <m:rPr>
                            <m:nor/>
                          </m:rPr>
                          <a:rPr lang="en-US">
                            <a:latin typeface="Aarial"/>
                          </a:rPr>
                          <m:t>à </m:t>
                        </m:r>
                        <m:r>
                          <m:rPr>
                            <m:nor/>
                          </m:rPr>
                          <a:rPr lang="en-US" i="1">
                            <a:latin typeface="Aarial"/>
                          </a:rPr>
                          <m:t>−</m:t>
                        </m:r>
                        <m:r>
                          <a:rPr lang="en-US" i="1">
                            <a:latin typeface="Cambria Math" panose="02040503050406030204" pitchFamily="18" charset="0"/>
                          </a:rPr>
                          <m:t>𝛼</m:t>
                        </m:r>
                      </m:e>
                    </m:d>
                  </m:oMath>
                </a14:m>
                <a:r>
                  <a:rPr lang="en-US" dirty="0">
                    <a:latin typeface="Aarial"/>
                  </a:rPr>
                  <a:t>:</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𝑡𝑎𝑛</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𝑐𝑜𝑡</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oMath>
                </a14:m>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F591C2C-F624-8F3B-E571-296DEBE5B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5971" y="3697570"/>
            <a:ext cx="2446186" cy="2542682"/>
          </a:xfrm>
          <a:prstGeom prst="rect">
            <a:avLst/>
          </a:prstGeom>
        </p:spPr>
      </p:pic>
    </p:spTree>
    <p:extLst>
      <p:ext uri="{BB962C8B-B14F-4D97-AF65-F5344CB8AC3E}">
        <p14:creationId xmlns:p14="http://schemas.microsoft.com/office/powerpoint/2010/main" val="3736348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up)">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up)">
                                      <p:cBhvr>
                                        <p:cTn id="32" dur="5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wipe(up)">
                                      <p:cBhvr>
                                        <p:cTn id="3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a:latin typeface="Aarial"/>
                  </a:rPr>
                  <a:t>Ta </a:t>
                </a:r>
                <a:r>
                  <a:rPr lang="en-US" dirty="0" err="1">
                    <a:latin typeface="Aarial"/>
                  </a:rPr>
                  <a:t>cũng</a:t>
                </a:r>
                <a:r>
                  <a:rPr lang="en-US" dirty="0">
                    <a:latin typeface="Aarial"/>
                  </a:rPr>
                  <a:t> </a:t>
                </a:r>
                <a:r>
                  <a:rPr lang="en-US" dirty="0" err="1">
                    <a:latin typeface="Aarial"/>
                  </a:rPr>
                  <a:t>có</a:t>
                </a:r>
                <a:r>
                  <a:rPr lang="en-US" dirty="0">
                    <a:latin typeface="Aarial"/>
                  </a:rPr>
                  <a:t> </a:t>
                </a:r>
                <a:r>
                  <a:rPr lang="en-US" dirty="0" err="1">
                    <a:latin typeface="Aarial"/>
                  </a:rPr>
                  <a:t>công</a:t>
                </a:r>
                <a:r>
                  <a:rPr lang="en-US" dirty="0">
                    <a:latin typeface="Aarial"/>
                  </a:rPr>
                  <a:t> </a:t>
                </a:r>
                <a:r>
                  <a:rPr lang="en-US" dirty="0" err="1">
                    <a:latin typeface="Aarial"/>
                  </a:rPr>
                  <a:t>thức</a:t>
                </a:r>
                <a:r>
                  <a:rPr lang="en-US" dirty="0">
                    <a:latin typeface="Aarial"/>
                  </a:rPr>
                  <a:t> </a:t>
                </a:r>
                <a:r>
                  <a:rPr lang="en-US" dirty="0" err="1">
                    <a:latin typeface="Aarial"/>
                  </a:rPr>
                  <a:t>sau</a:t>
                </a:r>
                <a:r>
                  <a:rPr lang="en-US" dirty="0">
                    <a:latin typeface="Aarial"/>
                  </a:rPr>
                  <a:t> </a:t>
                </a:r>
                <a:r>
                  <a:rPr lang="en-US" dirty="0" err="1">
                    <a:latin typeface="Aarial"/>
                  </a:rPr>
                  <a:t>cho</a:t>
                </a:r>
                <a:r>
                  <a:rPr lang="en-US" dirty="0">
                    <a:latin typeface="Aarial"/>
                  </a:rPr>
                  <a:t>:</a:t>
                </a:r>
              </a:p>
              <a:p>
                <a:pPr marL="0" indent="0">
                  <a:buNone/>
                </a:pPr>
                <a:r>
                  <a:rPr lang="en-US" dirty="0">
                    <a:latin typeface="Aarial"/>
                  </a:rPr>
                  <a:t>Hai </a:t>
                </a:r>
                <a:r>
                  <a:rPr lang="en-US" dirty="0" err="1">
                    <a:latin typeface="Aarial"/>
                  </a:rPr>
                  <a:t>góc</a:t>
                </a:r>
                <a:r>
                  <a:rPr lang="en-US" dirty="0">
                    <a:latin typeface="Aarial"/>
                  </a:rPr>
                  <a:t> </a:t>
                </a:r>
                <a:r>
                  <a:rPr lang="en-US" dirty="0" err="1">
                    <a:latin typeface="Aarial"/>
                  </a:rPr>
                  <a:t>hơn</a:t>
                </a:r>
                <a:r>
                  <a:rPr lang="en-US" dirty="0">
                    <a:latin typeface="Aarial"/>
                  </a:rPr>
                  <a:t> </a:t>
                </a:r>
                <a:r>
                  <a:rPr lang="en-US" dirty="0" err="1">
                    <a:latin typeface="Aarial"/>
                  </a:rPr>
                  <a:t>kém</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𝜋</m:t>
                    </m:r>
                    <m:d>
                      <m:dPr>
                        <m:ctrlPr>
                          <a:rPr lang="en-US" i="1">
                            <a:latin typeface="Cambria Math" panose="02040503050406030204" pitchFamily="18" charset="0"/>
                          </a:rPr>
                        </m:ctrlPr>
                      </m:dPr>
                      <m:e>
                        <m:r>
                          <a:rPr lang="en-US" i="1">
                            <a:latin typeface="Cambria Math" panose="02040503050406030204" pitchFamily="18" charset="0"/>
                          </a:rPr>
                          <m:t>𝛼</m:t>
                        </m:r>
                        <m:r>
                          <m:rPr>
                            <m:nor/>
                          </m:rPr>
                          <a:rPr lang="en-US">
                            <a:latin typeface="Aarial"/>
                          </a:rPr>
                          <m:t> </m:t>
                        </m:r>
                        <m:r>
                          <m:rPr>
                            <m:nor/>
                          </m:rPr>
                          <a:rPr lang="en-US">
                            <a:latin typeface="Aarial"/>
                          </a:rPr>
                          <m:t>v</m:t>
                        </m:r>
                        <m:r>
                          <m:rPr>
                            <m:nor/>
                          </m:rPr>
                          <a:rPr lang="en-US">
                            <a:latin typeface="Aarial"/>
                          </a:rPr>
                          <m:t>à </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𝜋</m:t>
                        </m:r>
                      </m:e>
                    </m:d>
                  </m:oMath>
                </a14:m>
                <a:r>
                  <a:rPr lang="en-US" dirty="0">
                    <a:latin typeface="Aarial"/>
                  </a:rPr>
                  <a:t> (</a:t>
                </a:r>
                <a:r>
                  <a:rPr lang="en-US" dirty="0" err="1">
                    <a:latin typeface="Aarial"/>
                  </a:rPr>
                  <a:t>Hình</a:t>
                </a:r>
                <a:r>
                  <a:rPr lang="en-US" dirty="0">
                    <a:latin typeface="Aarial"/>
                  </a:rPr>
                  <a:t> 14):</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r>
                      <a:rPr lang="en-US" i="1">
                        <a:latin typeface="Cambria Math" panose="02040503050406030204" pitchFamily="18" charset="0"/>
                      </a:rPr>
                      <m:t>.</m:t>
                    </m:r>
                  </m:oMath>
                </a14:m>
                <a:endParaRPr lang="en-US" dirty="0">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B57C6E9-9A3D-FEAA-4690-B2880FD8CAE0}"/>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8698769" y="2503029"/>
            <a:ext cx="3228188" cy="3316745"/>
          </a:xfrm>
          <a:prstGeom prst="rect">
            <a:avLst/>
          </a:prstGeom>
        </p:spPr>
      </p:pic>
    </p:spTree>
    <p:extLst>
      <p:ext uri="{BB962C8B-B14F-4D97-AF65-F5344CB8AC3E}">
        <p14:creationId xmlns:p14="http://schemas.microsoft.com/office/powerpoint/2010/main" val="3381520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up)">
                                      <p:cBhvr>
                                        <p:cTn id="32" dur="5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wipe(up)">
                                      <p:cBhvr>
                                        <p:cTn id="3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a:latin typeface="Aarial"/>
                  </a:rPr>
                  <a:t>Hai </a:t>
                </a:r>
                <a:r>
                  <a:rPr lang="en-US" dirty="0" err="1">
                    <a:latin typeface="Aarial"/>
                  </a:rPr>
                  <a:t>góc</a:t>
                </a:r>
                <a:r>
                  <a:rPr lang="en-US" dirty="0">
                    <a:latin typeface="Aarial"/>
                  </a:rPr>
                  <a:t> </a:t>
                </a:r>
                <a:r>
                  <a:rPr lang="en-US" dirty="0" err="1">
                    <a:latin typeface="Aarial"/>
                  </a:rPr>
                  <a:t>bù</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𝛼</m:t>
                    </m:r>
                  </m:oMath>
                </a14:m>
                <a:r>
                  <a:rPr lang="en-US" dirty="0">
                    <a:latin typeface="Aarial"/>
                  </a:rPr>
                  <a:t> </a:t>
                </a:r>
                <a:r>
                  <a:rPr lang="en-US" dirty="0" err="1">
                    <a:latin typeface="Aarial"/>
                  </a:rPr>
                  <a:t>và</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oMath>
                </a14:m>
                <a:r>
                  <a:rPr lang="en-US" dirty="0">
                    <a:latin typeface="Aarial"/>
                  </a:rPr>
                  <a:t>   (</a:t>
                </a:r>
                <a:r>
                  <a:rPr lang="en-US" dirty="0" err="1">
                    <a:latin typeface="Aarial"/>
                  </a:rPr>
                  <a:t>Hình</a:t>
                </a:r>
                <a:r>
                  <a:rPr lang="en-US" dirty="0">
                    <a:latin typeface="Aarial"/>
                  </a:rPr>
                  <a:t> 15):</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𝑡𝑎𝑛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oMath>
                </a14:m>
                <a:endParaRPr lang="en-US" dirty="0">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5D85103-4B93-59BC-26DC-48871034D485}"/>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tretch>
            <a:fillRect/>
          </a:stretch>
        </p:blipFill>
        <p:spPr>
          <a:xfrm>
            <a:off x="9302087" y="2574890"/>
            <a:ext cx="2692534" cy="2710934"/>
          </a:xfrm>
          <a:prstGeom prst="rect">
            <a:avLst/>
          </a:prstGeom>
        </p:spPr>
      </p:pic>
    </p:spTree>
    <p:extLst>
      <p:ext uri="{BB962C8B-B14F-4D97-AF65-F5344CB8AC3E}">
        <p14:creationId xmlns:p14="http://schemas.microsoft.com/office/powerpoint/2010/main" val="2597187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a:latin typeface="Aarial"/>
                  </a:rPr>
                  <a:t>Hai </a:t>
                </a:r>
                <a:r>
                  <a:rPr lang="en-US" dirty="0" err="1">
                    <a:latin typeface="Aarial"/>
                  </a:rPr>
                  <a:t>góc</a:t>
                </a:r>
                <a:r>
                  <a:rPr lang="en-US" dirty="0">
                    <a:latin typeface="Aarial"/>
                  </a:rPr>
                  <a:t> </a:t>
                </a:r>
                <a:r>
                  <a:rPr lang="en-US" dirty="0" err="1">
                    <a:latin typeface="Aarial"/>
                  </a:rPr>
                  <a:t>phụ</a:t>
                </a:r>
                <a:r>
                  <a:rPr lang="en-US" dirty="0">
                    <a:latin typeface="Aarial"/>
                  </a:rPr>
                  <a:t> </a:t>
                </a:r>
                <a:r>
                  <a:rPr lang="en-US" dirty="0" err="1">
                    <a:latin typeface="Aarial"/>
                  </a:rPr>
                  <a:t>nhau</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𝛼</m:t>
                        </m:r>
                        <m:r>
                          <m:rPr>
                            <m:nor/>
                          </m:rPr>
                          <a:rPr lang="en-US">
                            <a:latin typeface="Aarial"/>
                          </a:rPr>
                          <m:t> </m:t>
                        </m:r>
                        <m:r>
                          <m:rPr>
                            <m:nor/>
                          </m:rPr>
                          <a:rPr lang="en-US">
                            <a:latin typeface="Aarial"/>
                          </a:rPr>
                          <m:t>v</m:t>
                        </m:r>
                        <m:r>
                          <m:rPr>
                            <m:nor/>
                          </m:rPr>
                          <a:rPr lang="en-US">
                            <a:latin typeface="Aarial"/>
                          </a:rPr>
                          <m:t>à </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oMath>
                </a14:m>
                <a:r>
                  <a:rPr lang="en-US" dirty="0">
                    <a:latin typeface="Aarial"/>
                  </a:rPr>
                  <a:t>  (</a:t>
                </a:r>
                <a:r>
                  <a:rPr lang="en-US" dirty="0" err="1">
                    <a:latin typeface="Aarial"/>
                  </a:rPr>
                  <a:t>Hình</a:t>
                </a:r>
                <a:r>
                  <a:rPr lang="en-US" dirty="0">
                    <a:latin typeface="Aarial"/>
                  </a:rPr>
                  <a:t> 16):</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𝑡𝑎𝑛</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𝑐𝑜𝑡</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r>
                      <a:rPr lang="en-US" i="1">
                        <a:latin typeface="Cambria Math" panose="02040503050406030204" pitchFamily="18" charset="0"/>
                      </a:rPr>
                      <m:t>.</m:t>
                    </m:r>
                  </m:oMath>
                </a14:m>
                <a:endParaRPr lang="en-US" dirty="0">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92A820D-9F64-CDA8-1E8F-338B355753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7892" y="2682757"/>
            <a:ext cx="2784320" cy="2909659"/>
          </a:xfrm>
          <a:prstGeom prst="rect">
            <a:avLst/>
          </a:prstGeom>
        </p:spPr>
      </p:pic>
    </p:spTree>
    <p:extLst>
      <p:ext uri="{BB962C8B-B14F-4D97-AF65-F5344CB8AC3E}">
        <p14:creationId xmlns:p14="http://schemas.microsoft.com/office/powerpoint/2010/main" val="256648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4) </a:t>
                </a:r>
                <a:r>
                  <a:rPr lang="en-US" b="1" dirty="0" err="1">
                    <a:solidFill>
                      <a:srgbClr val="0000FF"/>
                    </a:solidFill>
                    <a:latin typeface="Aarial"/>
                  </a:rPr>
                  <a:t>Sử</a:t>
                </a:r>
                <a:r>
                  <a:rPr lang="en-US" b="1" dirty="0">
                    <a:solidFill>
                      <a:srgbClr val="0000FF"/>
                    </a:solidFill>
                    <a:latin typeface="Aarial"/>
                  </a:rPr>
                  <a:t> </a:t>
                </a:r>
                <a:r>
                  <a:rPr lang="en-US" b="1" dirty="0" err="1">
                    <a:solidFill>
                      <a:srgbClr val="0000FF"/>
                    </a:solidFill>
                    <a:latin typeface="Aarial"/>
                  </a:rPr>
                  <a:t>dụng</a:t>
                </a:r>
                <a:r>
                  <a:rPr lang="en-US" b="1" dirty="0">
                    <a:solidFill>
                      <a:srgbClr val="0000FF"/>
                    </a:solidFill>
                    <a:latin typeface="Aarial"/>
                  </a:rPr>
                  <a:t> </a:t>
                </a:r>
                <a:r>
                  <a:rPr lang="en-US" b="1" dirty="0" err="1">
                    <a:solidFill>
                      <a:srgbClr val="0000FF"/>
                    </a:solidFill>
                    <a:latin typeface="Aarial"/>
                  </a:rPr>
                  <a:t>máy</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cầm</a:t>
                </a:r>
                <a:r>
                  <a:rPr lang="en-US" b="1" dirty="0">
                    <a:solidFill>
                      <a:srgbClr val="0000FF"/>
                    </a:solidFill>
                    <a:latin typeface="Aarial"/>
                  </a:rPr>
                  <a:t> </a:t>
                </a:r>
                <a:r>
                  <a:rPr lang="en-US" b="1" dirty="0" err="1">
                    <a:solidFill>
                      <a:srgbClr val="0000FF"/>
                    </a:solidFill>
                    <a:latin typeface="Aarial"/>
                  </a:rPr>
                  <a:t>tay</a:t>
                </a:r>
                <a:r>
                  <a:rPr lang="en-US" b="1" dirty="0">
                    <a:solidFill>
                      <a:srgbClr val="0000FF"/>
                    </a:solidFill>
                    <a:latin typeface="Aarial"/>
                  </a:rPr>
                  <a:t> </a:t>
                </a:r>
                <a:r>
                  <a:rPr lang="en-US" b="1" dirty="0" err="1">
                    <a:solidFill>
                      <a:srgbClr val="0000FF"/>
                    </a:solidFill>
                    <a:latin typeface="Aarial"/>
                  </a:rPr>
                  <a:t>để</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giá</a:t>
                </a:r>
                <a:r>
                  <a:rPr lang="en-US" b="1" dirty="0">
                    <a:solidFill>
                      <a:srgbClr val="0000FF"/>
                    </a:solidFill>
                    <a:latin typeface="Aarial"/>
                  </a:rPr>
                  <a:t> </a:t>
                </a:r>
                <a:r>
                  <a:rPr lang="en-US" b="1" dirty="0" err="1">
                    <a:solidFill>
                      <a:srgbClr val="0000FF"/>
                    </a:solidFill>
                    <a:latin typeface="Aarial"/>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một</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b="1" dirty="0">
                  <a:solidFill>
                    <a:srgbClr val="0000FF"/>
                  </a:solidFill>
                  <a:latin typeface="Aarial"/>
                </a:endParaRPr>
              </a:p>
              <a:p>
                <a:pPr marL="0" indent="0">
                  <a:buNone/>
                </a:pPr>
                <a:r>
                  <a:rPr lang="en-US" dirty="0">
                    <a:latin typeface="Aarial"/>
                  </a:rPr>
                  <a:t>Ta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máy</a:t>
                </a:r>
                <a:r>
                  <a:rPr lang="en-US" dirty="0">
                    <a:latin typeface="Aarial"/>
                  </a:rPr>
                  <a:t> </a:t>
                </a:r>
                <a:r>
                  <a:rPr lang="en-US" dirty="0" err="1">
                    <a:latin typeface="Aarial"/>
                  </a:rPr>
                  <a:t>tính</a:t>
                </a:r>
                <a:r>
                  <a:rPr lang="en-US" dirty="0">
                    <a:latin typeface="Aarial"/>
                  </a:rPr>
                  <a:t> </a:t>
                </a:r>
                <a:r>
                  <a:rPr lang="en-US" dirty="0" err="1">
                    <a:latin typeface="Aarial"/>
                  </a:rPr>
                  <a:t>cầm</a:t>
                </a:r>
                <a:r>
                  <a:rPr lang="en-US" dirty="0">
                    <a:latin typeface="Aarial"/>
                  </a:rPr>
                  <a:t> </a:t>
                </a:r>
                <a:r>
                  <a:rPr lang="en-US" dirty="0" err="1">
                    <a:latin typeface="Aarial"/>
                  </a:rPr>
                  <a:t>tay</a:t>
                </a:r>
                <a:r>
                  <a:rPr lang="en-US" dirty="0">
                    <a:latin typeface="Aarial"/>
                  </a:rPr>
                  <a:t> </a:t>
                </a:r>
                <a:r>
                  <a:rPr lang="en-US" dirty="0" err="1">
                    <a:latin typeface="Aarial"/>
                  </a:rPr>
                  <a:t>để</a:t>
                </a:r>
                <a:r>
                  <a:rPr lang="en-US" dirty="0">
                    <a:latin typeface="Aarial"/>
                  </a:rPr>
                  <a:t> </a:t>
                </a:r>
                <a:r>
                  <a:rPr lang="en-US" dirty="0" err="1">
                    <a:latin typeface="Aarial"/>
                  </a:rPr>
                  <a:t>tính</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đúng</a:t>
                </a:r>
                <a:r>
                  <a:rPr lang="en-US" dirty="0">
                    <a:latin typeface="Aarial"/>
                  </a:rPr>
                  <a:t> </a:t>
                </a:r>
                <a:r>
                  <a:rPr lang="en-US" dirty="0" err="1">
                    <a:latin typeface="Aarial"/>
                  </a:rPr>
                  <a:t>hoặc</a:t>
                </a:r>
                <a:r>
                  <a:rPr lang="en-US" dirty="0">
                    <a:latin typeface="Aarial"/>
                  </a:rPr>
                  <a:t> </a:t>
                </a:r>
                <a:r>
                  <a:rPr lang="en-US" dirty="0" err="1">
                    <a:latin typeface="Aarial"/>
                  </a:rPr>
                  <a:t>gần</a:t>
                </a:r>
                <a:r>
                  <a:rPr lang="en-US" dirty="0">
                    <a:latin typeface="Aarial"/>
                  </a:rPr>
                  <a:t> </a:t>
                </a:r>
                <a:r>
                  <a:rPr lang="en-US" dirty="0" err="1">
                    <a:latin typeface="Aarial"/>
                  </a:rPr>
                  <a:t>đúng</a:t>
                </a:r>
                <a:r>
                  <a:rPr lang="en-US" dirty="0">
                    <a:latin typeface="Aarial"/>
                  </a:rPr>
                  <a:t>) </a:t>
                </a:r>
                <a:r>
                  <a:rPr lang="en-US" dirty="0" err="1">
                    <a:latin typeface="Aarial"/>
                  </a:rPr>
                  <a:t>của</a:t>
                </a:r>
                <a:r>
                  <a:rPr lang="en-US" dirty="0">
                    <a:latin typeface="Aarial"/>
                  </a:rPr>
                  <a:t> </a:t>
                </a:r>
                <a:r>
                  <a:rPr lang="en-US" dirty="0" err="1">
                    <a:latin typeface="Aarial"/>
                  </a:rPr>
                  <a:t>một</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khi</a:t>
                </a:r>
                <a:r>
                  <a:rPr lang="en-US" dirty="0">
                    <a:latin typeface="Aarial"/>
                  </a:rPr>
                  <a:t> </a:t>
                </a:r>
                <a:r>
                  <a:rPr lang="en-US" dirty="0" err="1">
                    <a:latin typeface="Aarial"/>
                  </a:rPr>
                  <a:t>biết</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đó</a:t>
                </a:r>
                <a:r>
                  <a:rPr lang="en-US" dirty="0">
                    <a:latin typeface="Aarial"/>
                  </a:rPr>
                  <a:t>. </a:t>
                </a:r>
                <a:r>
                  <a:rPr lang="en-US" dirty="0" err="1">
                    <a:latin typeface="Aarial"/>
                  </a:rPr>
                  <a:t>Cụ</a:t>
                </a:r>
                <a:r>
                  <a:rPr lang="en-US" dirty="0">
                    <a:latin typeface="Aarial"/>
                  </a:rPr>
                  <a:t> </a:t>
                </a:r>
                <a:r>
                  <a:rPr lang="en-US" dirty="0" err="1">
                    <a:latin typeface="Aarial"/>
                  </a:rPr>
                  <a:t>thể</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	</a:t>
                </a:r>
              </a:p>
              <a:p>
                <a:pPr marL="0" indent="0">
                  <a:buNone/>
                </a:pPr>
                <a:r>
                  <a:rPr lang="en-US" dirty="0" err="1">
                    <a:latin typeface="Aarial"/>
                  </a:rPr>
                  <a:t>Nếu</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là</a:t>
                </a:r>
                <a:r>
                  <a:rPr lang="en-US" dirty="0">
                    <a:latin typeface="Aarial"/>
                  </a:rPr>
                  <a:t> </a:t>
                </a:r>
                <a:r>
                  <a:rPr lang="en-US" dirty="0" err="1">
                    <a:latin typeface="Aarial"/>
                  </a:rPr>
                  <a:t>độ</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𝑜</m:t>
                        </m:r>
                      </m:e>
                    </m:d>
                  </m:oMath>
                </a14:m>
                <a:r>
                  <a:rPr lang="en-US" dirty="0">
                    <a:latin typeface="Aarial"/>
                  </a:rPr>
                  <a:t>, </a:t>
                </a:r>
                <a:r>
                  <a:rPr lang="en-US" dirty="0" err="1">
                    <a:latin typeface="Aarial"/>
                  </a:rPr>
                  <a:t>trước</a:t>
                </a:r>
                <a:r>
                  <a:rPr lang="en-US" dirty="0">
                    <a:latin typeface="Aarial"/>
                  </a:rPr>
                  <a:t> </a:t>
                </a:r>
                <a:r>
                  <a:rPr lang="en-US" dirty="0" err="1">
                    <a:latin typeface="Aarial"/>
                  </a:rPr>
                  <a:t>hết</a:t>
                </a:r>
                <a:r>
                  <a:rPr lang="en-US" dirty="0">
                    <a:latin typeface="Aarial"/>
                  </a:rPr>
                  <a:t>, ta </a:t>
                </a:r>
                <a:r>
                  <a:rPr lang="en-US" dirty="0" err="1">
                    <a:latin typeface="Aarial"/>
                  </a:rPr>
                  <a:t>chuyển</a:t>
                </a:r>
                <a:r>
                  <a:rPr lang="en-US" dirty="0">
                    <a:latin typeface="Aarial"/>
                  </a:rPr>
                  <a:t> </a:t>
                </a:r>
                <a:r>
                  <a:rPr lang="en-US" dirty="0" err="1">
                    <a:latin typeface="Aarial"/>
                  </a:rPr>
                  <a:t>máy</a:t>
                </a:r>
                <a:r>
                  <a:rPr lang="en-US" dirty="0">
                    <a:latin typeface="Aarial"/>
                  </a:rPr>
                  <a:t> </a:t>
                </a:r>
                <a:r>
                  <a:rPr lang="en-US" dirty="0" err="1">
                    <a:latin typeface="Aarial"/>
                  </a:rPr>
                  <a:t>tính</a:t>
                </a:r>
                <a:r>
                  <a:rPr lang="en-US" dirty="0">
                    <a:latin typeface="Aarial"/>
                  </a:rPr>
                  <a:t> sang </a:t>
                </a:r>
                <a:r>
                  <a:rPr lang="en-US" dirty="0" err="1">
                    <a:latin typeface="Aarial"/>
                  </a:rPr>
                  <a:t>chế</a:t>
                </a:r>
                <a:r>
                  <a:rPr lang="en-US" dirty="0">
                    <a:latin typeface="Aarial"/>
                  </a:rPr>
                  <a:t> </a:t>
                </a:r>
                <a:r>
                  <a:rPr lang="en-US" dirty="0" err="1">
                    <a:latin typeface="Aarial"/>
                  </a:rPr>
                  <a:t>độ</a:t>
                </a:r>
                <a:r>
                  <a:rPr lang="en-US" dirty="0">
                    <a:latin typeface="Aarial"/>
                  </a:rPr>
                  <a:t> "</a:t>
                </a:r>
                <a:r>
                  <a:rPr lang="en-US" dirty="0" err="1">
                    <a:latin typeface="Aarial"/>
                  </a:rPr>
                  <a:t>độ</a:t>
                </a:r>
                <a:r>
                  <a:rPr lang="en-US" dirty="0">
                    <a:latin typeface="Aarial"/>
                  </a:rPr>
                  <a:t>”.</a:t>
                </a:r>
              </a:p>
              <a:p>
                <a:pPr marL="0" indent="0">
                  <a:buNone/>
                </a:pPr>
                <a:endParaRPr lang="en-US" b="1" dirty="0">
                  <a:solidFill>
                    <a:srgbClr val="0000FF"/>
                  </a:solidFill>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D5D2357-74C5-1615-177B-3BBC8F272AA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2484219" y="4914075"/>
            <a:ext cx="7693451" cy="1544930"/>
          </a:xfrm>
          <a:prstGeom prst="rect">
            <a:avLst/>
          </a:prstGeom>
        </p:spPr>
      </p:pic>
    </p:spTree>
    <p:extLst>
      <p:ext uri="{BB962C8B-B14F-4D97-AF65-F5344CB8AC3E}">
        <p14:creationId xmlns:p14="http://schemas.microsoft.com/office/powerpoint/2010/main" val="3138550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up)">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1)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algn="just"/>
                <a:r>
                  <a:rPr lang="en-US" sz="2800" dirty="0" err="1">
                    <a:latin typeface="Aarial"/>
                  </a:rPr>
                  <a:t>Góc</a:t>
                </a:r>
                <a:r>
                  <a:rPr lang="en-US" sz="2800" dirty="0">
                    <a:latin typeface="Aarial"/>
                  </a:rPr>
                  <a:t> (</a:t>
                </a:r>
                <a:r>
                  <a:rPr lang="en-US" sz="2800" dirty="0" err="1">
                    <a:latin typeface="Aarial"/>
                  </a:rPr>
                  <a:t>còn</a:t>
                </a:r>
                <a:r>
                  <a:rPr lang="en-US" sz="2800" dirty="0">
                    <a:latin typeface="Aarial"/>
                  </a:rPr>
                  <a:t> </a:t>
                </a:r>
                <a:r>
                  <a:rPr lang="en-US" sz="2800" dirty="0" err="1">
                    <a:latin typeface="Aarial"/>
                  </a:rPr>
                  <a:t>được</a:t>
                </a:r>
                <a:r>
                  <a:rPr lang="en-US" sz="2800" dirty="0">
                    <a:latin typeface="Aarial"/>
                  </a:rPr>
                  <a:t> </a:t>
                </a:r>
                <a:r>
                  <a:rPr lang="en-US" sz="2800" dirty="0" err="1">
                    <a:latin typeface="Aarial"/>
                  </a:rPr>
                  <a:t>gọi</a:t>
                </a:r>
                <a:r>
                  <a:rPr lang="en-US" sz="2800" dirty="0">
                    <a:latin typeface="Aarial"/>
                  </a:rPr>
                  <a:t> </a:t>
                </a:r>
                <a:r>
                  <a:rPr lang="en-US" sz="2800" dirty="0" err="1">
                    <a:latin typeface="Aarial"/>
                  </a:rPr>
                  <a:t>là</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học</a:t>
                </a:r>
                <a:r>
                  <a:rPr lang="en-US" sz="2800" dirty="0">
                    <a:latin typeface="Aarial"/>
                  </a:rPr>
                  <a:t>) </a:t>
                </a:r>
                <a:r>
                  <a:rPr lang="en-US" sz="2800" dirty="0" err="1">
                    <a:latin typeface="Aarial"/>
                  </a:rPr>
                  <a:t>là</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gồm</a:t>
                </a:r>
                <a:r>
                  <a:rPr lang="en-US" sz="2800" dirty="0">
                    <a:latin typeface="Aarial"/>
                  </a:rPr>
                  <a:t> </a:t>
                </a:r>
                <a:r>
                  <a:rPr lang="en-US" sz="2800" dirty="0" err="1">
                    <a:latin typeface="Aarial"/>
                  </a:rPr>
                  <a:t>hai</a:t>
                </a:r>
                <a:r>
                  <a:rPr lang="en-US" sz="2800" dirty="0">
                    <a:latin typeface="Aarial"/>
                  </a:rPr>
                  <a:t> </a:t>
                </a:r>
                <a:r>
                  <a:rPr lang="en-US" sz="2800" dirty="0" err="1">
                    <a:latin typeface="Aarial"/>
                  </a:rPr>
                  <a:t>tia</a:t>
                </a:r>
                <a:r>
                  <a:rPr lang="en-US" sz="2800" dirty="0">
                    <a:latin typeface="Aarial"/>
                  </a:rPr>
                  <a:t> </a:t>
                </a:r>
                <a:r>
                  <a:rPr lang="en-US" sz="2800" dirty="0" err="1">
                    <a:latin typeface="Aarial"/>
                  </a:rPr>
                  <a:t>chung</a:t>
                </a:r>
                <a:r>
                  <a:rPr lang="en-US" sz="2800" dirty="0">
                    <a:latin typeface="Aarial"/>
                  </a:rPr>
                  <a:t> </a:t>
                </a:r>
                <a:r>
                  <a:rPr lang="en-US" sz="2800" dirty="0" err="1">
                    <a:latin typeface="Aarial"/>
                  </a:rPr>
                  <a:t>gốc</a:t>
                </a:r>
                <a:r>
                  <a:rPr lang="en-US" sz="2800" dirty="0">
                    <a:latin typeface="Aarial"/>
                  </a:rPr>
                  <a:t>. </a:t>
                </a:r>
                <a:r>
                  <a:rPr lang="en-US" sz="2800" dirty="0" err="1">
                    <a:latin typeface="Aarial"/>
                  </a:rPr>
                  <a:t>Mỗi</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có</a:t>
                </a:r>
                <a:r>
                  <a:rPr lang="en-US" sz="2800" dirty="0">
                    <a:latin typeface="Aarial"/>
                  </a:rPr>
                  <a:t> </a:t>
                </a:r>
                <a:r>
                  <a:rPr lang="en-US" sz="2800" dirty="0" err="1">
                    <a:latin typeface="Aarial"/>
                  </a:rPr>
                  <a:t>một</a:t>
                </a:r>
                <a:r>
                  <a:rPr lang="en-US" sz="2800" dirty="0">
                    <a:latin typeface="Aarial"/>
                  </a:rPr>
                  <a:t> </a:t>
                </a:r>
                <a:r>
                  <a:rPr lang="en-US" sz="2800" dirty="0" err="1">
                    <a:latin typeface="Aarial"/>
                  </a:rPr>
                  <a:t>số</a:t>
                </a:r>
                <a:r>
                  <a:rPr lang="en-US" sz="2800" dirty="0">
                    <a:latin typeface="Aarial"/>
                  </a:rPr>
                  <a:t> </a:t>
                </a:r>
                <a:r>
                  <a:rPr lang="en-US" sz="2800" dirty="0" err="1">
                    <a:latin typeface="Aarial"/>
                  </a:rPr>
                  <a:t>đo</a:t>
                </a:r>
                <a:r>
                  <a:rPr lang="en-US" sz="2800" dirty="0">
                    <a:latin typeface="Aarial"/>
                  </a:rPr>
                  <a:t>, </a:t>
                </a:r>
                <a:r>
                  <a:rPr lang="en-US" sz="2800" dirty="0" err="1">
                    <a:latin typeface="Aarial"/>
                  </a:rPr>
                  <a:t>đơn</a:t>
                </a:r>
                <a:r>
                  <a:rPr lang="en-US" sz="2800" dirty="0">
                    <a:latin typeface="Aarial"/>
                  </a:rPr>
                  <a:t> </a:t>
                </a:r>
                <a:r>
                  <a:rPr lang="en-US" sz="2800" dirty="0" err="1">
                    <a:latin typeface="Aarial"/>
                  </a:rPr>
                  <a:t>vị</a:t>
                </a:r>
                <a:r>
                  <a:rPr lang="en-US" sz="2800" dirty="0">
                    <a:latin typeface="Aarial"/>
                  </a:rPr>
                  <a:t> </a:t>
                </a:r>
                <a:r>
                  <a:rPr lang="en-US" sz="2800" dirty="0" err="1">
                    <a:latin typeface="Aarial"/>
                  </a:rPr>
                  <a:t>đo</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học</a:t>
                </a:r>
                <a:r>
                  <a:rPr lang="en-US" sz="2800" dirty="0">
                    <a:latin typeface="Aarial"/>
                  </a:rPr>
                  <a:t>) </a:t>
                </a:r>
                <a:r>
                  <a:rPr lang="en-US" sz="2800" dirty="0" err="1">
                    <a:latin typeface="Aarial"/>
                  </a:rPr>
                  <a:t>là</a:t>
                </a:r>
                <a:r>
                  <a:rPr lang="en-US" sz="2800" dirty="0">
                    <a:latin typeface="Aarial"/>
                  </a:rPr>
                  <a:t> </a:t>
                </a:r>
                <a:r>
                  <a:rPr lang="en-US" sz="2800" dirty="0" err="1">
                    <a:latin typeface="Aarial"/>
                  </a:rPr>
                  <a:t>độ</a:t>
                </a:r>
                <a:r>
                  <a:rPr lang="en-US" sz="2800" dirty="0">
                    <a:latin typeface="Aarial"/>
                  </a:rPr>
                  <a:t>. </a:t>
                </a:r>
                <a:r>
                  <a:rPr lang="en-US" sz="2800" dirty="0" err="1">
                    <a:latin typeface="Aarial"/>
                  </a:rPr>
                  <a:t>Cụ</a:t>
                </a:r>
                <a:r>
                  <a:rPr lang="en-US" sz="2800" dirty="0">
                    <a:latin typeface="Aarial"/>
                  </a:rPr>
                  <a:t> </a:t>
                </a:r>
                <a:r>
                  <a:rPr lang="en-US" sz="2800" dirty="0" err="1">
                    <a:latin typeface="Aarial"/>
                  </a:rPr>
                  <a:t>thể</a:t>
                </a:r>
                <a:r>
                  <a:rPr lang="en-US" sz="2800" dirty="0">
                    <a:latin typeface="Aarial"/>
                  </a:rPr>
                  <a:t> </a:t>
                </a:r>
                <a:r>
                  <a:rPr lang="en-US" sz="2800" dirty="0" err="1">
                    <a:latin typeface="Aarial"/>
                  </a:rPr>
                  <a:t>như</a:t>
                </a:r>
                <a:r>
                  <a:rPr lang="en-US" sz="2800" dirty="0">
                    <a:latin typeface="Aarial"/>
                  </a:rPr>
                  <a:t> </a:t>
                </a:r>
                <a:r>
                  <a:rPr lang="en-US" sz="2800" dirty="0" err="1">
                    <a:latin typeface="Aarial"/>
                  </a:rPr>
                  <a:t>sau</a:t>
                </a:r>
                <a:r>
                  <a:rPr lang="en-US" sz="2800" dirty="0">
                    <a:latin typeface="Aarial"/>
                  </a:rPr>
                  <a:t>: </a:t>
                </a:r>
                <a:r>
                  <a:rPr lang="en-US" sz="2800" dirty="0" err="1">
                    <a:latin typeface="Aarial"/>
                  </a:rPr>
                  <a:t>Nếu</a:t>
                </a:r>
                <a:r>
                  <a:rPr lang="en-US" sz="2800" dirty="0">
                    <a:latin typeface="Aarial"/>
                  </a:rPr>
                  <a:t> ta chia </a:t>
                </a:r>
                <a:r>
                  <a:rPr lang="en-US" sz="2800" dirty="0" err="1">
                    <a:latin typeface="Aarial"/>
                  </a:rPr>
                  <a:t>đường</a:t>
                </a:r>
                <a:r>
                  <a:rPr lang="en-US" sz="2800" dirty="0">
                    <a:latin typeface="Aarial"/>
                  </a:rPr>
                  <a:t> </a:t>
                </a:r>
                <a:r>
                  <a:rPr lang="en-US" sz="2800" dirty="0" err="1">
                    <a:latin typeface="Aarial"/>
                  </a:rPr>
                  <a:t>tròn</a:t>
                </a:r>
                <a:r>
                  <a:rPr lang="en-US" sz="2800" dirty="0">
                    <a:latin typeface="Aarial"/>
                  </a:rPr>
                  <a:t> </a:t>
                </a:r>
                <a:r>
                  <a:rPr lang="en-US" sz="2800" dirty="0" err="1">
                    <a:latin typeface="Aarial"/>
                  </a:rPr>
                  <a:t>thành</a:t>
                </a:r>
                <a:r>
                  <a:rPr lang="en-US" sz="2800" dirty="0">
                    <a:latin typeface="Aarial"/>
                  </a:rPr>
                  <a:t> 360 </a:t>
                </a:r>
                <a:r>
                  <a:rPr lang="en-US" sz="2800" dirty="0" err="1">
                    <a:latin typeface="Aarial"/>
                  </a:rPr>
                  <a:t>cung</a:t>
                </a:r>
                <a:r>
                  <a:rPr lang="en-US" sz="2800" dirty="0">
                    <a:latin typeface="Aarial"/>
                  </a:rPr>
                  <a:t> </a:t>
                </a:r>
                <a:r>
                  <a:rPr lang="en-US" sz="2800" dirty="0" err="1">
                    <a:latin typeface="Aarial"/>
                  </a:rPr>
                  <a:t>tròn</a:t>
                </a:r>
                <a:r>
                  <a:rPr lang="en-US" sz="2800" dirty="0">
                    <a:latin typeface="Aarial"/>
                  </a:rPr>
                  <a:t> </a:t>
                </a:r>
                <a:r>
                  <a:rPr lang="en-US" sz="2800" dirty="0" err="1">
                    <a:latin typeface="Aarial"/>
                  </a:rPr>
                  <a:t>bằng</a:t>
                </a:r>
                <a:r>
                  <a:rPr lang="en-US" sz="2800" dirty="0">
                    <a:latin typeface="Aarial"/>
                  </a:rPr>
                  <a:t> </a:t>
                </a:r>
                <a:r>
                  <a:rPr lang="en-US" sz="2800" dirty="0" err="1">
                    <a:latin typeface="Aarial"/>
                  </a:rPr>
                  <a:t>nhau</a:t>
                </a:r>
                <a:r>
                  <a:rPr lang="en-US" sz="2800" dirty="0">
                    <a:latin typeface="Aarial"/>
                  </a:rPr>
                  <a:t> </a:t>
                </a:r>
                <a:r>
                  <a:rPr lang="en-US" sz="2800" dirty="0" err="1">
                    <a:latin typeface="Aarial"/>
                  </a:rPr>
                  <a:t>thì</a:t>
                </a:r>
                <a:r>
                  <a:rPr lang="en-US" sz="2800" dirty="0">
                    <a:latin typeface="Aarial"/>
                  </a:rPr>
                  <a:t> </a:t>
                </a:r>
                <a:r>
                  <a:rPr lang="en-US" sz="2800" dirty="0" err="1">
                    <a:latin typeface="Aarial"/>
                  </a:rPr>
                  <a:t>góc</a:t>
                </a:r>
                <a:r>
                  <a:rPr lang="en-US" sz="2800" dirty="0">
                    <a:latin typeface="Aarial"/>
                  </a:rPr>
                  <a:t> ở </a:t>
                </a:r>
                <a:r>
                  <a:rPr lang="en-US" sz="2800" dirty="0" err="1">
                    <a:latin typeface="Aarial"/>
                  </a:rPr>
                  <a:t>tâm</a:t>
                </a:r>
                <a:r>
                  <a:rPr lang="en-US" sz="2800" dirty="0">
                    <a:latin typeface="Aarial"/>
                  </a:rPr>
                  <a:t> </a:t>
                </a:r>
                <a:r>
                  <a:rPr lang="en-US" sz="2800" dirty="0" err="1">
                    <a:latin typeface="Aarial"/>
                  </a:rPr>
                  <a:t>chắn</a:t>
                </a:r>
                <a:r>
                  <a:rPr lang="en-US" sz="2800" dirty="0">
                    <a:latin typeface="Aarial"/>
                  </a:rPr>
                  <a:t> </a:t>
                </a:r>
                <a:r>
                  <a:rPr lang="en-US" sz="2800" dirty="0" err="1">
                    <a:latin typeface="Aarial"/>
                  </a:rPr>
                  <a:t>mỗi</a:t>
                </a:r>
                <a:r>
                  <a:rPr lang="en-US" sz="2800" dirty="0">
                    <a:latin typeface="Aarial"/>
                  </a:rPr>
                  <a:t> </a:t>
                </a:r>
                <a:r>
                  <a:rPr lang="en-US" sz="2800" dirty="0" err="1">
                    <a:latin typeface="Aarial"/>
                  </a:rPr>
                  <a:t>cung</a:t>
                </a:r>
                <a:r>
                  <a:rPr lang="en-US" sz="2800" dirty="0">
                    <a:latin typeface="Aarial"/>
                  </a:rPr>
                  <a:t> </a:t>
                </a:r>
                <a:r>
                  <a:rPr lang="en-US" sz="2800" dirty="0" err="1">
                    <a:latin typeface="Aarial"/>
                  </a:rPr>
                  <a:t>đó</a:t>
                </a:r>
                <a:r>
                  <a:rPr lang="en-US" sz="2800" dirty="0">
                    <a:latin typeface="Aarial"/>
                  </a:rPr>
                  <a:t> </a:t>
                </a:r>
                <a:r>
                  <a:rPr lang="en-US" sz="2800" dirty="0" err="1">
                    <a:latin typeface="Aarial"/>
                  </a:rPr>
                  <a:t>là</a:t>
                </a:r>
                <a:r>
                  <a:rPr lang="en-US" sz="2800" dirty="0">
                    <a:latin typeface="Aarial"/>
                  </a:rPr>
                  <a:t> </a:t>
                </a:r>
                <a14:m>
                  <m:oMath xmlns:m="http://schemas.openxmlformats.org/officeDocument/2006/math">
                    <m:sSup>
                      <m:sSupPr>
                        <m:ctrlPr>
                          <a:rPr lang="en-US" sz="2800" i="1">
                            <a:latin typeface="Cambria Math" panose="02040503050406030204" pitchFamily="18" charset="0"/>
                          </a:rPr>
                        </m:ctrlPr>
                      </m:sSupPr>
                      <m:e>
                        <m:r>
                          <a:rPr lang="en-US" sz="2800" i="1">
                            <a:latin typeface="Cambria Math" panose="02040503050406030204" pitchFamily="18" charset="0"/>
                          </a:rPr>
                          <m:t>1</m:t>
                        </m:r>
                      </m:e>
                      <m:sup>
                        <m:r>
                          <a:rPr lang="en-US" sz="2800" i="1">
                            <a:latin typeface="Cambria Math" panose="02040503050406030204" pitchFamily="18" charset="0"/>
                          </a:rPr>
                          <m:t>𝑜</m:t>
                        </m:r>
                      </m:sup>
                    </m:sSup>
                  </m:oMath>
                </a14:m>
                <a:r>
                  <a:rPr lang="en-US" sz="2800" dirty="0">
                    <a:latin typeface="Aarial"/>
                  </a:rPr>
                  <a:t>.</a:t>
                </a:r>
              </a:p>
              <a:p>
                <a:pPr algn="just"/>
                <a:r>
                  <a:rPr lang="en-US" sz="2800" dirty="0" err="1">
                    <a:latin typeface="Aarial"/>
                  </a:rPr>
                  <a:t>Số</a:t>
                </a:r>
                <a:r>
                  <a:rPr lang="en-US" sz="2800" dirty="0">
                    <a:latin typeface="Aarial"/>
                  </a:rPr>
                  <a:t> </a:t>
                </a:r>
                <a:r>
                  <a:rPr lang="en-US" sz="2800" dirty="0" err="1">
                    <a:latin typeface="Aarial"/>
                  </a:rPr>
                  <a:t>đo</a:t>
                </a:r>
                <a:r>
                  <a:rPr lang="en-US" sz="2800" dirty="0">
                    <a:latin typeface="Aarial"/>
                  </a:rPr>
                  <a:t> </a:t>
                </a:r>
                <a:r>
                  <a:rPr lang="en-US" sz="2800" dirty="0" err="1">
                    <a:latin typeface="Aarial"/>
                  </a:rPr>
                  <a:t>của</a:t>
                </a:r>
                <a:r>
                  <a:rPr lang="en-US" sz="2800" dirty="0">
                    <a:latin typeface="Aarial"/>
                  </a:rPr>
                  <a:t> </a:t>
                </a:r>
                <a:r>
                  <a:rPr lang="en-US" sz="2800" dirty="0" err="1">
                    <a:latin typeface="Aarial"/>
                  </a:rPr>
                  <a:t>một</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học</a:t>
                </a:r>
                <a:r>
                  <a:rPr lang="en-US" sz="2800" dirty="0">
                    <a:latin typeface="Aarial"/>
                  </a:rPr>
                  <a:t>) </a:t>
                </a:r>
                <a:r>
                  <a:rPr lang="en-US" sz="2800" dirty="0" err="1">
                    <a:latin typeface="Aarial"/>
                  </a:rPr>
                  <a:t>không</a:t>
                </a:r>
                <a:r>
                  <a:rPr lang="en-US" sz="2800" dirty="0">
                    <a:latin typeface="Aarial"/>
                  </a:rPr>
                  <a:t> </a:t>
                </a:r>
                <a:r>
                  <a:rPr lang="en-US" sz="2800" dirty="0" err="1">
                    <a:latin typeface="Aarial"/>
                  </a:rPr>
                  <a:t>vượt</a:t>
                </a:r>
                <a:r>
                  <a:rPr lang="en-US" sz="2800" dirty="0">
                    <a:latin typeface="Aarial"/>
                  </a:rPr>
                  <a:t> </a:t>
                </a:r>
                <a:r>
                  <a:rPr lang="en-US" sz="2800" dirty="0" err="1">
                    <a:latin typeface="Aarial"/>
                  </a:rPr>
                  <a:t>quá</a:t>
                </a:r>
                <a:r>
                  <a:rPr lang="en-US" sz="2800" dirty="0">
                    <a:latin typeface="Aarial"/>
                  </a:rPr>
                  <a:t> </a:t>
                </a:r>
                <a14:m>
                  <m:oMath xmlns:m="http://schemas.openxmlformats.org/officeDocument/2006/math">
                    <m:r>
                      <a:rPr lang="en-US" sz="2800" i="1">
                        <a:latin typeface="Cambria Math" panose="02040503050406030204" pitchFamily="18" charset="0"/>
                      </a:rPr>
                      <m:t>180°.</m:t>
                    </m:r>
                  </m:oMath>
                </a14:m>
                <a:endParaRPr lang="en-US" sz="2800" dirty="0">
                  <a:latin typeface="Aarial"/>
                </a:endParaRPr>
              </a:p>
              <a:p>
                <a:pPr algn="just"/>
                <a:r>
                  <a:rPr lang="en-US" sz="2800" dirty="0" err="1">
                    <a:latin typeface="Aarial"/>
                  </a:rPr>
                  <a:t>Một</a:t>
                </a:r>
                <a:r>
                  <a:rPr lang="en-US" sz="2800" dirty="0">
                    <a:latin typeface="Aarial"/>
                  </a:rPr>
                  <a:t> </a:t>
                </a:r>
                <a:r>
                  <a:rPr lang="en-US" sz="2800" dirty="0" err="1">
                    <a:latin typeface="Aarial"/>
                  </a:rPr>
                  <a:t>đơn</a:t>
                </a:r>
                <a:r>
                  <a:rPr lang="en-US" sz="2800" dirty="0">
                    <a:latin typeface="Aarial"/>
                  </a:rPr>
                  <a:t> </a:t>
                </a:r>
                <a:r>
                  <a:rPr lang="en-US" sz="2800" dirty="0" err="1">
                    <a:latin typeface="Aarial"/>
                  </a:rPr>
                  <a:t>vị</a:t>
                </a:r>
                <a:r>
                  <a:rPr lang="en-US" sz="2800" dirty="0">
                    <a:latin typeface="Aarial"/>
                  </a:rPr>
                  <a:t> </a:t>
                </a:r>
                <a:r>
                  <a:rPr lang="en-US" sz="2800" dirty="0" err="1">
                    <a:latin typeface="Aarial"/>
                  </a:rPr>
                  <a:t>khác</a:t>
                </a:r>
                <a:r>
                  <a:rPr lang="en-US" sz="2800" dirty="0">
                    <a:latin typeface="Aarial"/>
                  </a:rPr>
                  <a:t> </a:t>
                </a:r>
                <a:r>
                  <a:rPr lang="en-US" sz="2800" dirty="0" err="1">
                    <a:latin typeface="Aarial"/>
                  </a:rPr>
                  <a:t>được</a:t>
                </a:r>
                <a:r>
                  <a:rPr lang="en-US" sz="2800" dirty="0">
                    <a:latin typeface="Aarial"/>
                  </a:rPr>
                  <a:t> </a:t>
                </a:r>
                <a:r>
                  <a:rPr lang="en-US" sz="2800" dirty="0" err="1">
                    <a:latin typeface="Aarial"/>
                  </a:rPr>
                  <a:t>sử</a:t>
                </a:r>
                <a:r>
                  <a:rPr lang="en-US" sz="2800" dirty="0">
                    <a:latin typeface="Aarial"/>
                  </a:rPr>
                  <a:t> </a:t>
                </a:r>
                <a:r>
                  <a:rPr lang="en-US" sz="2800" dirty="0" err="1">
                    <a:latin typeface="Aarial"/>
                  </a:rPr>
                  <a:t>dụng</a:t>
                </a:r>
                <a:r>
                  <a:rPr lang="en-US" sz="2800" dirty="0">
                    <a:latin typeface="Aarial"/>
                  </a:rPr>
                  <a:t> </a:t>
                </a:r>
                <a:r>
                  <a:rPr lang="en-US" sz="2800" dirty="0" err="1">
                    <a:latin typeface="Aarial"/>
                  </a:rPr>
                  <a:t>nhiều</a:t>
                </a:r>
                <a:r>
                  <a:rPr lang="en-US" sz="2800" dirty="0">
                    <a:latin typeface="Aarial"/>
                  </a:rPr>
                  <a:t> </a:t>
                </a:r>
                <a:r>
                  <a:rPr lang="en-US" sz="2800" dirty="0" err="1">
                    <a:latin typeface="Aarial"/>
                  </a:rPr>
                  <a:t>khi</a:t>
                </a:r>
                <a:r>
                  <a:rPr lang="en-US" sz="2800" dirty="0">
                    <a:latin typeface="Aarial"/>
                  </a:rPr>
                  <a:t> </a:t>
                </a:r>
                <a:r>
                  <a:rPr lang="en-US" sz="2800" dirty="0" err="1">
                    <a:latin typeface="Aarial"/>
                  </a:rPr>
                  <a:t>đo</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là</a:t>
                </a:r>
                <a:r>
                  <a:rPr lang="en-US" sz="2800" dirty="0">
                    <a:latin typeface="Aarial"/>
                  </a:rPr>
                  <a:t> radian (</a:t>
                </a:r>
                <a:r>
                  <a:rPr lang="en-US" sz="2800" dirty="0" err="1">
                    <a:latin typeface="Aarial"/>
                  </a:rPr>
                  <a:t>đọc</a:t>
                </a:r>
                <a:r>
                  <a:rPr lang="en-US" sz="2800" dirty="0">
                    <a:latin typeface="Aarial"/>
                  </a:rPr>
                  <a:t> </a:t>
                </a:r>
                <a:r>
                  <a:rPr lang="en-US" sz="2800" dirty="0" err="1">
                    <a:latin typeface="Aarial"/>
                  </a:rPr>
                  <a:t>là</a:t>
                </a:r>
                <a:r>
                  <a:rPr lang="en-US" sz="2800" dirty="0">
                    <a:latin typeface="Aarial"/>
                  </a:rPr>
                  <a:t> </a:t>
                </a:r>
                <a:r>
                  <a:rPr lang="en-US" sz="2800" dirty="0" err="1">
                    <a:latin typeface="Aarial"/>
                  </a:rPr>
                  <a:t>ra</a:t>
                </a:r>
                <a:r>
                  <a:rPr lang="en-US" sz="2800" dirty="0">
                    <a:latin typeface="Aarial"/>
                  </a:rPr>
                  <a:t>-</a:t>
                </a:r>
                <a:r>
                  <a:rPr lang="en-US" sz="2800" dirty="0" err="1">
                    <a:latin typeface="Aarial"/>
                  </a:rPr>
                  <a:t>đi</a:t>
                </a:r>
                <a:r>
                  <a:rPr lang="en-US" sz="2800" dirty="0">
                    <a:latin typeface="Aarial"/>
                  </a:rPr>
                  <a:t>-an). </a:t>
                </a:r>
              </a:p>
              <a:p>
                <a:pPr marL="0" indent="0" algn="just">
                  <a:buNone/>
                </a:pPr>
                <a:r>
                  <a:rPr lang="en-US" sz="2800" dirty="0" err="1">
                    <a:latin typeface="Aarial"/>
                  </a:rPr>
                  <a:t>Nếu</a:t>
                </a:r>
                <a:r>
                  <a:rPr lang="en-US" sz="2800" dirty="0">
                    <a:latin typeface="Aarial"/>
                  </a:rPr>
                  <a:t> </a:t>
                </a:r>
                <a:r>
                  <a:rPr lang="en-US" sz="2800" dirty="0" err="1">
                    <a:latin typeface="Aarial"/>
                  </a:rPr>
                  <a:t>trên</a:t>
                </a:r>
                <a:r>
                  <a:rPr lang="en-US" sz="2800" dirty="0">
                    <a:latin typeface="Aarial"/>
                  </a:rPr>
                  <a:t> </a:t>
                </a:r>
                <a:r>
                  <a:rPr lang="en-US" sz="2800" dirty="0" err="1">
                    <a:latin typeface="Aarial"/>
                  </a:rPr>
                  <a:t>đường</a:t>
                </a:r>
                <a:r>
                  <a:rPr lang="en-US" sz="2800" dirty="0">
                    <a:latin typeface="Aarial"/>
                  </a:rPr>
                  <a:t> </a:t>
                </a:r>
                <a:r>
                  <a:rPr lang="en-US" sz="2800" dirty="0" err="1">
                    <a:latin typeface="Aarial"/>
                  </a:rPr>
                  <a:t>tròn</a:t>
                </a:r>
                <a:r>
                  <a:rPr lang="en-US" sz="2800" dirty="0">
                    <a:latin typeface="Aarial"/>
                  </a:rPr>
                  <a:t>, ta </a:t>
                </a:r>
                <a:r>
                  <a:rPr lang="en-US" sz="2800" dirty="0" err="1">
                    <a:latin typeface="Aarial"/>
                  </a:rPr>
                  <a:t>lấy</a:t>
                </a:r>
                <a:r>
                  <a:rPr lang="en-US" sz="2800" dirty="0">
                    <a:latin typeface="Aarial"/>
                  </a:rPr>
                  <a:t> </a:t>
                </a:r>
                <a:r>
                  <a:rPr lang="en-US" sz="2800" dirty="0" err="1">
                    <a:latin typeface="Aarial"/>
                  </a:rPr>
                  <a:t>một</a:t>
                </a:r>
                <a:r>
                  <a:rPr lang="en-US" sz="2800" dirty="0">
                    <a:latin typeface="Aarial"/>
                  </a:rPr>
                  <a:t> </a:t>
                </a:r>
                <a:r>
                  <a:rPr lang="en-US" sz="2800" dirty="0" err="1">
                    <a:latin typeface="Aarial"/>
                  </a:rPr>
                  <a:t>cung</a:t>
                </a:r>
                <a:r>
                  <a:rPr lang="en-US" sz="2800" dirty="0">
                    <a:latin typeface="Aarial"/>
                  </a:rPr>
                  <a:t> </a:t>
                </a:r>
                <a:r>
                  <a:rPr lang="en-US" sz="2800" dirty="0" err="1">
                    <a:latin typeface="Aarial"/>
                  </a:rPr>
                  <a:t>tròn</a:t>
                </a:r>
                <a:r>
                  <a:rPr lang="en-US" sz="2800" dirty="0">
                    <a:latin typeface="Aarial"/>
                  </a:rPr>
                  <a:t> </a:t>
                </a:r>
                <a:r>
                  <a:rPr lang="en-US" sz="2800" dirty="0" err="1">
                    <a:latin typeface="Aarial"/>
                  </a:rPr>
                  <a:t>có</a:t>
                </a:r>
                <a:r>
                  <a:rPr lang="en-US" sz="2800" dirty="0">
                    <a:latin typeface="Aarial"/>
                  </a:rPr>
                  <a:t> </a:t>
                </a:r>
                <a:r>
                  <a:rPr lang="en-US" sz="2800" dirty="0" err="1">
                    <a:latin typeface="Aarial"/>
                  </a:rPr>
                  <a:t>độ</a:t>
                </a:r>
                <a:r>
                  <a:rPr lang="en-US" sz="2800" dirty="0">
                    <a:latin typeface="Aarial"/>
                  </a:rPr>
                  <a:t> </a:t>
                </a:r>
                <a:r>
                  <a:rPr lang="en-US" sz="2800" dirty="0" err="1">
                    <a:latin typeface="Aarial"/>
                  </a:rPr>
                  <a:t>dài</a:t>
                </a:r>
                <a:r>
                  <a:rPr lang="en-US" sz="2800" dirty="0">
                    <a:latin typeface="Aarial"/>
                  </a:rPr>
                  <a:t> </a:t>
                </a:r>
                <a:r>
                  <a:rPr lang="en-US" sz="2800" dirty="0" err="1">
                    <a:latin typeface="Aarial"/>
                  </a:rPr>
                  <a:t>bằng</a:t>
                </a:r>
                <a:r>
                  <a:rPr lang="en-US" sz="2800" dirty="0">
                    <a:latin typeface="Aarial"/>
                  </a:rPr>
                  <a:t> </a:t>
                </a:r>
                <a:r>
                  <a:rPr lang="en-US" sz="2800" dirty="0" err="1">
                    <a:latin typeface="Aarial"/>
                  </a:rPr>
                  <a:t>bán</a:t>
                </a:r>
                <a:r>
                  <a:rPr lang="en-US" sz="2800" dirty="0">
                    <a:latin typeface="Aarial"/>
                  </a:rPr>
                  <a:t> </a:t>
                </a:r>
                <a:r>
                  <a:rPr lang="en-US" sz="2800" dirty="0" err="1">
                    <a:latin typeface="Aarial"/>
                  </a:rPr>
                  <a:t>kính</a:t>
                </a:r>
                <a:r>
                  <a:rPr lang="en-US" sz="2800" dirty="0">
                    <a:latin typeface="Aarial"/>
                  </a:rPr>
                  <a:t> </a:t>
                </a:r>
                <a:r>
                  <a:rPr lang="en-US" sz="2800" dirty="0" err="1">
                    <a:latin typeface="Aarial"/>
                  </a:rPr>
                  <a:t>thì</a:t>
                </a:r>
                <a:r>
                  <a:rPr lang="en-US" sz="2800" dirty="0">
                    <a:latin typeface="Aarial"/>
                  </a:rPr>
                  <a:t> </a:t>
                </a:r>
                <a:r>
                  <a:rPr lang="en-US" sz="2800" dirty="0" err="1">
                    <a:latin typeface="Aarial"/>
                  </a:rPr>
                  <a:t>góc</a:t>
                </a:r>
                <a:r>
                  <a:rPr lang="en-US" sz="2800" dirty="0">
                    <a:latin typeface="Aarial"/>
                  </a:rPr>
                  <a:t> ở </a:t>
                </a:r>
                <a:r>
                  <a:rPr lang="en-US" sz="2800" dirty="0" err="1">
                    <a:latin typeface="Aarial"/>
                  </a:rPr>
                  <a:t>tâm</a:t>
                </a:r>
                <a:r>
                  <a:rPr lang="en-US" sz="2800" dirty="0">
                    <a:latin typeface="Aarial"/>
                  </a:rPr>
                  <a:t> </a:t>
                </a:r>
                <a:r>
                  <a:rPr lang="en-US" sz="2800" dirty="0" err="1">
                    <a:latin typeface="Aarial"/>
                  </a:rPr>
                  <a:t>chắn</a:t>
                </a:r>
                <a:r>
                  <a:rPr lang="en-US" sz="2800" dirty="0">
                    <a:latin typeface="Aarial"/>
                  </a:rPr>
                  <a:t> </a:t>
                </a:r>
                <a:r>
                  <a:rPr lang="en-US" sz="2800" dirty="0" err="1">
                    <a:latin typeface="Aarial"/>
                  </a:rPr>
                  <a:t>cung</a:t>
                </a:r>
                <a:r>
                  <a:rPr lang="en-US" sz="2800" dirty="0">
                    <a:latin typeface="Aarial"/>
                  </a:rPr>
                  <a:t> </a:t>
                </a:r>
                <a:r>
                  <a:rPr lang="en-US" sz="2800" dirty="0" err="1">
                    <a:latin typeface="Aarial"/>
                  </a:rPr>
                  <a:t>đó</a:t>
                </a:r>
                <a:r>
                  <a:rPr lang="en-US" sz="2800" dirty="0">
                    <a:latin typeface="Aarial"/>
                  </a:rPr>
                  <a:t> </a:t>
                </a:r>
                <a:r>
                  <a:rPr lang="en-US" sz="2800" dirty="0" err="1">
                    <a:latin typeface="Aarial"/>
                  </a:rPr>
                  <a:t>gọi</a:t>
                </a:r>
                <a:r>
                  <a:rPr lang="en-US" sz="2800" dirty="0">
                    <a:latin typeface="Aarial"/>
                  </a:rPr>
                  <a:t> </a:t>
                </a:r>
                <a:r>
                  <a:rPr lang="en-US" sz="2800" dirty="0" err="1">
                    <a:latin typeface="Aarial"/>
                  </a:rPr>
                  <a:t>là</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có</a:t>
                </a:r>
                <a:r>
                  <a:rPr lang="en-US" sz="2800" dirty="0">
                    <a:latin typeface="Aarial"/>
                  </a:rPr>
                  <a:t> </a:t>
                </a:r>
                <a:r>
                  <a:rPr lang="en-US" sz="2800" dirty="0" err="1">
                    <a:latin typeface="Aarial"/>
                  </a:rPr>
                  <a:t>số</a:t>
                </a:r>
                <a:r>
                  <a:rPr lang="en-US" sz="2800" dirty="0">
                    <a:latin typeface="Aarial"/>
                  </a:rPr>
                  <a:t> </a:t>
                </a:r>
                <a:r>
                  <a:rPr lang="en-US" sz="2800" dirty="0" err="1">
                    <a:latin typeface="Aarial"/>
                  </a:rPr>
                  <a:t>đo</a:t>
                </a:r>
                <a:r>
                  <a:rPr lang="en-US" sz="2800" dirty="0">
                    <a:latin typeface="Aarial"/>
                  </a:rPr>
                  <a:t> </a:t>
                </a:r>
                <a:r>
                  <a:rPr lang="en-US" sz="2800" i="1" dirty="0">
                    <a:latin typeface="Aarial"/>
                  </a:rPr>
                  <a:t>1 radian</a:t>
                </a:r>
                <a:r>
                  <a:rPr lang="en-US" sz="2800" dirty="0">
                    <a:latin typeface="Aarial"/>
                  </a:rPr>
                  <a:t>, </a:t>
                </a:r>
                <a:r>
                  <a:rPr lang="en-US" sz="2800" dirty="0" err="1">
                    <a:latin typeface="Aarial"/>
                  </a:rPr>
                  <a:t>gọi</a:t>
                </a:r>
                <a:r>
                  <a:rPr lang="en-US" sz="2800" dirty="0">
                    <a:latin typeface="Aarial"/>
                  </a:rPr>
                  <a:t> </a:t>
                </a:r>
                <a:r>
                  <a:rPr lang="en-US" sz="2800" dirty="0" err="1">
                    <a:latin typeface="Aarial"/>
                  </a:rPr>
                  <a:t>tắt</a:t>
                </a:r>
                <a:r>
                  <a:rPr lang="en-US" sz="2800" dirty="0">
                    <a:latin typeface="Aarial"/>
                  </a:rPr>
                  <a:t> </a:t>
                </a:r>
                <a:r>
                  <a:rPr lang="en-US" sz="2800" dirty="0" err="1">
                    <a:latin typeface="Aarial"/>
                  </a:rPr>
                  <a:t>là</a:t>
                </a:r>
                <a:endParaRPr lang="en-US" sz="2800" dirty="0">
                  <a:latin typeface="Aarial"/>
                </a:endParaRPr>
              </a:p>
              <a:p>
                <a:pPr marL="0" indent="0" algn="just">
                  <a:buNone/>
                </a:pPr>
                <a:r>
                  <a:rPr lang="en-US" sz="2800" dirty="0" err="1">
                    <a:latin typeface="Aarial"/>
                  </a:rPr>
                  <a:t>góc</a:t>
                </a:r>
                <a:r>
                  <a:rPr lang="en-US" sz="2800" dirty="0">
                    <a:latin typeface="Aarial"/>
                  </a:rPr>
                  <a:t> </a:t>
                </a:r>
                <a:r>
                  <a:rPr lang="en-US" sz="2800" i="1" dirty="0">
                    <a:latin typeface="Aarial"/>
                  </a:rPr>
                  <a:t>1 radian (</a:t>
                </a:r>
                <a:r>
                  <a:rPr lang="en-US" sz="2800" i="1" dirty="0" err="1">
                    <a:latin typeface="Aarial"/>
                  </a:rPr>
                  <a:t>Hình</a:t>
                </a:r>
                <a:r>
                  <a:rPr lang="en-US" sz="2800" i="1" dirty="0">
                    <a:latin typeface="Aarial"/>
                  </a:rPr>
                  <a:t> 2). </a:t>
                </a:r>
                <a:endParaRPr lang="en-US" sz="2800" dirty="0">
                  <a:latin typeface="Aarial"/>
                </a:endParaRPr>
              </a:p>
              <a:p>
                <a:pPr algn="just"/>
                <a:r>
                  <a:rPr lang="en-US" sz="2800" dirty="0">
                    <a:latin typeface="Aarial"/>
                  </a:rPr>
                  <a:t>1 radian </a:t>
                </a:r>
                <a:r>
                  <a:rPr lang="en-US" sz="2800" dirty="0" err="1">
                    <a:latin typeface="Aarial"/>
                  </a:rPr>
                  <a:t>còn</a:t>
                </a:r>
                <a:r>
                  <a:rPr lang="en-US" sz="2800" dirty="0">
                    <a:latin typeface="Aarial"/>
                  </a:rPr>
                  <a:t> </a:t>
                </a:r>
                <a:r>
                  <a:rPr lang="en-US" sz="2800" dirty="0" err="1">
                    <a:latin typeface="Aarial"/>
                  </a:rPr>
                  <a:t>viết</a:t>
                </a:r>
                <a:r>
                  <a:rPr lang="en-US" sz="2800" dirty="0">
                    <a:latin typeface="Aarial"/>
                  </a:rPr>
                  <a:t> </a:t>
                </a:r>
                <a:r>
                  <a:rPr lang="en-US" sz="2800" dirty="0" err="1">
                    <a:latin typeface="Aarial"/>
                  </a:rPr>
                  <a:t>tắt</a:t>
                </a:r>
                <a:r>
                  <a:rPr lang="en-US" sz="2800" dirty="0">
                    <a:latin typeface="Aarial"/>
                  </a:rPr>
                  <a:t> </a:t>
                </a:r>
                <a:r>
                  <a:rPr lang="en-US" sz="2800" dirty="0" err="1">
                    <a:latin typeface="Aarial"/>
                  </a:rPr>
                  <a:t>là</a:t>
                </a:r>
                <a:r>
                  <a:rPr lang="en-US" sz="2800" dirty="0">
                    <a:latin typeface="Aarial"/>
                  </a:rPr>
                  <a:t> 1 rad.</a:t>
                </a: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034" t="-2088" r="-1034"/>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115C9E3-F993-EC5B-4CDC-4B5A372BF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3889" y="4713141"/>
            <a:ext cx="1656522" cy="1787277"/>
          </a:xfrm>
          <a:prstGeom prst="rect">
            <a:avLst/>
          </a:prstGeom>
        </p:spPr>
      </p:pic>
    </p:spTree>
    <p:extLst>
      <p:ext uri="{BB962C8B-B14F-4D97-AF65-F5344CB8AC3E}">
        <p14:creationId xmlns:p14="http://schemas.microsoft.com/office/powerpoint/2010/main" val="1638129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par>
                                <p:cTn id="28" presetID="22" presetClass="entr" presetSubtype="1" fill="hold" nodeType="with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wipe(up)">
                                      <p:cBhvr>
                                        <p:cTn id="30" dur="500"/>
                                        <p:tgtEl>
                                          <p:spTgt spid="7">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wipe(up)">
                                      <p:cBhvr>
                                        <p:cTn id="35" dur="500"/>
                                        <p:tgtEl>
                                          <p:spTgt spid="7">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animEffect transition="in" filter="wipe(up)">
                                      <p:cBhvr>
                                        <p:cTn id="45"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4) </a:t>
            </a:r>
            <a:r>
              <a:rPr lang="en-US" b="1" dirty="0" err="1">
                <a:solidFill>
                  <a:srgbClr val="0000FF"/>
                </a:solidFill>
                <a:latin typeface="Aarial"/>
              </a:rPr>
              <a:t>Sử</a:t>
            </a:r>
            <a:r>
              <a:rPr lang="en-US" b="1" dirty="0">
                <a:solidFill>
                  <a:srgbClr val="0000FF"/>
                </a:solidFill>
                <a:latin typeface="Aarial"/>
              </a:rPr>
              <a:t> </a:t>
            </a:r>
            <a:r>
              <a:rPr lang="en-US" b="1" dirty="0" err="1">
                <a:solidFill>
                  <a:srgbClr val="0000FF"/>
                </a:solidFill>
                <a:latin typeface="Aarial"/>
              </a:rPr>
              <a:t>dụng</a:t>
            </a:r>
            <a:r>
              <a:rPr lang="en-US" b="1" dirty="0">
                <a:solidFill>
                  <a:srgbClr val="0000FF"/>
                </a:solidFill>
                <a:latin typeface="Aarial"/>
              </a:rPr>
              <a:t> </a:t>
            </a:r>
            <a:r>
              <a:rPr lang="en-US" b="1" dirty="0" err="1">
                <a:solidFill>
                  <a:srgbClr val="0000FF"/>
                </a:solidFill>
                <a:latin typeface="Aarial"/>
              </a:rPr>
              <a:t>máy</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cầm</a:t>
            </a:r>
            <a:r>
              <a:rPr lang="en-US" b="1" dirty="0">
                <a:solidFill>
                  <a:srgbClr val="0000FF"/>
                </a:solidFill>
                <a:latin typeface="Aarial"/>
              </a:rPr>
              <a:t> </a:t>
            </a:r>
            <a:r>
              <a:rPr lang="en-US" b="1" dirty="0" err="1">
                <a:solidFill>
                  <a:srgbClr val="0000FF"/>
                </a:solidFill>
                <a:latin typeface="Aarial"/>
              </a:rPr>
              <a:t>tay</a:t>
            </a:r>
            <a:r>
              <a:rPr lang="en-US" b="1" dirty="0">
                <a:solidFill>
                  <a:srgbClr val="0000FF"/>
                </a:solidFill>
                <a:latin typeface="Aarial"/>
              </a:rPr>
              <a:t> </a:t>
            </a:r>
            <a:r>
              <a:rPr lang="en-US" b="1" dirty="0" err="1">
                <a:solidFill>
                  <a:srgbClr val="0000FF"/>
                </a:solidFill>
                <a:latin typeface="Aarial"/>
              </a:rPr>
              <a:t>để</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giá</a:t>
            </a:r>
            <a:r>
              <a:rPr lang="en-US" b="1" dirty="0">
                <a:solidFill>
                  <a:srgbClr val="0000FF"/>
                </a:solidFill>
                <a:latin typeface="Aarial"/>
              </a:rPr>
              <a:t> </a:t>
            </a:r>
            <a:r>
              <a:rPr lang="en-US" b="1" dirty="0" err="1">
                <a:solidFill>
                  <a:srgbClr val="0000FF"/>
                </a:solidFill>
                <a:latin typeface="Aarial"/>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một</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b="1" dirty="0">
              <a:solidFill>
                <a:srgbClr val="0000FF"/>
              </a:solidFill>
              <a:latin typeface="Aarial"/>
            </a:endParaRPr>
          </a:p>
          <a:p>
            <a:pPr lvl="0"/>
            <a:r>
              <a:rPr lang="en-US" dirty="0" err="1">
                <a:latin typeface="Aarial"/>
              </a:rPr>
              <a:t>Nếu</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là</a:t>
            </a:r>
            <a:r>
              <a:rPr lang="en-US" dirty="0">
                <a:latin typeface="Aarial"/>
              </a:rPr>
              <a:t> radian (rad), </a:t>
            </a:r>
            <a:r>
              <a:rPr lang="en-US" dirty="0" err="1">
                <a:latin typeface="Aarial"/>
              </a:rPr>
              <a:t>trước</a:t>
            </a:r>
            <a:r>
              <a:rPr lang="en-US" dirty="0">
                <a:latin typeface="Aarial"/>
              </a:rPr>
              <a:t> </a:t>
            </a:r>
            <a:r>
              <a:rPr lang="en-US" dirty="0" err="1">
                <a:latin typeface="Aarial"/>
              </a:rPr>
              <a:t>hết</a:t>
            </a:r>
            <a:r>
              <a:rPr lang="en-US" dirty="0">
                <a:latin typeface="Aarial"/>
              </a:rPr>
              <a:t>, ta </a:t>
            </a:r>
            <a:r>
              <a:rPr lang="en-US" dirty="0" err="1">
                <a:latin typeface="Aarial"/>
              </a:rPr>
              <a:t>chuyển</a:t>
            </a:r>
            <a:r>
              <a:rPr lang="en-US" dirty="0">
                <a:latin typeface="Aarial"/>
              </a:rPr>
              <a:t> </a:t>
            </a:r>
            <a:r>
              <a:rPr lang="en-US" dirty="0" err="1">
                <a:latin typeface="Aarial"/>
              </a:rPr>
              <a:t>máy</a:t>
            </a:r>
            <a:r>
              <a:rPr lang="en-US" dirty="0">
                <a:latin typeface="Aarial"/>
              </a:rPr>
              <a:t> </a:t>
            </a:r>
            <a:r>
              <a:rPr lang="en-US" dirty="0" err="1">
                <a:latin typeface="Aarial"/>
              </a:rPr>
              <a:t>tính</a:t>
            </a:r>
            <a:r>
              <a:rPr lang="en-US" dirty="0">
                <a:latin typeface="Aarial"/>
              </a:rPr>
              <a:t> sang </a:t>
            </a:r>
            <a:r>
              <a:rPr lang="en-US" dirty="0" err="1">
                <a:latin typeface="Aarial"/>
              </a:rPr>
              <a:t>chế</a:t>
            </a:r>
            <a:r>
              <a:rPr lang="en-US" dirty="0">
                <a:latin typeface="Aarial"/>
              </a:rPr>
              <a:t> </a:t>
            </a:r>
            <a:r>
              <a:rPr lang="en-US" dirty="0" err="1">
                <a:latin typeface="Aarial"/>
              </a:rPr>
              <a:t>độ</a:t>
            </a:r>
            <a:r>
              <a:rPr lang="en-US" dirty="0">
                <a:latin typeface="Aarial"/>
              </a:rPr>
              <a:t> "radian".</a:t>
            </a:r>
          </a:p>
          <a:p>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2579F01-64AC-5FA2-7C54-DD722E911E8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1958031" y="3880584"/>
            <a:ext cx="8145640" cy="2416985"/>
          </a:xfrm>
          <a:prstGeom prst="rect">
            <a:avLst/>
          </a:prstGeom>
        </p:spPr>
      </p:pic>
    </p:spTree>
    <p:extLst>
      <p:ext uri="{BB962C8B-B14F-4D97-AF65-F5344CB8AC3E}">
        <p14:creationId xmlns:p14="http://schemas.microsoft.com/office/powerpoint/2010/main" val="1284522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1)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i="1" dirty="0" err="1">
                    <a:solidFill>
                      <a:srgbClr val="FF0000"/>
                    </a:solidFill>
                    <a:latin typeface="Aarial"/>
                  </a:rPr>
                  <a:t>Nhận</a:t>
                </a:r>
                <a:r>
                  <a:rPr lang="en-US" b="1" i="1" dirty="0">
                    <a:solidFill>
                      <a:srgbClr val="FF0000"/>
                    </a:solidFill>
                    <a:latin typeface="Aarial"/>
                  </a:rPr>
                  <a:t> </a:t>
                </a:r>
                <a:r>
                  <a:rPr lang="en-US" b="1" i="1" dirty="0" err="1">
                    <a:solidFill>
                      <a:srgbClr val="FF0000"/>
                    </a:solidFill>
                    <a:latin typeface="Aarial"/>
                  </a:rPr>
                  <a:t>xét</a:t>
                </a:r>
                <a:r>
                  <a:rPr lang="en-US" b="1" i="1" dirty="0">
                    <a:solidFill>
                      <a:srgbClr val="FF0000"/>
                    </a:solidFill>
                    <a:latin typeface="Aarial"/>
                  </a:rPr>
                  <a:t>: </a:t>
                </a:r>
                <a:endParaRPr lang="en-US" b="1" dirty="0">
                  <a:solidFill>
                    <a:srgbClr val="FF0000"/>
                  </a:solidFill>
                  <a:latin typeface="Aarial"/>
                </a:endParaRPr>
              </a:p>
              <a:p>
                <a:r>
                  <a:rPr lang="en-US" dirty="0">
                    <a:latin typeface="Aarial"/>
                  </a:rPr>
                  <a:t>Ta </a:t>
                </a:r>
                <a:r>
                  <a:rPr lang="en-US" dirty="0" err="1">
                    <a:latin typeface="Aarial"/>
                  </a:rPr>
                  <a:t>biết</a:t>
                </a:r>
                <a:r>
                  <a:rPr lang="en-US" dirty="0">
                    <a:latin typeface="Aarial"/>
                  </a:rPr>
                  <a:t> </a:t>
                </a:r>
                <a:r>
                  <a:rPr lang="en-US" dirty="0" err="1">
                    <a:latin typeface="Aarial"/>
                  </a:rPr>
                  <a:t>góc</a:t>
                </a:r>
                <a:r>
                  <a:rPr lang="en-US" dirty="0">
                    <a:latin typeface="Aarial"/>
                  </a:rPr>
                  <a:t> ở </a:t>
                </a:r>
                <a:r>
                  <a:rPr lang="en-US" dirty="0" err="1">
                    <a:latin typeface="Aarial"/>
                  </a:rPr>
                  <a:t>tâm</a:t>
                </a:r>
                <a:r>
                  <a:rPr lang="en-US" dirty="0">
                    <a:latin typeface="Aarial"/>
                  </a:rPr>
                  <a:t> </a:t>
                </a:r>
                <a:r>
                  <a:rPr lang="en-US" dirty="0" err="1">
                    <a:latin typeface="Aarial"/>
                  </a:rPr>
                  <a:t>có</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14:m>
                  <m:oMath xmlns:m="http://schemas.openxmlformats.org/officeDocument/2006/math">
                    <m:r>
                      <a:rPr lang="en-US" i="1">
                        <a:latin typeface="Cambria Math" panose="02040503050406030204" pitchFamily="18" charset="0"/>
                      </a:rPr>
                      <m:t>18</m:t>
                    </m:r>
                    <m:sSup>
                      <m:sSupPr>
                        <m:ctrlPr>
                          <a:rPr lang="en-US" i="1">
                            <a:latin typeface="Cambria Math" panose="02040503050406030204" pitchFamily="18" charset="0"/>
                          </a:rPr>
                        </m:ctrlPr>
                      </m:sSupPr>
                      <m:e>
                        <m:r>
                          <a:rPr lang="en-US" i="1">
                            <a:latin typeface="Cambria Math" panose="02040503050406030204" pitchFamily="18" charset="0"/>
                          </a:rPr>
                          <m:t>0</m:t>
                        </m:r>
                      </m:e>
                      <m:sup>
                        <m:r>
                          <a:rPr lang="en-US" i="1">
                            <a:latin typeface="Cambria Math" panose="02040503050406030204" pitchFamily="18" charset="0"/>
                          </a:rPr>
                          <m:t>𝑜</m:t>
                        </m:r>
                      </m:sup>
                    </m:sSup>
                  </m:oMath>
                </a14:m>
                <a:r>
                  <a:rPr lang="en-US" dirty="0">
                    <a:latin typeface="Aarial"/>
                  </a:rPr>
                  <a:t> </a:t>
                </a:r>
                <a:r>
                  <a:rPr lang="en-US" dirty="0" err="1">
                    <a:latin typeface="Aarial"/>
                  </a:rPr>
                  <a:t>sẽ</a:t>
                </a:r>
                <a:r>
                  <a:rPr lang="en-US" dirty="0">
                    <a:latin typeface="Aarial"/>
                  </a:rPr>
                  <a:t> </a:t>
                </a:r>
                <a:r>
                  <a:rPr lang="en-US" dirty="0" err="1">
                    <a:latin typeface="Aarial"/>
                  </a:rPr>
                  <a:t>chắn</a:t>
                </a:r>
                <a:r>
                  <a:rPr lang="en-US" dirty="0">
                    <a:latin typeface="Aarial"/>
                  </a:rPr>
                  <a:t> </a:t>
                </a:r>
                <a:r>
                  <a:rPr lang="en-US" dirty="0" err="1">
                    <a:latin typeface="Aarial"/>
                  </a:rPr>
                  <a:t>cung</a:t>
                </a:r>
                <a:r>
                  <a:rPr lang="en-US" dirty="0">
                    <a:latin typeface="Aarial"/>
                  </a:rPr>
                  <a:t> </a:t>
                </a:r>
                <a:r>
                  <a:rPr lang="en-US" dirty="0" err="1">
                    <a:latin typeface="Aarial"/>
                  </a:rPr>
                  <a:t>bằng</a:t>
                </a:r>
                <a:r>
                  <a:rPr lang="en-US" dirty="0">
                    <a:latin typeface="Aarial"/>
                  </a:rPr>
                  <a:t> </a:t>
                </a:r>
                <a:r>
                  <a:rPr lang="en-US" dirty="0" err="1">
                    <a:latin typeface="Aarial"/>
                  </a:rPr>
                  <a:t>nửa</a:t>
                </a:r>
                <a:r>
                  <a:rPr lang="en-US" dirty="0">
                    <a:latin typeface="Aarial"/>
                  </a:rPr>
                  <a:t> </a:t>
                </a:r>
                <a:r>
                  <a:rPr lang="en-US" dirty="0" err="1">
                    <a:latin typeface="Aarial"/>
                  </a:rPr>
                  <a:t>đường</a:t>
                </a:r>
                <a:r>
                  <a:rPr lang="en-US" dirty="0">
                    <a:latin typeface="Aarial"/>
                  </a:rPr>
                  <a:t> </a:t>
                </a:r>
                <a:r>
                  <a:rPr lang="en-US" dirty="0" err="1">
                    <a:latin typeface="Aarial"/>
                  </a:rPr>
                  <a:t>tròn</a:t>
                </a:r>
                <a:endParaRPr lang="en-US" dirty="0">
                  <a:latin typeface="Aarial"/>
                </a:endParaRPr>
              </a:p>
              <a:p>
                <a:pPr marL="0" indent="0">
                  <a:buNone/>
                </a:pPr>
                <a:r>
                  <a:rPr lang="en-US" dirty="0">
                    <a:latin typeface="Aarial"/>
                  </a:rPr>
                  <a:t> ( </a:t>
                </a:r>
                <a:r>
                  <a:rPr lang="en-US" dirty="0" err="1">
                    <a:latin typeface="Aarial"/>
                  </a:rPr>
                  <a:t>có</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bằng</a:t>
                </a:r>
                <a:r>
                  <a:rPr lang="en-US" dirty="0">
                    <a:latin typeface="Aarial"/>
                  </a:rPr>
                  <a:t> </a:t>
                </a:r>
                <a14:m>
                  <m:oMath xmlns:m="http://schemas.openxmlformats.org/officeDocument/2006/math">
                    <m:r>
                      <a:rPr lang="en-US" i="1">
                        <a:latin typeface="Cambria Math" panose="02040503050406030204" pitchFamily="18" charset="0"/>
                      </a:rPr>
                      <m:t>𝜋</m:t>
                    </m:r>
                    <m:r>
                      <a:rPr lang="en-US" i="1">
                        <a:latin typeface="Cambria Math" panose="02040503050406030204" pitchFamily="18" charset="0"/>
                      </a:rPr>
                      <m:t>𝑅</m:t>
                    </m:r>
                  </m:oMath>
                </a14:m>
                <a:r>
                  <a:rPr lang="en-US" dirty="0">
                    <a:latin typeface="Aarial"/>
                  </a:rPr>
                  <a:t> ) </a:t>
                </a:r>
                <a:r>
                  <a:rPr lang="en-US" dirty="0" err="1">
                    <a:latin typeface="Aarial"/>
                  </a:rPr>
                  <a:t>nên</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góc</a:t>
                </a:r>
                <a:r>
                  <a:rPr lang="en-US" dirty="0">
                    <a:latin typeface="Aarial"/>
                  </a:rPr>
                  <a:t> </a:t>
                </a:r>
                <a14:m>
                  <m:oMath xmlns:m="http://schemas.openxmlformats.org/officeDocument/2006/math">
                    <m:r>
                      <a:rPr lang="en-US" i="1">
                        <a:latin typeface="Cambria Math" panose="02040503050406030204" pitchFamily="18" charset="0"/>
                      </a:rPr>
                      <m:t>18</m:t>
                    </m:r>
                    <m:sSup>
                      <m:sSupPr>
                        <m:ctrlPr>
                          <a:rPr lang="en-US" i="1">
                            <a:latin typeface="Cambria Math" panose="02040503050406030204" pitchFamily="18" charset="0"/>
                          </a:rPr>
                        </m:ctrlPr>
                      </m:sSupPr>
                      <m:e>
                        <m:r>
                          <a:rPr lang="en-US" i="1">
                            <a:latin typeface="Cambria Math" panose="02040503050406030204" pitchFamily="18" charset="0"/>
                          </a:rPr>
                          <m:t>0</m:t>
                        </m:r>
                      </m:e>
                      <m:sup>
                        <m:r>
                          <a:rPr lang="en-US" i="1">
                            <a:latin typeface="Cambria Math" panose="02040503050406030204" pitchFamily="18" charset="0"/>
                          </a:rPr>
                          <m:t>𝑜</m:t>
                        </m:r>
                      </m:sup>
                    </m:sSup>
                  </m:oMath>
                </a14:m>
                <a:r>
                  <a:rPr lang="en-US" dirty="0" err="1">
                    <a:latin typeface="Aarial"/>
                  </a:rPr>
                  <a:t>bằng</a:t>
                </a:r>
                <a:r>
                  <a:rPr lang="en-US" dirty="0">
                    <a:latin typeface="Aarial"/>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r>
                          <a:rPr lang="en-US" i="1">
                            <a:latin typeface="Cambria Math" panose="02040503050406030204" pitchFamily="18" charset="0"/>
                          </a:rPr>
                          <m:t>𝑅</m:t>
                        </m:r>
                      </m:num>
                      <m:den>
                        <m:r>
                          <a:rPr lang="en-US" i="1">
                            <a:latin typeface="Cambria Math" panose="02040503050406030204" pitchFamily="18" charset="0"/>
                          </a:rPr>
                          <m:t>𝑅</m:t>
                        </m:r>
                      </m:den>
                    </m:f>
                    <m:r>
                      <a:rPr lang="en-US" i="1">
                        <a:latin typeface="Cambria Math" panose="02040503050406030204" pitchFamily="18" charset="0"/>
                      </a:rPr>
                      <m:t>𝑟𝑎𝑑</m:t>
                    </m:r>
                    <m:r>
                      <a:rPr lang="en-US" i="1">
                        <a:latin typeface="Cambria Math" panose="02040503050406030204" pitchFamily="18" charset="0"/>
                      </a:rPr>
                      <m:t>=</m:t>
                    </m:r>
                    <m:r>
                      <a:rPr lang="en-US" i="1">
                        <a:latin typeface="Cambria Math" panose="02040503050406030204" pitchFamily="18" charset="0"/>
                      </a:rPr>
                      <m:t>𝜋</m:t>
                    </m:r>
                    <m:r>
                      <m:rPr>
                        <m:nor/>
                      </m:rPr>
                      <a:rPr lang="en-US">
                        <a:latin typeface="Aarial"/>
                      </a:rPr>
                      <m:t> </m:t>
                    </m:r>
                    <m:r>
                      <m:rPr>
                        <m:nor/>
                      </m:rPr>
                      <a:rPr lang="en-US">
                        <a:latin typeface="Aarial"/>
                      </a:rPr>
                      <m:t>rad</m:t>
                    </m:r>
                  </m:oMath>
                </a14:m>
                <a:endParaRPr lang="en-US" dirty="0">
                  <a:latin typeface="Aarial"/>
                </a:endParaRPr>
              </a:p>
              <a:p>
                <a:r>
                  <a:rPr lang="en-US" dirty="0">
                    <a:latin typeface="Aarial"/>
                  </a:rPr>
                  <a:t>Do </a:t>
                </a:r>
                <a:r>
                  <a:rPr lang="en-US" dirty="0" err="1">
                    <a:latin typeface="Aarial"/>
                  </a:rPr>
                  <a:t>đó</a:t>
                </a:r>
                <a:r>
                  <a:rPr lang="en-US" dirty="0">
                    <a:latin typeface="Aarial"/>
                  </a:rPr>
                  <a:t>, </a:t>
                </a:r>
                <a14:m>
                  <m:oMath xmlns:m="http://schemas.openxmlformats.org/officeDocument/2006/math">
                    <m:r>
                      <a:rPr lang="en-US" i="1">
                        <a:latin typeface="Cambria Math" panose="02040503050406030204" pitchFamily="18" charset="0"/>
                      </a:rPr>
                      <m:t>1</m:t>
                    </m:r>
                    <m:r>
                      <a:rPr lang="en-US" i="1">
                        <a:latin typeface="Cambria Math" panose="02040503050406030204" pitchFamily="18" charset="0"/>
                      </a:rPr>
                      <m:t>𝑟𝑎𝑑</m:t>
                    </m:r>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180</m:t>
                                </m:r>
                              </m:num>
                              <m:den>
                                <m:r>
                                  <a:rPr lang="en-US" i="1">
                                    <a:latin typeface="Cambria Math" panose="02040503050406030204" pitchFamily="18" charset="0"/>
                                  </a:rPr>
                                  <m:t>𝜋</m:t>
                                </m:r>
                              </m:den>
                            </m:f>
                          </m:e>
                        </m:d>
                      </m:e>
                      <m:sup>
                        <m:r>
                          <a:rPr lang="en-US" i="1">
                            <a:latin typeface="Cambria Math" panose="02040503050406030204" pitchFamily="18" charset="0"/>
                          </a:rPr>
                          <m:t>𝑜</m:t>
                        </m:r>
                      </m:sup>
                    </m:sSup>
                    <m:r>
                      <a:rPr lang="en-US" i="1">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7</m:t>
                        </m:r>
                      </m:e>
                      <m:sup>
                        <m:r>
                          <a:rPr lang="en-US" i="1">
                            <a:latin typeface="Cambria Math" panose="02040503050406030204" pitchFamily="18" charset="0"/>
                          </a:rPr>
                          <m:t>𝑜</m:t>
                        </m:r>
                      </m:sup>
                    </m:sSup>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7</m:t>
                        </m:r>
                      </m:e>
                      <m:sup>
                        <m:r>
                          <a:rPr lang="en-US" i="1">
                            <a:latin typeface="Cambria Math" panose="02040503050406030204" pitchFamily="18" charset="0"/>
                          </a:rPr>
                          <m:t>′</m:t>
                        </m:r>
                      </m:sup>
                    </m:sSup>
                    <m:r>
                      <a:rPr lang="en-US" i="1">
                        <a:latin typeface="Cambria Math" panose="02040503050406030204" pitchFamily="18" charset="0"/>
                      </a:rPr>
                      <m:t>4</m:t>
                    </m:r>
                    <m:sSup>
                      <m:sSupPr>
                        <m:ctrlPr>
                          <a:rPr lang="en-US" i="1">
                            <a:latin typeface="Cambria Math" panose="02040503050406030204" pitchFamily="18" charset="0"/>
                          </a:rPr>
                        </m:ctrlPr>
                      </m:sSupPr>
                      <m:e>
                        <m:r>
                          <a:rPr lang="en-US" i="1">
                            <a:latin typeface="Cambria Math" panose="02040503050406030204" pitchFamily="18" charset="0"/>
                          </a:rPr>
                          <m:t>5</m:t>
                        </m:r>
                      </m:e>
                      <m:sup>
                        <m:r>
                          <a:rPr lang="en-US" i="1">
                            <a:latin typeface="Cambria Math" panose="02040503050406030204" pitchFamily="18" charset="0"/>
                          </a:rPr>
                          <m:t>′′</m:t>
                        </m:r>
                      </m:sup>
                    </m:sSup>
                    <m:r>
                      <m:rPr>
                        <m:nor/>
                      </m:rPr>
                      <a:rPr lang="en-US">
                        <a:latin typeface="Aarial"/>
                      </a:rPr>
                      <m:t> </m:t>
                    </m:r>
                    <m:r>
                      <m:rPr>
                        <m:nor/>
                      </m:rPr>
                      <a:rPr lang="en-US">
                        <a:latin typeface="Aarial"/>
                      </a:rPr>
                      <m:t>v</m:t>
                    </m:r>
                    <m:r>
                      <m:rPr>
                        <m:nor/>
                      </m:rPr>
                      <a:rPr lang="en-US">
                        <a:latin typeface="Aarial"/>
                      </a:rPr>
                      <m:t>à </m:t>
                    </m:r>
                    <m:sSup>
                      <m:sSupPr>
                        <m:ctrlPr>
                          <a:rPr lang="en-US" i="1">
                            <a:latin typeface="Cambria Math" panose="02040503050406030204" pitchFamily="18" charset="0"/>
                          </a:rPr>
                        </m:ctrlPr>
                      </m:sSupPr>
                      <m:e>
                        <m:r>
                          <a:rPr lang="en-US">
                            <a:latin typeface="Cambria Math" panose="02040503050406030204" pitchFamily="18" charset="0"/>
                          </a:rPr>
                          <m:t>1</m:t>
                        </m:r>
                      </m:e>
                      <m:sup>
                        <m:r>
                          <a:rPr lang="en-US" i="1">
                            <a:latin typeface="Cambria Math" panose="02040503050406030204" pitchFamily="18" charset="0"/>
                          </a:rPr>
                          <m:t>𝑜</m:t>
                        </m:r>
                      </m:sup>
                    </m:sSup>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180</m:t>
                            </m:r>
                          </m:den>
                        </m:f>
                      </m:e>
                    </m:d>
                    <m:r>
                      <a:rPr lang="en-US" i="1">
                        <a:latin typeface="Cambria Math" panose="02040503050406030204" pitchFamily="18" charset="0"/>
                      </a:rPr>
                      <m:t>𝑟𝑎𝑑</m:t>
                    </m:r>
                    <m:r>
                      <a:rPr lang="en-US" i="1">
                        <a:latin typeface="Cambria Math" panose="02040503050406030204" pitchFamily="18" charset="0"/>
                      </a:rPr>
                      <m:t>≈0,0175</m:t>
                    </m:r>
                    <m:r>
                      <a:rPr lang="en-US" i="1">
                        <a:latin typeface="Cambria Math" panose="02040503050406030204" pitchFamily="18" charset="0"/>
                      </a:rPr>
                      <m:t>𝑟𝑎𝑑</m:t>
                    </m:r>
                  </m:oMath>
                </a14:m>
                <a:r>
                  <a:rPr lang="en-US" dirty="0">
                    <a:latin typeface="Aarial"/>
                  </a:rPr>
                  <a:t> </a:t>
                </a:r>
              </a:p>
              <a:p>
                <a:pPr marL="0" indent="0">
                  <a:buNone/>
                </a:pPr>
                <a:r>
                  <a:rPr lang="en-US" b="1" i="1" dirty="0">
                    <a:solidFill>
                      <a:srgbClr val="FF0000"/>
                    </a:solidFill>
                    <a:latin typeface="Aarial"/>
                  </a:rPr>
                  <a:t> </a:t>
                </a:r>
                <a:r>
                  <a:rPr lang="en-US" b="1" i="1" dirty="0" err="1">
                    <a:solidFill>
                      <a:srgbClr val="FF0000"/>
                    </a:solidFill>
                    <a:latin typeface="Aarial"/>
                  </a:rPr>
                  <a:t>Chú</a:t>
                </a:r>
                <a:r>
                  <a:rPr lang="en-US" b="1" i="1" dirty="0">
                    <a:solidFill>
                      <a:srgbClr val="FF0000"/>
                    </a:solidFill>
                    <a:latin typeface="Aarial"/>
                  </a:rPr>
                  <a:t> ý:</a:t>
                </a:r>
                <a:r>
                  <a:rPr lang="en-US" dirty="0">
                    <a:latin typeface="Aarial"/>
                  </a:rPr>
                  <a:t> </a:t>
                </a:r>
                <a:r>
                  <a:rPr lang="en-US" dirty="0" err="1">
                    <a:latin typeface="Aarial"/>
                  </a:rPr>
                  <a:t>người</a:t>
                </a:r>
                <a:r>
                  <a:rPr lang="en-US" dirty="0">
                    <a:latin typeface="Aarial"/>
                  </a:rPr>
                  <a:t> ta </a:t>
                </a:r>
                <a:r>
                  <a:rPr lang="en-US" dirty="0" err="1">
                    <a:latin typeface="Aarial"/>
                  </a:rPr>
                  <a:t>thường</a:t>
                </a:r>
                <a:r>
                  <a:rPr lang="en-US" dirty="0">
                    <a:latin typeface="Aarial"/>
                  </a:rPr>
                  <a:t> </a:t>
                </a:r>
                <a:r>
                  <a:rPr lang="en-US" dirty="0" err="1">
                    <a:latin typeface="Aarial"/>
                  </a:rPr>
                  <a:t>không</a:t>
                </a:r>
                <a:r>
                  <a:rPr lang="en-US" dirty="0">
                    <a:latin typeface="Aarial"/>
                  </a:rPr>
                  <a:t> </a:t>
                </a:r>
                <a:r>
                  <a:rPr lang="en-US" dirty="0" err="1">
                    <a:latin typeface="Aarial"/>
                  </a:rPr>
                  <a:t>viết</a:t>
                </a:r>
                <a:r>
                  <a:rPr lang="en-US" dirty="0">
                    <a:latin typeface="Aarial"/>
                  </a:rPr>
                  <a:t> </a:t>
                </a:r>
                <a:r>
                  <a:rPr lang="en-US" dirty="0" err="1">
                    <a:latin typeface="Aarial"/>
                  </a:rPr>
                  <a:t>chữ</a:t>
                </a:r>
                <a:r>
                  <a:rPr lang="en-US" dirty="0">
                    <a:latin typeface="Aarial"/>
                  </a:rPr>
                  <a:t> radian hay rad </a:t>
                </a:r>
                <a:r>
                  <a:rPr lang="en-US" dirty="0" err="1">
                    <a:latin typeface="Aarial"/>
                  </a:rPr>
                  <a:t>sau</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Chẳng</a:t>
                </a:r>
                <a:r>
                  <a:rPr lang="en-US" dirty="0">
                    <a:latin typeface="Aarial"/>
                  </a:rPr>
                  <a:t> </a:t>
                </a:r>
                <a:r>
                  <a:rPr lang="en-US" dirty="0" err="1">
                    <a:latin typeface="Aarial"/>
                  </a:rPr>
                  <a:t>hạn</a:t>
                </a:r>
                <a:r>
                  <a:rPr lang="en-US" dirty="0">
                    <a:latin typeface="Aarial"/>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m:rPr>
                        <m:nor/>
                      </m:rPr>
                      <a:rPr lang="en-US">
                        <a:latin typeface="Aarial"/>
                      </a:rPr>
                      <m:t> </m:t>
                    </m:r>
                    <m:r>
                      <m:rPr>
                        <m:nor/>
                      </m:rPr>
                      <a:rPr lang="en-US">
                        <a:latin typeface="Aarial"/>
                      </a:rPr>
                      <m:t>rad</m:t>
                    </m:r>
                    <m:r>
                      <m:rPr>
                        <m:nor/>
                      </m:rPr>
                      <a:rPr lang="en-US" b="0" i="0" smtClean="0">
                        <a:latin typeface="Aarial"/>
                      </a:rPr>
                      <m:t> </m:t>
                    </m:r>
                  </m:oMath>
                </a14:m>
                <a:r>
                  <a:rPr lang="en-US" dirty="0" err="1">
                    <a:latin typeface="Aarial"/>
                  </a:rPr>
                  <a:t>cũng</a:t>
                </a:r>
                <a:r>
                  <a:rPr lang="en-US" dirty="0">
                    <a:latin typeface="Aarial"/>
                  </a:rPr>
                  <a:t> </a:t>
                </a:r>
                <a:r>
                  <a:rPr lang="en-US" dirty="0" err="1">
                    <a:latin typeface="Aarial"/>
                  </a:rPr>
                  <a:t>được</a:t>
                </a:r>
                <a:r>
                  <a:rPr lang="en-US" dirty="0">
                    <a:latin typeface="Aarial"/>
                  </a:rPr>
                  <a:t> </a:t>
                </a:r>
                <a:r>
                  <a:rPr lang="en-US" dirty="0" err="1">
                    <a:latin typeface="Aarial"/>
                  </a:rPr>
                  <a:t>viết</a:t>
                </a:r>
                <a:r>
                  <a:rPr lang="en-US" dirty="0">
                    <a:latin typeface="Aarial"/>
                  </a:rPr>
                  <a:t> </a:t>
                </a:r>
                <a:r>
                  <a:rPr lang="en-US" dirty="0" err="1">
                    <a:latin typeface="Aarial"/>
                  </a:rPr>
                  <a:t>là</a:t>
                </a:r>
                <a:r>
                  <a:rPr lang="en-US" dirty="0">
                    <a:latin typeface="Aarial"/>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 </m:t>
                    </m:r>
                  </m:oMath>
                </a14:m>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292" t="-2088"/>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5074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par>
                                <p:cTn id="18" presetID="22" presetClass="entr" presetSubtype="1"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wipe(up)">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wipe(up)">
                                      <p:cBhvr>
                                        <p:cTn id="25" dur="500"/>
                                        <p:tgtEl>
                                          <p:spTgt spid="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wipe(up)">
                                      <p:cBhvr>
                                        <p:cTn id="30"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a) </a:t>
            </a:r>
            <a:r>
              <a:rPr lang="en-US" b="1" dirty="0" err="1">
                <a:solidFill>
                  <a:srgbClr val="FF0000"/>
                </a:solidFill>
                <a:latin typeface="Aarial"/>
              </a:rPr>
              <a:t>Khái</a:t>
            </a:r>
            <a:r>
              <a:rPr lang="en-US" b="1" dirty="0">
                <a:solidFill>
                  <a:srgbClr val="FF0000"/>
                </a:solidFill>
                <a:latin typeface="Aarial"/>
              </a:rPr>
              <a:t> </a:t>
            </a:r>
            <a:r>
              <a:rPr lang="en-US" b="1" dirty="0" err="1">
                <a:solidFill>
                  <a:srgbClr val="FF0000"/>
                </a:solidFill>
                <a:latin typeface="Aarial"/>
              </a:rPr>
              <a:t>niệm</a:t>
            </a:r>
            <a:r>
              <a:rPr lang="en-US" b="1" dirty="0">
                <a:solidFill>
                  <a:srgbClr val="FF0000"/>
                </a:solidFill>
                <a:latin typeface="Aarial"/>
              </a:rPr>
              <a:t> </a:t>
            </a:r>
            <a:endParaRPr lang="en-US" dirty="0">
              <a:solidFill>
                <a:srgbClr val="FF0000"/>
              </a:solidFill>
              <a:latin typeface="Aarial"/>
            </a:endParaRPr>
          </a:p>
          <a:p>
            <a:pPr algn="just"/>
            <a:r>
              <a:rPr lang="en-US" dirty="0" err="1">
                <a:latin typeface="Aarial"/>
              </a:rPr>
              <a:t>Việc</a:t>
            </a:r>
            <a:r>
              <a:rPr lang="en-US" dirty="0">
                <a:latin typeface="Aarial"/>
              </a:rPr>
              <a:t> quay </a:t>
            </a:r>
            <a:r>
              <a:rPr lang="en-US" dirty="0" err="1">
                <a:latin typeface="Aarial"/>
              </a:rPr>
              <a:t>tia</a:t>
            </a:r>
            <a:r>
              <a:rPr lang="en-US" dirty="0">
                <a:latin typeface="Aarial"/>
              </a:rPr>
              <a:t> Om </a:t>
            </a:r>
            <a:r>
              <a:rPr lang="en-US" dirty="0" err="1">
                <a:latin typeface="Aarial"/>
              </a:rPr>
              <a:t>quanh</a:t>
            </a:r>
            <a:r>
              <a:rPr lang="en-US" dirty="0">
                <a:latin typeface="Aarial"/>
              </a:rPr>
              <a:t> </a:t>
            </a:r>
            <a:r>
              <a:rPr lang="en-US" dirty="0" err="1">
                <a:latin typeface="Aarial"/>
              </a:rPr>
              <a:t>điểm</a:t>
            </a:r>
            <a:r>
              <a:rPr lang="en-US" dirty="0">
                <a:latin typeface="Aarial"/>
              </a:rPr>
              <a:t> O </a:t>
            </a:r>
            <a:r>
              <a:rPr lang="en-US" dirty="0" err="1">
                <a:latin typeface="Aarial"/>
              </a:rPr>
              <a:t>trong</a:t>
            </a:r>
            <a:r>
              <a:rPr lang="en-US" dirty="0">
                <a:latin typeface="Aarial"/>
              </a:rPr>
              <a:t> </a:t>
            </a:r>
            <a:r>
              <a:rPr lang="en-US" dirty="0" err="1">
                <a:latin typeface="Aarial"/>
              </a:rPr>
              <a:t>mặt</a:t>
            </a:r>
            <a:r>
              <a:rPr lang="en-US" dirty="0">
                <a:latin typeface="Aarial"/>
              </a:rPr>
              <a:t> </a:t>
            </a:r>
            <a:r>
              <a:rPr lang="en-US" dirty="0" err="1">
                <a:latin typeface="Aarial"/>
              </a:rPr>
              <a:t>phẳng</a:t>
            </a:r>
            <a:r>
              <a:rPr lang="en-US" dirty="0">
                <a:latin typeface="Aarial"/>
              </a:rPr>
              <a:t>, ta </a:t>
            </a:r>
            <a:r>
              <a:rPr lang="en-US" dirty="0" err="1">
                <a:latin typeface="Aarial"/>
              </a:rPr>
              <a:t>cần</a:t>
            </a:r>
            <a:r>
              <a:rPr lang="en-US" dirty="0">
                <a:latin typeface="Aarial"/>
              </a:rPr>
              <a:t> </a:t>
            </a:r>
            <a:r>
              <a:rPr lang="en-US" dirty="0" err="1">
                <a:latin typeface="Aarial"/>
              </a:rPr>
              <a:t>chọn</a:t>
            </a:r>
            <a:r>
              <a:rPr lang="en-US" dirty="0">
                <a:latin typeface="Aarial"/>
              </a:rPr>
              <a:t> </a:t>
            </a:r>
            <a:r>
              <a:rPr lang="en-US" dirty="0" err="1">
                <a:latin typeface="Aarial"/>
              </a:rPr>
              <a:t>một</a:t>
            </a:r>
            <a:r>
              <a:rPr lang="en-US" dirty="0">
                <a:latin typeface="Aarial"/>
              </a:rPr>
              <a:t> </a:t>
            </a:r>
            <a:r>
              <a:rPr lang="en-US" dirty="0" err="1">
                <a:latin typeface="Aarial"/>
              </a:rPr>
              <a:t>chiều</a:t>
            </a:r>
            <a:r>
              <a:rPr lang="en-US" dirty="0">
                <a:latin typeface="Aarial"/>
              </a:rPr>
              <a:t> quay </a:t>
            </a:r>
            <a:r>
              <a:rPr lang="en-US" dirty="0" err="1">
                <a:latin typeface="Aarial"/>
              </a:rPr>
              <a:t>gọi</a:t>
            </a:r>
            <a:r>
              <a:rPr lang="en-US" dirty="0">
                <a:latin typeface="Aarial"/>
              </a:rPr>
              <a:t> </a:t>
            </a:r>
            <a:r>
              <a:rPr lang="en-US" dirty="0" err="1">
                <a:latin typeface="Aarial"/>
              </a:rPr>
              <a:t>là</a:t>
            </a:r>
            <a:r>
              <a:rPr lang="en-US" dirty="0">
                <a:latin typeface="Aarial"/>
              </a:rPr>
              <a:t> </a:t>
            </a:r>
            <a:r>
              <a:rPr lang="en-US" i="1" dirty="0" err="1">
                <a:latin typeface="Aarial"/>
              </a:rPr>
              <a:t>chiều</a:t>
            </a:r>
            <a:r>
              <a:rPr lang="en-US" i="1" dirty="0">
                <a:latin typeface="Aarial"/>
              </a:rPr>
              <a:t> </a:t>
            </a:r>
            <a:r>
              <a:rPr lang="en-US" i="1" dirty="0" err="1">
                <a:latin typeface="Aarial"/>
              </a:rPr>
              <a:t>dương</a:t>
            </a:r>
            <a:r>
              <a:rPr lang="en-US" dirty="0">
                <a:latin typeface="Aarial"/>
              </a:rPr>
              <a:t>. </a:t>
            </a:r>
            <a:r>
              <a:rPr lang="en-US" dirty="0" err="1">
                <a:latin typeface="Aarial"/>
              </a:rPr>
              <a:t>Thông</a:t>
            </a:r>
            <a:r>
              <a:rPr lang="en-US" dirty="0">
                <a:latin typeface="Aarial"/>
              </a:rPr>
              <a:t> </a:t>
            </a:r>
            <a:r>
              <a:rPr lang="en-US" dirty="0" err="1">
                <a:latin typeface="Aarial"/>
              </a:rPr>
              <a:t>thường</a:t>
            </a:r>
            <a:r>
              <a:rPr lang="en-US" dirty="0">
                <a:latin typeface="Aarial"/>
              </a:rPr>
              <a:t>, ta </a:t>
            </a:r>
            <a:r>
              <a:rPr lang="en-US" dirty="0" err="1">
                <a:latin typeface="Aarial"/>
              </a:rPr>
              <a:t>chọn</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a:t>
            </a:r>
            <a:r>
              <a:rPr lang="en-US" dirty="0" err="1">
                <a:latin typeface="Aarial"/>
              </a:rPr>
              <a:t>là</a:t>
            </a:r>
            <a:r>
              <a:rPr lang="en-US" dirty="0">
                <a:latin typeface="Aarial"/>
              </a:rPr>
              <a:t> </a:t>
            </a:r>
            <a:r>
              <a:rPr lang="en-US" dirty="0" err="1">
                <a:latin typeface="Aarial"/>
              </a:rPr>
              <a:t>chiều</a:t>
            </a:r>
            <a:r>
              <a:rPr lang="en-US" dirty="0">
                <a:latin typeface="Aarial"/>
              </a:rPr>
              <a:t> </a:t>
            </a:r>
            <a:r>
              <a:rPr lang="en-US" dirty="0" err="1">
                <a:latin typeface="Aarial"/>
              </a:rPr>
              <a:t>ngược</a:t>
            </a:r>
            <a:r>
              <a:rPr lang="en-US" dirty="0">
                <a:latin typeface="Aarial"/>
              </a:rPr>
              <a:t> </a:t>
            </a:r>
            <a:r>
              <a:rPr lang="en-US" dirty="0" err="1">
                <a:latin typeface="Aarial"/>
              </a:rPr>
              <a:t>chiều</a:t>
            </a:r>
            <a:r>
              <a:rPr lang="en-US" dirty="0">
                <a:latin typeface="Aarial"/>
              </a:rPr>
              <a:t> quay </a:t>
            </a:r>
            <a:r>
              <a:rPr lang="en-US" dirty="0" err="1">
                <a:latin typeface="Aarial"/>
              </a:rPr>
              <a:t>của</a:t>
            </a:r>
            <a:r>
              <a:rPr lang="en-US" dirty="0">
                <a:latin typeface="Aarial"/>
              </a:rPr>
              <a:t> </a:t>
            </a:r>
            <a:r>
              <a:rPr lang="en-US" dirty="0" err="1">
                <a:latin typeface="Aarial"/>
              </a:rPr>
              <a:t>kim</a:t>
            </a:r>
            <a:r>
              <a:rPr lang="en-US" dirty="0">
                <a:latin typeface="Aarial"/>
              </a:rPr>
              <a:t> </a:t>
            </a:r>
            <a:r>
              <a:rPr lang="en-US" dirty="0" err="1">
                <a:latin typeface="Aarial"/>
              </a:rPr>
              <a:t>đồng</a:t>
            </a:r>
            <a:r>
              <a:rPr lang="en-US" dirty="0">
                <a:latin typeface="Aarial"/>
              </a:rPr>
              <a:t> </a:t>
            </a:r>
            <a:r>
              <a:rPr lang="en-US" dirty="0" err="1">
                <a:latin typeface="Aarial"/>
              </a:rPr>
              <a:t>hồ</a:t>
            </a:r>
            <a:r>
              <a:rPr lang="en-US" dirty="0">
                <a:latin typeface="Aarial"/>
              </a:rPr>
              <a:t> </a:t>
            </a:r>
            <a:r>
              <a:rPr lang="en-US" dirty="0" err="1">
                <a:latin typeface="Aarial"/>
              </a:rPr>
              <a:t>và</a:t>
            </a:r>
            <a:r>
              <a:rPr lang="en-US" dirty="0">
                <a:latin typeface="Aarial"/>
              </a:rPr>
              <a:t> </a:t>
            </a:r>
            <a:r>
              <a:rPr lang="en-US" dirty="0" err="1">
                <a:latin typeface="Aarial"/>
              </a:rPr>
              <a:t>chiều</a:t>
            </a:r>
            <a:r>
              <a:rPr lang="en-US" dirty="0">
                <a:latin typeface="Aarial"/>
              </a:rPr>
              <a:t> </a:t>
            </a:r>
            <a:r>
              <a:rPr lang="en-US" dirty="0" err="1">
                <a:latin typeface="Aarial"/>
              </a:rPr>
              <a:t>cùng</a:t>
            </a:r>
            <a:r>
              <a:rPr lang="en-US" dirty="0">
                <a:latin typeface="Aarial"/>
              </a:rPr>
              <a:t> </a:t>
            </a:r>
            <a:r>
              <a:rPr lang="en-US" dirty="0" err="1">
                <a:latin typeface="Aarial"/>
              </a:rPr>
              <a:t>chiều</a:t>
            </a:r>
            <a:r>
              <a:rPr lang="en-US" dirty="0">
                <a:latin typeface="Aarial"/>
              </a:rPr>
              <a:t> quay </a:t>
            </a:r>
            <a:r>
              <a:rPr lang="en-US" dirty="0" err="1">
                <a:latin typeface="Aarial"/>
              </a:rPr>
              <a:t>của</a:t>
            </a:r>
            <a:r>
              <a:rPr lang="en-US" dirty="0">
                <a:latin typeface="Aarial"/>
              </a:rPr>
              <a:t> </a:t>
            </a:r>
            <a:r>
              <a:rPr lang="en-US" dirty="0" err="1">
                <a:latin typeface="Aarial"/>
              </a:rPr>
              <a:t>kim</a:t>
            </a:r>
            <a:r>
              <a:rPr lang="en-US" dirty="0">
                <a:latin typeface="Aarial"/>
              </a:rPr>
              <a:t> </a:t>
            </a:r>
            <a:r>
              <a:rPr lang="en-US" dirty="0" err="1">
                <a:latin typeface="Aarial"/>
              </a:rPr>
              <a:t>đồng</a:t>
            </a:r>
            <a:r>
              <a:rPr lang="en-US" dirty="0">
                <a:latin typeface="Aarial"/>
              </a:rPr>
              <a:t> </a:t>
            </a:r>
            <a:r>
              <a:rPr lang="en-US" dirty="0" err="1">
                <a:latin typeface="Aarial"/>
              </a:rPr>
              <a:t>hồ</a:t>
            </a:r>
            <a:r>
              <a:rPr lang="en-US" dirty="0">
                <a:latin typeface="Aarial"/>
              </a:rPr>
              <a:t> </a:t>
            </a:r>
            <a:r>
              <a:rPr lang="en-US" dirty="0" err="1">
                <a:latin typeface="Aarial"/>
              </a:rPr>
              <a:t>gọi</a:t>
            </a:r>
            <a:r>
              <a:rPr lang="en-US" dirty="0">
                <a:latin typeface="Aarial"/>
              </a:rPr>
              <a:t> </a:t>
            </a:r>
            <a:r>
              <a:rPr lang="en-US" dirty="0" err="1">
                <a:latin typeface="Aarial"/>
              </a:rPr>
              <a:t>là</a:t>
            </a:r>
            <a:r>
              <a:rPr lang="en-US" dirty="0">
                <a:latin typeface="Aarial"/>
              </a:rPr>
              <a:t> </a:t>
            </a:r>
            <a:r>
              <a:rPr lang="en-US" i="1" dirty="0" err="1">
                <a:latin typeface="Aarial"/>
              </a:rPr>
              <a:t>chiều</a:t>
            </a:r>
            <a:r>
              <a:rPr lang="en-US" i="1" dirty="0">
                <a:latin typeface="Aarial"/>
              </a:rPr>
              <a:t> </a:t>
            </a:r>
            <a:r>
              <a:rPr lang="en-US" i="1" dirty="0" err="1">
                <a:latin typeface="Aarial"/>
              </a:rPr>
              <a:t>âm</a:t>
            </a:r>
            <a:r>
              <a:rPr lang="en-US" i="1" dirty="0">
                <a:latin typeface="Aarial"/>
              </a:rPr>
              <a:t>.</a:t>
            </a:r>
          </a:p>
          <a:p>
            <a:pPr algn="just"/>
            <a:r>
              <a:rPr lang="en-US" dirty="0">
                <a:latin typeface="Aarial"/>
              </a:rPr>
              <a:t>Cho </a:t>
            </a:r>
            <a:r>
              <a:rPr lang="en-US" dirty="0" err="1">
                <a:latin typeface="Aarial"/>
              </a:rPr>
              <a:t>hai</a:t>
            </a:r>
            <a:r>
              <a:rPr lang="en-US" dirty="0">
                <a:latin typeface="Aarial"/>
              </a:rPr>
              <a:t> </a:t>
            </a:r>
            <a:r>
              <a:rPr lang="en-US" dirty="0" err="1">
                <a:latin typeface="Aarial"/>
              </a:rPr>
              <a:t>tia</a:t>
            </a:r>
            <a:r>
              <a:rPr lang="en-US" dirty="0">
                <a:latin typeface="Aarial"/>
              </a:rPr>
              <a:t> </a:t>
            </a:r>
            <a:r>
              <a:rPr lang="en-US" i="1" dirty="0" err="1">
                <a:latin typeface="Aarial"/>
              </a:rPr>
              <a:t>Ou</a:t>
            </a:r>
            <a:r>
              <a:rPr lang="en-US" i="1" dirty="0">
                <a:latin typeface="Aarial"/>
              </a:rPr>
              <a:t>, </a:t>
            </a:r>
            <a:r>
              <a:rPr lang="en-US" i="1" dirty="0" err="1">
                <a:latin typeface="Aarial"/>
              </a:rPr>
              <a:t>Ov</a:t>
            </a:r>
            <a:r>
              <a:rPr lang="en-US" dirty="0">
                <a:latin typeface="Aarial"/>
              </a:rPr>
              <a:t>. </a:t>
            </a:r>
            <a:r>
              <a:rPr lang="en-US" dirty="0" err="1">
                <a:latin typeface="Aarial"/>
              </a:rPr>
              <a:t>Nếu</a:t>
            </a:r>
            <a:r>
              <a:rPr lang="en-US" dirty="0">
                <a:latin typeface="Aarial"/>
              </a:rPr>
              <a:t> </a:t>
            </a:r>
            <a:r>
              <a:rPr lang="en-US" dirty="0" err="1">
                <a:latin typeface="Aarial"/>
              </a:rPr>
              <a:t>tia</a:t>
            </a:r>
            <a:r>
              <a:rPr lang="en-US" dirty="0">
                <a:latin typeface="Aarial"/>
              </a:rPr>
              <a:t> </a:t>
            </a:r>
            <a:r>
              <a:rPr lang="en-US" i="1" dirty="0">
                <a:latin typeface="Aarial"/>
              </a:rPr>
              <a:t>Om</a:t>
            </a:r>
            <a:r>
              <a:rPr lang="en-US" dirty="0">
                <a:latin typeface="Aarial"/>
              </a:rPr>
              <a:t> quay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(hay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âm</a:t>
            </a:r>
            <a:r>
              <a:rPr lang="en-US" dirty="0">
                <a:latin typeface="Aarial"/>
              </a:rPr>
              <a:t>) </a:t>
            </a:r>
            <a:r>
              <a:rPr lang="en-US" dirty="0" err="1">
                <a:latin typeface="Aarial"/>
              </a:rPr>
              <a:t>xuất</a:t>
            </a:r>
            <a:r>
              <a:rPr lang="en-US" dirty="0">
                <a:latin typeface="Aarial"/>
              </a:rPr>
              <a:t> </a:t>
            </a:r>
            <a:r>
              <a:rPr lang="en-US" dirty="0" err="1">
                <a:latin typeface="Aarial"/>
              </a:rPr>
              <a:t>phát</a:t>
            </a:r>
            <a:r>
              <a:rPr lang="en-US" dirty="0">
                <a:latin typeface="Aarial"/>
              </a:rPr>
              <a:t> </a:t>
            </a:r>
            <a:r>
              <a:rPr lang="en-US" dirty="0" err="1">
                <a:latin typeface="Aarial"/>
              </a:rPr>
              <a:t>từ</a:t>
            </a:r>
            <a:r>
              <a:rPr lang="en-US" dirty="0">
                <a:latin typeface="Aarial"/>
              </a:rPr>
              <a:t> </a:t>
            </a:r>
            <a:r>
              <a:rPr lang="en-US" dirty="0" err="1">
                <a:latin typeface="Aarial"/>
              </a:rPr>
              <a:t>tia</a:t>
            </a:r>
            <a:r>
              <a:rPr lang="en-US" dirty="0">
                <a:latin typeface="Aarial"/>
              </a:rPr>
              <a:t> </a:t>
            </a:r>
            <a:r>
              <a:rPr lang="en-US" i="1" dirty="0" err="1">
                <a:latin typeface="Aarial"/>
              </a:rPr>
              <a:t>Ou</a:t>
            </a:r>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i="1" dirty="0" err="1">
                <a:latin typeface="Aarial"/>
              </a:rPr>
              <a:t>Ov</a:t>
            </a:r>
            <a:r>
              <a:rPr lang="en-US" dirty="0">
                <a:latin typeface="Aarial"/>
              </a:rPr>
              <a:t> </a:t>
            </a:r>
            <a:r>
              <a:rPr lang="en-US" dirty="0" err="1">
                <a:latin typeface="Aarial"/>
              </a:rPr>
              <a:t>thì</a:t>
            </a:r>
            <a:r>
              <a:rPr lang="en-US" dirty="0">
                <a:latin typeface="Aarial"/>
              </a:rPr>
              <a:t> ta </a:t>
            </a:r>
            <a:r>
              <a:rPr lang="en-US" dirty="0" err="1">
                <a:latin typeface="Aarial"/>
              </a:rPr>
              <a:t>nói</a:t>
            </a:r>
            <a:r>
              <a:rPr lang="en-US" dirty="0">
                <a:latin typeface="Aarial"/>
              </a:rPr>
              <a:t>: Tia </a:t>
            </a:r>
            <a:r>
              <a:rPr lang="en-US" i="1" dirty="0">
                <a:latin typeface="Aarial"/>
              </a:rPr>
              <a:t>Om</a:t>
            </a:r>
            <a:r>
              <a:rPr lang="en-US" dirty="0">
                <a:latin typeface="Aarial"/>
              </a:rPr>
              <a:t> </a:t>
            </a:r>
            <a:r>
              <a:rPr lang="en-US" dirty="0" err="1">
                <a:latin typeface="Aarial"/>
              </a:rPr>
              <a:t>quét</a:t>
            </a:r>
            <a:r>
              <a:rPr lang="en-US" dirty="0">
                <a:latin typeface="Aarial"/>
              </a:rPr>
              <a:t> </a:t>
            </a:r>
            <a:r>
              <a:rPr lang="en-US" dirty="0" err="1">
                <a:latin typeface="Aarial"/>
              </a:rPr>
              <a:t>một</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dirty="0" err="1">
                <a:latin typeface="Aarial"/>
              </a:rPr>
              <a:t>đầu</a:t>
            </a:r>
            <a:r>
              <a:rPr lang="en-US" dirty="0">
                <a:latin typeface="Aarial"/>
              </a:rPr>
              <a:t> </a:t>
            </a:r>
            <a:r>
              <a:rPr lang="en-US" i="1" dirty="0" err="1">
                <a:latin typeface="Aarial"/>
              </a:rPr>
              <a:t>Ou</a:t>
            </a:r>
            <a:r>
              <a:rPr lang="en-US" dirty="0">
                <a:latin typeface="Aarial"/>
              </a:rPr>
              <a:t> </a:t>
            </a:r>
            <a:r>
              <a:rPr lang="en-US" dirty="0" err="1">
                <a:latin typeface="Aarial"/>
              </a:rPr>
              <a:t>và</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i="1" dirty="0" err="1">
                <a:latin typeface="Aarial"/>
              </a:rPr>
              <a:t>Ov</a:t>
            </a:r>
            <a:r>
              <a:rPr lang="en-US" dirty="0">
                <a:latin typeface="Aarial"/>
              </a:rPr>
              <a:t>, </a:t>
            </a:r>
            <a:r>
              <a:rPr lang="en-US" dirty="0" err="1">
                <a:latin typeface="Aarial"/>
              </a:rPr>
              <a:t>kí</a:t>
            </a:r>
            <a:r>
              <a:rPr lang="en-US" dirty="0">
                <a:latin typeface="Aarial"/>
              </a:rPr>
              <a:t> </a:t>
            </a:r>
            <a:r>
              <a:rPr lang="en-US" dirty="0" err="1">
                <a:latin typeface="Aarial"/>
              </a:rPr>
              <a:t>hiệu</a:t>
            </a:r>
            <a:r>
              <a:rPr lang="en-US" dirty="0">
                <a:latin typeface="Aarial"/>
              </a:rPr>
              <a:t> </a:t>
            </a:r>
            <a:r>
              <a:rPr lang="en-US" dirty="0" err="1">
                <a:latin typeface="Aarial"/>
              </a:rPr>
              <a:t>là</a:t>
            </a:r>
            <a:r>
              <a:rPr lang="en-US" dirty="0">
                <a:latin typeface="Aarial"/>
              </a:rPr>
              <a:t> </a:t>
            </a:r>
            <a:r>
              <a:rPr lang="en-US" i="1" dirty="0">
                <a:latin typeface="Aarial"/>
              </a:rPr>
              <a:t>(</a:t>
            </a:r>
            <a:r>
              <a:rPr lang="en-US" i="1" dirty="0" err="1">
                <a:latin typeface="Aarial"/>
              </a:rPr>
              <a:t>Ou</a:t>
            </a:r>
            <a:r>
              <a:rPr lang="en-US" i="1" dirty="0">
                <a:latin typeface="Aarial"/>
              </a:rPr>
              <a:t>, </a:t>
            </a:r>
            <a:r>
              <a:rPr lang="en-US" i="1" dirty="0" err="1">
                <a:latin typeface="Aarial"/>
              </a:rPr>
              <a:t>Ov</a:t>
            </a:r>
            <a:r>
              <a:rPr lang="en-US" i="1" dirty="0">
                <a:latin typeface="Aarial"/>
              </a:rPr>
              <a:t>).</a:t>
            </a:r>
            <a:endParaRPr lang="en-US" dirty="0">
              <a:latin typeface="Aarial"/>
            </a:endParaRPr>
          </a:p>
          <a:p>
            <a:endParaRPr lang="en-US"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3791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hình</a:t>
            </a:r>
            <a:r>
              <a:rPr lang="en-US" b="1" dirty="0">
                <a:solidFill>
                  <a:srgbClr val="0000FF"/>
                </a:solidFill>
                <a:latin typeface="Aarial"/>
              </a:rPr>
              <a:t> </a:t>
            </a:r>
            <a:r>
              <a:rPr lang="en-US" b="1" dirty="0" err="1">
                <a:solidFill>
                  <a:srgbClr val="0000FF"/>
                </a:solidFill>
                <a:latin typeface="Aarial"/>
              </a:rPr>
              <a:t>học</a:t>
            </a:r>
            <a:r>
              <a:rPr lang="en-US" b="1" dirty="0">
                <a:solidFill>
                  <a:srgbClr val="0000FF"/>
                </a:solidFill>
                <a:latin typeface="Aarial"/>
              </a:rPr>
              <a:t> </a:t>
            </a:r>
            <a:r>
              <a:rPr lang="en-US" b="1" dirty="0" err="1">
                <a:solidFill>
                  <a:srgbClr val="0000FF"/>
                </a:solidFill>
                <a:latin typeface="Aarial"/>
              </a:rPr>
              <a:t>và</a:t>
            </a:r>
            <a:r>
              <a:rPr lang="en-US" b="1" dirty="0">
                <a:solidFill>
                  <a:srgbClr val="0000FF"/>
                </a:solidFill>
                <a:latin typeface="Aarial"/>
              </a:rPr>
              <a:t> </a:t>
            </a:r>
            <a:r>
              <a:rPr lang="en-US" b="1" dirty="0" err="1">
                <a:solidFill>
                  <a:srgbClr val="0000FF"/>
                </a:solidFill>
                <a:latin typeface="Aarial"/>
              </a:rPr>
              <a:t>số</a:t>
            </a:r>
            <a:r>
              <a:rPr lang="en-US" b="1" dirty="0">
                <a:solidFill>
                  <a:srgbClr val="0000FF"/>
                </a:solidFill>
                <a:latin typeface="Aarial"/>
              </a:rPr>
              <a:t> </a:t>
            </a:r>
            <a:r>
              <a:rPr lang="en-US" b="1" dirty="0" err="1">
                <a:solidFill>
                  <a:srgbClr val="0000FF"/>
                </a:solidFill>
                <a:latin typeface="Aarial"/>
              </a:rPr>
              <a:t>đo</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chúng</a:t>
            </a:r>
            <a:endParaRPr lang="en-US"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a) </a:t>
            </a:r>
            <a:r>
              <a:rPr lang="en-US" b="1" dirty="0" err="1">
                <a:solidFill>
                  <a:srgbClr val="FF0000"/>
                </a:solidFill>
                <a:latin typeface="Aarial"/>
              </a:rPr>
              <a:t>Khái</a:t>
            </a:r>
            <a:r>
              <a:rPr lang="en-US" b="1" dirty="0">
                <a:solidFill>
                  <a:srgbClr val="FF0000"/>
                </a:solidFill>
                <a:latin typeface="Aarial"/>
              </a:rPr>
              <a:t> </a:t>
            </a:r>
            <a:r>
              <a:rPr lang="en-US" b="1" dirty="0" err="1">
                <a:solidFill>
                  <a:srgbClr val="FF0000"/>
                </a:solidFill>
                <a:latin typeface="Aarial"/>
              </a:rPr>
              <a:t>niệm</a:t>
            </a:r>
            <a:r>
              <a:rPr lang="en-US" b="1" dirty="0">
                <a:solidFill>
                  <a:srgbClr val="FF0000"/>
                </a:solidFill>
                <a:latin typeface="Aarial"/>
              </a:rPr>
              <a:t> </a:t>
            </a:r>
            <a:endParaRPr lang="en-US" dirty="0">
              <a:solidFill>
                <a:srgbClr val="FF0000"/>
              </a:solidFill>
              <a:latin typeface="Aarial"/>
            </a:endParaRPr>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latin typeface="Aarial"/>
            </a:endParaRPr>
          </a:p>
          <a:p>
            <a:endParaRPr lang="en-US"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9070797B-C4F1-E53F-A186-8CFA9A71E555}"/>
              </a:ext>
            </a:extLst>
          </p:cNvPr>
          <p:cNvPicPr>
            <a:picLocks noChangeAspect="1"/>
          </p:cNvPicPr>
          <p:nvPr/>
        </p:nvPicPr>
        <p:blipFill>
          <a:blip r:embed="rId2"/>
          <a:stretch>
            <a:fillRect/>
          </a:stretch>
        </p:blipFill>
        <p:spPr>
          <a:xfrm>
            <a:off x="265043" y="2502575"/>
            <a:ext cx="11340170" cy="2940670"/>
          </a:xfrm>
          <a:prstGeom prst="rect">
            <a:avLst/>
          </a:prstGeom>
        </p:spPr>
      </p:pic>
      <p:pic>
        <p:nvPicPr>
          <p:cNvPr id="56" name="Picture 55">
            <a:extLst>
              <a:ext uri="{FF2B5EF4-FFF2-40B4-BE49-F238E27FC236}">
                <a16:creationId xmlns:a16="http://schemas.microsoft.com/office/drawing/2014/main" id="{357F38E0-03E5-D538-74E2-7F52E7F914F3}"/>
              </a:ext>
            </a:extLst>
          </p:cNvPr>
          <p:cNvPicPr>
            <a:picLocks noChangeAspect="1"/>
          </p:cNvPicPr>
          <p:nvPr/>
        </p:nvPicPr>
        <p:blipFill>
          <a:blip r:embed="rId3"/>
          <a:stretch>
            <a:fillRect/>
          </a:stretch>
        </p:blipFill>
        <p:spPr>
          <a:xfrm>
            <a:off x="359948" y="5419207"/>
            <a:ext cx="11341805" cy="1122624"/>
          </a:xfrm>
          <a:prstGeom prst="rect">
            <a:avLst/>
          </a:prstGeom>
        </p:spPr>
      </p:pic>
    </p:spTree>
    <p:extLst>
      <p:ext uri="{BB962C8B-B14F-4D97-AF65-F5344CB8AC3E}">
        <p14:creationId xmlns:p14="http://schemas.microsoft.com/office/powerpoint/2010/main" val="432668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up)">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up)">
                                      <p:cBhvr>
                                        <p:cTn id="1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solidFill>
                    <a:srgbClr val="FF0000"/>
                  </a:solidFill>
                  <a:latin typeface="Aarial"/>
                </a:endParaRPr>
              </a:p>
              <a:p>
                <a:pPr marL="0" indent="0">
                  <a:buNone/>
                </a:pPr>
                <a:r>
                  <a:rPr lang="en-US" dirty="0" err="1">
                    <a:latin typeface="Aarial"/>
                  </a:rPr>
                  <a:t>Nhận</a:t>
                </a:r>
                <a:r>
                  <a:rPr lang="en-US" dirty="0">
                    <a:latin typeface="Aarial"/>
                  </a:rPr>
                  <a:t> </a:t>
                </a:r>
                <a:r>
                  <a:rPr lang="en-US" dirty="0" err="1">
                    <a:latin typeface="Aarial"/>
                  </a:rPr>
                  <a:t>xét</a:t>
                </a:r>
                <a:r>
                  <a:rPr lang="en-US" dirty="0">
                    <a:latin typeface="Aarial"/>
                  </a:rPr>
                  <a:t>: Quan </a:t>
                </a:r>
                <a:r>
                  <a:rPr lang="en-US" dirty="0" err="1">
                    <a:latin typeface="Aarial"/>
                  </a:rPr>
                  <a:t>sát</a:t>
                </a:r>
                <a:r>
                  <a:rPr lang="en-US" dirty="0">
                    <a:latin typeface="Aarial"/>
                  </a:rPr>
                  <a:t> </a:t>
                </a:r>
                <a:r>
                  <a:rPr lang="en-US" dirty="0" err="1">
                    <a:latin typeface="Aarial"/>
                  </a:rPr>
                  <a:t>Hình</a:t>
                </a:r>
                <a:r>
                  <a:rPr lang="en-US" dirty="0">
                    <a:latin typeface="Aarial"/>
                  </a:rPr>
                  <a:t> 7 ta </a:t>
                </a:r>
                <a:r>
                  <a:rPr lang="en-US" dirty="0" err="1">
                    <a:latin typeface="Aarial"/>
                  </a:rPr>
                  <a:t>thấy</a:t>
                </a:r>
                <a:r>
                  <a:rPr lang="en-US" dirty="0">
                    <a:latin typeface="Aarial"/>
                  </a:rPr>
                  <a:t>: </a:t>
                </a:r>
              </a:p>
              <a:p>
                <a:endParaRPr lang="en-US" dirty="0">
                  <a:latin typeface="Aarial"/>
                </a:endParaRPr>
              </a:p>
              <a:p>
                <a:r>
                  <a:rPr lang="en-US" dirty="0">
                    <a:latin typeface="Aarial"/>
                  </a:rPr>
                  <a:t>Tia Om quay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a:t>
                </a:r>
                <a:r>
                  <a:rPr lang="en-US" dirty="0" err="1">
                    <a:latin typeface="Aarial"/>
                  </a:rPr>
                  <a:t>xuất</a:t>
                </a:r>
                <a:r>
                  <a:rPr lang="en-US" dirty="0">
                    <a:latin typeface="Aarial"/>
                  </a:rPr>
                  <a:t> </a:t>
                </a:r>
                <a:r>
                  <a:rPr lang="en-US" dirty="0" err="1">
                    <a:latin typeface="Aarial"/>
                  </a:rPr>
                  <a:t>phát</a:t>
                </a:r>
                <a:r>
                  <a:rPr lang="en-US" dirty="0">
                    <a:latin typeface="Aarial"/>
                  </a:rPr>
                  <a:t> </a:t>
                </a:r>
                <a:r>
                  <a:rPr lang="en-US" dirty="0" err="1">
                    <a:latin typeface="Aarial"/>
                  </a:rPr>
                  <a:t>từ</a:t>
                </a:r>
                <a:r>
                  <a:rPr lang="en-US" dirty="0">
                    <a:latin typeface="Aarial"/>
                  </a:rPr>
                  <a:t> </a:t>
                </a:r>
                <a:r>
                  <a:rPr lang="en-US" dirty="0" err="1">
                    <a:latin typeface="Aarial"/>
                  </a:rPr>
                  <a:t>tia</a:t>
                </a:r>
                <a:r>
                  <a:rPr lang="en-US" dirty="0">
                    <a:latin typeface="Aarial"/>
                  </a:rPr>
                  <a:t> </a:t>
                </a:r>
                <a:r>
                  <a:rPr lang="en-US" i="1" dirty="0" err="1">
                    <a:latin typeface="Aarial"/>
                  </a:rPr>
                  <a:t>Ou</a:t>
                </a:r>
                <a:r>
                  <a:rPr lang="en-US" i="1"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i="1" dirty="0" err="1">
                    <a:latin typeface="Aarial"/>
                  </a:rPr>
                  <a:t>Ov</a:t>
                </a:r>
                <a:r>
                  <a:rPr lang="en-US" dirty="0">
                    <a:latin typeface="Aarial"/>
                  </a:rPr>
                  <a:t> </a:t>
                </a:r>
                <a:r>
                  <a:rPr lang="en-US" dirty="0" err="1">
                    <a:latin typeface="Aarial"/>
                  </a:rPr>
                  <a:t>rồi</a:t>
                </a:r>
                <a:r>
                  <a:rPr lang="en-US" dirty="0">
                    <a:latin typeface="Aarial"/>
                  </a:rPr>
                  <a:t> quay </a:t>
                </a:r>
                <a:r>
                  <a:rPr lang="en-US" dirty="0" err="1">
                    <a:latin typeface="Aarial"/>
                  </a:rPr>
                  <a:t>tiếp</a:t>
                </a:r>
                <a:r>
                  <a:rPr lang="en-US" dirty="0">
                    <a:latin typeface="Aarial"/>
                  </a:rPr>
                  <a:t> </a:t>
                </a:r>
                <a:r>
                  <a:rPr lang="en-US" dirty="0" err="1">
                    <a:latin typeface="Aarial"/>
                  </a:rPr>
                  <a:t>một</a:t>
                </a:r>
                <a:r>
                  <a:rPr lang="en-US" dirty="0">
                    <a:latin typeface="Aarial"/>
                  </a:rPr>
                  <a:t> </a:t>
                </a:r>
                <a:r>
                  <a:rPr lang="en-US" dirty="0" err="1">
                    <a:latin typeface="Aarial"/>
                  </a:rPr>
                  <a:t>số</a:t>
                </a:r>
                <a:r>
                  <a:rPr lang="en-US" dirty="0">
                    <a:latin typeface="Aarial"/>
                  </a:rPr>
                  <a:t> </a:t>
                </a:r>
                <a:r>
                  <a:rPr lang="en-US" dirty="0" err="1">
                    <a:latin typeface="Aarial"/>
                  </a:rPr>
                  <a:t>vòng</a:t>
                </a:r>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i="1" dirty="0" err="1">
                    <a:latin typeface="Aarial"/>
                  </a:rPr>
                  <a:t>Ov</a:t>
                </a:r>
                <a:r>
                  <a:rPr lang="en-US" i="1" dirty="0">
                    <a:latin typeface="Aarial"/>
                  </a:rPr>
                  <a:t>;</a:t>
                </a:r>
                <a:endParaRPr lang="en-US" dirty="0">
                  <a:latin typeface="Aarial"/>
                </a:endParaRPr>
              </a:p>
              <a:p>
                <a:r>
                  <a:rPr lang="en-US" dirty="0">
                    <a:latin typeface="Aarial"/>
                  </a:rPr>
                  <a:t> Tia </a:t>
                </a:r>
                <a:r>
                  <a:rPr lang="en-US" i="1" dirty="0">
                    <a:latin typeface="Aarial"/>
                  </a:rPr>
                  <a:t>Om</a:t>
                </a:r>
                <a:r>
                  <a:rPr lang="en-US" dirty="0">
                    <a:latin typeface="Aarial"/>
                  </a:rPr>
                  <a:t> quay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a:t>
                </a:r>
                <a:r>
                  <a:rPr lang="en-US" dirty="0" err="1">
                    <a:latin typeface="Aarial"/>
                  </a:rPr>
                  <a:t>xuất</a:t>
                </a:r>
                <a:r>
                  <a:rPr lang="en-US" dirty="0">
                    <a:latin typeface="Aarial"/>
                  </a:rPr>
                  <a:t> </a:t>
                </a:r>
                <a:r>
                  <a:rPr lang="en-US" dirty="0" err="1">
                    <a:latin typeface="Aarial"/>
                  </a:rPr>
                  <a:t>phát</a:t>
                </a:r>
                <a:r>
                  <a:rPr lang="en-US" dirty="0">
                    <a:latin typeface="Aarial"/>
                  </a:rPr>
                  <a:t> </a:t>
                </a:r>
                <a:r>
                  <a:rPr lang="en-US" dirty="0" err="1">
                    <a:latin typeface="Aarial"/>
                  </a:rPr>
                  <a:t>từ</a:t>
                </a:r>
                <a:r>
                  <a:rPr lang="en-US" dirty="0">
                    <a:latin typeface="Aarial"/>
                  </a:rPr>
                  <a:t> </a:t>
                </a:r>
                <a:r>
                  <a:rPr lang="en-US" dirty="0" err="1">
                    <a:latin typeface="Aarial"/>
                  </a:rPr>
                  <a:t>tia</a:t>
                </a:r>
                <a:r>
                  <a:rPr lang="en-US" dirty="0">
                    <a:latin typeface="Aarial"/>
                  </a:rPr>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𝑂𝑢</m:t>
                    </m:r>
                  </m:oMath>
                </a14:m>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𝑂𝑣</m:t>
                    </m:r>
                  </m:oMath>
                </a14:m>
                <a:r>
                  <a:rPr lang="en-US" dirty="0">
                    <a:latin typeface="Aarial"/>
                  </a:rPr>
                  <a:t> </a:t>
                </a:r>
                <a:r>
                  <a:rPr lang="en-US" dirty="0" err="1">
                    <a:latin typeface="Aarial"/>
                  </a:rPr>
                  <a:t>rồi</a:t>
                </a:r>
                <a:r>
                  <a:rPr lang="en-US" dirty="0">
                    <a:latin typeface="Aarial"/>
                  </a:rPr>
                  <a:t> quay </a:t>
                </a:r>
                <a:r>
                  <a:rPr lang="en-US" dirty="0" err="1">
                    <a:latin typeface="Aarial"/>
                  </a:rPr>
                  <a:t>tiếp</a:t>
                </a:r>
                <a:r>
                  <a:rPr lang="en-US" dirty="0">
                    <a:latin typeface="Aarial"/>
                  </a:rPr>
                  <a:t> </a:t>
                </a:r>
                <a:r>
                  <a:rPr lang="en-US" dirty="0" err="1">
                    <a:latin typeface="Aarial"/>
                  </a:rPr>
                  <a:t>một</a:t>
                </a:r>
                <a:r>
                  <a:rPr lang="en-US" dirty="0">
                    <a:latin typeface="Aarial"/>
                  </a:rPr>
                  <a:t> </a:t>
                </a:r>
                <a:r>
                  <a:rPr lang="en-US" dirty="0" err="1">
                    <a:latin typeface="Aarial"/>
                  </a:rPr>
                  <a:t>số</a:t>
                </a:r>
                <a:r>
                  <a:rPr lang="en-US" dirty="0">
                    <a:latin typeface="Aarial"/>
                  </a:rPr>
                  <a:t> </a:t>
                </a:r>
                <a:r>
                  <a:rPr lang="en-US" dirty="0" err="1">
                    <a:latin typeface="Aarial"/>
                  </a:rPr>
                  <a:t>vòng</a:t>
                </a:r>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𝑂𝑣</m:t>
                    </m:r>
                  </m:oMath>
                </a14:m>
                <a:r>
                  <a:rPr lang="en-US" dirty="0">
                    <a:latin typeface="Aarial"/>
                  </a:rPr>
                  <a:t> .</a:t>
                </a:r>
              </a:p>
              <a:p>
                <a:endParaRPr lang="en-US"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292" t="-2088" r="-155"/>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BA7F42-3DE0-43BC-E9AA-BBFADD54973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t="16152"/>
          <a:stretch/>
        </p:blipFill>
        <p:spPr bwMode="auto">
          <a:xfrm>
            <a:off x="8325886" y="1719843"/>
            <a:ext cx="3243262" cy="18819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75827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up)">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up)">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p>
              <a:p>
                <a:pPr algn="just"/>
                <a:r>
                  <a:rPr lang="en-US" dirty="0" err="1">
                    <a:latin typeface="Aarial"/>
                  </a:rPr>
                  <a:t>Sự</a:t>
                </a:r>
                <a:r>
                  <a:rPr lang="en-US" dirty="0">
                    <a:latin typeface="Aarial"/>
                  </a:rPr>
                  <a:t> </a:t>
                </a:r>
                <a:r>
                  <a:rPr lang="en-US" dirty="0" err="1">
                    <a:latin typeface="Aarial"/>
                  </a:rPr>
                  <a:t>khác</a:t>
                </a:r>
                <a:r>
                  <a:rPr lang="en-US" dirty="0">
                    <a:latin typeface="Aarial"/>
                  </a:rPr>
                  <a:t> </a:t>
                </a:r>
                <a:r>
                  <a:rPr lang="en-US" dirty="0" err="1">
                    <a:latin typeface="Aarial"/>
                  </a:rPr>
                  <a:t>biệt</a:t>
                </a:r>
                <a:r>
                  <a:rPr lang="en-US" dirty="0">
                    <a:latin typeface="Aarial"/>
                  </a:rPr>
                  <a:t> </a:t>
                </a:r>
                <a:r>
                  <a:rPr lang="en-US" dirty="0" err="1">
                    <a:latin typeface="Aarial"/>
                  </a:rPr>
                  <a:t>giữa</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 </a:t>
                </a:r>
                <a:r>
                  <a:rPr lang="en-US" dirty="0" err="1">
                    <a:latin typeface="Aarial"/>
                  </a:rPr>
                  <a:t>Ou,Ov</a:t>
                </a:r>
                <a:r>
                  <a:rPr lang="en-US" dirty="0">
                    <a:latin typeface="Aarial"/>
                  </a:rPr>
                  <a:t>), </a:t>
                </a:r>
                <a14:m>
                  <m:oMath xmlns:m="http://schemas.openxmlformats.org/officeDocument/2006/math">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oMath>
                </a14:m>
                <a:r>
                  <a:rPr lang="en-US" dirty="0">
                    <a:latin typeface="Aarial"/>
                  </a:rPr>
                  <a:t> </a:t>
                </a:r>
                <a:r>
                  <a:rPr lang="en-US" dirty="0" err="1">
                    <a:latin typeface="Aarial"/>
                  </a:rPr>
                  <a:t>chính</a:t>
                </a:r>
                <a:r>
                  <a:rPr lang="en-US" dirty="0">
                    <a:latin typeface="Aarial"/>
                  </a:rPr>
                  <a:t>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vòng</a:t>
                </a:r>
                <a:r>
                  <a:rPr lang="en-US" dirty="0">
                    <a:latin typeface="Aarial"/>
                  </a:rPr>
                  <a:t> quay </a:t>
                </a:r>
                <a:r>
                  <a:rPr lang="en-US" dirty="0" err="1">
                    <a:latin typeface="Aarial"/>
                  </a:rPr>
                  <a:t>quanh</a:t>
                </a:r>
                <a:r>
                  <a:rPr lang="en-US" dirty="0">
                    <a:latin typeface="Aarial"/>
                  </a:rPr>
                  <a:t> </a:t>
                </a:r>
                <a:r>
                  <a:rPr lang="en-US" dirty="0" err="1">
                    <a:latin typeface="Aarial"/>
                  </a:rPr>
                  <a:t>điểm</a:t>
                </a:r>
                <a:r>
                  <a:rPr lang="en-US" dirty="0">
                    <a:latin typeface="Aarial"/>
                  </a:rPr>
                  <a:t> </a:t>
                </a:r>
                <a:r>
                  <a:rPr lang="en-US" i="1" dirty="0">
                    <a:latin typeface="Aarial"/>
                  </a:rPr>
                  <a:t>O</a:t>
                </a:r>
                <a:r>
                  <a:rPr lang="en-US" dirty="0">
                    <a:latin typeface="Aarial"/>
                  </a:rPr>
                  <a:t>. </a:t>
                </a:r>
              </a:p>
              <a:p>
                <a:pPr algn="just"/>
                <a:r>
                  <a:rPr lang="en-US" dirty="0" err="1">
                    <a:latin typeface="Aarial"/>
                  </a:rPr>
                  <a:t>Vì</a:t>
                </a:r>
                <a:r>
                  <a:rPr lang="en-US" dirty="0">
                    <a:latin typeface="Aarial"/>
                  </a:rPr>
                  <a:t> </a:t>
                </a:r>
                <a:r>
                  <a:rPr lang="en-US" dirty="0" err="1">
                    <a:latin typeface="Aarial"/>
                  </a:rPr>
                  <a:t>vậy</a:t>
                </a:r>
                <a:r>
                  <a:rPr lang="en-US" dirty="0">
                    <a:latin typeface="Aarial"/>
                  </a:rPr>
                  <a:t>, </a:t>
                </a:r>
                <a:r>
                  <a:rPr lang="en-US" dirty="0" err="1">
                    <a:latin typeface="Aarial"/>
                  </a:rPr>
                  <a:t>sự</a:t>
                </a:r>
                <a:r>
                  <a:rPr lang="en-US" dirty="0">
                    <a:latin typeface="Aarial"/>
                  </a:rPr>
                  <a:t> </a:t>
                </a:r>
                <a:r>
                  <a:rPr lang="en-US" dirty="0" err="1">
                    <a:latin typeface="Aarial"/>
                  </a:rPr>
                  <a:t>khác</a:t>
                </a:r>
                <a:r>
                  <a:rPr lang="en-US" dirty="0">
                    <a:latin typeface="Aarial"/>
                  </a:rPr>
                  <a:t> </a:t>
                </a:r>
                <a:r>
                  <a:rPr lang="en-US" dirty="0" err="1">
                    <a:latin typeface="Aarial"/>
                  </a:rPr>
                  <a:t>biệt</a:t>
                </a:r>
                <a:r>
                  <a:rPr lang="en-US" dirty="0">
                    <a:latin typeface="Aarial"/>
                  </a:rPr>
                  <a:t> </a:t>
                </a:r>
                <a:r>
                  <a:rPr lang="en-US" dirty="0" err="1">
                    <a:latin typeface="Aarial"/>
                  </a:rPr>
                  <a:t>giữa</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đó</a:t>
                </a:r>
                <a:r>
                  <a:rPr lang="en-US" dirty="0">
                    <a:latin typeface="Aarial"/>
                  </a:rPr>
                  <a:t> </a:t>
                </a:r>
                <a:r>
                  <a:rPr lang="en-US" dirty="0" err="1">
                    <a:latin typeface="Aarial"/>
                  </a:rPr>
                  <a:t>chính</a:t>
                </a:r>
                <a:r>
                  <a:rPr lang="en-US" dirty="0">
                    <a:latin typeface="Aarial"/>
                  </a:rPr>
                  <a:t> </a:t>
                </a:r>
                <a:r>
                  <a:rPr lang="en-US" dirty="0" err="1">
                    <a:latin typeface="Aarial"/>
                  </a:rPr>
                  <a:t>là</a:t>
                </a:r>
                <a:r>
                  <a:rPr lang="en-US" dirty="0">
                    <a:latin typeface="Aarial"/>
                  </a:rPr>
                  <a:t> </a:t>
                </a:r>
                <a:r>
                  <a:rPr lang="en-US" dirty="0" err="1">
                    <a:latin typeface="Aarial"/>
                  </a:rPr>
                  <a:t>bội</a:t>
                </a:r>
                <a:r>
                  <a:rPr lang="en-US" dirty="0">
                    <a:latin typeface="Aarial"/>
                  </a:rPr>
                  <a:t> </a:t>
                </a:r>
                <a:r>
                  <a:rPr lang="en-US" dirty="0" err="1">
                    <a:latin typeface="Aarial"/>
                  </a:rPr>
                  <a:t>nguyên</a:t>
                </a:r>
                <a:r>
                  <a:rPr lang="en-US" dirty="0">
                    <a:latin typeface="Aarial"/>
                  </a:rPr>
                  <a:t> </a:t>
                </a:r>
                <a:r>
                  <a:rPr lang="en-US" dirty="0" err="1">
                    <a:latin typeface="Aarial"/>
                  </a:rPr>
                  <a:t>của</a:t>
                </a:r>
                <a:r>
                  <a:rPr lang="en-US" dirty="0">
                    <a:latin typeface="Aarial"/>
                  </a:rPr>
                  <a:t> 360° </a:t>
                </a:r>
                <a:r>
                  <a:rPr lang="en-US" dirty="0" err="1">
                    <a:latin typeface="Aarial"/>
                  </a:rPr>
                  <a:t>khi</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đó</a:t>
                </a:r>
                <a:r>
                  <a:rPr lang="en-US" dirty="0">
                    <a:latin typeface="Aarial"/>
                  </a:rPr>
                  <a:t> </a:t>
                </a:r>
                <a:r>
                  <a:rPr lang="en-US" dirty="0" err="1">
                    <a:latin typeface="Aarial"/>
                  </a:rPr>
                  <a:t>tính</a:t>
                </a:r>
                <a:r>
                  <a:rPr lang="en-US" dirty="0">
                    <a:latin typeface="Aarial"/>
                  </a:rPr>
                  <a:t> </a:t>
                </a:r>
                <a:r>
                  <a:rPr lang="en-US" dirty="0" err="1">
                    <a:latin typeface="Aarial"/>
                  </a:rPr>
                  <a:t>theo</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độ</a:t>
                </a:r>
                <a:r>
                  <a:rPr lang="en-US" dirty="0">
                    <a:latin typeface="Aarial"/>
                  </a:rPr>
                  <a:t> (hay </a:t>
                </a:r>
                <a:r>
                  <a:rPr lang="en-US" dirty="0" err="1">
                    <a:latin typeface="Aarial"/>
                  </a:rPr>
                  <a:t>bội</a:t>
                </a:r>
                <a:r>
                  <a:rPr lang="en-US" dirty="0">
                    <a:latin typeface="Aarial"/>
                  </a:rPr>
                  <a:t> </a:t>
                </a:r>
                <a:r>
                  <a:rPr lang="en-US" dirty="0" err="1">
                    <a:latin typeface="Aarial"/>
                  </a:rPr>
                  <a:t>nguyên</a:t>
                </a:r>
                <a:r>
                  <a:rPr lang="en-US" dirty="0">
                    <a:latin typeface="Aarial"/>
                  </a:rPr>
                  <a:t> </a:t>
                </a:r>
                <a:r>
                  <a:rPr lang="en-US" dirty="0" err="1">
                    <a:latin typeface="Aarial"/>
                  </a:rPr>
                  <a:t>của</a:t>
                </a:r>
                <a:r>
                  <a:rPr lang="en-US" dirty="0">
                    <a:latin typeface="Aarial"/>
                  </a:rPr>
                  <a:t> </a:t>
                </a:r>
                <a14:m>
                  <m:oMath xmlns:m="http://schemas.openxmlformats.org/officeDocument/2006/math">
                    <m:r>
                      <a:rPr lang="en-US" i="1">
                        <a:latin typeface="Cambria Math" panose="02040503050406030204" pitchFamily="18" charset="0"/>
                      </a:rPr>
                      <m:t>2</m:t>
                    </m:r>
                    <m:r>
                      <a:rPr lang="en-US" i="1">
                        <a:latin typeface="Cambria Math" panose="02040503050406030204" pitchFamily="18" charset="0"/>
                      </a:rPr>
                      <m:t>𝜋</m:t>
                    </m:r>
                  </m:oMath>
                </a14:m>
                <a:r>
                  <a:rPr lang="en-US" dirty="0">
                    <a:latin typeface="Aarial"/>
                  </a:rPr>
                  <a:t> rad </a:t>
                </a:r>
                <a:r>
                  <a:rPr lang="en-US" dirty="0" err="1">
                    <a:latin typeface="Aarial"/>
                  </a:rPr>
                  <a:t>khi</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đó</a:t>
                </a:r>
                <a:r>
                  <a:rPr lang="en-US" dirty="0">
                    <a:latin typeface="Aarial"/>
                  </a:rPr>
                  <a:t> </a:t>
                </a:r>
                <a:r>
                  <a:rPr lang="en-US" dirty="0" err="1">
                    <a:latin typeface="Aarial"/>
                  </a:rPr>
                  <a:t>tính</a:t>
                </a:r>
                <a:r>
                  <a:rPr lang="en-US" dirty="0">
                    <a:latin typeface="Aarial"/>
                  </a:rPr>
                  <a:t> </a:t>
                </a:r>
                <a:r>
                  <a:rPr lang="en-US" dirty="0" err="1">
                    <a:latin typeface="Aarial"/>
                  </a:rPr>
                  <a:t>theo</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radian).</a:t>
                </a:r>
              </a:p>
              <a:p>
                <a:pPr marL="0" indent="0" algn="just">
                  <a:buNone/>
                </a:pP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189" t="-2088" r="-129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0592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p>
              <a:p>
                <a:r>
                  <a:rPr lang="en-US" dirty="0">
                    <a:latin typeface="Aarial"/>
                  </a:rPr>
                  <a:t>Cho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e>
                    </m:d>
                  </m:oMath>
                </a14:m>
                <a:r>
                  <a:rPr lang="en-US" dirty="0">
                    <a:latin typeface="Aarial"/>
                  </a:rPr>
                  <a:t>, </a:t>
                </a:r>
                <a14:m>
                  <m:oMath xmlns:m="http://schemas.openxmlformats.org/officeDocument/2006/math">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e>
                    </m:d>
                  </m:oMath>
                </a14:m>
                <a:r>
                  <a:rPr lang="en-US" dirty="0">
                    <a:latin typeface="Aarial"/>
                  </a:rPr>
                  <a:t> </a:t>
                </a:r>
                <a:r>
                  <a:rPr lang="en-US" dirty="0" err="1">
                    <a:latin typeface="Aarial"/>
                  </a:rPr>
                  <a:t>có</a:t>
                </a:r>
                <a:r>
                  <a:rPr lang="en-US" dirty="0">
                    <a:latin typeface="Aarial"/>
                  </a:rPr>
                  <a:t> </a:t>
                </a:r>
                <a:r>
                  <a:rPr lang="en-US" dirty="0" err="1">
                    <a:latin typeface="Aarial"/>
                  </a:rPr>
                  <a:t>tia</a:t>
                </a:r>
                <a:r>
                  <a:rPr lang="en-US" dirty="0">
                    <a:latin typeface="Aarial"/>
                  </a:rPr>
                  <a:t> </a:t>
                </a:r>
                <a:r>
                  <a:rPr lang="en-US" dirty="0" err="1">
                    <a:latin typeface="Aarial"/>
                  </a:rPr>
                  <a:t>đầu</a:t>
                </a:r>
                <a:r>
                  <a:rPr lang="en-US" dirty="0">
                    <a:latin typeface="Aarial"/>
                  </a:rPr>
                  <a:t> </a:t>
                </a:r>
                <a:r>
                  <a:rPr lang="en-US" dirty="0" err="1">
                    <a:latin typeface="Aarial"/>
                  </a:rPr>
                  <a:t>trùng</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oMath>
                </a14:m>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dirty="0" err="1">
                    <a:latin typeface="Aarial"/>
                  </a:rPr>
                  <a:t>trùng</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oMath>
                </a14:m>
                <a:r>
                  <a:rPr lang="en-US" dirty="0">
                    <a:latin typeface="Aarial"/>
                  </a:rPr>
                  <a:t>. Khi </a:t>
                </a:r>
                <a:r>
                  <a:rPr lang="en-US" dirty="0" err="1">
                    <a:latin typeface="Aarial"/>
                  </a:rPr>
                  <a:t>đó</a:t>
                </a:r>
                <a:r>
                  <a:rPr lang="en-US" dirty="0">
                    <a:latin typeface="Aarial"/>
                  </a:rPr>
                  <a:t>, </a:t>
                </a:r>
                <a:r>
                  <a:rPr lang="en-US" dirty="0" err="1">
                    <a:latin typeface="Aarial"/>
                  </a:rPr>
                  <a:t>nếu</a:t>
                </a:r>
                <a:r>
                  <a:rPr lang="en-US" dirty="0">
                    <a:latin typeface="Aarial"/>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đo</a:t>
                </a:r>
                <a:r>
                  <a:rPr lang="en-US" dirty="0">
                    <a:latin typeface="Aarial"/>
                  </a:rPr>
                  <a:t> </a:t>
                </a:r>
                <a:r>
                  <a:rPr lang="en-US" dirty="0" err="1">
                    <a:latin typeface="Aarial"/>
                  </a:rPr>
                  <a:t>là</a:t>
                </a:r>
                <a:r>
                  <a:rPr lang="en-US" dirty="0">
                    <a:latin typeface="Aarial"/>
                  </a:rPr>
                  <a:t> </a:t>
                </a:r>
                <a:r>
                  <a:rPr lang="en-US" dirty="0" err="1">
                    <a:latin typeface="Aarial"/>
                  </a:rPr>
                  <a:t>độ</a:t>
                </a:r>
                <a:r>
                  <a:rPr lang="en-US" dirty="0">
                    <a:latin typeface="Aarial"/>
                  </a:rPr>
                  <a:t> </a:t>
                </a:r>
                <a:r>
                  <a:rPr lang="en-US" dirty="0" err="1">
                    <a:latin typeface="Aarial"/>
                  </a:rPr>
                  <a:t>thì</a:t>
                </a:r>
                <a:r>
                  <a:rPr lang="en-US" dirty="0">
                    <a:latin typeface="Aarial"/>
                  </a:rPr>
                  <a:t> ta </a:t>
                </a:r>
                <a:r>
                  <a:rPr lang="en-US" dirty="0" err="1">
                    <a:latin typeface="Aarial"/>
                  </a:rPr>
                  <a:t>có</a:t>
                </a:r>
                <a:r>
                  <a:rPr lang="en-US" dirty="0">
                    <a:latin typeface="Aarial"/>
                  </a:rPr>
                  <a:t>:</a:t>
                </a:r>
              </a:p>
              <a:p>
                <a:pPr marL="0" indent="0" algn="ctr">
                  <a:buNone/>
                </a:pP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e>
                    </m:d>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36</m:t>
                    </m:r>
                    <m:sSup>
                      <m:sSupPr>
                        <m:ctrlPr>
                          <a:rPr lang="en-US" i="1">
                            <a:latin typeface="Cambria Math" panose="02040503050406030204" pitchFamily="18" charset="0"/>
                          </a:rPr>
                        </m:ctrlPr>
                      </m:sSupPr>
                      <m:e>
                        <m:r>
                          <a:rPr lang="en-US" i="1">
                            <a:latin typeface="Cambria Math" panose="02040503050406030204" pitchFamily="18" charset="0"/>
                          </a:rPr>
                          <m:t>0</m:t>
                        </m:r>
                      </m:e>
                      <m:sup>
                        <m:r>
                          <a:rPr lang="en-US" i="1">
                            <a:latin typeface="Cambria Math" panose="02040503050406030204" pitchFamily="18" charset="0"/>
                          </a:rPr>
                          <m:t>°</m:t>
                        </m:r>
                      </m:sup>
                    </m:sSup>
                  </m:oMath>
                </a14:m>
                <a:r>
                  <a:rPr lang="en-US" dirty="0" err="1">
                    <a:latin typeface="Aarial"/>
                  </a:rPr>
                  <a:t>với</a:t>
                </a:r>
                <a:r>
                  <a:rPr lang="en-US" dirty="0">
                    <a:latin typeface="Aarial"/>
                  </a:rPr>
                  <a:t> k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nguyên</a:t>
                </a:r>
                <a:endParaRPr lang="en-US" dirty="0">
                  <a:latin typeface="Aarial"/>
                </a:endParaRPr>
              </a:p>
              <a:p>
                <a:r>
                  <a:rPr lang="en-US" dirty="0" err="1">
                    <a:latin typeface="Aarial"/>
                  </a:rPr>
                  <a:t>Nếu</a:t>
                </a:r>
                <a:r>
                  <a:rPr lang="en-US" dirty="0">
                    <a:latin typeface="Aarial"/>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đo</a:t>
                </a:r>
                <a:r>
                  <a:rPr lang="en-US" dirty="0">
                    <a:latin typeface="Aarial"/>
                  </a:rPr>
                  <a:t> </a:t>
                </a:r>
                <a:r>
                  <a:rPr lang="en-US" dirty="0" err="1">
                    <a:latin typeface="Aarial"/>
                  </a:rPr>
                  <a:t>là</a:t>
                </a:r>
                <a:r>
                  <a:rPr lang="en-US" dirty="0">
                    <a:latin typeface="Aarial"/>
                  </a:rPr>
                  <a:t> radian </a:t>
                </a:r>
                <a:r>
                  <a:rPr lang="en-US" dirty="0" err="1">
                    <a:latin typeface="Aarial"/>
                  </a:rPr>
                  <a:t>thì</a:t>
                </a:r>
                <a:r>
                  <a:rPr lang="en-US" dirty="0">
                    <a:latin typeface="Aarial"/>
                  </a:rPr>
                  <a:t> </a:t>
                </a:r>
                <a:r>
                  <a:rPr lang="en-US" dirty="0" err="1">
                    <a:latin typeface="Aarial"/>
                  </a:rPr>
                  <a:t>công</a:t>
                </a:r>
                <a:r>
                  <a:rPr lang="en-US" dirty="0">
                    <a:latin typeface="Aarial"/>
                  </a:rPr>
                  <a:t> </a:t>
                </a:r>
                <a:r>
                  <a:rPr lang="en-US" dirty="0" err="1">
                    <a:latin typeface="Aarial"/>
                  </a:rPr>
                  <a:t>thức</a:t>
                </a:r>
                <a:r>
                  <a:rPr lang="en-US" dirty="0">
                    <a:latin typeface="Aarial"/>
                  </a:rPr>
                  <a:t> </a:t>
                </a:r>
                <a:r>
                  <a:rPr lang="en-US" dirty="0" err="1">
                    <a:latin typeface="Aarial"/>
                  </a:rPr>
                  <a:t>trên</a:t>
                </a:r>
                <a:r>
                  <a:rPr lang="en-US" dirty="0">
                    <a:latin typeface="Aarial"/>
                  </a:rPr>
                  <a:t>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viết</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a:t>
                </a:r>
              </a:p>
              <a:p>
                <a:pPr marL="0" indent="0" algn="ctr">
                  <a:buNone/>
                </a:pP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e>
                    </m:d>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 </m:t>
                    </m:r>
                  </m:oMath>
                </a14:m>
                <a:r>
                  <a:rPr lang="en-US" dirty="0">
                    <a:latin typeface="Aarial"/>
                  </a:rPr>
                  <a:t> </a:t>
                </a:r>
                <a:r>
                  <a:rPr lang="en-US" dirty="0" err="1">
                    <a:latin typeface="Aarial"/>
                  </a:rPr>
                  <a:t>với</a:t>
                </a:r>
                <a:r>
                  <a:rPr lang="en-US" dirty="0">
                    <a:latin typeface="Aarial"/>
                  </a:rPr>
                  <a:t> k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nguyên</a:t>
                </a: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189" t="-2088" b="-1720"/>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774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up)">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up)">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p>
              <a:p>
                <a:r>
                  <a:rPr lang="en-US" dirty="0" err="1">
                    <a:latin typeface="Aarial"/>
                  </a:rPr>
                  <a:t>Người</a:t>
                </a:r>
                <a:r>
                  <a:rPr lang="en-US" dirty="0">
                    <a:latin typeface="Aarial"/>
                  </a:rPr>
                  <a:t> ta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chứng</a:t>
                </a:r>
                <a:r>
                  <a:rPr lang="en-US" dirty="0">
                    <a:latin typeface="Aarial"/>
                  </a:rPr>
                  <a:t> </a:t>
                </a:r>
                <a:r>
                  <a:rPr lang="en-US" dirty="0" err="1">
                    <a:latin typeface="Aarial"/>
                  </a:rPr>
                  <a:t>minh</a:t>
                </a:r>
                <a:r>
                  <a:rPr lang="en-US" dirty="0">
                    <a:latin typeface="Aarial"/>
                  </a:rPr>
                  <a:t> </a:t>
                </a:r>
                <a:r>
                  <a:rPr lang="en-US" dirty="0" err="1">
                    <a:latin typeface="Aarial"/>
                  </a:rPr>
                  <a:t>được</a:t>
                </a:r>
                <a:r>
                  <a:rPr lang="en-US" dirty="0">
                    <a:latin typeface="Aarial"/>
                  </a:rPr>
                  <a:t> </a:t>
                </a:r>
                <a:r>
                  <a:rPr lang="en-US" dirty="0" err="1">
                    <a:latin typeface="Aarial"/>
                  </a:rPr>
                  <a:t>định</a:t>
                </a:r>
                <a:r>
                  <a:rPr lang="en-US" dirty="0">
                    <a:latin typeface="Aarial"/>
                  </a:rPr>
                  <a:t> </a:t>
                </a:r>
                <a:r>
                  <a:rPr lang="en-US" dirty="0" err="1">
                    <a:latin typeface="Aarial"/>
                  </a:rPr>
                  <a:t>lí</a:t>
                </a:r>
                <a:r>
                  <a:rPr lang="en-US" dirty="0">
                    <a:latin typeface="Aarial"/>
                  </a:rPr>
                  <a:t> </a:t>
                </a:r>
                <a:r>
                  <a:rPr lang="en-US" dirty="0" err="1">
                    <a:latin typeface="Aarial"/>
                  </a:rPr>
                  <a:t>sau</a:t>
                </a:r>
                <a:r>
                  <a:rPr lang="en-US" dirty="0">
                    <a:latin typeface="Aarial"/>
                  </a:rPr>
                  <a:t>, </a:t>
                </a:r>
                <a:r>
                  <a:rPr lang="en-US" dirty="0" err="1">
                    <a:latin typeface="Aarial"/>
                  </a:rPr>
                  <a:t>gọi</a:t>
                </a:r>
                <a:r>
                  <a:rPr lang="en-US" dirty="0">
                    <a:latin typeface="Aarial"/>
                  </a:rPr>
                  <a:t> </a:t>
                </a:r>
                <a:r>
                  <a:rPr lang="en-US" dirty="0" err="1">
                    <a:latin typeface="Aarial"/>
                  </a:rPr>
                  <a:t>là</a:t>
                </a:r>
                <a:r>
                  <a:rPr lang="en-US" dirty="0">
                    <a:latin typeface="Aarial"/>
                  </a:rPr>
                  <a:t> </a:t>
                </a:r>
                <a:r>
                  <a:rPr lang="en-US" dirty="0" err="1">
                    <a:latin typeface="Aarial"/>
                  </a:rPr>
                  <a:t>hệ</a:t>
                </a:r>
                <a:r>
                  <a:rPr lang="en-US" dirty="0">
                    <a:latin typeface="Aarial"/>
                  </a:rPr>
                  <a:t> </a:t>
                </a:r>
                <a:r>
                  <a:rPr lang="en-US" dirty="0" err="1">
                    <a:latin typeface="Aarial"/>
                  </a:rPr>
                  <a:t>thức</a:t>
                </a:r>
                <a:r>
                  <a:rPr lang="en-US" dirty="0">
                    <a:latin typeface="Aarial"/>
                  </a:rPr>
                  <a:t> </a:t>
                </a:r>
                <a:r>
                  <a:rPr lang="en-US" dirty="0" err="1">
                    <a:latin typeface="Aarial"/>
                  </a:rPr>
                  <a:t>Chasles</a:t>
                </a:r>
                <a:r>
                  <a:rPr lang="en-US" dirty="0">
                    <a:latin typeface="Aarial"/>
                  </a:rPr>
                  <a:t> (Sa-</a:t>
                </a:r>
                <a:r>
                  <a:rPr lang="en-US" dirty="0" err="1">
                    <a:latin typeface="Aarial"/>
                  </a:rPr>
                  <a:t>lơ</a:t>
                </a:r>
                <a:r>
                  <a:rPr lang="en-US" dirty="0">
                    <a:latin typeface="Aarial"/>
                  </a:rPr>
                  <a:t>) </a:t>
                </a:r>
                <a:r>
                  <a:rPr lang="en-US" dirty="0" err="1">
                    <a:latin typeface="Aarial"/>
                  </a:rPr>
                  <a:t>về</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a:t>
                </a:r>
              </a:p>
              <a:p>
                <a:r>
                  <a:rPr lang="en-US" dirty="0" err="1">
                    <a:latin typeface="Aarial"/>
                  </a:rPr>
                  <a:t>Với</a:t>
                </a:r>
                <a:r>
                  <a:rPr lang="en-US" dirty="0">
                    <a:latin typeface="Aarial"/>
                  </a:rPr>
                  <a:t> </a:t>
                </a:r>
                <a:r>
                  <a:rPr lang="en-US" dirty="0" err="1">
                    <a:latin typeface="Aarial"/>
                  </a:rPr>
                  <a:t>ba</a:t>
                </a:r>
                <a:r>
                  <a:rPr lang="en-US" dirty="0">
                    <a:latin typeface="Aarial"/>
                  </a:rPr>
                  <a:t> </a:t>
                </a:r>
                <a:r>
                  <a:rPr lang="en-US" dirty="0" err="1">
                    <a:latin typeface="Aarial"/>
                  </a:rPr>
                  <a:t>tia</a:t>
                </a:r>
                <a:r>
                  <a:rPr lang="en-US" dirty="0">
                    <a:latin typeface="Aarial"/>
                  </a:rPr>
                  <a:t> </a:t>
                </a:r>
                <a:r>
                  <a:rPr lang="en-US" dirty="0" err="1">
                    <a:latin typeface="Aarial"/>
                  </a:rPr>
                  <a:t>tuỳ</a:t>
                </a:r>
                <a:r>
                  <a:rPr lang="en-US" dirty="0">
                    <a:latin typeface="Aarial"/>
                  </a:rPr>
                  <a:t> ý </a:t>
                </a:r>
                <a14:m>
                  <m:oMath xmlns:m="http://schemas.openxmlformats.org/officeDocument/2006/math">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r>
                      <a:rPr lang="en-US" i="1">
                        <a:latin typeface="Cambria Math" panose="02040503050406030204" pitchFamily="18" charset="0"/>
                      </a:rPr>
                      <m:t>𝑂𝑤</m:t>
                    </m:r>
                  </m:oMath>
                </a14:m>
                <a:r>
                  <a:rPr lang="en-US" dirty="0">
                    <a:latin typeface="Aarial"/>
                  </a:rPr>
                  <a:t>ta </a:t>
                </a:r>
                <a:r>
                  <a:rPr lang="en-US" dirty="0" err="1">
                    <a:latin typeface="Aarial"/>
                  </a:rPr>
                  <a:t>có</a:t>
                </a:r>
                <a:endParaRPr lang="en-US" dirty="0">
                  <a:latin typeface="Aarial"/>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r>
                        <a:rPr lang="en-US" i="1">
                          <a:latin typeface="Cambria Math" panose="02040503050406030204" pitchFamily="18" charset="0"/>
                        </a:rPr>
                        <m:t>𝑂𝑤</m:t>
                      </m:r>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𝑂𝑤</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r>
                        <a:rPr lang="en-US" i="1">
                          <a:latin typeface="Cambria Math" panose="02040503050406030204" pitchFamily="18" charset="0"/>
                        </a:rPr>
                        <m:t>).</m:t>
                      </m:r>
                    </m:oMath>
                  </m:oMathPara>
                </a14:m>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189" t="-2088"/>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0528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par>
                                <p:cTn id="23" presetID="22" presetClass="entr" presetSubtype="1"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wipe(up)">
                                      <p:cBhvr>
                                        <p:cTn id="25"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TotalTime>
  <Words>1712</Words>
  <Application>Microsoft Office PowerPoint</Application>
  <PresentationFormat>Widescreen</PresentationFormat>
  <Paragraphs>125</Paragraphs>
  <Slides>20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HGPSoeiKakugothicUB</vt:lpstr>
      <vt:lpstr>Yu Gothic</vt:lpstr>
      <vt:lpstr>Aarial</vt:lpstr>
      <vt:lpstr>Arial</vt:lpstr>
      <vt:lpstr>Baumans</vt:lpstr>
      <vt:lpstr>Calibri</vt:lpstr>
      <vt:lpstr>Calibri Light</vt:lpstr>
      <vt:lpstr>Cambria Math</vt:lpstr>
      <vt:lpstr>Georgia Pro Cond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KCOM</cp:lastModifiedBy>
  <cp:revision>162</cp:revision>
  <cp:lastPrinted>2023-04-28T05:43:14Z</cp:lastPrinted>
  <dcterms:created xsi:type="dcterms:W3CDTF">2023-03-24T14:43:27Z</dcterms:created>
  <dcterms:modified xsi:type="dcterms:W3CDTF">2023-08-04T08:46:20Z</dcterms:modified>
</cp:coreProperties>
</file>