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5" r:id="rId3"/>
    <p:sldId id="287" r:id="rId4"/>
    <p:sldId id="268" r:id="rId5"/>
    <p:sldId id="288" r:id="rId6"/>
    <p:sldId id="289" r:id="rId7"/>
    <p:sldId id="290" r:id="rId8"/>
    <p:sldId id="292" r:id="rId9"/>
    <p:sldId id="291" r:id="rId10"/>
    <p:sldId id="293" r:id="rId11"/>
    <p:sldId id="278" r:id="rId12"/>
    <p:sldId id="269" r:id="rId13"/>
    <p:sldId id="279" r:id="rId14"/>
    <p:sldId id="294" r:id="rId15"/>
    <p:sldId id="295" r:id="rId16"/>
    <p:sldId id="296" r:id="rId17"/>
    <p:sldId id="298" r:id="rId18"/>
    <p:sldId id="297" r:id="rId19"/>
    <p:sldId id="299" r:id="rId20"/>
    <p:sldId id="280" r:id="rId21"/>
    <p:sldId id="285" r:id="rId22"/>
    <p:sldId id="300" r:id="rId23"/>
    <p:sldId id="281" r:id="rId24"/>
    <p:sldId id="301" r:id="rId25"/>
    <p:sldId id="302" r:id="rId26"/>
    <p:sldId id="304" r:id="rId27"/>
    <p:sldId id="282" r:id="rId28"/>
    <p:sldId id="272" r:id="rId29"/>
    <p:sldId id="306" r:id="rId30"/>
    <p:sldId id="307" r:id="rId31"/>
    <p:sldId id="303" r:id="rId32"/>
    <p:sldId id="308" r:id="rId33"/>
    <p:sldId id="309" r:id="rId34"/>
    <p:sldId id="310" r:id="rId35"/>
    <p:sldId id="311" r:id="rId36"/>
    <p:sldId id="305" r:id="rId37"/>
    <p:sldId id="312" r:id="rId38"/>
    <p:sldId id="313" r:id="rId39"/>
    <p:sldId id="314" r:id="rId40"/>
    <p:sldId id="315" r:id="rId41"/>
    <p:sldId id="317" r:id="rId42"/>
    <p:sldId id="318" r:id="rId43"/>
    <p:sldId id="319" r:id="rId44"/>
    <p:sldId id="320" r:id="rId45"/>
    <p:sldId id="321" r:id="rId46"/>
    <p:sldId id="316" r:id="rId47"/>
    <p:sldId id="322" r:id="rId48"/>
    <p:sldId id="32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CFFEB"/>
    <a:srgbClr val="0000FF"/>
    <a:srgbClr val="3333FF"/>
    <a:srgbClr val="CCECFF"/>
    <a:srgbClr val="DFFE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86" d="100"/>
          <a:sy n="86" d="100"/>
        </p:scale>
        <p:origin x="58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3.%20BAI%20TAP%20REN%20LUYEN%20THEO%20SGK.pptx" TargetMode="External"/><Relationship Id="rId2" Type="http://schemas.openxmlformats.org/officeDocument/2006/relationships/hyperlink" Target="2.%20PHAN%20DANG%20TOAN%20CO%20BAN%20THEO%20SGK.pptx" TargetMode="External"/><Relationship Id="rId1" Type="http://schemas.openxmlformats.org/officeDocument/2006/relationships/slideLayout" Target="../slideLayouts/slideLayout12.xml"/><Relationship Id="rId4" Type="http://schemas.openxmlformats.org/officeDocument/2006/relationships/hyperlink" Target="4.%20BAI%20TAP%20MO%20RONG,%20UNG%20DUNG%20THUC%20TE.pptx"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3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0.png"/><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50.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03568" y="3911758"/>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AE3BA33-FCB9-48F8-92F2-102878D1547E}"/>
              </a:ext>
            </a:extLst>
          </p:cNvPr>
          <p:cNvGrpSpPr/>
          <p:nvPr/>
        </p:nvGrpSpPr>
        <p:grpSpPr>
          <a:xfrm>
            <a:off x="1189634" y="311259"/>
            <a:ext cx="10432039" cy="1281087"/>
            <a:chOff x="633430" y="193012"/>
            <a:chExt cx="10432039" cy="1364490"/>
          </a:xfrm>
        </p:grpSpPr>
        <p:sp>
          <p:nvSpPr>
            <p:cNvPr id="90" name="TextBox 89">
              <a:extLst>
                <a:ext uri="{FF2B5EF4-FFF2-40B4-BE49-F238E27FC236}">
                  <a16:creationId xmlns:a16="http://schemas.microsoft.com/office/drawing/2014/main" id="{2B53AA17-8B42-48DD-B71C-D6AC7B905F63}"/>
                </a:ext>
              </a:extLst>
            </p:cNvPr>
            <p:cNvSpPr txBox="1"/>
            <p:nvPr/>
          </p:nvSpPr>
          <p:spPr>
            <a:xfrm>
              <a:off x="3082358" y="279028"/>
              <a:ext cx="7983111" cy="1278474"/>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1: ĐƯỜNG THẲNG VÀ MẶT PHẲNG TRONG KHÔNG GIAN</a:t>
              </a:r>
              <a:endParaRPr lang="en-US"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ct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nvGrpSpPr>
            <p:cNvPr id="21" name="Group 20">
              <a:extLst>
                <a:ext uri="{FF2B5EF4-FFF2-40B4-BE49-F238E27FC236}">
                  <a16:creationId xmlns:a16="http://schemas.microsoft.com/office/drawing/2014/main" id="{65C2EBB6-D98F-471E-B0D7-FB1B3E144830}"/>
                </a:ext>
              </a:extLst>
            </p:cNvPr>
            <p:cNvGrpSpPr/>
            <p:nvPr/>
          </p:nvGrpSpPr>
          <p:grpSpPr>
            <a:xfrm>
              <a:off x="633430" y="193012"/>
              <a:ext cx="10052616" cy="1072853"/>
              <a:chOff x="633430" y="193012"/>
              <a:chExt cx="10052616"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42818"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633430" y="259892"/>
                <a:ext cx="2448929" cy="461665"/>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ĐẠI SỐ</a:t>
                </a:r>
              </a:p>
            </p:txBody>
          </p:sp>
          <p:sp>
            <p:nvSpPr>
              <p:cNvPr id="91" name="TextBox 90">
                <a:extLst>
                  <a:ext uri="{FF2B5EF4-FFF2-40B4-BE49-F238E27FC236}">
                    <a16:creationId xmlns:a16="http://schemas.microsoft.com/office/drawing/2014/main" id="{E220F5A5-8EA8-439D-ABDC-CF5CFB9E47A3}"/>
                  </a:ext>
                </a:extLst>
              </p:cNvPr>
              <p:cNvSpPr txBox="1"/>
              <p:nvPr/>
            </p:nvSpPr>
            <p:spPr>
              <a:xfrm>
                <a:off x="757175" y="670277"/>
                <a:ext cx="2448929" cy="491721"/>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❹</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6"/>
            <a:ext cx="11694695" cy="467101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36398" y="2842790"/>
            <a:ext cx="1890215" cy="2308324"/>
          </a:xfrm>
          <a:prstGeom prst="rect">
            <a:avLst/>
          </a:prstGeom>
          <a:noFill/>
        </p:spPr>
        <p:txBody>
          <a:bodyPr wrap="square">
            <a:spAutoFit/>
          </a:bodyPr>
          <a:lstStyle/>
          <a:p>
            <a:pPr algn="ctr"/>
            <a:r>
              <a:rPr lang="en-US" sz="3600" b="1" dirty="0">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dirty="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28886" y="2577686"/>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101" name="TextBox 100">
            <a:hlinkClick r:id="rId2" action="ppaction://hlinkpres?slideindex=1&amp;slidetitle="/>
            <a:extLst>
              <a:ext uri="{FF2B5EF4-FFF2-40B4-BE49-F238E27FC236}">
                <a16:creationId xmlns:a16="http://schemas.microsoft.com/office/drawing/2014/main" id="{5436DB23-27CB-445D-A8AA-6B7333C69FF9}"/>
              </a:ext>
            </a:extLst>
          </p:cNvPr>
          <p:cNvSpPr txBox="1"/>
          <p:nvPr/>
        </p:nvSpPr>
        <p:spPr>
          <a:xfrm>
            <a:off x="4092392" y="3251891"/>
            <a:ext cx="4146733" cy="461665"/>
          </a:xfrm>
          <a:prstGeom prst="rect">
            <a:avLst/>
          </a:prstGeom>
          <a:noFill/>
        </p:spPr>
        <p:txBody>
          <a:bodyPr wrap="square">
            <a:spAutoFit/>
          </a:bodyPr>
          <a:lstStyle/>
          <a:p>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dạng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toán</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cơ</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bản</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
        <p:nvSpPr>
          <p:cNvPr id="102" name="TextBox 101">
            <a:hlinkClick r:id="rId3" action="ppaction://hlinkpres?slideindex=1&amp;slidetitle="/>
            <a:extLst>
              <a:ext uri="{FF2B5EF4-FFF2-40B4-BE49-F238E27FC236}">
                <a16:creationId xmlns:a16="http://schemas.microsoft.com/office/drawing/2014/main" id="{9D766C08-A58A-4E98-AA95-509CE8DB0003}"/>
              </a:ext>
            </a:extLst>
          </p:cNvPr>
          <p:cNvSpPr txBox="1"/>
          <p:nvPr/>
        </p:nvSpPr>
        <p:spPr>
          <a:xfrm>
            <a:off x="4086666" y="3915943"/>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hlinkClick r:id="rId4" action="ppaction://hlinkpres?slideindex=1&amp;slidetitle="/>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4196" y="3766406"/>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01399" y="1367307"/>
                <a:ext cx="11813836" cy="1997099"/>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a:t>
                </a:r>
                <a:r>
                  <a:rPr lang="en-US" sz="2800"/>
                  <a:t>Cho tứ diện </a:t>
                </a:r>
                <a:r>
                  <a:rPr lang="en-US" sz="2800" i="1"/>
                  <a:t>ABCD</a:t>
                </a:r>
                <a:r>
                  <a:rPr lang="en-US" sz="2800"/>
                  <a:t>. Điểm </a:t>
                </a:r>
                <a:r>
                  <a:rPr lang="en-US" sz="2800" i="1"/>
                  <a:t>M</a:t>
                </a:r>
                <a:r>
                  <a:rPr lang="en-US" sz="2800"/>
                  <a:t>  nằm bên trong tam giác </a:t>
                </a:r>
                <a:r>
                  <a:rPr lang="en-US" sz="2800" i="1"/>
                  <a:t>ABD</a:t>
                </a:r>
                <a:r>
                  <a:rPr lang="en-US" sz="2800"/>
                  <a:t>, điểm </a:t>
                </a:r>
                <a:r>
                  <a:rPr lang="en-US" sz="2800" i="1"/>
                  <a:t>N</a:t>
                </a:r>
                <a:r>
                  <a:rPr lang="en-US" sz="2800"/>
                  <a:t>  nằm bên trong tam giác </a:t>
                </a:r>
                <a:r>
                  <a:rPr lang="en-US" sz="2800" i="1"/>
                  <a:t>ACD</a:t>
                </a:r>
                <a:r>
                  <a:rPr lang="en-US" sz="2800"/>
                  <a:t>. Tìm giao tuyến của các cặp mặt phẳng sau:</a:t>
                </a:r>
              </a:p>
              <a:p>
                <a:r>
                  <a:rPr lang="en-US" sz="2800"/>
                  <a:t>a)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𝐴𝑀𝑁</m:t>
                        </m:r>
                      </m:e>
                    </m:d>
                  </m:oMath>
                </a14:m>
                <a:r>
                  <a:rPr lang="en-US" sz="2800"/>
                  <a:t> và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𝐵𝐶𝐷</m:t>
                        </m:r>
                      </m:e>
                    </m:d>
                    <m:r>
                      <a:rPr lang="en-US" sz="2800" i="1">
                        <a:latin typeface="Cambria Math" panose="02040503050406030204" pitchFamily="18" charset="0"/>
                      </a:rPr>
                      <m:t>.</m:t>
                    </m:r>
                  </m:oMath>
                </a14:m>
                <a:r>
                  <a:rPr lang="en-US" sz="2800"/>
                  <a:t> 	</a:t>
                </a:r>
              </a:p>
              <a:p>
                <a:r>
                  <a:rPr lang="en-US" sz="2800"/>
                  <a:t>b)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𝐷𝑀𝑁</m:t>
                        </m:r>
                      </m:e>
                    </m:d>
                  </m:oMath>
                </a14:m>
                <a:r>
                  <a:rPr lang="en-US" sz="2800"/>
                  <a:t> và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𝐴𝐵𝐶</m:t>
                        </m:r>
                      </m:e>
                    </m:d>
                    <m:r>
                      <a:rPr lang="en-US" sz="2800" i="1">
                        <a:latin typeface="Cambria Math" panose="02040503050406030204" pitchFamily="18" charset="0"/>
                      </a:rPr>
                      <m:t>.</m:t>
                    </m:r>
                  </m:oMath>
                </a14:m>
                <a:r>
                  <a:rPr lang="en-US" sz="2800"/>
                  <a:t> </a:t>
                </a:r>
              </a:p>
              <a:p>
                <a:pPr marL="0" marR="0" indent="0" algn="just">
                  <a:lnSpc>
                    <a:spcPct val="107000"/>
                  </a:lnSpc>
                  <a:spcBef>
                    <a:spcPts val="0"/>
                  </a:spcBef>
                  <a:spcAft>
                    <a:spcPts val="800"/>
                  </a:spcAft>
                  <a:buNone/>
                </a:pPr>
                <a:r>
                  <a:rPr lang="en-US">
                    <a:solidFill>
                      <a:srgbClr val="0000FF"/>
                    </a:solidFill>
                    <a:ea typeface="Calibri" panose="020F0502020204030204" pitchFamily="34" charset="0"/>
                  </a:rPr>
                  <a:t> </a:t>
                </a:r>
                <a:endParaRPr lang="en-US" sz="4400">
                  <a:latin typeface="Calibri" panose="020F0502020204030204" pitchFamily="34" charset="0"/>
                  <a:ea typeface="Calibri" panose="020F0502020204030204" pitchFamily="34" charset="0"/>
                </a:endParaRPr>
              </a:p>
              <a:p>
                <a:pPr marL="0" marR="0">
                  <a:lnSpc>
                    <a:spcPct val="120000"/>
                  </a:lnSpc>
                  <a:spcBef>
                    <a:spcPts val="240"/>
                  </a:spcBef>
                  <a:spcAft>
                    <a:spcPts val="240"/>
                  </a:spcAft>
                </a:pPr>
                <a:r>
                  <a:rPr lang="en-US" sz="2800">
                    <a:ea typeface="Calibri" panose="020F0502020204030204" pitchFamily="34" charset="0"/>
                  </a:rPr>
                  <a:t>a) Trong mặt phẳng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𝐴𝐵𝐷</m:t>
                        </m:r>
                      </m:e>
                    </m:d>
                  </m:oMath>
                </a14:m>
                <a:r>
                  <a:rPr lang="en-US" sz="2800">
                    <a:ea typeface="Calibri" panose="020F0502020204030204" pitchFamily="34" charset="0"/>
                  </a:rPr>
                  <a:t> gọi </a:t>
                </a:r>
                <a14:m>
                  <m:oMath xmlns:m="http://schemas.openxmlformats.org/officeDocument/2006/math">
                    <m:r>
                      <a:rPr lang="en-US" sz="2800" i="1">
                        <a:latin typeface="Cambria Math" panose="02040503050406030204" pitchFamily="18" charset="0"/>
                        <a:ea typeface="Calibri" panose="020F0502020204030204" pitchFamily="34" charset="0"/>
                      </a:rPr>
                      <m:t>𝑄</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𝐴𝑀</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𝐵𝐷</m:t>
                    </m:r>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 </a:t>
                </a:r>
                <a:endParaRPr lang="en-US" sz="2800">
                  <a:latin typeface="Calibri" panose="020F0502020204030204" pitchFamily="34" charset="0"/>
                  <a:ea typeface="Calibri" panose="020F0502020204030204" pitchFamily="34" charset="0"/>
                </a:endParaRPr>
              </a:p>
              <a:p>
                <a:pPr marL="0" marR="0">
                  <a:lnSpc>
                    <a:spcPct val="120000"/>
                  </a:lnSpc>
                  <a:spcBef>
                    <a:spcPts val="240"/>
                  </a:spcBef>
                  <a:spcAft>
                    <a:spcPts val="240"/>
                  </a:spcAft>
                </a:pPr>
                <a:r>
                  <a:rPr lang="en-US" sz="2800">
                    <a:ea typeface="Calibri" panose="020F0502020204030204" pitchFamily="34" charset="0"/>
                  </a:rPr>
                  <a:t>Khi đó </a:t>
                </a:r>
                <a14:m>
                  <m:oMath xmlns:m="http://schemas.openxmlformats.org/officeDocument/2006/math">
                    <m:r>
                      <a:rPr lang="en-US" sz="2800" i="1">
                        <a:latin typeface="Cambria Math" panose="02040503050406030204" pitchFamily="18" charset="0"/>
                        <a:ea typeface="Calibri" panose="020F0502020204030204" pitchFamily="34" charset="0"/>
                      </a:rPr>
                      <m:t>𝑄</m:t>
                    </m:r>
                    <m:r>
                      <a:rPr lang="en-US" sz="2800" i="1">
                        <a:latin typeface="Cambria Math" panose="02040503050406030204" pitchFamily="18" charset="0"/>
                        <a:ea typeface="Calibri" panose="020F0502020204030204" pitchFamily="34" charset="0"/>
                        <a:cs typeface="Cambria Math" panose="02040503050406030204" pitchFamily="18"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𝐴𝑀𝑁</m:t>
                        </m:r>
                      </m:e>
                    </m:d>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𝐵𝐶𝐷</m:t>
                        </m:r>
                      </m:e>
                    </m:d>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 </a:t>
                </a:r>
                <a:endParaRPr lang="en-US" sz="2800">
                  <a:latin typeface="Calibri" panose="020F0502020204030204" pitchFamily="34" charset="0"/>
                  <a:ea typeface="Calibri" panose="020F0502020204030204" pitchFamily="34" charset="0"/>
                </a:endParaRPr>
              </a:p>
              <a:p>
                <a:pPr marL="0" marR="0">
                  <a:lnSpc>
                    <a:spcPct val="120000"/>
                  </a:lnSpc>
                  <a:spcBef>
                    <a:spcPts val="240"/>
                  </a:spcBef>
                  <a:spcAft>
                    <a:spcPts val="240"/>
                  </a:spcAft>
                </a:pPr>
                <a:r>
                  <a:rPr lang="en-US" sz="2800">
                    <a:ea typeface="Calibri" panose="020F0502020204030204" pitchFamily="34" charset="0"/>
                  </a:rPr>
                  <a:t>Tương tự gọi </a:t>
                </a:r>
                <a14:m>
                  <m:oMath xmlns:m="http://schemas.openxmlformats.org/officeDocument/2006/math">
                    <m:r>
                      <a:rPr lang="en-US" sz="2800" i="1">
                        <a:latin typeface="Cambria Math" panose="02040503050406030204" pitchFamily="18" charset="0"/>
                        <a:ea typeface="Calibri" panose="020F0502020204030204" pitchFamily="34" charset="0"/>
                      </a:rPr>
                      <m:t>𝑃</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𝐴𝑁</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𝐶𝐷</m:t>
                    </m:r>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𝑃</m:t>
                    </m:r>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𝐴𝑀𝑁</m:t>
                        </m:r>
                      </m:e>
                    </m:d>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𝐵𝐶𝐷</m:t>
                        </m:r>
                      </m:e>
                    </m:d>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 </a:t>
                </a:r>
                <a:endParaRPr lang="en-US" sz="2800">
                  <a:latin typeface="Calibri" panose="020F0502020204030204" pitchFamily="34" charset="0"/>
                  <a:ea typeface="Calibri" panose="020F0502020204030204" pitchFamily="34" charset="0"/>
                </a:endParaRPr>
              </a:p>
              <a:p>
                <a:pPr marL="0" marR="0">
                  <a:lnSpc>
                    <a:spcPct val="120000"/>
                  </a:lnSpc>
                  <a:spcBef>
                    <a:spcPts val="240"/>
                  </a:spcBef>
                  <a:spcAft>
                    <a:spcPts val="240"/>
                  </a:spcAft>
                </a:pPr>
                <a:r>
                  <a:rPr lang="en-US" sz="2800">
                    <a:ea typeface="Calibri" panose="020F0502020204030204" pitchFamily="34" charset="0"/>
                  </a:rPr>
                  <a:t>Do vậy </a:t>
                </a:r>
                <a14:m>
                  <m:oMath xmlns:m="http://schemas.openxmlformats.org/officeDocument/2006/math">
                    <m:r>
                      <a:rPr lang="en-US" sz="2800" i="1">
                        <a:latin typeface="Cambria Math" panose="02040503050406030204" pitchFamily="18" charset="0"/>
                        <a:ea typeface="Calibri" panose="020F0502020204030204" pitchFamily="34" charset="0"/>
                      </a:rPr>
                      <m:t>𝑃𝑄</m:t>
                    </m:r>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𝐴𝑀𝑁</m:t>
                        </m:r>
                      </m:e>
                    </m:d>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𝐵𝐶𝐷</m:t>
                        </m:r>
                      </m:e>
                    </m:d>
                    <m:r>
                      <a:rPr lang="en-US" sz="2800" i="1">
                        <a:latin typeface="Cambria Math" panose="02040503050406030204" pitchFamily="18" charset="0"/>
                        <a:ea typeface="Calibri" panose="020F0502020204030204" pitchFamily="34" charset="0"/>
                      </a:rPr>
                      <m:t>.</m:t>
                    </m:r>
                  </m:oMath>
                </a14:m>
                <a:r>
                  <a:rPr lang="en-US" sz="2800">
                    <a:ea typeface="Calibri" panose="020F0502020204030204" pitchFamily="34" charset="0"/>
                  </a:rPr>
                  <a:t> </a:t>
                </a:r>
                <a:endParaRPr lang="en-US" sz="24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01399" y="1367307"/>
                <a:ext cx="11813836" cy="1997099"/>
              </a:xfrm>
              <a:prstGeom prst="rect">
                <a:avLst/>
              </a:prstGeom>
              <a:blipFill>
                <a:blip r:embed="rId2"/>
                <a:stretch>
                  <a:fillRect l="-1134" t="-6364" b="-144545"/>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01400" y="3364406"/>
                <a:ext cx="11813836" cy="3493594"/>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3"/>
                  </a:buBlip>
                </a:pPr>
                <a:r>
                  <a:rPr lang="en-US" sz="2400" b="1">
                    <a:solidFill>
                      <a:srgbClr val="0000FF"/>
                    </a:solidFill>
                    <a:ea typeface="Times New Roman" panose="02020603050405020304" pitchFamily="18" charset="0"/>
                  </a:rPr>
                  <a:t> Lời giải</a:t>
                </a:r>
              </a:p>
              <a:p>
                <a:pPr marL="0" indent="0">
                  <a:buNone/>
                </a:pPr>
                <a14:m>
                  <m:oMathPara xmlns:m="http://schemas.openxmlformats.org/officeDocument/2006/math">
                    <m:oMathParaPr>
                      <m:jc m:val="centerGroup"/>
                    </m:oMathParaPr>
                    <m:oMath xmlns:m="http://schemas.openxmlformats.org/officeDocument/2006/math">
                      <m:r>
                        <m:rPr>
                          <m:nor/>
                        </m:rPr>
                        <a:rPr lang="en-US" sz="2400" i="1"/>
                        <m:t> </m:t>
                      </m:r>
                    </m:oMath>
                  </m:oMathPara>
                </a14:m>
                <a:endParaRPr lang="en-US" sz="2400"/>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01400" y="3364406"/>
                <a:ext cx="11813836" cy="3493594"/>
              </a:xfrm>
              <a:prstGeom prst="rect">
                <a:avLst/>
              </a:prstGeom>
              <a:blipFill>
                <a:blip r:embed="rId4"/>
                <a:stretch>
                  <a:fillRect t="-2261"/>
                </a:stretch>
              </a:blipFill>
              <a:ln>
                <a:solidFill>
                  <a:srgbClr val="0000FF"/>
                </a:solidFill>
              </a:ln>
            </p:spPr>
            <p:txBody>
              <a:bodyPr/>
              <a:lstStyle/>
              <a:p>
                <a:r>
                  <a:rPr lang="en-US">
                    <a:noFill/>
                  </a:rPr>
                  <a:t> </a:t>
                </a:r>
              </a:p>
            </p:txBody>
          </p:sp>
        </mc:Fallback>
      </mc:AlternateContent>
      <p:pic>
        <p:nvPicPr>
          <p:cNvPr id="2" name="Picture 1">
            <a:extLst>
              <a:ext uri="{FF2B5EF4-FFF2-40B4-BE49-F238E27FC236}">
                <a16:creationId xmlns:a16="http://schemas.microsoft.com/office/drawing/2014/main" id="{662724A8-5EF4-40CB-85AE-A61A873BBA9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542183" y="3921283"/>
            <a:ext cx="2493585" cy="2493585"/>
          </a:xfrm>
          <a:prstGeom prst="rect">
            <a:avLst/>
          </a:prstGeom>
        </p:spPr>
      </p:pic>
    </p:spTree>
    <p:extLst>
      <p:ext uri="{BB962C8B-B14F-4D97-AF65-F5344CB8AC3E}">
        <p14:creationId xmlns:p14="http://schemas.microsoft.com/office/powerpoint/2010/main" val="30646449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01399" y="1367307"/>
                <a:ext cx="11813836" cy="1997099"/>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a:t>
                </a:r>
                <a:r>
                  <a:rPr lang="en-US" sz="2800"/>
                  <a:t>Cho tứ diện </a:t>
                </a:r>
                <a:r>
                  <a:rPr lang="en-US" sz="2800" i="1"/>
                  <a:t>ABCD</a:t>
                </a:r>
                <a:r>
                  <a:rPr lang="en-US" sz="2800"/>
                  <a:t>. Điểm </a:t>
                </a:r>
                <a:r>
                  <a:rPr lang="en-US" sz="2800" i="1"/>
                  <a:t>M</a:t>
                </a:r>
                <a:r>
                  <a:rPr lang="en-US" sz="2800"/>
                  <a:t>  nằm bên trong tam giác </a:t>
                </a:r>
                <a:r>
                  <a:rPr lang="en-US" sz="2800" i="1"/>
                  <a:t>ABD</a:t>
                </a:r>
                <a:r>
                  <a:rPr lang="en-US" sz="2800"/>
                  <a:t>, điểm </a:t>
                </a:r>
                <a:r>
                  <a:rPr lang="en-US" sz="2800" i="1"/>
                  <a:t>N</a:t>
                </a:r>
                <a:r>
                  <a:rPr lang="en-US" sz="2800"/>
                  <a:t>  nằm bên trong tam giác </a:t>
                </a:r>
                <a:r>
                  <a:rPr lang="en-US" sz="2800" i="1"/>
                  <a:t>ACD</a:t>
                </a:r>
                <a:r>
                  <a:rPr lang="en-US" sz="2800"/>
                  <a:t>. Tìm giao tuyến của các cặp mặt phẳng sau:</a:t>
                </a:r>
              </a:p>
              <a:p>
                <a:r>
                  <a:rPr lang="en-US" sz="2800"/>
                  <a:t>a)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𝐴𝑀𝑁</m:t>
                        </m:r>
                      </m:e>
                    </m:d>
                  </m:oMath>
                </a14:m>
                <a:r>
                  <a:rPr lang="en-US" sz="2800"/>
                  <a:t> và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𝐵𝐶𝐷</m:t>
                        </m:r>
                      </m:e>
                    </m:d>
                    <m:r>
                      <a:rPr lang="en-US" sz="2800" i="1">
                        <a:latin typeface="Cambria Math" panose="02040503050406030204" pitchFamily="18" charset="0"/>
                      </a:rPr>
                      <m:t>.</m:t>
                    </m:r>
                  </m:oMath>
                </a14:m>
                <a:r>
                  <a:rPr lang="en-US" sz="2800"/>
                  <a:t> 	</a:t>
                </a:r>
              </a:p>
              <a:p>
                <a:r>
                  <a:rPr lang="en-US" sz="2800"/>
                  <a:t>b)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𝐷𝑀𝑁</m:t>
                        </m:r>
                      </m:e>
                    </m:d>
                  </m:oMath>
                </a14:m>
                <a:r>
                  <a:rPr lang="en-US" sz="2800"/>
                  <a:t> và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𝐴𝐵𝐶</m:t>
                        </m:r>
                      </m:e>
                    </m:d>
                    <m:r>
                      <a:rPr lang="en-US" sz="2800" i="1">
                        <a:latin typeface="Cambria Math" panose="02040503050406030204" pitchFamily="18" charset="0"/>
                      </a:rPr>
                      <m:t>.</m:t>
                    </m:r>
                  </m:oMath>
                </a14:m>
                <a:r>
                  <a:rPr lang="en-US" sz="2800"/>
                  <a:t> </a:t>
                </a:r>
              </a:p>
              <a:p>
                <a:pPr marL="0" marR="0" indent="0" algn="just">
                  <a:lnSpc>
                    <a:spcPct val="107000"/>
                  </a:lnSpc>
                  <a:spcBef>
                    <a:spcPts val="0"/>
                  </a:spcBef>
                  <a:spcAft>
                    <a:spcPts val="800"/>
                  </a:spcAft>
                  <a:buNone/>
                </a:pPr>
                <a:r>
                  <a:rPr lang="en-US">
                    <a:solidFill>
                      <a:srgbClr val="0000FF"/>
                    </a:solidFill>
                    <a:ea typeface="Calibri" panose="020F0502020204030204" pitchFamily="34" charset="0"/>
                  </a:rPr>
                  <a:t> </a:t>
                </a:r>
                <a:endParaRPr lang="en-US" sz="4400">
                  <a:latin typeface="Calibri" panose="020F0502020204030204" pitchFamily="34" charset="0"/>
                  <a:ea typeface="Calibri" panose="020F0502020204030204" pitchFamily="34" charset="0"/>
                </a:endParaRPr>
              </a:p>
              <a:p>
                <a:r>
                  <a:rPr lang="en-US"/>
                  <a:t>b) Trong mặt phẳng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𝐴𝐵𝐷</m:t>
                        </m:r>
                      </m:e>
                    </m:d>
                  </m:oMath>
                </a14:m>
                <a:r>
                  <a:rPr lang="en-US"/>
                  <a:t> gọi </a:t>
                </a:r>
                <a14:m>
                  <m:oMath xmlns:m="http://schemas.openxmlformats.org/officeDocument/2006/math">
                    <m:r>
                      <a:rPr lang="en-US" i="1">
                        <a:latin typeface="Cambria Math" panose="02040503050406030204" pitchFamily="18" charset="0"/>
                      </a:rPr>
                      <m:t>𝐸</m:t>
                    </m:r>
                    <m:r>
                      <a:rPr lang="en-US" i="1">
                        <a:latin typeface="Cambria Math" panose="02040503050406030204" pitchFamily="18" charset="0"/>
                      </a:rPr>
                      <m:t>=</m:t>
                    </m:r>
                    <m:r>
                      <a:rPr lang="en-US" i="1">
                        <a:latin typeface="Cambria Math" panose="02040503050406030204" pitchFamily="18" charset="0"/>
                      </a:rPr>
                      <m:t>𝐷𝑀</m:t>
                    </m:r>
                    <m:r>
                      <a:rPr lang="en-US" i="1">
                        <a:latin typeface="Cambria Math" panose="02040503050406030204" pitchFamily="18" charset="0"/>
                      </a:rPr>
                      <m:t>∩</m:t>
                    </m:r>
                    <m:r>
                      <a:rPr lang="en-US" i="1">
                        <a:latin typeface="Cambria Math" panose="02040503050406030204" pitchFamily="18" charset="0"/>
                      </a:rPr>
                      <m:t>𝐴𝐵</m:t>
                    </m:r>
                  </m:oMath>
                </a14:m>
                <a:r>
                  <a:rPr lang="en-US"/>
                  <a:t> suy ra </a:t>
                </a:r>
                <a14:m>
                  <m:oMath xmlns:m="http://schemas.openxmlformats.org/officeDocument/2006/math">
                    <m:r>
                      <a:rPr lang="en-US" i="1">
                        <a:latin typeface="Cambria Math" panose="02040503050406030204" pitchFamily="18" charset="0"/>
                      </a:rPr>
                      <m:t>𝐸</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𝐷𝑀𝑁</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𝐴𝐵𝐶</m:t>
                        </m:r>
                      </m:e>
                    </m:d>
                    <m:r>
                      <a:rPr lang="en-US" i="1">
                        <a:latin typeface="Cambria Math" panose="02040503050406030204" pitchFamily="18" charset="0"/>
                      </a:rPr>
                      <m:t>.</m:t>
                    </m:r>
                  </m:oMath>
                </a14:m>
                <a:r>
                  <a:rPr lang="en-US"/>
                  <a:t> </a:t>
                </a:r>
              </a:p>
              <a:p>
                <a:r>
                  <a:rPr lang="en-US"/>
                  <a:t>trong mặt phẳng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𝐴𝐶𝐷</m:t>
                        </m:r>
                      </m:e>
                    </m:d>
                  </m:oMath>
                </a14:m>
                <a:r>
                  <a:rPr lang="en-US"/>
                  <a:t> gọi </a:t>
                </a:r>
                <a14:m>
                  <m:oMath xmlns:m="http://schemas.openxmlformats.org/officeDocument/2006/math">
                    <m:r>
                      <a:rPr lang="en-US" i="1">
                        <a:latin typeface="Cambria Math" panose="02040503050406030204" pitchFamily="18" charset="0"/>
                      </a:rPr>
                      <m:t>𝐹</m:t>
                    </m:r>
                    <m:r>
                      <a:rPr lang="en-US" i="1">
                        <a:latin typeface="Cambria Math" panose="02040503050406030204" pitchFamily="18" charset="0"/>
                      </a:rPr>
                      <m:t>=</m:t>
                    </m:r>
                    <m:r>
                      <a:rPr lang="en-US" i="1">
                        <a:latin typeface="Cambria Math" panose="02040503050406030204" pitchFamily="18" charset="0"/>
                      </a:rPr>
                      <m:t>𝐷𝑁</m:t>
                    </m:r>
                    <m:r>
                      <a:rPr lang="en-US" i="1">
                        <a:latin typeface="Cambria Math" panose="02040503050406030204" pitchFamily="18" charset="0"/>
                      </a:rPr>
                      <m:t>∩</m:t>
                    </m:r>
                    <m:r>
                      <a:rPr lang="en-US" i="1">
                        <a:latin typeface="Cambria Math" panose="02040503050406030204" pitchFamily="18" charset="0"/>
                      </a:rPr>
                      <m:t>𝐴𝐶</m:t>
                    </m:r>
                  </m:oMath>
                </a14:m>
                <a:r>
                  <a:rPr lang="en-US"/>
                  <a:t> suy ra </a:t>
                </a:r>
                <a14:m>
                  <m:oMath xmlns:m="http://schemas.openxmlformats.org/officeDocument/2006/math">
                    <m:r>
                      <a:rPr lang="en-US" i="1">
                        <a:latin typeface="Cambria Math" panose="02040503050406030204" pitchFamily="18" charset="0"/>
                      </a:rPr>
                      <m:t>𝐹</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𝐷𝑀𝑁</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𝐴𝐵𝐶</m:t>
                        </m:r>
                      </m:e>
                    </m:d>
                    <m:r>
                      <a:rPr lang="en-US" i="1">
                        <a:latin typeface="Cambria Math" panose="02040503050406030204" pitchFamily="18" charset="0"/>
                      </a:rPr>
                      <m:t>.</m:t>
                    </m:r>
                  </m:oMath>
                </a14:m>
                <a:r>
                  <a:rPr lang="en-US"/>
                  <a:t> </a:t>
                </a:r>
              </a:p>
              <a:p>
                <a:r>
                  <a:rPr lang="en-US"/>
                  <a:t>Do đó </a:t>
                </a:r>
                <a14:m>
                  <m:oMath xmlns:m="http://schemas.openxmlformats.org/officeDocument/2006/math">
                    <m:r>
                      <a:rPr lang="en-US" i="1">
                        <a:latin typeface="Cambria Math" panose="02040503050406030204" pitchFamily="18" charset="0"/>
                      </a:rPr>
                      <m:t>𝐸𝐹</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𝐷𝑀𝑁</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𝐴𝐵𝐶</m:t>
                        </m:r>
                      </m:e>
                    </m:d>
                    <m:r>
                      <a:rPr lang="en-US" i="1">
                        <a:latin typeface="Cambria Math" panose="02040503050406030204" pitchFamily="18" charset="0"/>
                      </a:rPr>
                      <m:t>.</m:t>
                    </m:r>
                  </m:oMath>
                </a14:m>
                <a:r>
                  <a:rPr lang="en-US"/>
                  <a:t> </a:t>
                </a: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01399" y="1367307"/>
                <a:ext cx="11813836" cy="1997099"/>
              </a:xfrm>
              <a:prstGeom prst="rect">
                <a:avLst/>
              </a:prstGeom>
              <a:blipFill>
                <a:blip r:embed="rId2"/>
                <a:stretch>
                  <a:fillRect l="-1134" t="-6364" b="-16484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01400" y="3364406"/>
                <a:ext cx="11813836" cy="3413465"/>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3"/>
                  </a:buBlip>
                </a:pPr>
                <a:r>
                  <a:rPr lang="en-US" sz="2400" b="1">
                    <a:solidFill>
                      <a:srgbClr val="0000FF"/>
                    </a:solidFill>
                    <a:ea typeface="Times New Roman" panose="02020603050405020304" pitchFamily="18" charset="0"/>
                  </a:rPr>
                  <a:t> Lời giải</a:t>
                </a:r>
              </a:p>
              <a:p>
                <a:pPr marL="0" indent="0">
                  <a:buNone/>
                </a:pPr>
                <a14:m>
                  <m:oMathPara xmlns:m="http://schemas.openxmlformats.org/officeDocument/2006/math">
                    <m:oMathParaPr>
                      <m:jc m:val="centerGroup"/>
                    </m:oMathParaPr>
                    <m:oMath xmlns:m="http://schemas.openxmlformats.org/officeDocument/2006/math">
                      <m:r>
                        <m:rPr>
                          <m:nor/>
                        </m:rPr>
                        <a:rPr lang="en-US" sz="2400" i="1"/>
                        <m:t> </m:t>
                      </m:r>
                    </m:oMath>
                  </m:oMathPara>
                </a14:m>
                <a:endParaRPr lang="en-US" sz="2400"/>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01400" y="3364406"/>
                <a:ext cx="11813836" cy="3413465"/>
              </a:xfrm>
              <a:prstGeom prst="rect">
                <a:avLst/>
              </a:prstGeom>
              <a:blipFill>
                <a:blip r:embed="rId4"/>
                <a:stretch>
                  <a:fillRect t="-2313"/>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1988213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up)">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1" end="1"/>
                                            </p:txEl>
                                          </p:spTgt>
                                        </p:tgtEl>
                                        <p:attrNameLst>
                                          <p:attrName>style.visibility</p:attrName>
                                        </p:attrNameLst>
                                      </p:cBhvr>
                                      <p:to>
                                        <p:strVal val="visible"/>
                                      </p:to>
                                    </p:set>
                                    <p:animEffect transition="in" filter="wipe(up)">
                                      <p:cBhvr>
                                        <p:cTn id="2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a:t>
            </a: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 Tìm giao điểm của đường thẳng và mặt phẳng</a:t>
            </a:r>
            <a:endParaRPr lang="en-US" sz="3200">
              <a:solidFill>
                <a:srgbClr val="000099"/>
              </a:solidFill>
              <a:ea typeface="Calibri" panose="020F0502020204030204" pitchFamily="34" charset="0"/>
              <a:cs typeface="Times New Roman" panose="02020603050405020304" pitchFamily="18"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1142CC3-FDF5-472F-9937-E51691CD651E}"/>
              </a:ext>
            </a:extLst>
          </p:cNvPr>
          <p:cNvSpPr txBox="1">
            <a:spLocks/>
          </p:cNvSpPr>
          <p:nvPr/>
        </p:nvSpPr>
        <p:spPr>
          <a:xfrm>
            <a:off x="250918" y="1823164"/>
            <a:ext cx="11841934" cy="4524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4"/>
              </a:buBlip>
            </a:pPr>
            <a:r>
              <a:rPr lang="en-US" sz="2800" b="1">
                <a:solidFill>
                  <a:srgbClr val="0000FF"/>
                </a:solidFill>
                <a:ea typeface="Times New Roman" panose="02020603050405020304" pitchFamily="18" charset="0"/>
              </a:rPr>
              <a:t>Phương pháp </a:t>
            </a:r>
            <a:r>
              <a:rPr lang="en-US" sz="2800" b="1">
                <a:solidFill>
                  <a:srgbClr val="1F3763"/>
                </a:solidFill>
                <a:ea typeface="Calibri" panose="020F0502020204030204" pitchFamily="34" charset="0"/>
              </a:rPr>
              <a:t>	</a:t>
            </a:r>
            <a:endParaRPr lang="en-US" sz="2800" b="1">
              <a:solidFill>
                <a:srgbClr val="1F3763"/>
              </a:solidFill>
              <a:latin typeface="Calibri Light" panose="020F0302020204030204" pitchFamily="34" charset="0"/>
              <a:ea typeface="Times New Roman" panose="02020603050405020304" pitchFamily="18" charset="0"/>
            </a:endParaRPr>
          </a:p>
          <a:p>
            <a:r>
              <a:rPr lang="en-US" sz="2800" b="1" i="1">
                <a:solidFill>
                  <a:srgbClr val="FF0000"/>
                </a:solidFill>
              </a:rPr>
              <a:t>Quy tắc: </a:t>
            </a:r>
            <a:r>
              <a:rPr lang="en-US" sz="2800"/>
              <a:t>Muốn tìm giao điểm của đường thẳng d và mặt phẳng (P), có hai cách làm như sau:</a:t>
            </a:r>
          </a:p>
          <a:p>
            <a:r>
              <a:rPr lang="en-US" sz="2800" b="1"/>
              <a:t>➀. </a:t>
            </a:r>
            <a:r>
              <a:rPr lang="en-US" sz="2800"/>
              <a:t>Những bài đơn giản, có sẵn một mặt phẳng (Q) chứa đường thẳng d và một đường thẳng a thuộc mặt phẳng (P). Giao điểm của hai đường thẳng không song song d và a chính là giao điểm của d và mặt phẳng (P).</a:t>
            </a:r>
          </a:p>
          <a:p>
            <a:r>
              <a:rPr lang="en-US" sz="2800" b="1"/>
              <a:t>➁.</a:t>
            </a:r>
            <a:r>
              <a:rPr lang="en-US" sz="2800"/>
              <a:t>Tìm một mặt phẳng (Q) chứa đường thẳng d, sao cho dễ dàng tìm giao tuyến với mặt phẳng (P). Giao điểm của đường thẳng d và mặt phẳng (P) chính là giao điểm của đường thẳng d và giao tuyến a vừa tìm.</a:t>
            </a:r>
          </a:p>
        </p:txBody>
      </p:sp>
    </p:spTree>
    <p:extLst>
      <p:ext uri="{BB962C8B-B14F-4D97-AF65-F5344CB8AC3E}">
        <p14:creationId xmlns:p14="http://schemas.microsoft.com/office/powerpoint/2010/main" val="1014202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11813836" cy="149113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t>Cho hình chóp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𝐴𝐵𝐶𝐷</m:t>
                    </m:r>
                  </m:oMath>
                </a14:m>
                <a:r>
                  <a:rPr lang="en-US" sz="2800"/>
                  <a:t> có đáy ABCD là hình thang, đáy lớn AB. Gọi I,J là trung điểm</a:t>
                </a:r>
                <a14:m>
                  <m:oMath xmlns:m="http://schemas.openxmlformats.org/officeDocument/2006/math">
                    <m:r>
                      <a:rPr lang="en-US" sz="2800" i="1">
                        <a:latin typeface="Cambria Math" panose="02040503050406030204" pitchFamily="18" charset="0"/>
                      </a:rPr>
                      <m:t>𝑆𝐴</m:t>
                    </m:r>
                    <m:func>
                      <m:funcPr>
                        <m:ctrlPr>
                          <a:rPr lang="en-US" sz="2800" i="1">
                            <a:latin typeface="Cambria Math" panose="02040503050406030204" pitchFamily="18" charset="0"/>
                          </a:rPr>
                        </m:ctrlPr>
                      </m:funcPr>
                      <m:fName>
                        <m:r>
                          <a:rPr lang="en-US" sz="2800" i="1">
                            <a:latin typeface="Cambria Math" panose="02040503050406030204" pitchFamily="18" charset="0"/>
                          </a:rPr>
                          <m:t>;</m:t>
                        </m:r>
                      </m:fName>
                      <m:e>
                        <m:r>
                          <a:rPr lang="en-US" sz="2800" i="1">
                            <a:latin typeface="Cambria Math" panose="02040503050406030204" pitchFamily="18" charset="0"/>
                          </a:rPr>
                          <m:t>𝑆</m:t>
                        </m:r>
                      </m:e>
                    </m:func>
                    <m:r>
                      <a:rPr lang="en-US" sz="2800" i="1">
                        <a:latin typeface="Cambria Math" panose="02040503050406030204" pitchFamily="18" charset="0"/>
                      </a:rPr>
                      <m:t>𝐵</m:t>
                    </m:r>
                  </m:oMath>
                </a14:m>
                <a:r>
                  <a:rPr lang="en-US" sz="2800"/>
                  <a:t> . Lấy điểm M tùy ý trên SD. Tìm giao điểm của:</a:t>
                </a:r>
              </a:p>
              <a:p>
                <a:pPr marL="0" indent="0">
                  <a:buNone/>
                </a:pPr>
                <a:r>
                  <a:rPr lang="en-US" sz="2800"/>
                  <a:t>          a) </a:t>
                </a:r>
                <a14:m>
                  <m:oMath xmlns:m="http://schemas.openxmlformats.org/officeDocument/2006/math">
                    <m:r>
                      <a:rPr lang="en-US" sz="2800" i="1">
                        <a:latin typeface="Cambria Math" panose="02040503050406030204" pitchFamily="18" charset="0"/>
                      </a:rPr>
                      <m:t>𝐼𝑀</m:t>
                    </m:r>
                  </m:oMath>
                </a14:m>
                <a:r>
                  <a:rPr lang="en-US" sz="2800"/>
                  <a:t>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b) JM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c) SC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𝐼𝐽𝑀</m:t>
                        </m:r>
                      </m:e>
                    </m:d>
                  </m:oMath>
                </a14:m>
                <a:r>
                  <a:rPr lang="en-US" sz="2800"/>
                  <a:t>.</a:t>
                </a: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A36C7011-BC26-4026-990F-B54AD1BF9B62}"/>
                  </a:ext>
                </a:extLst>
              </p:cNvPr>
              <p:cNvSpPr txBox="1">
                <a:spLocks noRot="1" noChangeAspect="1" noMove="1" noResize="1" noEditPoints="1" noAdjustHandles="1" noChangeArrowheads="1" noChangeShapeType="1" noTextEdit="1"/>
              </p:cNvSpPr>
              <p:nvPr/>
            </p:nvSpPr>
            <p:spPr>
              <a:xfrm>
                <a:off x="170439" y="1491214"/>
                <a:ext cx="11813836" cy="1491137"/>
              </a:xfrm>
              <a:prstGeom prst="rect">
                <a:avLst/>
              </a:prstGeom>
              <a:blipFill>
                <a:blip r:embed="rId2"/>
                <a:stretch>
                  <a:fillRect l="-1134" t="-8537" b="-6911"/>
                </a:stretch>
              </a:blipFill>
              <a:ln>
                <a:solidFill>
                  <a:srgbClr val="0000FF"/>
                </a:solidFill>
              </a:ln>
            </p:spPr>
            <p:txBody>
              <a:bodyPr/>
              <a:lstStyle/>
              <a:p>
                <a:r>
                  <a:rPr lang="en-US">
                    <a:noFill/>
                  </a:rPr>
                  <a:t> </a:t>
                </a:r>
              </a:p>
            </p:txBody>
          </p:sp>
        </mc:Fallback>
      </mc:AlternateContent>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2982351"/>
            <a:ext cx="11813836" cy="3332453"/>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3"/>
              </a:buBlip>
            </a:pPr>
            <a:r>
              <a:rPr lang="en-US" b="1">
                <a:solidFill>
                  <a:srgbClr val="0000FF"/>
                </a:solidFill>
              </a:rPr>
              <a:t>Lời giải </a:t>
            </a:r>
            <a:endParaRPr lang="en-US">
              <a:solidFill>
                <a:srgbClr val="0000FF"/>
              </a:solidFill>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pic>
        <p:nvPicPr>
          <p:cNvPr id="26" name="Picture 25">
            <a:extLst>
              <a:ext uri="{FF2B5EF4-FFF2-40B4-BE49-F238E27FC236}">
                <a16:creationId xmlns:a16="http://schemas.microsoft.com/office/drawing/2014/main" id="{45878858-9777-4F08-B1F4-AE8505715AA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828694" y="3429000"/>
            <a:ext cx="2497325" cy="2710032"/>
          </a:xfrm>
          <a:prstGeom prst="rect">
            <a:avLst/>
          </a:prstGeom>
        </p:spPr>
      </p:pic>
    </p:spTree>
    <p:extLst>
      <p:ext uri="{BB962C8B-B14F-4D97-AF65-F5344CB8AC3E}">
        <p14:creationId xmlns:p14="http://schemas.microsoft.com/office/powerpoint/2010/main" val="2651115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down)">
                                      <p:cBhvr>
                                        <p:cTn id="2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11813836" cy="149113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t>Cho hình chóp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𝐴𝐵𝐶𝐷</m:t>
                    </m:r>
                  </m:oMath>
                </a14:m>
                <a:r>
                  <a:rPr lang="en-US" sz="2800"/>
                  <a:t> có đáy ABCD là hình thang, đáy lớn AB. Gọi I,J là trung điểm</a:t>
                </a:r>
                <a14:m>
                  <m:oMath xmlns:m="http://schemas.openxmlformats.org/officeDocument/2006/math">
                    <m:r>
                      <a:rPr lang="en-US" sz="2800" i="1">
                        <a:latin typeface="Cambria Math" panose="02040503050406030204" pitchFamily="18" charset="0"/>
                      </a:rPr>
                      <m:t>𝑆𝐴</m:t>
                    </m:r>
                    <m:func>
                      <m:funcPr>
                        <m:ctrlPr>
                          <a:rPr lang="en-US" sz="2800" i="1">
                            <a:latin typeface="Cambria Math" panose="02040503050406030204" pitchFamily="18" charset="0"/>
                          </a:rPr>
                        </m:ctrlPr>
                      </m:funcPr>
                      <m:fName>
                        <m:r>
                          <a:rPr lang="en-US" sz="2800" i="1">
                            <a:latin typeface="Cambria Math" panose="02040503050406030204" pitchFamily="18" charset="0"/>
                          </a:rPr>
                          <m:t>;</m:t>
                        </m:r>
                      </m:fName>
                      <m:e>
                        <m:r>
                          <a:rPr lang="en-US" sz="2800" i="1">
                            <a:latin typeface="Cambria Math" panose="02040503050406030204" pitchFamily="18" charset="0"/>
                          </a:rPr>
                          <m:t>𝑆</m:t>
                        </m:r>
                      </m:e>
                    </m:func>
                    <m:r>
                      <a:rPr lang="en-US" sz="2800" i="1">
                        <a:latin typeface="Cambria Math" panose="02040503050406030204" pitchFamily="18" charset="0"/>
                      </a:rPr>
                      <m:t>𝐵</m:t>
                    </m:r>
                  </m:oMath>
                </a14:m>
                <a:r>
                  <a:rPr lang="en-US" sz="2800"/>
                  <a:t> . Lấy điểm M tùy ý trên SD. Tìm giao điểm của:</a:t>
                </a:r>
              </a:p>
              <a:p>
                <a:pPr marL="0" indent="0">
                  <a:buNone/>
                </a:pPr>
                <a:r>
                  <a:rPr lang="en-US" sz="2800"/>
                  <a:t>          a) </a:t>
                </a:r>
                <a14:m>
                  <m:oMath xmlns:m="http://schemas.openxmlformats.org/officeDocument/2006/math">
                    <m:r>
                      <a:rPr lang="en-US" sz="2800" i="1">
                        <a:latin typeface="Cambria Math" panose="02040503050406030204" pitchFamily="18" charset="0"/>
                      </a:rPr>
                      <m:t>𝐼𝑀</m:t>
                    </m:r>
                  </m:oMath>
                </a14:m>
                <a:r>
                  <a:rPr lang="en-US" sz="2800"/>
                  <a:t>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b) JM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c) SC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𝐼𝐽𝑀</m:t>
                        </m:r>
                      </m:e>
                    </m:d>
                  </m:oMath>
                </a14:m>
                <a:r>
                  <a:rPr lang="en-US" sz="2800"/>
                  <a:t>.</a:t>
                </a: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A36C7011-BC26-4026-990F-B54AD1BF9B62}"/>
                  </a:ext>
                </a:extLst>
              </p:cNvPr>
              <p:cNvSpPr txBox="1">
                <a:spLocks noRot="1" noChangeAspect="1" noMove="1" noResize="1" noEditPoints="1" noAdjustHandles="1" noChangeArrowheads="1" noChangeShapeType="1" noTextEdit="1"/>
              </p:cNvSpPr>
              <p:nvPr/>
            </p:nvSpPr>
            <p:spPr>
              <a:xfrm>
                <a:off x="170439" y="1491214"/>
                <a:ext cx="11813836" cy="1491137"/>
              </a:xfrm>
              <a:prstGeom prst="rect">
                <a:avLst/>
              </a:prstGeom>
              <a:blipFill>
                <a:blip r:embed="rId2"/>
                <a:stretch>
                  <a:fillRect l="-1134" t="-8537" b="-6911"/>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2982351"/>
                <a:ext cx="11813836" cy="379552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3"/>
                  </a:buBlip>
                </a:pPr>
                <a:r>
                  <a:rPr lang="en-US" b="1">
                    <a:solidFill>
                      <a:srgbClr val="0000FF"/>
                    </a:solidFill>
                  </a:rPr>
                  <a:t>Lời giải </a:t>
                </a:r>
                <a:endParaRPr lang="en-US">
                  <a:solidFill>
                    <a:srgbClr val="0000FF"/>
                  </a:solidFill>
                </a:endParaRPr>
              </a:p>
              <a:p>
                <a:r>
                  <a:rPr lang="en-US" sz="2800"/>
                  <a:t>a) Chọn mp(SAD) chứa IM. Tìm giao tuyến của (SAD) và (SBC).</a:t>
                </a:r>
              </a:p>
              <a:p>
                <a:r>
                  <a:rPr lang="en-US" sz="2800"/>
                  <a:t>Có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𝑆𝐴𝐷</m:t>
                    </m:r>
                    <m:r>
                      <a:rPr lang="en-US" sz="2800" i="1">
                        <a:latin typeface="Cambria Math" panose="02040503050406030204" pitchFamily="18" charset="0"/>
                      </a:rPr>
                      <m:t>)∩(</m:t>
                    </m:r>
                    <m:r>
                      <a:rPr lang="en-US" sz="2800" i="1">
                        <a:latin typeface="Cambria Math" panose="02040503050406030204" pitchFamily="18" charset="0"/>
                      </a:rPr>
                      <m:t>𝑆𝐵𝐶</m:t>
                    </m:r>
                    <m:r>
                      <a:rPr lang="en-US" sz="2800" i="1">
                        <a:latin typeface="Cambria Math" panose="02040503050406030204" pitchFamily="18" charset="0"/>
                      </a:rPr>
                      <m:t>)</m:t>
                    </m:r>
                  </m:oMath>
                </a14:m>
                <a:r>
                  <a:rPr lang="en-US" sz="2800"/>
                  <a:t> (1).</a:t>
                </a:r>
              </a:p>
              <a:p>
                <a:r>
                  <a:rPr lang="en-US" sz="2800"/>
                  <a:t>Trong mp(ABCD) gọi</a:t>
                </a:r>
              </a:p>
              <a:p>
                <a14:m>
                  <m:oMath xmlns:m="http://schemas.openxmlformats.org/officeDocument/2006/math">
                    <m:r>
                      <a:rPr lang="en-US" sz="2800" i="1">
                        <a:latin typeface="Cambria Math" panose="02040503050406030204" pitchFamily="18" charset="0"/>
                      </a:rPr>
                      <m:t>𝐻</m:t>
                    </m:r>
                    <m:r>
                      <a:rPr lang="en-US" sz="2800" i="1">
                        <a:latin typeface="Cambria Math" panose="02040503050406030204" pitchFamily="18" charset="0"/>
                      </a:rPr>
                      <m:t>=</m:t>
                    </m:r>
                    <m:r>
                      <a:rPr lang="en-US" sz="2800" i="1">
                        <a:latin typeface="Cambria Math" panose="02040503050406030204" pitchFamily="18" charset="0"/>
                      </a:rPr>
                      <m:t>𝐴𝐷</m:t>
                    </m:r>
                    <m:r>
                      <a:rPr lang="en-US" sz="2800" i="1">
                        <a:latin typeface="Cambria Math" panose="02040503050406030204" pitchFamily="18" charset="0"/>
                      </a:rPr>
                      <m:t>∩</m:t>
                    </m:r>
                    <m:r>
                      <a:rPr lang="en-US" sz="2800" i="1">
                        <a:latin typeface="Cambria Math" panose="02040503050406030204" pitchFamily="18" charset="0"/>
                      </a:rPr>
                      <m:t>𝐵𝐶</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eqArr>
                          <m:eqArrPr>
                            <m:ctrlPr>
                              <a:rPr lang="en-US" sz="2800" i="1">
                                <a:latin typeface="Cambria Math" panose="02040503050406030204" pitchFamily="18" charset="0"/>
                              </a:rPr>
                            </m:ctrlPr>
                          </m:eqArrPr>
                          <m:e>
                            <m:r>
                              <a:rPr lang="en-US" sz="2800" i="1">
                                <a:latin typeface="Cambria Math" panose="02040503050406030204" pitchFamily="18" charset="0"/>
                              </a:rPr>
                              <m:t>𝐻</m:t>
                            </m:r>
                            <m:r>
                              <a:rPr lang="en-US" sz="2800" i="1">
                                <a:latin typeface="Cambria Math" panose="02040503050406030204" pitchFamily="18" charset="0"/>
                              </a:rPr>
                              <m:t>∈</m:t>
                            </m:r>
                            <m:r>
                              <a:rPr lang="en-US" sz="2800" i="1">
                                <a:latin typeface="Cambria Math" panose="02040503050406030204" pitchFamily="18" charset="0"/>
                              </a:rPr>
                              <m:t>𝐴𝐷</m:t>
                            </m:r>
                            <m:r>
                              <a:rPr lang="en-US" sz="2800" i="1">
                                <a:latin typeface="Cambria Math" panose="02040503050406030204" pitchFamily="18" charset="0"/>
                              </a:rPr>
                              <m:t>⊂(</m:t>
                            </m:r>
                            <m:func>
                              <m:funcPr>
                                <m:ctrlPr>
                                  <a:rPr lang="en-US" sz="2800" i="1">
                                    <a:latin typeface="Cambria Math" panose="02040503050406030204" pitchFamily="18" charset="0"/>
                                  </a:rPr>
                                </m:ctrlPr>
                              </m:funcPr>
                              <m:fName>
                                <m:r>
                                  <a:rPr lang="en-US" sz="2800" i="1">
                                    <a:latin typeface="Cambria Math" panose="02040503050406030204" pitchFamily="18" charset="0"/>
                                  </a:rPr>
                                  <m:t>𝑆𝐴𝐷</m:t>
                                </m:r>
                              </m:fName>
                              <m:e>
                                <m:r>
                                  <a:rPr lang="en-US" sz="2800" i="1">
                                    <a:latin typeface="Cambria Math" panose="02040503050406030204" pitchFamily="18" charset="0"/>
                                  </a:rPr>
                                  <m:t>)</m:t>
                                </m:r>
                              </m:e>
                            </m:func>
                          </m:e>
                          <m:e>
                            <m:r>
                              <a:rPr lang="en-US" sz="2800" i="1">
                                <a:latin typeface="Cambria Math" panose="02040503050406030204" pitchFamily="18" charset="0"/>
                              </a:rPr>
                              <m:t>𝐻</m:t>
                            </m:r>
                            <m:r>
                              <a:rPr lang="en-US" sz="2800" i="1">
                                <a:latin typeface="Cambria Math" panose="02040503050406030204" pitchFamily="18" charset="0"/>
                              </a:rPr>
                              <m:t>∈</m:t>
                            </m:r>
                            <m:r>
                              <a:rPr lang="en-US" sz="2800" i="1">
                                <a:latin typeface="Cambria Math" panose="02040503050406030204" pitchFamily="18" charset="0"/>
                              </a:rPr>
                              <m:t>𝐵𝐶</m:t>
                            </m:r>
                            <m:r>
                              <a:rPr lang="en-US" sz="2800" i="1">
                                <a:latin typeface="Cambria Math" panose="02040503050406030204" pitchFamily="18" charset="0"/>
                              </a:rPr>
                              <m:t>⊂(</m:t>
                            </m:r>
                            <m:r>
                              <a:rPr lang="en-US" sz="2800" i="1">
                                <a:latin typeface="Cambria Math" panose="02040503050406030204" pitchFamily="18" charset="0"/>
                              </a:rPr>
                              <m:t>𝑆𝐵𝐶</m:t>
                            </m:r>
                            <m:r>
                              <a:rPr lang="en-US" sz="2800" i="1">
                                <a:latin typeface="Cambria Math" panose="02040503050406030204" pitchFamily="18" charset="0"/>
                              </a:rPr>
                              <m:t>)</m:t>
                            </m:r>
                          </m:e>
                        </m:eqArr>
                      </m:e>
                    </m:d>
                  </m:oMath>
                </a14:m>
                <a:r>
                  <a:rPr lang="en-US" sz="2800"/>
                  <a:t>                                                     </a:t>
                </a:r>
              </a:p>
              <a:p>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𝐻</m:t>
                    </m:r>
                    <m:r>
                      <a:rPr lang="en-US" sz="2800" i="1">
                        <a:latin typeface="Cambria Math" panose="02040503050406030204" pitchFamily="18" charset="0"/>
                      </a:rPr>
                      <m:t>∈(</m:t>
                    </m:r>
                    <m:func>
                      <m:funcPr>
                        <m:ctrlPr>
                          <a:rPr lang="en-US" sz="2800" i="1">
                            <a:latin typeface="Cambria Math" panose="02040503050406030204" pitchFamily="18" charset="0"/>
                          </a:rPr>
                        </m:ctrlPr>
                      </m:funcPr>
                      <m:fName>
                        <m:r>
                          <a:rPr lang="en-US" sz="2800" i="1">
                            <a:latin typeface="Cambria Math" panose="02040503050406030204" pitchFamily="18" charset="0"/>
                          </a:rPr>
                          <m:t>𝑆𝐴𝐷</m:t>
                        </m:r>
                      </m:fName>
                      <m:e>
                        <m:r>
                          <a:rPr lang="en-US" sz="2800" i="1">
                            <a:latin typeface="Cambria Math" panose="02040503050406030204" pitchFamily="18" charset="0"/>
                          </a:rPr>
                          <m:t>)</m:t>
                        </m:r>
                      </m:e>
                    </m:func>
                    <m:r>
                      <a:rPr lang="en-US" sz="2800" i="1">
                        <a:latin typeface="Cambria Math" panose="02040503050406030204" pitchFamily="18" charset="0"/>
                      </a:rPr>
                      <m:t>∩(</m:t>
                    </m:r>
                    <m:func>
                      <m:funcPr>
                        <m:ctrlPr>
                          <a:rPr lang="en-US" sz="2800" i="1">
                            <a:latin typeface="Cambria Math" panose="02040503050406030204" pitchFamily="18" charset="0"/>
                          </a:rPr>
                        </m:ctrlPr>
                      </m:funcPr>
                      <m:fName>
                        <m:r>
                          <a:rPr lang="en-US" sz="2800" i="1">
                            <a:latin typeface="Cambria Math" panose="02040503050406030204" pitchFamily="18" charset="0"/>
                          </a:rPr>
                          <m:t>𝑆𝐵𝐶</m:t>
                        </m:r>
                      </m:fName>
                      <m:e>
                        <m:r>
                          <a:rPr lang="en-US" sz="2800" i="1">
                            <a:latin typeface="Cambria Math" panose="02040503050406030204" pitchFamily="18" charset="0"/>
                          </a:rPr>
                          <m:t>)</m:t>
                        </m:r>
                      </m:e>
                    </m:func>
                  </m:oMath>
                </a14:m>
                <a:r>
                  <a:rPr lang="en-US" sz="2800"/>
                  <a:t> (2).</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CFFBC6B1-AAD7-4B38-8D3B-F02CB8B45B09}"/>
                  </a:ext>
                </a:extLst>
              </p:cNvPr>
              <p:cNvSpPr txBox="1">
                <a:spLocks noRot="1" noChangeAspect="1" noMove="1" noResize="1" noEditPoints="1" noAdjustHandles="1" noChangeArrowheads="1" noChangeShapeType="1" noTextEdit="1"/>
              </p:cNvSpPr>
              <p:nvPr/>
            </p:nvSpPr>
            <p:spPr>
              <a:xfrm>
                <a:off x="170439" y="2982351"/>
                <a:ext cx="11813836" cy="3795520"/>
              </a:xfrm>
              <a:prstGeom prst="rect">
                <a:avLst/>
              </a:prstGeom>
              <a:blipFill>
                <a:blip r:embed="rId4"/>
                <a:stretch>
                  <a:fillRect l="-929" t="-353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87795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up)">
                                      <p:cBhvr>
                                        <p:cTn id="32" dur="500"/>
                                        <p:tgtEl>
                                          <p:spTgt spid="1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xEl>
                                              <p:pRg st="4" end="4"/>
                                            </p:txEl>
                                          </p:spTgt>
                                        </p:tgtEl>
                                        <p:attrNameLst>
                                          <p:attrName>style.visibility</p:attrName>
                                        </p:attrNameLst>
                                      </p:cBhvr>
                                      <p:to>
                                        <p:strVal val="visible"/>
                                      </p:to>
                                    </p:set>
                                    <p:animEffect transition="in" filter="wipe(up)">
                                      <p:cBhvr>
                                        <p:cTn id="37" dur="500"/>
                                        <p:tgtEl>
                                          <p:spTgt spid="1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wipe(up)">
                                      <p:cBhvr>
                                        <p:cTn id="42"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11813836" cy="149113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t>Cho hình chóp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𝐴𝐵𝐶𝐷</m:t>
                    </m:r>
                  </m:oMath>
                </a14:m>
                <a:r>
                  <a:rPr lang="en-US" sz="2800"/>
                  <a:t> có đáy ABCD là hình thang, đáy lớn AB. Gọi I,J là trung điểm</a:t>
                </a:r>
                <a14:m>
                  <m:oMath xmlns:m="http://schemas.openxmlformats.org/officeDocument/2006/math">
                    <m:r>
                      <a:rPr lang="en-US" sz="2800" i="1">
                        <a:latin typeface="Cambria Math" panose="02040503050406030204" pitchFamily="18" charset="0"/>
                      </a:rPr>
                      <m:t>𝑆𝐴</m:t>
                    </m:r>
                    <m:func>
                      <m:funcPr>
                        <m:ctrlPr>
                          <a:rPr lang="en-US" sz="2800" i="1">
                            <a:latin typeface="Cambria Math" panose="02040503050406030204" pitchFamily="18" charset="0"/>
                          </a:rPr>
                        </m:ctrlPr>
                      </m:funcPr>
                      <m:fName>
                        <m:r>
                          <a:rPr lang="en-US" sz="2800" i="1">
                            <a:latin typeface="Cambria Math" panose="02040503050406030204" pitchFamily="18" charset="0"/>
                          </a:rPr>
                          <m:t>;</m:t>
                        </m:r>
                      </m:fName>
                      <m:e>
                        <m:r>
                          <a:rPr lang="en-US" sz="2800" i="1">
                            <a:latin typeface="Cambria Math" panose="02040503050406030204" pitchFamily="18" charset="0"/>
                          </a:rPr>
                          <m:t>𝑆</m:t>
                        </m:r>
                      </m:e>
                    </m:func>
                    <m:r>
                      <a:rPr lang="en-US" sz="2800" i="1">
                        <a:latin typeface="Cambria Math" panose="02040503050406030204" pitchFamily="18" charset="0"/>
                      </a:rPr>
                      <m:t>𝐵</m:t>
                    </m:r>
                  </m:oMath>
                </a14:m>
                <a:r>
                  <a:rPr lang="en-US" sz="2800"/>
                  <a:t> . Lấy điểm M tùy ý trên SD. Tìm giao điểm của:</a:t>
                </a:r>
              </a:p>
              <a:p>
                <a:pPr marL="0" indent="0">
                  <a:buNone/>
                </a:pPr>
                <a:r>
                  <a:rPr lang="en-US" sz="2800"/>
                  <a:t>          a) </a:t>
                </a:r>
                <a14:m>
                  <m:oMath xmlns:m="http://schemas.openxmlformats.org/officeDocument/2006/math">
                    <m:r>
                      <a:rPr lang="en-US" sz="2800" i="1">
                        <a:latin typeface="Cambria Math" panose="02040503050406030204" pitchFamily="18" charset="0"/>
                      </a:rPr>
                      <m:t>𝐼𝑀</m:t>
                    </m:r>
                  </m:oMath>
                </a14:m>
                <a:r>
                  <a:rPr lang="en-US" sz="2800"/>
                  <a:t>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b) JM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c) SC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𝐼𝐽𝑀</m:t>
                        </m:r>
                      </m:e>
                    </m:d>
                  </m:oMath>
                </a14:m>
                <a:r>
                  <a:rPr lang="en-US" sz="2800"/>
                  <a:t>.</a:t>
                </a: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A36C7011-BC26-4026-990F-B54AD1BF9B62}"/>
                  </a:ext>
                </a:extLst>
              </p:cNvPr>
              <p:cNvSpPr txBox="1">
                <a:spLocks noRot="1" noChangeAspect="1" noMove="1" noResize="1" noEditPoints="1" noAdjustHandles="1" noChangeArrowheads="1" noChangeShapeType="1" noTextEdit="1"/>
              </p:cNvSpPr>
              <p:nvPr/>
            </p:nvSpPr>
            <p:spPr>
              <a:xfrm>
                <a:off x="170439" y="1491214"/>
                <a:ext cx="11813836" cy="1491137"/>
              </a:xfrm>
              <a:prstGeom prst="rect">
                <a:avLst/>
              </a:prstGeom>
              <a:blipFill>
                <a:blip r:embed="rId2"/>
                <a:stretch>
                  <a:fillRect l="-1134" t="-8537" b="-6911"/>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2982351"/>
                <a:ext cx="11813836" cy="379552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3"/>
                  </a:buBlip>
                </a:pPr>
                <a:r>
                  <a:rPr lang="en-US" b="1">
                    <a:solidFill>
                      <a:srgbClr val="0000FF"/>
                    </a:solidFill>
                  </a:rPr>
                  <a:t>Lời giải </a:t>
                </a:r>
                <a:endParaRPr lang="en-US">
                  <a:solidFill>
                    <a:srgbClr val="0000FF"/>
                  </a:solidFill>
                </a:endParaRPr>
              </a:p>
              <a:p>
                <a:r>
                  <a:rPr lang="en-US"/>
                  <a:t>Từ (1) và (2) suy ra</a:t>
                </a:r>
              </a:p>
              <a:p>
                <a14:m>
                  <m:oMath xmlns:m="http://schemas.openxmlformats.org/officeDocument/2006/math">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𝑆𝐴𝐷</m:t>
                        </m:r>
                      </m:fName>
                      <m:e>
                        <m:r>
                          <a:rPr lang="en-US" i="1">
                            <a:latin typeface="Cambria Math" panose="02040503050406030204" pitchFamily="18" charset="0"/>
                          </a:rPr>
                          <m:t>)</m:t>
                        </m:r>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𝑆𝐵𝐶</m:t>
                        </m:r>
                      </m:fName>
                      <m:e>
                        <m:r>
                          <a:rPr lang="en-US" i="1">
                            <a:latin typeface="Cambria Math" panose="02040503050406030204" pitchFamily="18" charset="0"/>
                          </a:rPr>
                          <m:t>)</m:t>
                        </m:r>
                      </m:e>
                    </m:func>
                    <m:r>
                      <a:rPr lang="en-US" i="1">
                        <a:latin typeface="Cambria Math" panose="02040503050406030204" pitchFamily="18" charset="0"/>
                      </a:rPr>
                      <m:t>=</m:t>
                    </m:r>
                    <m:r>
                      <a:rPr lang="en-US" b="0" i="1" smtClean="0">
                        <a:latin typeface="Cambria Math" panose="02040503050406030204" pitchFamily="18" charset="0"/>
                      </a:rPr>
                      <m:t>𝑆𝐻</m:t>
                    </m:r>
                  </m:oMath>
                </a14:m>
                <a:endParaRPr lang="en-US"/>
              </a:p>
              <a:p>
                <a:r>
                  <a:rPr lang="en-US"/>
                  <a:t>Trong mp(SAD) gọi</a:t>
                </a:r>
              </a:p>
              <a:p>
                <a14:m>
                  <m:oMath xmlns:m="http://schemas.openxmlformats.org/officeDocument/2006/math">
                    <m:r>
                      <a:rPr lang="en-US" i="1">
                        <a:latin typeface="Cambria Math" panose="02040503050406030204" pitchFamily="18" charset="0"/>
                      </a:rPr>
                      <m:t>𝐸</m:t>
                    </m:r>
                    <m:r>
                      <a:rPr lang="en-US" i="1">
                        <a:latin typeface="Cambria Math" panose="02040503050406030204" pitchFamily="18" charset="0"/>
                      </a:rPr>
                      <m:t>=</m:t>
                    </m:r>
                    <m:r>
                      <a:rPr lang="en-US" i="1">
                        <a:latin typeface="Cambria Math" panose="02040503050406030204" pitchFamily="18" charset="0"/>
                      </a:rPr>
                      <m:t>𝐼𝑀</m:t>
                    </m:r>
                    <m:r>
                      <a:rPr lang="en-US" i="1">
                        <a:latin typeface="Cambria Math" panose="02040503050406030204" pitchFamily="18" charset="0"/>
                      </a:rPr>
                      <m:t>∩</m:t>
                    </m:r>
                    <m:r>
                      <a:rPr lang="en-US" i="1">
                        <a:latin typeface="Cambria Math" panose="02040503050406030204" pitchFamily="18" charset="0"/>
                      </a:rPr>
                      <m:t>𝑆𝐻</m:t>
                    </m:r>
                    <m:r>
                      <a:rPr lang="en-US"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𝐸</m:t>
                            </m:r>
                            <m:r>
                              <a:rPr lang="en-US" i="1">
                                <a:latin typeface="Cambria Math" panose="02040503050406030204" pitchFamily="18" charset="0"/>
                              </a:rPr>
                              <m:t>∈</m:t>
                            </m:r>
                            <m:r>
                              <a:rPr lang="en-US" i="1">
                                <a:latin typeface="Cambria Math" panose="02040503050406030204" pitchFamily="18" charset="0"/>
                              </a:rPr>
                              <m:t>𝐼𝑀</m:t>
                            </m:r>
                          </m:e>
                          <m:e>
                            <m:r>
                              <a:rPr lang="en-US" i="1">
                                <a:latin typeface="Cambria Math" panose="02040503050406030204" pitchFamily="18" charset="0"/>
                              </a:rPr>
                              <m:t>𝐸</m:t>
                            </m:r>
                            <m:r>
                              <a:rPr lang="en-US" i="1">
                                <a:latin typeface="Cambria Math" panose="02040503050406030204" pitchFamily="18" charset="0"/>
                              </a:rPr>
                              <m:t>∈</m:t>
                            </m:r>
                            <m:r>
                              <a:rPr lang="en-US" i="1">
                                <a:latin typeface="Cambria Math" panose="02040503050406030204" pitchFamily="18" charset="0"/>
                              </a:rPr>
                              <m:t>𝑆𝐻</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𝑆𝐵𝐶</m:t>
                                </m:r>
                              </m:e>
                            </m:d>
                          </m:e>
                        </m:eqArr>
                      </m:e>
                    </m:d>
                  </m:oMath>
                </a14:m>
                <a:endParaRPr lang="en-US" i="1">
                  <a:latin typeface="Cambria Math" panose="02040503050406030204" pitchFamily="18" charset="0"/>
                </a:endParaRPr>
              </a:p>
              <a:p>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𝐸</m:t>
                    </m:r>
                    <m:r>
                      <a:rPr lang="en-US" i="1">
                        <a:latin typeface="Cambria Math" panose="02040503050406030204" pitchFamily="18" charset="0"/>
                      </a:rPr>
                      <m:t>=</m:t>
                    </m:r>
                    <m:r>
                      <a:rPr lang="en-US" i="1">
                        <a:latin typeface="Cambria Math" panose="02040503050406030204" pitchFamily="18" charset="0"/>
                      </a:rPr>
                      <m:t>𝐼𝑀</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𝑆𝐵𝐶</m:t>
                        </m:r>
                      </m:fName>
                      <m:e>
                        <m:r>
                          <a:rPr lang="en-US" i="1">
                            <a:latin typeface="Cambria Math" panose="02040503050406030204" pitchFamily="18" charset="0"/>
                          </a:rPr>
                          <m:t>)</m:t>
                        </m:r>
                      </m:e>
                    </m:func>
                  </m:oMath>
                </a14:m>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CFFBC6B1-AAD7-4B38-8D3B-F02CB8B45B09}"/>
                  </a:ext>
                </a:extLst>
              </p:cNvPr>
              <p:cNvSpPr txBox="1">
                <a:spLocks noRot="1" noChangeAspect="1" noMove="1" noResize="1" noEditPoints="1" noAdjustHandles="1" noChangeArrowheads="1" noChangeShapeType="1" noTextEdit="1"/>
              </p:cNvSpPr>
              <p:nvPr/>
            </p:nvSpPr>
            <p:spPr>
              <a:xfrm>
                <a:off x="170439" y="2982351"/>
                <a:ext cx="11813836" cy="3795520"/>
              </a:xfrm>
              <a:prstGeom prst="rect">
                <a:avLst/>
              </a:prstGeom>
              <a:blipFill>
                <a:blip r:embed="rId4"/>
                <a:stretch>
                  <a:fillRect l="-1187" t="-3531" b="-1284"/>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1579848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up)">
                                      <p:cBhvr>
                                        <p:cTn id="32" dur="500"/>
                                        <p:tgtEl>
                                          <p:spTgt spid="1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xEl>
                                              <p:pRg st="4" end="4"/>
                                            </p:txEl>
                                          </p:spTgt>
                                        </p:tgtEl>
                                        <p:attrNameLst>
                                          <p:attrName>style.visibility</p:attrName>
                                        </p:attrNameLst>
                                      </p:cBhvr>
                                      <p:to>
                                        <p:strVal val="visible"/>
                                      </p:to>
                                    </p:set>
                                    <p:animEffect transition="in" filter="wipe(up)">
                                      <p:cBhvr>
                                        <p:cTn id="37" dur="500"/>
                                        <p:tgtEl>
                                          <p:spTgt spid="1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wipe(up)">
                                      <p:cBhvr>
                                        <p:cTn id="42"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11813836" cy="149113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t>Cho hình chóp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𝐴𝐵𝐶𝐷</m:t>
                    </m:r>
                  </m:oMath>
                </a14:m>
                <a:r>
                  <a:rPr lang="en-US" sz="2800"/>
                  <a:t> có đáy ABCD là hình thang, đáy lớn AB. Gọi I,J là trung điểm</a:t>
                </a:r>
                <a14:m>
                  <m:oMath xmlns:m="http://schemas.openxmlformats.org/officeDocument/2006/math">
                    <m:r>
                      <a:rPr lang="en-US" sz="2800" i="1">
                        <a:latin typeface="Cambria Math" panose="02040503050406030204" pitchFamily="18" charset="0"/>
                      </a:rPr>
                      <m:t>𝑆𝐴</m:t>
                    </m:r>
                    <m:func>
                      <m:funcPr>
                        <m:ctrlPr>
                          <a:rPr lang="en-US" sz="2800" i="1">
                            <a:latin typeface="Cambria Math" panose="02040503050406030204" pitchFamily="18" charset="0"/>
                          </a:rPr>
                        </m:ctrlPr>
                      </m:funcPr>
                      <m:fName>
                        <m:r>
                          <a:rPr lang="en-US" sz="2800" i="1">
                            <a:latin typeface="Cambria Math" panose="02040503050406030204" pitchFamily="18" charset="0"/>
                          </a:rPr>
                          <m:t>;</m:t>
                        </m:r>
                      </m:fName>
                      <m:e>
                        <m:r>
                          <a:rPr lang="en-US" sz="2800" i="1">
                            <a:latin typeface="Cambria Math" panose="02040503050406030204" pitchFamily="18" charset="0"/>
                          </a:rPr>
                          <m:t>𝑆</m:t>
                        </m:r>
                      </m:e>
                    </m:func>
                    <m:r>
                      <a:rPr lang="en-US" sz="2800" i="1">
                        <a:latin typeface="Cambria Math" panose="02040503050406030204" pitchFamily="18" charset="0"/>
                      </a:rPr>
                      <m:t>𝐵</m:t>
                    </m:r>
                  </m:oMath>
                </a14:m>
                <a:r>
                  <a:rPr lang="en-US" sz="2800"/>
                  <a:t> . Lấy điểm M tùy ý trên SD. Tìm giao điểm của:</a:t>
                </a:r>
              </a:p>
              <a:p>
                <a:pPr marL="0" indent="0">
                  <a:buNone/>
                </a:pPr>
                <a:r>
                  <a:rPr lang="en-US" sz="2800"/>
                  <a:t>          a) </a:t>
                </a:r>
                <a14:m>
                  <m:oMath xmlns:m="http://schemas.openxmlformats.org/officeDocument/2006/math">
                    <m:r>
                      <a:rPr lang="en-US" sz="2800" i="1">
                        <a:latin typeface="Cambria Math" panose="02040503050406030204" pitchFamily="18" charset="0"/>
                      </a:rPr>
                      <m:t>𝐼𝑀</m:t>
                    </m:r>
                  </m:oMath>
                </a14:m>
                <a:r>
                  <a:rPr lang="en-US" sz="2800"/>
                  <a:t>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b) JM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c) SC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𝐼𝐽𝑀</m:t>
                        </m:r>
                      </m:e>
                    </m:d>
                  </m:oMath>
                </a14:m>
                <a:r>
                  <a:rPr lang="en-US" sz="2800"/>
                  <a:t>.</a:t>
                </a: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A36C7011-BC26-4026-990F-B54AD1BF9B62}"/>
                  </a:ext>
                </a:extLst>
              </p:cNvPr>
              <p:cNvSpPr txBox="1">
                <a:spLocks noRot="1" noChangeAspect="1" noMove="1" noResize="1" noEditPoints="1" noAdjustHandles="1" noChangeArrowheads="1" noChangeShapeType="1" noTextEdit="1"/>
              </p:cNvSpPr>
              <p:nvPr/>
            </p:nvSpPr>
            <p:spPr>
              <a:xfrm>
                <a:off x="170439" y="1491214"/>
                <a:ext cx="11813836" cy="1491137"/>
              </a:xfrm>
              <a:prstGeom prst="rect">
                <a:avLst/>
              </a:prstGeom>
              <a:blipFill>
                <a:blip r:embed="rId2"/>
                <a:stretch>
                  <a:fillRect l="-1134" t="-8537" b="-6911"/>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2982351"/>
                <a:ext cx="11813836" cy="379552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3"/>
                  </a:buBlip>
                </a:pPr>
                <a:r>
                  <a:rPr lang="en-US" b="1">
                    <a:solidFill>
                      <a:srgbClr val="0000FF"/>
                    </a:solidFill>
                  </a:rPr>
                  <a:t>Lời giải </a:t>
                </a:r>
                <a:endParaRPr lang="en-US">
                  <a:solidFill>
                    <a:srgbClr val="0000FF"/>
                  </a:solidFill>
                </a:endParaRPr>
              </a:p>
              <a:p>
                <a:r>
                  <a:rPr lang="en-US"/>
                  <a:t>b) Chọn mp(SBD) chứa JM. Tìm giao tuyến của (SBD) và (SAC).</a:t>
                </a:r>
              </a:p>
              <a:p>
                <a:r>
                  <a:rPr lang="en-US"/>
                  <a:t>Có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r>
                      <a:rPr lang="en-US" i="1">
                        <a:latin typeface="Cambria Math" panose="02040503050406030204" pitchFamily="18" charset="0"/>
                      </a:rPr>
                      <m:t>𝑆𝐵𝐷</m:t>
                    </m:r>
                    <m:r>
                      <a:rPr lang="en-US" i="1">
                        <a:latin typeface="Cambria Math" panose="02040503050406030204" pitchFamily="18" charset="0"/>
                      </a:rPr>
                      <m:t>)∩(</m:t>
                    </m:r>
                    <m:r>
                      <a:rPr lang="en-US" i="1">
                        <a:latin typeface="Cambria Math" panose="02040503050406030204" pitchFamily="18" charset="0"/>
                      </a:rPr>
                      <m:t>𝑆𝐴𝐶</m:t>
                    </m:r>
                    <m:r>
                      <a:rPr lang="en-US" i="1">
                        <a:latin typeface="Cambria Math" panose="02040503050406030204" pitchFamily="18" charset="0"/>
                      </a:rPr>
                      <m:t>)</m:t>
                    </m:r>
                  </m:oMath>
                </a14:m>
                <a:r>
                  <a:rPr lang="en-US"/>
                  <a:t> (3).</a:t>
                </a:r>
              </a:p>
              <a:p>
                <a:r>
                  <a:rPr lang="en-US"/>
                  <a:t>Trong mp(ABCD) gọi </a:t>
                </a:r>
                <a14:m>
                  <m:oMath xmlns:m="http://schemas.openxmlformats.org/officeDocument/2006/math">
                    <m:r>
                      <a:rPr lang="en-US" i="1">
                        <a:latin typeface="Cambria Math" panose="02040503050406030204" pitchFamily="18" charset="0"/>
                      </a:rPr>
                      <m:t>𝑂</m:t>
                    </m:r>
                    <m:r>
                      <a:rPr lang="en-US" i="1">
                        <a:latin typeface="Cambria Math" panose="02040503050406030204" pitchFamily="18" charset="0"/>
                      </a:rPr>
                      <m:t>=</m:t>
                    </m:r>
                    <m:r>
                      <a:rPr lang="en-US" i="1">
                        <a:latin typeface="Cambria Math" panose="02040503050406030204" pitchFamily="18" charset="0"/>
                      </a:rPr>
                      <m:t>𝐴𝐶</m:t>
                    </m:r>
                    <m:r>
                      <a:rPr lang="en-US" i="1">
                        <a:latin typeface="Cambria Math" panose="02040503050406030204" pitchFamily="18" charset="0"/>
                      </a:rPr>
                      <m:t>∩</m:t>
                    </m:r>
                    <m:r>
                      <a:rPr lang="en-US" i="1">
                        <a:latin typeface="Cambria Math" panose="02040503050406030204" pitchFamily="18" charset="0"/>
                      </a:rPr>
                      <m:t>𝐵𝐷</m:t>
                    </m:r>
                  </m:oMath>
                </a14:m>
                <a:endParaRPr lang="en-US" i="1">
                  <a:latin typeface="Cambria Math" panose="02040503050406030204" pitchFamily="18" charset="0"/>
                </a:endParaRPr>
              </a:p>
              <a:p>
                <a14:m>
                  <m:oMath xmlns:m="http://schemas.openxmlformats.org/officeDocument/2006/math">
                    <m:r>
                      <a:rPr lang="en-US"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𝑂</m:t>
                            </m:r>
                            <m:r>
                              <a:rPr lang="en-US" i="1">
                                <a:latin typeface="Cambria Math" panose="02040503050406030204" pitchFamily="18" charset="0"/>
                              </a:rPr>
                              <m:t>∈</m:t>
                            </m:r>
                            <m:r>
                              <a:rPr lang="en-US" i="1">
                                <a:latin typeface="Cambria Math" panose="02040503050406030204" pitchFamily="18" charset="0"/>
                              </a:rPr>
                              <m:t>𝐴𝐶</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𝑆𝐴𝐶</m:t>
                                </m:r>
                              </m:fName>
                              <m:e>
                                <m:r>
                                  <a:rPr lang="en-US" i="1">
                                    <a:latin typeface="Cambria Math" panose="02040503050406030204" pitchFamily="18" charset="0"/>
                                  </a:rPr>
                                  <m:t>)</m:t>
                                </m:r>
                              </m:e>
                            </m:func>
                          </m:e>
                          <m:e>
                            <m:r>
                              <a:rPr lang="en-US" i="1">
                                <a:latin typeface="Cambria Math" panose="02040503050406030204" pitchFamily="18" charset="0"/>
                              </a:rPr>
                              <m:t>𝑂</m:t>
                            </m:r>
                            <m:r>
                              <a:rPr lang="en-US" i="1">
                                <a:latin typeface="Cambria Math" panose="02040503050406030204" pitchFamily="18" charset="0"/>
                              </a:rPr>
                              <m:t>∈</m:t>
                            </m:r>
                            <m:r>
                              <a:rPr lang="en-US" i="1">
                                <a:latin typeface="Cambria Math" panose="02040503050406030204" pitchFamily="18" charset="0"/>
                              </a:rPr>
                              <m:t>𝐵𝐷</m:t>
                            </m:r>
                            <m:r>
                              <a:rPr lang="en-US" i="1">
                                <a:latin typeface="Cambria Math" panose="02040503050406030204" pitchFamily="18" charset="0"/>
                              </a:rPr>
                              <m:t>⊂(</m:t>
                            </m:r>
                            <m:r>
                              <a:rPr lang="en-US" i="1">
                                <a:latin typeface="Cambria Math" panose="02040503050406030204" pitchFamily="18" charset="0"/>
                              </a:rPr>
                              <m:t>𝑆𝐵𝐷</m:t>
                            </m:r>
                            <m:r>
                              <a:rPr lang="en-US" i="1">
                                <a:latin typeface="Cambria Math" panose="02040503050406030204" pitchFamily="18" charset="0"/>
                              </a:rPr>
                              <m:t>)</m:t>
                            </m:r>
                          </m:e>
                        </m:eqArr>
                      </m:e>
                    </m:d>
                  </m:oMath>
                </a14:m>
                <a:r>
                  <a:rPr lang="en-US"/>
                  <a:t> </a:t>
                </a: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CFFBC6B1-AAD7-4B38-8D3B-F02CB8B45B09}"/>
                  </a:ext>
                </a:extLst>
              </p:cNvPr>
              <p:cNvSpPr txBox="1">
                <a:spLocks noRot="1" noChangeAspect="1" noMove="1" noResize="1" noEditPoints="1" noAdjustHandles="1" noChangeArrowheads="1" noChangeShapeType="1" noTextEdit="1"/>
              </p:cNvSpPr>
              <p:nvPr/>
            </p:nvSpPr>
            <p:spPr>
              <a:xfrm>
                <a:off x="170439" y="2982351"/>
                <a:ext cx="11813836" cy="3795520"/>
              </a:xfrm>
              <a:prstGeom prst="rect">
                <a:avLst/>
              </a:prstGeom>
              <a:blipFill>
                <a:blip r:embed="rId4"/>
                <a:stretch>
                  <a:fillRect l="-1187" t="-353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5262972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up)">
                                      <p:cBhvr>
                                        <p:cTn id="32" dur="500"/>
                                        <p:tgtEl>
                                          <p:spTgt spid="1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xEl>
                                              <p:pRg st="4" end="4"/>
                                            </p:txEl>
                                          </p:spTgt>
                                        </p:tgtEl>
                                        <p:attrNameLst>
                                          <p:attrName>style.visibility</p:attrName>
                                        </p:attrNameLst>
                                      </p:cBhvr>
                                      <p:to>
                                        <p:strVal val="visible"/>
                                      </p:to>
                                    </p:set>
                                    <p:animEffect transition="in" filter="wipe(up)">
                                      <p:cBhvr>
                                        <p:cTn id="37"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11813836" cy="149113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t>Cho hình chóp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𝐴𝐵𝐶𝐷</m:t>
                    </m:r>
                  </m:oMath>
                </a14:m>
                <a:r>
                  <a:rPr lang="en-US" sz="2800"/>
                  <a:t> có đáy ABCD là hình thang, đáy lớn AB. Gọi I,J là trung điểm</a:t>
                </a:r>
                <a14:m>
                  <m:oMath xmlns:m="http://schemas.openxmlformats.org/officeDocument/2006/math">
                    <m:r>
                      <a:rPr lang="en-US" sz="2800" i="1">
                        <a:latin typeface="Cambria Math" panose="02040503050406030204" pitchFamily="18" charset="0"/>
                      </a:rPr>
                      <m:t>𝑆𝐴</m:t>
                    </m:r>
                    <m:func>
                      <m:funcPr>
                        <m:ctrlPr>
                          <a:rPr lang="en-US" sz="2800" i="1">
                            <a:latin typeface="Cambria Math" panose="02040503050406030204" pitchFamily="18" charset="0"/>
                          </a:rPr>
                        </m:ctrlPr>
                      </m:funcPr>
                      <m:fName>
                        <m:r>
                          <a:rPr lang="en-US" sz="2800" i="1">
                            <a:latin typeface="Cambria Math" panose="02040503050406030204" pitchFamily="18" charset="0"/>
                          </a:rPr>
                          <m:t>;</m:t>
                        </m:r>
                      </m:fName>
                      <m:e>
                        <m:r>
                          <a:rPr lang="en-US" sz="2800" i="1">
                            <a:latin typeface="Cambria Math" panose="02040503050406030204" pitchFamily="18" charset="0"/>
                          </a:rPr>
                          <m:t>𝑆</m:t>
                        </m:r>
                      </m:e>
                    </m:func>
                    <m:r>
                      <a:rPr lang="en-US" sz="2800" i="1">
                        <a:latin typeface="Cambria Math" panose="02040503050406030204" pitchFamily="18" charset="0"/>
                      </a:rPr>
                      <m:t>𝐵</m:t>
                    </m:r>
                  </m:oMath>
                </a14:m>
                <a:r>
                  <a:rPr lang="en-US" sz="2800"/>
                  <a:t> . Lấy điểm M tùy ý trên SD. Tìm giao điểm của:</a:t>
                </a:r>
              </a:p>
              <a:p>
                <a:pPr marL="0" indent="0">
                  <a:buNone/>
                </a:pPr>
                <a:r>
                  <a:rPr lang="en-US" sz="2800"/>
                  <a:t>          a) </a:t>
                </a:r>
                <a14:m>
                  <m:oMath xmlns:m="http://schemas.openxmlformats.org/officeDocument/2006/math">
                    <m:r>
                      <a:rPr lang="en-US" sz="2800" i="1">
                        <a:latin typeface="Cambria Math" panose="02040503050406030204" pitchFamily="18" charset="0"/>
                      </a:rPr>
                      <m:t>𝐼𝑀</m:t>
                    </m:r>
                  </m:oMath>
                </a14:m>
                <a:r>
                  <a:rPr lang="en-US" sz="2800"/>
                  <a:t>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b) JM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c) SC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𝐼𝐽𝑀</m:t>
                        </m:r>
                      </m:e>
                    </m:d>
                  </m:oMath>
                </a14:m>
                <a:r>
                  <a:rPr lang="en-US" sz="2800"/>
                  <a:t>.</a:t>
                </a: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A36C7011-BC26-4026-990F-B54AD1BF9B62}"/>
                  </a:ext>
                </a:extLst>
              </p:cNvPr>
              <p:cNvSpPr txBox="1">
                <a:spLocks noRot="1" noChangeAspect="1" noMove="1" noResize="1" noEditPoints="1" noAdjustHandles="1" noChangeArrowheads="1" noChangeShapeType="1" noTextEdit="1"/>
              </p:cNvSpPr>
              <p:nvPr/>
            </p:nvSpPr>
            <p:spPr>
              <a:xfrm>
                <a:off x="170439" y="1491214"/>
                <a:ext cx="11813836" cy="1491137"/>
              </a:xfrm>
              <a:prstGeom prst="rect">
                <a:avLst/>
              </a:prstGeom>
              <a:blipFill>
                <a:blip r:embed="rId2"/>
                <a:stretch>
                  <a:fillRect l="-1134" t="-8537" b="-6911"/>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2982351"/>
                <a:ext cx="11813836" cy="379552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3"/>
                  </a:buBlip>
                </a:pPr>
                <a:r>
                  <a:rPr lang="en-US" b="1">
                    <a:solidFill>
                      <a:srgbClr val="0000FF"/>
                    </a:solidFill>
                  </a:rPr>
                  <a:t>Lời giải </a:t>
                </a:r>
                <a:endParaRPr lang="en-US">
                  <a:solidFill>
                    <a:srgbClr val="0000FF"/>
                  </a:solidFill>
                </a:endParaRPr>
              </a:p>
              <a:p>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𝑂</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𝑆𝐴𝐶</m:t>
                        </m:r>
                      </m:fName>
                      <m:e>
                        <m:r>
                          <a:rPr lang="en-US" i="1">
                            <a:latin typeface="Cambria Math" panose="02040503050406030204" pitchFamily="18" charset="0"/>
                          </a:rPr>
                          <m:t>)</m:t>
                        </m:r>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𝑆𝐵𝐷</m:t>
                        </m:r>
                      </m:fName>
                      <m:e>
                        <m:r>
                          <a:rPr lang="en-US" i="1">
                            <a:latin typeface="Cambria Math" panose="02040503050406030204" pitchFamily="18" charset="0"/>
                          </a:rPr>
                          <m:t>)</m:t>
                        </m:r>
                      </m:e>
                    </m:func>
                  </m:oMath>
                </a14:m>
                <a:r>
                  <a:rPr lang="en-US"/>
                  <a:t> (4).</a:t>
                </a:r>
              </a:p>
              <a:p>
                <a:r>
                  <a:rPr lang="en-US"/>
                  <a:t>Từ (3) và (4) suy ra </a:t>
                </a:r>
                <a14:m>
                  <m:oMath xmlns:m="http://schemas.openxmlformats.org/officeDocument/2006/math">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𝑆𝐴𝐶</m:t>
                        </m:r>
                      </m:fName>
                      <m:e>
                        <m:r>
                          <a:rPr lang="en-US" i="1">
                            <a:latin typeface="Cambria Math" panose="02040503050406030204" pitchFamily="18" charset="0"/>
                          </a:rPr>
                          <m:t>)</m:t>
                        </m:r>
                      </m:e>
                    </m:func>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𝑆𝐵𝐷</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𝑆𝑂</m:t>
                    </m:r>
                  </m:oMath>
                </a14:m>
                <a:endParaRPr lang="en-US"/>
              </a:p>
              <a:p>
                <a:r>
                  <a:rPr lang="en-US"/>
                  <a:t>Trong mp(SBD) gọi </a:t>
                </a:r>
                <a14:m>
                  <m:oMath xmlns:m="http://schemas.openxmlformats.org/officeDocument/2006/math">
                    <m:r>
                      <a:rPr lang="en-US" i="1">
                        <a:latin typeface="Cambria Math" panose="02040503050406030204" pitchFamily="18" charset="0"/>
                      </a:rPr>
                      <m:t>𝐹</m:t>
                    </m:r>
                    <m:r>
                      <a:rPr lang="en-US" i="1">
                        <a:latin typeface="Cambria Math" panose="02040503050406030204" pitchFamily="18" charset="0"/>
                      </a:rPr>
                      <m:t>=</m:t>
                    </m:r>
                    <m:r>
                      <a:rPr lang="en-US" i="1">
                        <a:latin typeface="Cambria Math" panose="02040503050406030204" pitchFamily="18" charset="0"/>
                      </a:rPr>
                      <m:t>𝐽𝑀</m:t>
                    </m:r>
                    <m:r>
                      <a:rPr lang="en-US" i="1">
                        <a:latin typeface="Cambria Math" panose="02040503050406030204" pitchFamily="18" charset="0"/>
                      </a:rPr>
                      <m:t>∩</m:t>
                    </m:r>
                    <m:r>
                      <a:rPr lang="en-US" i="1">
                        <a:latin typeface="Cambria Math" panose="02040503050406030204" pitchFamily="18" charset="0"/>
                      </a:rPr>
                      <m:t>𝑆𝑂</m:t>
                    </m:r>
                  </m:oMath>
                </a14:m>
                <a:endParaRPr lang="en-US" i="1"/>
              </a:p>
              <a:p>
                <a14:m>
                  <m:oMath xmlns:m="http://schemas.openxmlformats.org/officeDocument/2006/math">
                    <m:r>
                      <a:rPr lang="en-US"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𝐹</m:t>
                            </m:r>
                            <m:r>
                              <a:rPr lang="en-US" i="1">
                                <a:latin typeface="Cambria Math" panose="02040503050406030204" pitchFamily="18" charset="0"/>
                              </a:rPr>
                              <m:t>∈</m:t>
                            </m:r>
                            <m:r>
                              <a:rPr lang="en-US" i="1">
                                <a:latin typeface="Cambria Math" panose="02040503050406030204" pitchFamily="18" charset="0"/>
                              </a:rPr>
                              <m:t>𝐽𝑀</m:t>
                            </m:r>
                          </m:e>
                          <m:e>
                            <m:r>
                              <a:rPr lang="en-US" i="1">
                                <a:latin typeface="Cambria Math" panose="02040503050406030204" pitchFamily="18" charset="0"/>
                              </a:rPr>
                              <m:t>𝐹</m:t>
                            </m:r>
                            <m:r>
                              <a:rPr lang="en-US" i="1">
                                <a:latin typeface="Cambria Math" panose="02040503050406030204" pitchFamily="18" charset="0"/>
                              </a:rPr>
                              <m:t>∈</m:t>
                            </m:r>
                            <m:r>
                              <a:rPr lang="en-US" i="1">
                                <a:latin typeface="Cambria Math" panose="02040503050406030204" pitchFamily="18" charset="0"/>
                              </a:rPr>
                              <m:t>𝑆𝑂</m:t>
                            </m:r>
                            <m:r>
                              <a:rPr lang="en-US" i="1">
                                <a:latin typeface="Cambria Math" panose="02040503050406030204" pitchFamily="18" charset="0"/>
                              </a:rPr>
                              <m:t>⊂(</m:t>
                            </m:r>
                            <m:r>
                              <a:rPr lang="en-US" i="1">
                                <a:latin typeface="Cambria Math" panose="02040503050406030204" pitchFamily="18" charset="0"/>
                              </a:rPr>
                              <m:t>𝑆𝐴𝐶</m:t>
                            </m:r>
                            <m:r>
                              <a:rPr lang="en-US" i="1">
                                <a:latin typeface="Cambria Math" panose="02040503050406030204" pitchFamily="18" charset="0"/>
                              </a:rPr>
                              <m:t>)</m:t>
                            </m:r>
                          </m:e>
                        </m:eqArr>
                      </m:e>
                    </m:d>
                    <m:r>
                      <a:rPr lang="en-US" i="1">
                        <a:latin typeface="Cambria Math" panose="02040503050406030204" pitchFamily="18" charset="0"/>
                      </a:rPr>
                      <m:t>⇒</m:t>
                    </m:r>
                    <m:r>
                      <a:rPr lang="en-US" i="1">
                        <a:latin typeface="Cambria Math" panose="02040503050406030204" pitchFamily="18" charset="0"/>
                      </a:rPr>
                      <m:t>𝐹</m:t>
                    </m:r>
                    <m:r>
                      <a:rPr lang="en-US" i="1">
                        <a:latin typeface="Cambria Math" panose="02040503050406030204" pitchFamily="18" charset="0"/>
                      </a:rPr>
                      <m:t>=</m:t>
                    </m:r>
                    <m:r>
                      <a:rPr lang="en-US" i="1">
                        <a:latin typeface="Cambria Math" panose="02040503050406030204" pitchFamily="18" charset="0"/>
                      </a:rPr>
                      <m:t>𝐽𝑀</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𝑆𝐴𝐶</m:t>
                        </m:r>
                      </m:fName>
                      <m:e>
                        <m:r>
                          <a:rPr lang="en-US" i="1">
                            <a:latin typeface="Cambria Math" panose="02040503050406030204" pitchFamily="18" charset="0"/>
                          </a:rPr>
                          <m:t>)</m:t>
                        </m:r>
                      </m:e>
                    </m:func>
                  </m:oMath>
                </a14:m>
                <a:r>
                  <a:rPr lang="en-US"/>
                  <a:t>.</a:t>
                </a: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CFFBC6B1-AAD7-4B38-8D3B-F02CB8B45B09}"/>
                  </a:ext>
                </a:extLst>
              </p:cNvPr>
              <p:cNvSpPr txBox="1">
                <a:spLocks noRot="1" noChangeAspect="1" noMove="1" noResize="1" noEditPoints="1" noAdjustHandles="1" noChangeArrowheads="1" noChangeShapeType="1" noTextEdit="1"/>
              </p:cNvSpPr>
              <p:nvPr/>
            </p:nvSpPr>
            <p:spPr>
              <a:xfrm>
                <a:off x="170439" y="2982351"/>
                <a:ext cx="11813836" cy="3795520"/>
              </a:xfrm>
              <a:prstGeom prst="rect">
                <a:avLst/>
              </a:prstGeom>
              <a:blipFill>
                <a:blip r:embed="rId4"/>
                <a:stretch>
                  <a:fillRect l="-1187" t="-353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498844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up)">
                                      <p:cBhvr>
                                        <p:cTn id="32" dur="500"/>
                                        <p:tgtEl>
                                          <p:spTgt spid="1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xEl>
                                              <p:pRg st="4" end="4"/>
                                            </p:txEl>
                                          </p:spTgt>
                                        </p:tgtEl>
                                        <p:attrNameLst>
                                          <p:attrName>style.visibility</p:attrName>
                                        </p:attrNameLst>
                                      </p:cBhvr>
                                      <p:to>
                                        <p:strVal val="visible"/>
                                      </p:to>
                                    </p:set>
                                    <p:animEffect transition="in" filter="wipe(up)">
                                      <p:cBhvr>
                                        <p:cTn id="37"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11813836" cy="149113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t>Cho hình chóp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𝐴𝐵𝐶𝐷</m:t>
                    </m:r>
                  </m:oMath>
                </a14:m>
                <a:r>
                  <a:rPr lang="en-US" sz="2800"/>
                  <a:t> có đáy ABCD là hình thang, đáy lớn AB. Gọi I,J là trung điểm</a:t>
                </a:r>
                <a14:m>
                  <m:oMath xmlns:m="http://schemas.openxmlformats.org/officeDocument/2006/math">
                    <m:r>
                      <a:rPr lang="en-US" sz="2800" i="1">
                        <a:latin typeface="Cambria Math" panose="02040503050406030204" pitchFamily="18" charset="0"/>
                      </a:rPr>
                      <m:t>𝑆𝐴</m:t>
                    </m:r>
                    <m:func>
                      <m:funcPr>
                        <m:ctrlPr>
                          <a:rPr lang="en-US" sz="2800" i="1">
                            <a:latin typeface="Cambria Math" panose="02040503050406030204" pitchFamily="18" charset="0"/>
                          </a:rPr>
                        </m:ctrlPr>
                      </m:funcPr>
                      <m:fName>
                        <m:r>
                          <a:rPr lang="en-US" sz="2800" i="1">
                            <a:latin typeface="Cambria Math" panose="02040503050406030204" pitchFamily="18" charset="0"/>
                          </a:rPr>
                          <m:t>;</m:t>
                        </m:r>
                      </m:fName>
                      <m:e>
                        <m:r>
                          <a:rPr lang="en-US" sz="2800" i="1">
                            <a:latin typeface="Cambria Math" panose="02040503050406030204" pitchFamily="18" charset="0"/>
                          </a:rPr>
                          <m:t>𝑆</m:t>
                        </m:r>
                      </m:e>
                    </m:func>
                    <m:r>
                      <a:rPr lang="en-US" sz="2800" i="1">
                        <a:latin typeface="Cambria Math" panose="02040503050406030204" pitchFamily="18" charset="0"/>
                      </a:rPr>
                      <m:t>𝐵</m:t>
                    </m:r>
                  </m:oMath>
                </a14:m>
                <a:r>
                  <a:rPr lang="en-US" sz="2800"/>
                  <a:t> . Lấy điểm M tùy ý trên SD. Tìm giao điểm của:</a:t>
                </a:r>
              </a:p>
              <a:p>
                <a:pPr marL="0" indent="0">
                  <a:buNone/>
                </a:pPr>
                <a:r>
                  <a:rPr lang="en-US" sz="2800"/>
                  <a:t>          a) </a:t>
                </a:r>
                <a14:m>
                  <m:oMath xmlns:m="http://schemas.openxmlformats.org/officeDocument/2006/math">
                    <m:r>
                      <a:rPr lang="en-US" sz="2800" i="1">
                        <a:latin typeface="Cambria Math" panose="02040503050406030204" pitchFamily="18" charset="0"/>
                      </a:rPr>
                      <m:t>𝐼𝑀</m:t>
                    </m:r>
                  </m:oMath>
                </a14:m>
                <a:r>
                  <a:rPr lang="en-US" sz="2800"/>
                  <a:t>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b) JM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c) SC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𝐼𝐽𝑀</m:t>
                        </m:r>
                      </m:e>
                    </m:d>
                  </m:oMath>
                </a14:m>
                <a:r>
                  <a:rPr lang="en-US" sz="2800"/>
                  <a:t>.</a:t>
                </a: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A36C7011-BC26-4026-990F-B54AD1BF9B62}"/>
                  </a:ext>
                </a:extLst>
              </p:cNvPr>
              <p:cNvSpPr txBox="1">
                <a:spLocks noRot="1" noChangeAspect="1" noMove="1" noResize="1" noEditPoints="1" noAdjustHandles="1" noChangeArrowheads="1" noChangeShapeType="1" noTextEdit="1"/>
              </p:cNvSpPr>
              <p:nvPr/>
            </p:nvSpPr>
            <p:spPr>
              <a:xfrm>
                <a:off x="170439" y="1491214"/>
                <a:ext cx="11813836" cy="1491137"/>
              </a:xfrm>
              <a:prstGeom prst="rect">
                <a:avLst/>
              </a:prstGeom>
              <a:blipFill>
                <a:blip r:embed="rId2"/>
                <a:stretch>
                  <a:fillRect l="-1134" t="-8537" b="-6911"/>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2982351"/>
                <a:ext cx="11813836" cy="379552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3"/>
                  </a:buBlip>
                </a:pPr>
                <a:r>
                  <a:rPr lang="en-US" b="1">
                    <a:solidFill>
                      <a:srgbClr val="0000FF"/>
                    </a:solidFill>
                  </a:rPr>
                  <a:t>Lời giải </a:t>
                </a:r>
                <a:r>
                  <a:rPr lang="en-US">
                    <a:solidFill>
                      <a:srgbClr val="0000FF"/>
                    </a:solidFill>
                  </a:rPr>
                  <a:t>    </a:t>
                </a:r>
              </a:p>
              <a:p>
                <a:r>
                  <a:rPr lang="en-US" sz="2800"/>
                  <a:t>c) Có </a:t>
                </a:r>
                <a14:m>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  </m:t>
                        </m:r>
                        <m:eqArr>
                          <m:eqArrPr>
                            <m:ctrlPr>
                              <a:rPr lang="en-US" sz="2800" i="1">
                                <a:latin typeface="Cambria Math" panose="02040503050406030204" pitchFamily="18" charset="0"/>
                              </a:rPr>
                            </m:ctrlPr>
                          </m:eqArrPr>
                          <m:e>
                            <m:r>
                              <a:rPr lang="en-US" sz="2800" i="1">
                                <a:latin typeface="Cambria Math" panose="02040503050406030204" pitchFamily="18" charset="0"/>
                              </a:rPr>
                              <m:t>𝐽</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𝐼𝐽𝑀</m:t>
                                </m:r>
                              </m:e>
                            </m:d>
                          </m:e>
                          <m:e>
                            <m:r>
                              <a:rPr lang="en-US" sz="2800" i="1">
                                <a:latin typeface="Cambria Math" panose="02040503050406030204" pitchFamily="18" charset="0"/>
                              </a:rPr>
                              <m:t>𝐽</m:t>
                            </m:r>
                            <m:r>
                              <a:rPr lang="en-US" sz="2800" i="1">
                                <a:latin typeface="Cambria Math" panose="02040503050406030204" pitchFamily="18" charset="0"/>
                              </a:rPr>
                              <m:t>∈</m:t>
                            </m:r>
                            <m:r>
                              <a:rPr lang="en-US" sz="2800" i="1">
                                <a:latin typeface="Cambria Math" panose="02040503050406030204" pitchFamily="18" charset="0"/>
                              </a:rPr>
                              <m:t>𝑆𝐵</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𝑆𝐵𝐶</m:t>
                                </m:r>
                              </m:e>
                            </m:d>
                          </m:e>
                        </m:eqArr>
                      </m:e>
                    </m:d>
                  </m:oMath>
                </a14:m>
                <a:endParaRPr lang="en-US" sz="2800"/>
              </a:p>
              <a:p>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𝐽</m:t>
                    </m:r>
                    <m:r>
                      <a:rPr lang="en-US" sz="2800" i="1">
                        <a:latin typeface="Cambria Math" panose="02040503050406030204" pitchFamily="18" charset="0"/>
                      </a:rPr>
                      <m:t>∈(</m:t>
                    </m:r>
                    <m:r>
                      <a:rPr lang="en-US" sz="2800" i="1">
                        <a:latin typeface="Cambria Math" panose="02040503050406030204" pitchFamily="18" charset="0"/>
                      </a:rPr>
                      <m:t>𝐼𝐽𝑀</m:t>
                    </m:r>
                    <m:r>
                      <a:rPr lang="en-US" sz="2800" i="1">
                        <a:latin typeface="Cambria Math" panose="02040503050406030204" pitchFamily="18" charset="0"/>
                      </a:rPr>
                      <m:t>)∩(</m:t>
                    </m:r>
                    <m:r>
                      <a:rPr lang="en-US" sz="2800" i="1">
                        <a:latin typeface="Cambria Math" panose="02040503050406030204" pitchFamily="18" charset="0"/>
                      </a:rPr>
                      <m:t>𝑆𝐵𝐶</m:t>
                    </m:r>
                    <m:r>
                      <a:rPr lang="en-US" sz="2800" i="1">
                        <a:latin typeface="Cambria Math" panose="02040503050406030204" pitchFamily="18" charset="0"/>
                      </a:rPr>
                      <m:t>)</m:t>
                    </m:r>
                  </m:oMath>
                </a14:m>
                <a:r>
                  <a:rPr lang="en-US" sz="2800"/>
                  <a:t> (5).</a:t>
                </a:r>
              </a:p>
              <a:p>
                <a:r>
                  <a:rPr lang="en-US" sz="2800"/>
                  <a:t>Có </a:t>
                </a:r>
                <a14:m>
                  <m:oMath xmlns:m="http://schemas.openxmlformats.org/officeDocument/2006/math">
                    <m:r>
                      <a:rPr lang="en-US" sz="2800" i="1">
                        <a:latin typeface="Cambria Math" panose="02040503050406030204" pitchFamily="18" charset="0"/>
                      </a:rPr>
                      <m:t>𝐸</m:t>
                    </m:r>
                    <m:r>
                      <a:rPr lang="en-US" sz="2800" i="1">
                        <a:latin typeface="Cambria Math" panose="02040503050406030204" pitchFamily="18" charset="0"/>
                      </a:rPr>
                      <m:t>=</m:t>
                    </m:r>
                    <m:r>
                      <a:rPr lang="en-US" sz="2800" i="1">
                        <a:latin typeface="Cambria Math" panose="02040503050406030204" pitchFamily="18" charset="0"/>
                      </a:rPr>
                      <m:t>𝐼𝑀</m:t>
                    </m:r>
                    <m:r>
                      <a:rPr lang="en-US" sz="2800" i="1">
                        <a:latin typeface="Cambria Math" panose="02040503050406030204" pitchFamily="18" charset="0"/>
                      </a:rPr>
                      <m:t>∩</m:t>
                    </m:r>
                    <m:r>
                      <a:rPr lang="en-US" sz="2800" i="1">
                        <a:latin typeface="Cambria Math" panose="02040503050406030204" pitchFamily="18" charset="0"/>
                      </a:rPr>
                      <m:t>𝑆𝐻</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eqArr>
                          <m:eqArrPr>
                            <m:ctrlPr>
                              <a:rPr lang="en-US" sz="2800" i="1">
                                <a:latin typeface="Cambria Math" panose="02040503050406030204" pitchFamily="18" charset="0"/>
                              </a:rPr>
                            </m:ctrlPr>
                          </m:eqArrPr>
                          <m:e>
                            <m:r>
                              <a:rPr lang="en-US" sz="2800" i="1">
                                <a:latin typeface="Cambria Math" panose="02040503050406030204" pitchFamily="18" charset="0"/>
                              </a:rPr>
                              <m:t>𝐸</m:t>
                            </m:r>
                            <m:r>
                              <a:rPr lang="en-US" sz="2800" i="1">
                                <a:latin typeface="Cambria Math" panose="02040503050406030204" pitchFamily="18" charset="0"/>
                              </a:rPr>
                              <m:t>∈</m:t>
                            </m:r>
                            <m:r>
                              <a:rPr lang="en-US" sz="2800" i="1">
                                <a:latin typeface="Cambria Math" panose="02040503050406030204" pitchFamily="18" charset="0"/>
                              </a:rPr>
                              <m:t>𝐼𝑀</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𝐼𝐽𝑀</m:t>
                                </m:r>
                              </m:e>
                            </m:d>
                          </m:e>
                          <m:e>
                            <m:r>
                              <a:rPr lang="en-US" sz="2800" i="1">
                                <a:latin typeface="Cambria Math" panose="02040503050406030204" pitchFamily="18" charset="0"/>
                              </a:rPr>
                              <m:t>𝐸</m:t>
                            </m:r>
                            <m:r>
                              <a:rPr lang="en-US" sz="2800" i="1">
                                <a:latin typeface="Cambria Math" panose="02040503050406030204" pitchFamily="18" charset="0"/>
                              </a:rPr>
                              <m:t>∈</m:t>
                            </m:r>
                            <m:r>
                              <a:rPr lang="en-US" sz="2800" i="1">
                                <a:latin typeface="Cambria Math" panose="02040503050406030204" pitchFamily="18" charset="0"/>
                              </a:rPr>
                              <m:t>𝑆𝐻</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𝑆𝐵𝐶</m:t>
                                </m:r>
                              </m:e>
                            </m:d>
                          </m:e>
                        </m:eqArr>
                      </m:e>
                    </m:d>
                  </m:oMath>
                </a14:m>
                <a:endParaRPr lang="en-US" sz="2800"/>
              </a:p>
              <a:p>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𝐸</m:t>
                    </m:r>
                    <m:r>
                      <a:rPr lang="en-US" sz="2800" i="1">
                        <a:latin typeface="Cambria Math" panose="02040503050406030204" pitchFamily="18" charset="0"/>
                      </a:rPr>
                      <m:t>∈(</m:t>
                    </m:r>
                    <m:r>
                      <a:rPr lang="en-US" sz="2800" i="1">
                        <a:latin typeface="Cambria Math" panose="02040503050406030204" pitchFamily="18" charset="0"/>
                      </a:rPr>
                      <m:t>𝐼𝐽𝑀</m:t>
                    </m:r>
                    <m:r>
                      <a:rPr lang="en-US" sz="2800" i="1">
                        <a:latin typeface="Cambria Math" panose="02040503050406030204" pitchFamily="18" charset="0"/>
                      </a:rPr>
                      <m:t>)∩(</m:t>
                    </m:r>
                    <m:func>
                      <m:funcPr>
                        <m:ctrlPr>
                          <a:rPr lang="en-US" sz="2800" i="1">
                            <a:latin typeface="Cambria Math" panose="02040503050406030204" pitchFamily="18" charset="0"/>
                          </a:rPr>
                        </m:ctrlPr>
                      </m:funcPr>
                      <m:fName>
                        <m:r>
                          <a:rPr lang="en-US" sz="2800" i="1">
                            <a:latin typeface="Cambria Math" panose="02040503050406030204" pitchFamily="18" charset="0"/>
                          </a:rPr>
                          <m:t>𝑆𝐵𝐶</m:t>
                        </m:r>
                      </m:fName>
                      <m:e>
                        <m:r>
                          <a:rPr lang="en-US" sz="2800" i="1">
                            <a:latin typeface="Cambria Math" panose="02040503050406030204" pitchFamily="18" charset="0"/>
                          </a:rPr>
                          <m:t>)</m:t>
                        </m:r>
                      </m:e>
                    </m:func>
                  </m:oMath>
                </a14:m>
                <a:r>
                  <a:rPr lang="en-US" sz="2800"/>
                  <a:t> (6).</a:t>
                </a:r>
              </a:p>
              <a:p>
                <a:pPr marL="0" indent="0">
                  <a:buNone/>
                </a:pPr>
                <a:r>
                  <a:rPr lang="en-US"/>
                  <a:t>																						 </a:t>
                </a:r>
              </a:p>
            </p:txBody>
          </p:sp>
        </mc:Choice>
        <mc:Fallback xmlns="">
          <p:sp>
            <p:nvSpPr>
              <p:cNvPr id="12" name="Content Placeholder 2">
                <a:extLst>
                  <a:ext uri="{FF2B5EF4-FFF2-40B4-BE49-F238E27FC236}">
                    <a16:creationId xmlns:a16="http://schemas.microsoft.com/office/drawing/2014/main" id="{CFFBC6B1-AAD7-4B38-8D3B-F02CB8B45B09}"/>
                  </a:ext>
                </a:extLst>
              </p:cNvPr>
              <p:cNvSpPr txBox="1">
                <a:spLocks noRot="1" noChangeAspect="1" noMove="1" noResize="1" noEditPoints="1" noAdjustHandles="1" noChangeArrowheads="1" noChangeShapeType="1" noTextEdit="1"/>
              </p:cNvSpPr>
              <p:nvPr/>
            </p:nvSpPr>
            <p:spPr>
              <a:xfrm>
                <a:off x="170439" y="2982351"/>
                <a:ext cx="11813836" cy="3795520"/>
              </a:xfrm>
              <a:prstGeom prst="rect">
                <a:avLst/>
              </a:prstGeom>
              <a:blipFill>
                <a:blip r:embed="rId4"/>
                <a:stretch>
                  <a:fillRect l="-929" t="-353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922965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up)">
                                      <p:cBhvr>
                                        <p:cTn id="32" dur="500"/>
                                        <p:tgtEl>
                                          <p:spTgt spid="1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xEl>
                                              <p:pRg st="4" end="4"/>
                                            </p:txEl>
                                          </p:spTgt>
                                        </p:tgtEl>
                                        <p:attrNameLst>
                                          <p:attrName>style.visibility</p:attrName>
                                        </p:attrNameLst>
                                      </p:cBhvr>
                                      <p:to>
                                        <p:strVal val="visible"/>
                                      </p:to>
                                    </p:set>
                                    <p:animEffect transition="in" filter="wipe(up)">
                                      <p:cBhvr>
                                        <p:cTn id="37" dur="500"/>
                                        <p:tgtEl>
                                          <p:spTgt spid="1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wipe(up)">
                                      <p:cBhvr>
                                        <p:cTn id="42" dur="500"/>
                                        <p:tgtEl>
                                          <p:spTgt spid="1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11813836" cy="1491137"/>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t>Cho hình chóp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𝐴𝐵𝐶𝐷</m:t>
                    </m:r>
                  </m:oMath>
                </a14:m>
                <a:r>
                  <a:rPr lang="en-US" sz="2800"/>
                  <a:t> có đáy ABCD là hình thang, đáy lớn AB. Gọi I,J là trung điểm</a:t>
                </a:r>
                <a14:m>
                  <m:oMath xmlns:m="http://schemas.openxmlformats.org/officeDocument/2006/math">
                    <m:r>
                      <a:rPr lang="en-US" sz="2800" i="1">
                        <a:latin typeface="Cambria Math" panose="02040503050406030204" pitchFamily="18" charset="0"/>
                      </a:rPr>
                      <m:t>𝑆𝐴</m:t>
                    </m:r>
                    <m:func>
                      <m:funcPr>
                        <m:ctrlPr>
                          <a:rPr lang="en-US" sz="2800" i="1">
                            <a:latin typeface="Cambria Math" panose="02040503050406030204" pitchFamily="18" charset="0"/>
                          </a:rPr>
                        </m:ctrlPr>
                      </m:funcPr>
                      <m:fName>
                        <m:r>
                          <a:rPr lang="en-US" sz="2800" i="1">
                            <a:latin typeface="Cambria Math" panose="02040503050406030204" pitchFamily="18" charset="0"/>
                          </a:rPr>
                          <m:t>;</m:t>
                        </m:r>
                      </m:fName>
                      <m:e>
                        <m:r>
                          <a:rPr lang="en-US" sz="2800" i="1">
                            <a:latin typeface="Cambria Math" panose="02040503050406030204" pitchFamily="18" charset="0"/>
                          </a:rPr>
                          <m:t>𝑆</m:t>
                        </m:r>
                      </m:e>
                    </m:func>
                    <m:r>
                      <a:rPr lang="en-US" sz="2800" i="1">
                        <a:latin typeface="Cambria Math" panose="02040503050406030204" pitchFamily="18" charset="0"/>
                      </a:rPr>
                      <m:t>𝐵</m:t>
                    </m:r>
                  </m:oMath>
                </a14:m>
                <a:r>
                  <a:rPr lang="en-US" sz="2800"/>
                  <a:t> . Lấy điểm M tùy ý trên SD. Tìm giao điểm của:</a:t>
                </a:r>
              </a:p>
              <a:p>
                <a:pPr marL="0" indent="0">
                  <a:buNone/>
                </a:pPr>
                <a:r>
                  <a:rPr lang="en-US" sz="2800"/>
                  <a:t>          a) </a:t>
                </a:r>
                <a14:m>
                  <m:oMath xmlns:m="http://schemas.openxmlformats.org/officeDocument/2006/math">
                    <m:r>
                      <a:rPr lang="en-US" sz="2800" i="1">
                        <a:latin typeface="Cambria Math" panose="02040503050406030204" pitchFamily="18" charset="0"/>
                      </a:rPr>
                      <m:t>𝐼𝑀</m:t>
                    </m:r>
                  </m:oMath>
                </a14:m>
                <a:r>
                  <a:rPr lang="en-US" sz="2800"/>
                  <a:t>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b) JM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c) SC và</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𝐼𝐽𝑀</m:t>
                        </m:r>
                      </m:e>
                    </m:d>
                  </m:oMath>
                </a14:m>
                <a:r>
                  <a:rPr lang="en-US" sz="2800"/>
                  <a:t>.</a:t>
                </a: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A36C7011-BC26-4026-990F-B54AD1BF9B62}"/>
                  </a:ext>
                </a:extLst>
              </p:cNvPr>
              <p:cNvSpPr txBox="1">
                <a:spLocks noRot="1" noChangeAspect="1" noMove="1" noResize="1" noEditPoints="1" noAdjustHandles="1" noChangeArrowheads="1" noChangeShapeType="1" noTextEdit="1"/>
              </p:cNvSpPr>
              <p:nvPr/>
            </p:nvSpPr>
            <p:spPr>
              <a:xfrm>
                <a:off x="170439" y="1491214"/>
                <a:ext cx="11813836" cy="1491137"/>
              </a:xfrm>
              <a:prstGeom prst="rect">
                <a:avLst/>
              </a:prstGeom>
              <a:blipFill>
                <a:blip r:embed="rId2"/>
                <a:stretch>
                  <a:fillRect l="-1134" t="-8537" b="-6911"/>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2982351"/>
                <a:ext cx="11813836" cy="379552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3"/>
                  </a:buBlip>
                </a:pPr>
                <a:r>
                  <a:rPr lang="en-US" b="1">
                    <a:solidFill>
                      <a:srgbClr val="0000FF"/>
                    </a:solidFill>
                  </a:rPr>
                  <a:t>Lời giải </a:t>
                </a:r>
                <a:r>
                  <a:rPr lang="en-US">
                    <a:solidFill>
                      <a:srgbClr val="0000FF"/>
                    </a:solidFill>
                  </a:rPr>
                  <a:t>    </a:t>
                </a:r>
              </a:p>
              <a:p>
                <a:r>
                  <a:rPr lang="en-US"/>
                  <a:t>Từ (5) và (6) suy ra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𝐼𝐽𝑀</m:t>
                    </m:r>
                    <m:r>
                      <a:rPr lang="en-US" i="1">
                        <a:latin typeface="Cambria Math" panose="02040503050406030204" pitchFamily="18" charset="0"/>
                      </a:rPr>
                      <m:t>)∩(</m:t>
                    </m:r>
                    <m:func>
                      <m:funcPr>
                        <m:ctrlPr>
                          <a:rPr lang="en-US" i="1">
                            <a:latin typeface="Cambria Math" panose="02040503050406030204" pitchFamily="18" charset="0"/>
                          </a:rPr>
                        </m:ctrlPr>
                      </m:funcPr>
                      <m:fName>
                        <m:r>
                          <a:rPr lang="en-US" i="1">
                            <a:latin typeface="Cambria Math" panose="02040503050406030204" pitchFamily="18" charset="0"/>
                          </a:rPr>
                          <m:t>𝑆𝐵𝐶</m:t>
                        </m:r>
                      </m:fName>
                      <m:e>
                        <m:r>
                          <a:rPr lang="en-US" i="1">
                            <a:latin typeface="Cambria Math" panose="02040503050406030204" pitchFamily="18" charset="0"/>
                          </a:rPr>
                          <m:t>)</m:t>
                        </m:r>
                      </m:e>
                    </m:func>
                    <m:r>
                      <a:rPr lang="en-US" i="1">
                        <a:latin typeface="Cambria Math" panose="02040503050406030204" pitchFamily="18" charset="0"/>
                      </a:rPr>
                      <m:t>=</m:t>
                    </m:r>
                    <m:r>
                      <a:rPr lang="en-US" i="1">
                        <a:latin typeface="Cambria Math" panose="02040503050406030204" pitchFamily="18" charset="0"/>
                      </a:rPr>
                      <m:t>𝐽𝐸</m:t>
                    </m:r>
                  </m:oMath>
                </a14:m>
                <a:r>
                  <a:rPr lang="en-US"/>
                  <a:t>.</a:t>
                </a:r>
              </a:p>
              <a:p>
                <a:r>
                  <a:rPr lang="vi-VN"/>
                  <a:t>Trong mp(SBC) gọi </a:t>
                </a:r>
                <a14:m>
                  <m:oMath xmlns:m="http://schemas.openxmlformats.org/officeDocument/2006/math">
                    <m:r>
                      <a:rPr lang="vi-VN" i="1">
                        <a:latin typeface="Cambria Math" panose="02040503050406030204" pitchFamily="18" charset="0"/>
                      </a:rPr>
                      <m:t>𝐾</m:t>
                    </m:r>
                    <m:r>
                      <a:rPr lang="vi-VN" i="1">
                        <a:latin typeface="Cambria Math" panose="02040503050406030204" pitchFamily="18" charset="0"/>
                      </a:rPr>
                      <m:t>=</m:t>
                    </m:r>
                    <m:r>
                      <a:rPr lang="vi-VN" i="1">
                        <a:latin typeface="Cambria Math" panose="02040503050406030204" pitchFamily="18" charset="0"/>
                      </a:rPr>
                      <m:t>𝑆𝐶</m:t>
                    </m:r>
                    <m:r>
                      <a:rPr lang="vi-VN" i="1">
                        <a:latin typeface="Cambria Math" panose="02040503050406030204" pitchFamily="18" charset="0"/>
                      </a:rPr>
                      <m:t>∩</m:t>
                    </m:r>
                    <m:r>
                      <a:rPr lang="vi-VN" i="1">
                        <a:latin typeface="Cambria Math" panose="02040503050406030204" pitchFamily="18" charset="0"/>
                      </a:rPr>
                      <m:t>𝐸𝐽</m:t>
                    </m:r>
                  </m:oMath>
                </a14:m>
                <a:endParaRPr lang="en-US" i="1"/>
              </a:p>
              <a:p>
                <a14:m>
                  <m:oMath xmlns:m="http://schemas.openxmlformats.org/officeDocument/2006/math">
                    <m:r>
                      <a:rPr lang="vi-VN"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vi-VN" i="1">
                                <a:latin typeface="Cambria Math" panose="02040503050406030204" pitchFamily="18" charset="0"/>
                              </a:rPr>
                              <m:t>𝐾</m:t>
                            </m:r>
                            <m:r>
                              <a:rPr lang="vi-VN" i="1">
                                <a:latin typeface="Cambria Math" panose="02040503050406030204" pitchFamily="18" charset="0"/>
                              </a:rPr>
                              <m:t>∈</m:t>
                            </m:r>
                            <m:r>
                              <a:rPr lang="vi-VN" i="1">
                                <a:latin typeface="Cambria Math" panose="02040503050406030204" pitchFamily="18" charset="0"/>
                              </a:rPr>
                              <m:t>𝑆𝐶</m:t>
                            </m:r>
                          </m:e>
                          <m:e>
                            <m:r>
                              <a:rPr lang="vi-VN" i="1">
                                <a:latin typeface="Cambria Math" panose="02040503050406030204" pitchFamily="18" charset="0"/>
                              </a:rPr>
                              <m:t>𝐾</m:t>
                            </m:r>
                            <m:r>
                              <a:rPr lang="vi-VN" i="1">
                                <a:latin typeface="Cambria Math" panose="02040503050406030204" pitchFamily="18" charset="0"/>
                              </a:rPr>
                              <m:t>∈</m:t>
                            </m:r>
                            <m:r>
                              <a:rPr lang="vi-VN" i="1">
                                <a:latin typeface="Cambria Math" panose="02040503050406030204" pitchFamily="18" charset="0"/>
                              </a:rPr>
                              <m:t>𝐸𝐽</m:t>
                            </m:r>
                            <m:r>
                              <a:rPr lang="vi-VN" i="1">
                                <a:latin typeface="Cambria Math" panose="02040503050406030204" pitchFamily="18" charset="0"/>
                              </a:rPr>
                              <m:t>⊂(</m:t>
                            </m:r>
                            <m:func>
                              <m:funcPr>
                                <m:ctrlPr>
                                  <a:rPr lang="en-US" i="1">
                                    <a:latin typeface="Cambria Math" panose="02040503050406030204" pitchFamily="18" charset="0"/>
                                  </a:rPr>
                                </m:ctrlPr>
                              </m:funcPr>
                              <m:fName>
                                <m:r>
                                  <a:rPr lang="vi-VN" i="1">
                                    <a:latin typeface="Cambria Math" panose="02040503050406030204" pitchFamily="18" charset="0"/>
                                  </a:rPr>
                                  <m:t>𝐼𝐽𝑀</m:t>
                                </m:r>
                              </m:fName>
                              <m:e>
                                <m:r>
                                  <a:rPr lang="vi-VN" i="1">
                                    <a:latin typeface="Cambria Math" panose="02040503050406030204" pitchFamily="18" charset="0"/>
                                  </a:rPr>
                                  <m:t>)</m:t>
                                </m:r>
                              </m:e>
                            </m:func>
                          </m:e>
                        </m:eqArr>
                      </m:e>
                    </m:d>
                  </m:oMath>
                </a14:m>
                <a:endParaRPr lang="en-US" i="1">
                  <a:latin typeface="Cambria Math" panose="02040503050406030204" pitchFamily="18" charset="0"/>
                </a:endParaRPr>
              </a:p>
              <a:p>
                <a14:m>
                  <m:oMath xmlns:m="http://schemas.openxmlformats.org/officeDocument/2006/math">
                    <m:r>
                      <a:rPr lang="vi-VN" i="1">
                        <a:latin typeface="Cambria Math" panose="02040503050406030204" pitchFamily="18" charset="0"/>
                      </a:rPr>
                      <m:t>⇒</m:t>
                    </m:r>
                    <m:r>
                      <a:rPr lang="vi-VN" i="1">
                        <a:latin typeface="Cambria Math" panose="02040503050406030204" pitchFamily="18" charset="0"/>
                      </a:rPr>
                      <m:t>𝐾</m:t>
                    </m:r>
                    <m:r>
                      <a:rPr lang="vi-VN" i="1">
                        <a:latin typeface="Cambria Math" panose="02040503050406030204" pitchFamily="18" charset="0"/>
                      </a:rPr>
                      <m:t>=</m:t>
                    </m:r>
                    <m:r>
                      <a:rPr lang="vi-VN" i="1">
                        <a:latin typeface="Cambria Math" panose="02040503050406030204" pitchFamily="18" charset="0"/>
                      </a:rPr>
                      <m:t>𝑆𝐶</m:t>
                    </m:r>
                    <m:r>
                      <a:rPr lang="vi-VN" i="1">
                        <a:latin typeface="Cambria Math" panose="02040503050406030204" pitchFamily="18" charset="0"/>
                      </a:rPr>
                      <m:t>∩(</m:t>
                    </m:r>
                    <m:func>
                      <m:funcPr>
                        <m:ctrlPr>
                          <a:rPr lang="en-US" i="1">
                            <a:latin typeface="Cambria Math" panose="02040503050406030204" pitchFamily="18" charset="0"/>
                          </a:rPr>
                        </m:ctrlPr>
                      </m:funcPr>
                      <m:fName>
                        <m:r>
                          <a:rPr lang="vi-VN" i="1">
                            <a:latin typeface="Cambria Math" panose="02040503050406030204" pitchFamily="18" charset="0"/>
                          </a:rPr>
                          <m:t>𝐼𝐽𝑀</m:t>
                        </m:r>
                      </m:fName>
                      <m:e>
                        <m:r>
                          <a:rPr lang="vi-VN" i="1">
                            <a:latin typeface="Cambria Math" panose="02040503050406030204" pitchFamily="18" charset="0"/>
                          </a:rPr>
                          <m:t>)</m:t>
                        </m:r>
                      </m:e>
                    </m:func>
                  </m:oMath>
                </a14:m>
                <a:r>
                  <a:rPr lang="vi-VN"/>
                  <a:t>.</a:t>
                </a:r>
                <a:r>
                  <a:rPr lang="en-US"/>
                  <a:t>																						 </a:t>
                </a:r>
              </a:p>
            </p:txBody>
          </p:sp>
        </mc:Choice>
        <mc:Fallback xmlns="">
          <p:sp>
            <p:nvSpPr>
              <p:cNvPr id="12" name="Content Placeholder 2">
                <a:extLst>
                  <a:ext uri="{FF2B5EF4-FFF2-40B4-BE49-F238E27FC236}">
                    <a16:creationId xmlns:a16="http://schemas.microsoft.com/office/drawing/2014/main" id="{CFFBC6B1-AAD7-4B38-8D3B-F02CB8B45B09}"/>
                  </a:ext>
                </a:extLst>
              </p:cNvPr>
              <p:cNvSpPr txBox="1">
                <a:spLocks noRot="1" noChangeAspect="1" noMove="1" noResize="1" noEditPoints="1" noAdjustHandles="1" noChangeArrowheads="1" noChangeShapeType="1" noTextEdit="1"/>
              </p:cNvSpPr>
              <p:nvPr/>
            </p:nvSpPr>
            <p:spPr>
              <a:xfrm>
                <a:off x="170439" y="2982351"/>
                <a:ext cx="11813836" cy="3795520"/>
              </a:xfrm>
              <a:prstGeom prst="rect">
                <a:avLst/>
              </a:prstGeom>
              <a:blipFill>
                <a:blip r:embed="rId4"/>
                <a:stretch>
                  <a:fillRect l="-1187" t="-353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920244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up)">
                                      <p:cBhvr>
                                        <p:cTn id="32" dur="500"/>
                                        <p:tgtEl>
                                          <p:spTgt spid="1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xEl>
                                              <p:pRg st="4" end="4"/>
                                            </p:txEl>
                                          </p:spTgt>
                                        </p:tgtEl>
                                        <p:attrNameLst>
                                          <p:attrName>style.visibility</p:attrName>
                                        </p:attrNameLst>
                                      </p:cBhvr>
                                      <p:to>
                                        <p:strVal val="visible"/>
                                      </p:to>
                                    </p:set>
                                    <p:animEffect transition="in" filter="wipe(up)">
                                      <p:cBhvr>
                                        <p:cTn id="37"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32995"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1 : Tìm giao tuyến của hai mặt phẳng</a:t>
            </a:r>
            <a:endParaRPr lang="en-US" sz="3200">
              <a:solidFill>
                <a:srgbClr val="000099"/>
              </a:solidFill>
              <a:ea typeface="Calibri" panose="020F0502020204030204" pitchFamily="34" charset="0"/>
              <a:cs typeface="Times New Roman" panose="02020603050405020304" pitchFamily="18" charset="0"/>
            </a:endParaRPr>
          </a:p>
        </p:txBody>
      </p:sp>
      <p:sp useBgFill="1">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902551" y="1674716"/>
            <a:ext cx="10770414" cy="49623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Phương</a:t>
            </a:r>
            <a:r>
              <a:rPr lang="en-US" b="1" dirty="0">
                <a:solidFill>
                  <a:srgbClr val="0000FF"/>
                </a:solidFill>
                <a:ea typeface="Times New Roman" panose="02020603050405020304" pitchFamily="18" charset="0"/>
              </a:rPr>
              <a:t> </a:t>
            </a:r>
            <a:r>
              <a:rPr lang="en-US" b="1" dirty="0" err="1">
                <a:solidFill>
                  <a:srgbClr val="0000FF"/>
                </a:solidFill>
                <a:ea typeface="Times New Roman" panose="02020603050405020304" pitchFamily="18" charset="0"/>
              </a:rPr>
              <a:t>pháp</a:t>
            </a:r>
            <a:r>
              <a:rPr lang="en-US" b="1" dirty="0">
                <a:solidFill>
                  <a:srgbClr val="0000FF"/>
                </a:solidFill>
                <a:ea typeface="Times New Roman" panose="02020603050405020304" pitchFamily="18" charset="0"/>
              </a:rPr>
              <a:t> </a:t>
            </a:r>
            <a:r>
              <a:rPr lang="en-US" b="1" dirty="0">
                <a:solidFill>
                  <a:srgbClr val="1F3763"/>
                </a:solidFill>
                <a:ea typeface="Calibri" panose="020F0502020204030204" pitchFamily="34" charset="0"/>
              </a:rPr>
              <a:t>	</a:t>
            </a:r>
            <a:endParaRPr lang="en-US" b="1" dirty="0">
              <a:solidFill>
                <a:srgbClr val="1F3763"/>
              </a:solidFill>
              <a:latin typeface="Calibri Light" panose="020F0302020204030204" pitchFamily="34" charset="0"/>
              <a:ea typeface="Times New Roman" panose="02020603050405020304" pitchFamily="18" charset="0"/>
            </a:endParaRPr>
          </a:p>
          <a:p>
            <a:r>
              <a:rPr lang="en-US" sz="2800" dirty="0" err="1"/>
              <a:t>Muốn</a:t>
            </a:r>
            <a:r>
              <a:rPr lang="en-US" sz="2800" dirty="0"/>
              <a:t> </a:t>
            </a:r>
            <a:r>
              <a:rPr lang="en-US" sz="2800" dirty="0" err="1"/>
              <a:t>tìm</a:t>
            </a:r>
            <a:r>
              <a:rPr lang="en-US" sz="2800" dirty="0"/>
              <a:t> </a:t>
            </a:r>
            <a:r>
              <a:rPr lang="en-US" sz="2800" dirty="0" err="1"/>
              <a:t>giao</a:t>
            </a:r>
            <a:r>
              <a:rPr lang="en-US" sz="2800" dirty="0"/>
              <a:t> </a:t>
            </a:r>
            <a:r>
              <a:rPr lang="en-US" sz="2800" dirty="0" err="1"/>
              <a:t>tuyến</a:t>
            </a:r>
            <a:r>
              <a:rPr lang="en-US" sz="2800" dirty="0"/>
              <a:t> </a:t>
            </a:r>
            <a:r>
              <a:rPr lang="en-US" sz="2800" dirty="0" err="1"/>
              <a:t>của</a:t>
            </a:r>
            <a:r>
              <a:rPr lang="en-US" sz="2800" dirty="0"/>
              <a:t> </a:t>
            </a:r>
            <a:r>
              <a:rPr lang="en-US" sz="2800" dirty="0" err="1"/>
              <a:t>hai</a:t>
            </a:r>
            <a:r>
              <a:rPr lang="en-US" sz="2800" dirty="0"/>
              <a:t> </a:t>
            </a:r>
            <a:r>
              <a:rPr lang="en-US" sz="2800" dirty="0" err="1"/>
              <a:t>mặt</a:t>
            </a:r>
            <a:r>
              <a:rPr lang="en-US" sz="2800" dirty="0"/>
              <a:t> </a:t>
            </a:r>
            <a:r>
              <a:rPr lang="en-US" sz="2800" dirty="0" err="1"/>
              <a:t>phẳng</a:t>
            </a:r>
            <a:r>
              <a:rPr lang="en-US" sz="2800" dirty="0"/>
              <a:t>:</a:t>
            </a:r>
          </a:p>
          <a:p>
            <a:r>
              <a:rPr lang="en-US" sz="2800" dirty="0"/>
              <a:t>Ta </a:t>
            </a:r>
            <a:r>
              <a:rPr lang="en-US" sz="2800" dirty="0" err="1"/>
              <a:t>tìm</a:t>
            </a:r>
            <a:r>
              <a:rPr lang="en-US" sz="2800" dirty="0"/>
              <a:t> </a:t>
            </a:r>
            <a:r>
              <a:rPr lang="en-US" sz="2800" dirty="0" err="1"/>
              <a:t>hai</a:t>
            </a:r>
            <a:r>
              <a:rPr lang="en-US" sz="2800" dirty="0"/>
              <a:t> </a:t>
            </a:r>
            <a:r>
              <a:rPr lang="en-US" sz="2800" dirty="0" err="1"/>
              <a:t>điểm</a:t>
            </a:r>
            <a:r>
              <a:rPr lang="en-US" sz="2800" dirty="0"/>
              <a:t> </a:t>
            </a:r>
            <a:r>
              <a:rPr lang="en-US" sz="2800" dirty="0" err="1"/>
              <a:t>chung</a:t>
            </a:r>
            <a:r>
              <a:rPr lang="en-US" sz="2800" dirty="0"/>
              <a:t> </a:t>
            </a:r>
            <a:r>
              <a:rPr lang="en-US" sz="2800" dirty="0" err="1"/>
              <a:t>thuộc</a:t>
            </a:r>
            <a:r>
              <a:rPr lang="en-US" sz="2800" dirty="0"/>
              <a:t> </a:t>
            </a:r>
            <a:r>
              <a:rPr lang="en-US" sz="2800" dirty="0" err="1"/>
              <a:t>cả</a:t>
            </a:r>
            <a:r>
              <a:rPr lang="en-US" sz="2800" dirty="0"/>
              <a:t> </a:t>
            </a:r>
            <a:r>
              <a:rPr lang="en-US" sz="2800" dirty="0" err="1"/>
              <a:t>hai</a:t>
            </a:r>
            <a:r>
              <a:rPr lang="en-US" sz="2800" dirty="0"/>
              <a:t> </a:t>
            </a:r>
            <a:r>
              <a:rPr lang="en-US" sz="2800" dirty="0" err="1"/>
              <a:t>mặt</a:t>
            </a:r>
            <a:r>
              <a:rPr lang="en-US" sz="2800" dirty="0"/>
              <a:t> </a:t>
            </a:r>
            <a:r>
              <a:rPr lang="en-US" sz="2800" dirty="0" err="1"/>
              <a:t>phẳng</a:t>
            </a:r>
            <a:r>
              <a:rPr lang="en-US" sz="2800" dirty="0"/>
              <a:t>. </a:t>
            </a:r>
          </a:p>
          <a:p>
            <a:r>
              <a:rPr lang="en-US" sz="2800" i="1" dirty="0"/>
              <a:t> </a:t>
            </a:r>
            <a:r>
              <a:rPr lang="en-US" sz="2800" dirty="0" err="1"/>
              <a:t>Nối</a:t>
            </a:r>
            <a:r>
              <a:rPr lang="en-US" sz="2800" dirty="0"/>
              <a:t> </a:t>
            </a:r>
            <a:r>
              <a:rPr lang="en-US" sz="2800" dirty="0" err="1"/>
              <a:t>hai</a:t>
            </a:r>
            <a:r>
              <a:rPr lang="en-US" sz="2800" dirty="0"/>
              <a:t> </a:t>
            </a:r>
            <a:r>
              <a:rPr lang="en-US" sz="2800" dirty="0" err="1"/>
              <a:t>điểm</a:t>
            </a:r>
            <a:r>
              <a:rPr lang="en-US" sz="2800" dirty="0"/>
              <a:t> </a:t>
            </a:r>
            <a:r>
              <a:rPr lang="en-US" sz="2800" dirty="0" err="1"/>
              <a:t>chung</a:t>
            </a:r>
            <a:r>
              <a:rPr lang="en-US" sz="2800" dirty="0"/>
              <a:t> </a:t>
            </a:r>
            <a:r>
              <a:rPr lang="en-US" sz="2800" dirty="0" err="1"/>
              <a:t>đó</a:t>
            </a:r>
            <a:r>
              <a:rPr lang="en-US" sz="2800" dirty="0"/>
              <a:t> </a:t>
            </a:r>
            <a:r>
              <a:rPr lang="en-US" sz="2800" dirty="0" err="1"/>
              <a:t>được</a:t>
            </a:r>
            <a:r>
              <a:rPr lang="en-US" sz="2800" dirty="0"/>
              <a:t> </a:t>
            </a:r>
            <a:r>
              <a:rPr lang="en-US" sz="2800" dirty="0" err="1"/>
              <a:t>giao</a:t>
            </a:r>
            <a:r>
              <a:rPr lang="en-US" sz="2800" dirty="0"/>
              <a:t> </a:t>
            </a:r>
            <a:r>
              <a:rPr lang="en-US" sz="2800" dirty="0" err="1"/>
              <a:t>tuyến</a:t>
            </a:r>
            <a:r>
              <a:rPr lang="en-US" sz="2800" dirty="0"/>
              <a:t> </a:t>
            </a:r>
            <a:r>
              <a:rPr lang="en-US" sz="2800" dirty="0" err="1"/>
              <a:t>cần</a:t>
            </a:r>
            <a:r>
              <a:rPr lang="en-US" sz="2800" dirty="0"/>
              <a:t> </a:t>
            </a:r>
            <a:r>
              <a:rPr lang="en-US" sz="2800" dirty="0" err="1"/>
              <a:t>tìm</a:t>
            </a:r>
            <a:r>
              <a:rPr lang="en-US" sz="2800" i="1" dirty="0"/>
              <a:t>.</a:t>
            </a:r>
            <a:endParaRPr lang="en-US" sz="2800" dirty="0"/>
          </a:p>
          <a:p>
            <a:r>
              <a:rPr lang="en-US" sz="2800" dirty="0" err="1"/>
              <a:t>Về</a:t>
            </a:r>
            <a:r>
              <a:rPr lang="en-US" sz="2800" dirty="0"/>
              <a:t> </a:t>
            </a:r>
            <a:r>
              <a:rPr lang="en-US" sz="2800" dirty="0" err="1"/>
              <a:t>dạng</a:t>
            </a:r>
            <a:r>
              <a:rPr lang="en-US" sz="2800" dirty="0"/>
              <a:t> </a:t>
            </a:r>
            <a:r>
              <a:rPr lang="en-US" sz="2800" dirty="0" err="1"/>
              <a:t>này</a:t>
            </a:r>
            <a:r>
              <a:rPr lang="en-US" sz="2800" dirty="0"/>
              <a:t> </a:t>
            </a:r>
            <a:r>
              <a:rPr lang="en-US" sz="2800" dirty="0" err="1"/>
              <a:t>điểm</a:t>
            </a:r>
            <a:r>
              <a:rPr lang="en-US" sz="2800" dirty="0"/>
              <a:t> </a:t>
            </a:r>
            <a:r>
              <a:rPr lang="en-US" sz="2800" dirty="0" err="1"/>
              <a:t>chung</a:t>
            </a:r>
            <a:r>
              <a:rPr lang="en-US" sz="2800" dirty="0"/>
              <a:t> </a:t>
            </a:r>
            <a:r>
              <a:rPr lang="en-US" sz="2800" dirty="0" err="1"/>
              <a:t>thứ</a:t>
            </a:r>
            <a:r>
              <a:rPr lang="en-US" sz="2800" dirty="0"/>
              <a:t> </a:t>
            </a:r>
            <a:r>
              <a:rPr lang="en-US" sz="2800" dirty="0" err="1"/>
              <a:t>nhất</a:t>
            </a:r>
            <a:r>
              <a:rPr lang="en-US" sz="2800" dirty="0"/>
              <a:t> </a:t>
            </a:r>
            <a:r>
              <a:rPr lang="en-US" sz="2800" dirty="0" err="1"/>
              <a:t>thường</a:t>
            </a:r>
            <a:r>
              <a:rPr lang="en-US" sz="2800" dirty="0"/>
              <a:t> </a:t>
            </a:r>
            <a:r>
              <a:rPr lang="en-US" sz="2800" dirty="0" err="1"/>
              <a:t>dễ</a:t>
            </a:r>
            <a:r>
              <a:rPr lang="en-US" sz="2800" dirty="0"/>
              <a:t> </a:t>
            </a:r>
            <a:r>
              <a:rPr lang="en-US" sz="2800" dirty="0" err="1"/>
              <a:t>tìm</a:t>
            </a:r>
            <a:r>
              <a:rPr lang="en-US" sz="2800" dirty="0"/>
              <a:t>. </a:t>
            </a:r>
          </a:p>
          <a:p>
            <a:r>
              <a:rPr lang="en-US" sz="2800" dirty="0"/>
              <a:t> </a:t>
            </a:r>
            <a:r>
              <a:rPr lang="en-US" sz="2800" dirty="0" err="1"/>
              <a:t>Điểm</a:t>
            </a:r>
            <a:r>
              <a:rPr lang="en-US" sz="2800" dirty="0"/>
              <a:t> </a:t>
            </a:r>
            <a:r>
              <a:rPr lang="en-US" sz="2800" dirty="0" err="1"/>
              <a:t>chung</a:t>
            </a:r>
            <a:r>
              <a:rPr lang="en-US" sz="2800" dirty="0"/>
              <a:t> </a:t>
            </a:r>
            <a:r>
              <a:rPr lang="en-US" sz="2800" dirty="0" err="1"/>
              <a:t>còn</a:t>
            </a:r>
            <a:r>
              <a:rPr lang="en-US" sz="2800" dirty="0"/>
              <a:t> </a:t>
            </a:r>
            <a:r>
              <a:rPr lang="en-US" sz="2800" dirty="0" err="1"/>
              <a:t>lại</a:t>
            </a:r>
            <a:r>
              <a:rPr lang="en-US" sz="2800" dirty="0"/>
              <a:t> </a:t>
            </a:r>
            <a:r>
              <a:rPr lang="en-US" sz="2800" dirty="0" err="1"/>
              <a:t>các</a:t>
            </a:r>
            <a:r>
              <a:rPr lang="en-US" sz="2800" dirty="0"/>
              <a:t> </a:t>
            </a:r>
            <a:r>
              <a:rPr lang="en-US" sz="2800" dirty="0" err="1"/>
              <a:t>bạn</a:t>
            </a:r>
            <a:r>
              <a:rPr lang="en-US" sz="2800" dirty="0"/>
              <a:t> </a:t>
            </a:r>
            <a:r>
              <a:rPr lang="en-US" sz="2800" dirty="0" err="1"/>
              <a:t>phải</a:t>
            </a:r>
            <a:r>
              <a:rPr lang="en-US" sz="2800" dirty="0"/>
              <a:t> </a:t>
            </a:r>
            <a:r>
              <a:rPr lang="en-US" sz="2800" dirty="0" err="1"/>
              <a:t>tìm</a:t>
            </a:r>
            <a:r>
              <a:rPr lang="en-US" sz="2800" dirty="0"/>
              <a:t> </a:t>
            </a:r>
            <a:r>
              <a:rPr lang="en-US" sz="2800" dirty="0" err="1"/>
              <a:t>hai</a:t>
            </a:r>
            <a:r>
              <a:rPr lang="en-US" sz="2800" dirty="0"/>
              <a:t> </a:t>
            </a:r>
            <a:r>
              <a:rPr lang="en-US" sz="2800" dirty="0" err="1"/>
              <a:t>đường</a:t>
            </a:r>
            <a:r>
              <a:rPr lang="en-US" sz="2800" dirty="0"/>
              <a:t> </a:t>
            </a:r>
            <a:r>
              <a:rPr lang="en-US" sz="2800" dirty="0" err="1"/>
              <a:t>thẳng</a:t>
            </a:r>
            <a:r>
              <a:rPr lang="en-US" sz="2800" dirty="0"/>
              <a:t> </a:t>
            </a:r>
            <a:r>
              <a:rPr lang="en-US" sz="2800" dirty="0" err="1"/>
              <a:t>lần</a:t>
            </a:r>
            <a:r>
              <a:rPr lang="en-US" sz="2800" dirty="0"/>
              <a:t> </a:t>
            </a:r>
            <a:r>
              <a:rPr lang="en-US" sz="2800" dirty="0" err="1"/>
              <a:t>lượt</a:t>
            </a:r>
            <a:r>
              <a:rPr lang="en-US" sz="2800" dirty="0"/>
              <a:t> </a:t>
            </a:r>
            <a:r>
              <a:rPr lang="en-US" sz="2800" dirty="0" err="1"/>
              <a:t>thuộc</a:t>
            </a:r>
            <a:r>
              <a:rPr lang="en-US" sz="2800" dirty="0"/>
              <a:t> </a:t>
            </a:r>
            <a:r>
              <a:rPr lang="en-US" sz="2800" dirty="0" err="1"/>
              <a:t>hai</a:t>
            </a:r>
            <a:r>
              <a:rPr lang="en-US" sz="2800" dirty="0"/>
              <a:t> </a:t>
            </a:r>
            <a:r>
              <a:rPr lang="en-US" sz="2800" dirty="0" err="1"/>
              <a:t>mặt</a:t>
            </a:r>
            <a:r>
              <a:rPr lang="en-US" sz="2800" dirty="0"/>
              <a:t> </a:t>
            </a:r>
            <a:r>
              <a:rPr lang="en-US" sz="2800" dirty="0" err="1"/>
              <a:t>phẳng</a:t>
            </a:r>
            <a:r>
              <a:rPr lang="en-US" sz="2800" dirty="0"/>
              <a:t>, </a:t>
            </a:r>
            <a:r>
              <a:rPr lang="en-US" sz="2800" dirty="0" err="1"/>
              <a:t>đồng</a:t>
            </a:r>
            <a:r>
              <a:rPr lang="en-US" sz="2800" dirty="0"/>
              <a:t> </a:t>
            </a:r>
            <a:r>
              <a:rPr lang="en-US" sz="2800" dirty="0" err="1"/>
              <a:t>thời</a:t>
            </a:r>
            <a:r>
              <a:rPr lang="en-US" sz="2800" dirty="0"/>
              <a:t> </a:t>
            </a:r>
            <a:r>
              <a:rPr lang="en-US" sz="2800" dirty="0" err="1"/>
              <a:t>chúng</a:t>
            </a:r>
            <a:r>
              <a:rPr lang="en-US" sz="2800" dirty="0"/>
              <a:t> </a:t>
            </a:r>
            <a:r>
              <a:rPr lang="en-US" sz="2800" dirty="0" err="1"/>
              <a:t>lại</a:t>
            </a:r>
            <a:r>
              <a:rPr lang="en-US" sz="2800" dirty="0"/>
              <a:t> </a:t>
            </a:r>
            <a:r>
              <a:rPr lang="en-US" sz="2800" dirty="0" err="1"/>
              <a:t>thuộc</a:t>
            </a:r>
            <a:r>
              <a:rPr lang="en-US" sz="2800" dirty="0"/>
              <a:t> </a:t>
            </a:r>
            <a:r>
              <a:rPr lang="en-US" sz="2800" dirty="0" err="1"/>
              <a:t>mặt</a:t>
            </a:r>
            <a:r>
              <a:rPr lang="en-US" sz="2800" dirty="0"/>
              <a:t> </a:t>
            </a:r>
            <a:r>
              <a:rPr lang="en-US" sz="2800" dirty="0" err="1"/>
              <a:t>phẳng</a:t>
            </a:r>
            <a:r>
              <a:rPr lang="en-US" sz="2800" dirty="0"/>
              <a:t> </a:t>
            </a:r>
            <a:r>
              <a:rPr lang="en-US" sz="2800" dirty="0" err="1"/>
              <a:t>thứ</a:t>
            </a:r>
            <a:r>
              <a:rPr lang="en-US" sz="2800" dirty="0"/>
              <a:t> </a:t>
            </a:r>
            <a:r>
              <a:rPr lang="en-US" sz="2800" dirty="0" err="1"/>
              <a:t>ba</a:t>
            </a:r>
            <a:r>
              <a:rPr lang="en-US" sz="2800" dirty="0"/>
              <a:t> </a:t>
            </a:r>
            <a:r>
              <a:rPr lang="en-US" sz="2800" dirty="0" err="1"/>
              <a:t>và</a:t>
            </a:r>
            <a:r>
              <a:rPr lang="en-US" sz="2800" dirty="0"/>
              <a:t> </a:t>
            </a:r>
            <a:r>
              <a:rPr lang="en-US" sz="2800" dirty="0" err="1"/>
              <a:t>chúng</a:t>
            </a:r>
            <a:r>
              <a:rPr lang="en-US" sz="2800" dirty="0"/>
              <a:t> </a:t>
            </a:r>
            <a:r>
              <a:rPr lang="en-US" sz="2800" dirty="0" err="1"/>
              <a:t>không</a:t>
            </a:r>
            <a:r>
              <a:rPr lang="en-US" sz="2800" dirty="0"/>
              <a:t> song </a:t>
            </a:r>
            <a:r>
              <a:rPr lang="en-US" sz="2800" dirty="0" err="1"/>
              <a:t>song</a:t>
            </a:r>
            <a:r>
              <a:rPr lang="en-US" sz="2800" dirty="0"/>
              <a:t>. </a:t>
            </a:r>
          </a:p>
          <a:p>
            <a:r>
              <a:rPr lang="en-US" sz="2800" dirty="0"/>
              <a:t> </a:t>
            </a:r>
            <a:r>
              <a:rPr lang="en-US" sz="2800" dirty="0" err="1"/>
              <a:t>Giao</a:t>
            </a:r>
            <a:r>
              <a:rPr lang="en-US" sz="2800" dirty="0"/>
              <a:t> </a:t>
            </a:r>
            <a:r>
              <a:rPr lang="en-US" sz="2800" dirty="0" err="1"/>
              <a:t>điểm</a:t>
            </a:r>
            <a:r>
              <a:rPr lang="en-US" sz="2800" dirty="0"/>
              <a:t> </a:t>
            </a:r>
            <a:r>
              <a:rPr lang="en-US" sz="2800" dirty="0" err="1"/>
              <a:t>của</a:t>
            </a:r>
            <a:r>
              <a:rPr lang="en-US" sz="2800" dirty="0"/>
              <a:t> </a:t>
            </a:r>
            <a:r>
              <a:rPr lang="en-US" sz="2800" dirty="0" err="1"/>
              <a:t>hai</a:t>
            </a:r>
            <a:r>
              <a:rPr lang="en-US" sz="2800" dirty="0"/>
              <a:t> </a:t>
            </a:r>
            <a:r>
              <a:rPr lang="en-US" sz="2800" dirty="0" err="1"/>
              <a:t>đường</a:t>
            </a:r>
            <a:r>
              <a:rPr lang="en-US" sz="2800" dirty="0"/>
              <a:t> </a:t>
            </a:r>
            <a:r>
              <a:rPr lang="en-US" sz="2800" dirty="0" err="1"/>
              <a:t>thẳng</a:t>
            </a:r>
            <a:r>
              <a:rPr lang="en-US" sz="2800" dirty="0"/>
              <a:t> </a:t>
            </a:r>
            <a:r>
              <a:rPr lang="en-US" sz="2800" dirty="0" err="1"/>
              <a:t>đó</a:t>
            </a:r>
            <a:r>
              <a:rPr lang="en-US" sz="2800" dirty="0"/>
              <a:t> </a:t>
            </a:r>
            <a:r>
              <a:rPr lang="en-US" sz="2800" dirty="0" err="1"/>
              <a:t>là</a:t>
            </a:r>
            <a:r>
              <a:rPr lang="en-US" sz="2800" dirty="0"/>
              <a:t> </a:t>
            </a:r>
            <a:r>
              <a:rPr lang="en-US" sz="2800" dirty="0" err="1"/>
              <a:t>điểm</a:t>
            </a:r>
            <a:r>
              <a:rPr lang="en-US" sz="2800" dirty="0"/>
              <a:t> </a:t>
            </a:r>
            <a:r>
              <a:rPr lang="en-US" sz="2800" dirty="0" err="1"/>
              <a:t>chung</a:t>
            </a:r>
            <a:r>
              <a:rPr lang="en-US" sz="2800" dirty="0"/>
              <a:t> </a:t>
            </a:r>
            <a:r>
              <a:rPr lang="en-US" sz="2800" dirty="0" err="1"/>
              <a:t>thứ</a:t>
            </a:r>
            <a:r>
              <a:rPr lang="en-US" sz="2800" dirty="0"/>
              <a:t> </a:t>
            </a:r>
            <a:r>
              <a:rPr lang="en-US" sz="2800" dirty="0" err="1"/>
              <a:t>hai</a:t>
            </a:r>
            <a:r>
              <a:rPr lang="en-US" sz="2800" dirty="0"/>
              <a:t>.</a:t>
            </a:r>
          </a:p>
          <a:p>
            <a:pPr marL="0" indent="0">
              <a:buNone/>
            </a:pPr>
            <a:endParaRPr lang="en-US" sz="2800" dirty="0">
              <a:latin typeface="Calibri" panose="020F0502020204030204" pitchFamily="34" charset="0"/>
              <a:ea typeface="Calibri" panose="020F0502020204030204" pitchFamily="34"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056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wipe(up)">
                                      <p:cBhvr>
                                        <p:cTn id="37" dur="500"/>
                                        <p:tgtEl>
                                          <p:spTgt spid="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wipe(up)">
                                      <p:cBhvr>
                                        <p:cTn id="42"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6074194"/>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D2C28DD-3E48-4EEC-B675-E1A08C12382E}"/>
              </a:ext>
            </a:extLst>
          </p:cNvPr>
          <p:cNvSpPr txBox="1">
            <a:spLocks/>
          </p:cNvSpPr>
          <p:nvPr/>
        </p:nvSpPr>
        <p:spPr>
          <a:xfrm>
            <a:off x="170439" y="1684766"/>
            <a:ext cx="11813836" cy="1635210"/>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b="1">
                <a:solidFill>
                  <a:srgbClr val="0000FF"/>
                </a:solidFill>
                <a:ea typeface="Calibri" panose="020F0502020204030204" pitchFamily="34" charset="0"/>
              </a:rPr>
              <a:t>: </a:t>
            </a:r>
            <a:r>
              <a:rPr lang="en-US" sz="2800"/>
              <a:t>Cho tứ diện SABC. Trên cạnh SA lấy điểm M, trên cạnh SC lấy điểm N, sao cho MN không song song vói AC. Cho điểm O nằm trong tam giác ABC. Tìm giao điểm của mặt phẳng (OMN) với các đường thẳng AC, BC và AB.</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38ACBC1-F5E3-443A-B3C2-3D7380C82172}"/>
                  </a:ext>
                </a:extLst>
              </p:cNvPr>
              <p:cNvSpPr txBox="1">
                <a:spLocks/>
              </p:cNvSpPr>
              <p:nvPr/>
            </p:nvSpPr>
            <p:spPr>
              <a:xfrm>
                <a:off x="170438" y="3319975"/>
                <a:ext cx="7738052" cy="345789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2"/>
                  </a:buBlip>
                </a:pPr>
                <a:r>
                  <a:rPr lang="en-US" b="1">
                    <a:solidFill>
                      <a:srgbClr val="0000FF"/>
                    </a:solidFill>
                  </a:rPr>
                  <a:t>Lời giải</a:t>
                </a:r>
                <a:endParaRPr lang="en-US">
                  <a:solidFill>
                    <a:srgbClr val="0000FF"/>
                  </a:solidFill>
                </a:endParaRPr>
              </a:p>
              <a:p>
                <a:r>
                  <a:rPr lang="en-US" sz="2800"/>
                  <a:t>Trong mp(SAC): </a:t>
                </a:r>
                <a14:m>
                  <m:oMath xmlns:m="http://schemas.openxmlformats.org/officeDocument/2006/math">
                    <m:r>
                      <a:rPr lang="en-US" sz="2800" i="1">
                        <a:latin typeface="Cambria Math" panose="02040503050406030204" pitchFamily="18" charset="0"/>
                      </a:rPr>
                      <m:t>𝑀𝑁</m:t>
                    </m:r>
                    <m:r>
                      <a:rPr lang="en-US" sz="2800" i="1">
                        <a:latin typeface="Cambria Math" panose="02040503050406030204" pitchFamily="18" charset="0"/>
                      </a:rPr>
                      <m:t>∩</m:t>
                    </m:r>
                    <m:r>
                      <a:rPr lang="en-US" sz="2800" i="1">
                        <a:latin typeface="Cambria Math" panose="02040503050406030204" pitchFamily="18" charset="0"/>
                      </a:rPr>
                      <m:t>𝐴𝐶</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𝐾</m:t>
                        </m:r>
                      </m:e>
                    </m:d>
                  </m:oMath>
                </a14:m>
                <a:r>
                  <a:rPr lang="en-US" sz="2800"/>
                  <a:t>, mà </a:t>
                </a:r>
                <a:endParaRPr lang="en-US" sz="2800" i="1"/>
              </a:p>
              <a:p>
                <a14:m>
                  <m:oMath xmlns:m="http://schemas.openxmlformats.org/officeDocument/2006/math">
                    <m:r>
                      <a:rPr lang="en-US" sz="2800" i="1">
                        <a:latin typeface="Cambria Math" panose="02040503050406030204" pitchFamily="18" charset="0"/>
                      </a:rPr>
                      <m:t>𝑀𝑁</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𝑂𝑀𝑁</m:t>
                        </m:r>
                      </m:e>
                    </m:d>
                  </m:oMath>
                </a14:m>
                <a:r>
                  <a:rPr lang="en-US" sz="2800"/>
                  <a:t> nên </a:t>
                </a:r>
                <a14:m>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𝐾</m:t>
                        </m:r>
                      </m:e>
                    </m:d>
                    <m:r>
                      <a:rPr lang="en-US" sz="2800" i="1">
                        <a:latin typeface="Cambria Math" panose="02040503050406030204" pitchFamily="18" charset="0"/>
                      </a:rPr>
                      <m:t>=</m:t>
                    </m:r>
                    <m:r>
                      <a:rPr lang="en-US" sz="2800" i="1">
                        <a:latin typeface="Cambria Math" panose="02040503050406030204" pitchFamily="18" charset="0"/>
                      </a:rPr>
                      <m:t>𝐴𝐶</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𝑂𝑀𝑁</m:t>
                        </m:r>
                      </m:e>
                    </m:d>
                  </m:oMath>
                </a14:m>
                <a:r>
                  <a:rPr lang="en-US" sz="2800"/>
                  <a:t>.</a:t>
                </a:r>
              </a:p>
              <a:p>
                <a:r>
                  <a:rPr lang="en-US" sz="2800"/>
                  <a:t>Trong mp(ABC): </a:t>
                </a:r>
                <a14:m>
                  <m:oMath xmlns:m="http://schemas.openxmlformats.org/officeDocument/2006/math">
                    <m:r>
                      <a:rPr lang="en-US" sz="2800" i="1">
                        <a:latin typeface="Cambria Math" panose="02040503050406030204" pitchFamily="18" charset="0"/>
                      </a:rPr>
                      <m:t>𝑂𝐾</m:t>
                    </m:r>
                    <m:r>
                      <a:rPr lang="en-US" sz="2800" i="1">
                        <a:latin typeface="Cambria Math" panose="02040503050406030204" pitchFamily="18" charset="0"/>
                      </a:rPr>
                      <m:t>∩</m:t>
                    </m:r>
                    <m:r>
                      <a:rPr lang="en-US" sz="2800" i="1">
                        <a:latin typeface="Cambria Math" panose="02040503050406030204" pitchFamily="18" charset="0"/>
                      </a:rPr>
                      <m:t>𝐵𝐶</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𝐻</m:t>
                        </m:r>
                      </m:e>
                    </m:d>
                  </m:oMath>
                </a14:m>
                <a:r>
                  <a:rPr lang="en-US" sz="2800"/>
                  <a:t>, mà </a:t>
                </a:r>
                <a:endParaRPr lang="en-US" sz="2800" i="1"/>
              </a:p>
              <a:p>
                <a14:m>
                  <m:oMath xmlns:m="http://schemas.openxmlformats.org/officeDocument/2006/math">
                    <m:r>
                      <a:rPr lang="en-US" sz="2800" i="1">
                        <a:latin typeface="Cambria Math" panose="02040503050406030204" pitchFamily="18" charset="0"/>
                      </a:rPr>
                      <m:t>𝑂𝐾</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𝑂𝑀𝑁</m:t>
                        </m:r>
                      </m:e>
                    </m:d>
                  </m:oMath>
                </a14:m>
                <a:r>
                  <a:rPr lang="en-US" sz="2800"/>
                  <a:t> nên </a:t>
                </a:r>
                <a14:m>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𝐻</m:t>
                        </m:r>
                      </m:e>
                    </m:d>
                    <m:r>
                      <a:rPr lang="en-US" sz="2800" i="1">
                        <a:latin typeface="Cambria Math" panose="02040503050406030204" pitchFamily="18" charset="0"/>
                      </a:rPr>
                      <m:t>=</m:t>
                    </m:r>
                    <m:r>
                      <a:rPr lang="en-US" sz="2800" i="1">
                        <a:latin typeface="Cambria Math" panose="02040503050406030204" pitchFamily="18" charset="0"/>
                      </a:rPr>
                      <m:t>𝐵𝐶</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𝑂𝑀𝑁</m:t>
                        </m:r>
                      </m:e>
                    </m:d>
                  </m:oMath>
                </a14:m>
                <a:endParaRPr lang="en-US" sz="2800"/>
              </a:p>
              <a:p>
                <a:r>
                  <a:rPr lang="en-US" sz="2800"/>
                  <a:t>Ta có: </a:t>
                </a:r>
                <a14:m>
                  <m:oMath xmlns:m="http://schemas.openxmlformats.org/officeDocument/2006/math">
                    <m:r>
                      <a:rPr lang="en-US" sz="2800" i="1">
                        <a:latin typeface="Cambria Math" panose="02040503050406030204" pitchFamily="18" charset="0"/>
                      </a:rPr>
                      <m:t>𝑂𝐾</m:t>
                    </m:r>
                    <m:r>
                      <a:rPr lang="en-US" sz="2800" i="1">
                        <a:latin typeface="Cambria Math" panose="02040503050406030204" pitchFamily="18" charset="0"/>
                      </a:rPr>
                      <m:t>∩</m:t>
                    </m:r>
                    <m:r>
                      <a:rPr lang="en-US" sz="2800" i="1">
                        <a:latin typeface="Cambria Math" panose="02040503050406030204" pitchFamily="18" charset="0"/>
                      </a:rPr>
                      <m:t>𝐴𝐵</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𝐺</m:t>
                        </m:r>
                      </m:e>
                    </m:d>
                  </m:oMath>
                </a14:m>
                <a:r>
                  <a:rPr lang="en-US" sz="2800"/>
                  <a:t>, </a:t>
                </a:r>
              </a:p>
              <a:p>
                <a:r>
                  <a:rPr lang="en-US" sz="2800"/>
                  <a:t>mà </a:t>
                </a:r>
                <a14:m>
                  <m:oMath xmlns:m="http://schemas.openxmlformats.org/officeDocument/2006/math">
                    <m:r>
                      <a:rPr lang="en-US" sz="2800" i="1">
                        <a:latin typeface="Cambria Math" panose="02040503050406030204" pitchFamily="18" charset="0"/>
                      </a:rPr>
                      <m:t>𝑂𝐾</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𝑂𝑀𝑁</m:t>
                        </m:r>
                      </m:e>
                    </m:d>
                  </m:oMath>
                </a14:m>
                <a:r>
                  <a:rPr lang="en-US" sz="2800"/>
                  <a:t> nên </a:t>
                </a:r>
                <a14:m>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𝐺</m:t>
                        </m:r>
                      </m:e>
                    </m:d>
                    <m:r>
                      <a:rPr lang="en-US" sz="2800" i="1">
                        <a:latin typeface="Cambria Math" panose="02040503050406030204" pitchFamily="18" charset="0"/>
                      </a:rPr>
                      <m:t>=</m:t>
                    </m:r>
                    <m:r>
                      <a:rPr lang="en-US" sz="2800" i="1">
                        <a:latin typeface="Cambria Math" panose="02040503050406030204" pitchFamily="18" charset="0"/>
                      </a:rPr>
                      <m:t>𝐴𝐵</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𝑂𝑀𝑁</m:t>
                        </m:r>
                      </m:e>
                    </m:d>
                  </m:oMath>
                </a14:m>
                <a:r>
                  <a:rPr lang="en-US" sz="2800"/>
                  <a:t>.</a:t>
                </a:r>
              </a:p>
            </p:txBody>
          </p:sp>
        </mc:Choice>
        <mc:Fallback xmlns="">
          <p:sp>
            <p:nvSpPr>
              <p:cNvPr id="12" name="Content Placeholder 2">
                <a:extLst>
                  <a:ext uri="{FF2B5EF4-FFF2-40B4-BE49-F238E27FC236}">
                    <a16:creationId xmlns:a16="http://schemas.microsoft.com/office/drawing/2014/main" id="{138ACBC1-F5E3-443A-B3C2-3D7380C82172}"/>
                  </a:ext>
                </a:extLst>
              </p:cNvPr>
              <p:cNvSpPr txBox="1">
                <a:spLocks noRot="1" noChangeAspect="1" noMove="1" noResize="1" noEditPoints="1" noAdjustHandles="1" noChangeArrowheads="1" noChangeShapeType="1" noTextEdit="1"/>
              </p:cNvSpPr>
              <p:nvPr/>
            </p:nvSpPr>
            <p:spPr>
              <a:xfrm>
                <a:off x="170438" y="3319975"/>
                <a:ext cx="7738052" cy="3457895"/>
              </a:xfrm>
              <a:prstGeom prst="rect">
                <a:avLst/>
              </a:prstGeom>
              <a:blipFill>
                <a:blip r:embed="rId3"/>
                <a:stretch>
                  <a:fillRect l="-1418" t="-3880" b="-8995"/>
                </a:stretch>
              </a:blipFill>
              <a:ln>
                <a:noFill/>
              </a:ln>
            </p:spPr>
            <p:txBody>
              <a:bodyPr/>
              <a:lstStyle/>
              <a:p>
                <a:r>
                  <a:rPr lang="en-US">
                    <a:noFill/>
                  </a:rPr>
                  <a:t> </a:t>
                </a:r>
              </a:p>
            </p:txBody>
          </p:sp>
        </mc:Fallback>
      </mc:AlternateContent>
      <p:pic>
        <p:nvPicPr>
          <p:cNvPr id="2" name="Picture 1">
            <a:extLst>
              <a:ext uri="{FF2B5EF4-FFF2-40B4-BE49-F238E27FC236}">
                <a16:creationId xmlns:a16="http://schemas.microsoft.com/office/drawing/2014/main" id="{DE0FC6B3-8B8C-4926-8D40-F2ABA749F26C}"/>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8184452" y="3319975"/>
            <a:ext cx="3653029" cy="2727595"/>
          </a:xfrm>
          <a:prstGeom prst="rect">
            <a:avLst/>
          </a:prstGeom>
        </p:spPr>
      </p:pic>
    </p:spTree>
    <p:extLst>
      <p:ext uri="{BB962C8B-B14F-4D97-AF65-F5344CB8AC3E}">
        <p14:creationId xmlns:p14="http://schemas.microsoft.com/office/powerpoint/2010/main" val="1369695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8C10F690-263D-4C0D-A855-D9ECDA175252}"/>
              </a:ext>
            </a:extLst>
          </p:cNvPr>
          <p:cNvSpPr txBox="1">
            <a:spLocks/>
          </p:cNvSpPr>
          <p:nvPr/>
        </p:nvSpPr>
        <p:spPr>
          <a:xfrm>
            <a:off x="189082" y="1491213"/>
            <a:ext cx="11813836" cy="208198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➂</a:t>
            </a:r>
            <a:r>
              <a:rPr lang="en-US" b="1">
                <a:solidFill>
                  <a:srgbClr val="0000FF"/>
                </a:solidFill>
                <a:ea typeface="Calibri" panose="020F0502020204030204" pitchFamily="34" charset="0"/>
              </a:rPr>
              <a:t>: </a:t>
            </a:r>
            <a:r>
              <a:rPr lang="en-US" sz="2800"/>
              <a:t>Cho hình chóp S.ABCD có đáy là hình thang ABCD. Gọi E và F là hai điểm lần lượt nằm trên hai cạnh SB và CD.</a:t>
            </a:r>
          </a:p>
          <a:p>
            <a:pPr lvl="0"/>
            <a:r>
              <a:rPr lang="en-US" sz="2800"/>
              <a:t>a) Tìm giao điểm của EF với mặt phẳng (SAC).</a:t>
            </a:r>
          </a:p>
          <a:p>
            <a:pPr lvl="0"/>
            <a:r>
              <a:rPr lang="en-US" sz="2800"/>
              <a:t>b) Tìm giao điểm của mặt phẳng (AEF) với các đường thẳng BC và SC.</a:t>
            </a: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752F08EE-DF8C-4273-B14A-C656043CD102}"/>
                  </a:ext>
                </a:extLst>
              </p:cNvPr>
              <p:cNvSpPr txBox="1">
                <a:spLocks/>
              </p:cNvSpPr>
              <p:nvPr/>
            </p:nvSpPr>
            <p:spPr>
              <a:xfrm>
                <a:off x="189082" y="3573194"/>
                <a:ext cx="7041712" cy="3204677"/>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2"/>
                  </a:buBlip>
                </a:pPr>
                <a:r>
                  <a:rPr lang="en-US" sz="2800" b="1">
                    <a:solidFill>
                      <a:srgbClr val="0000FF"/>
                    </a:solidFill>
                  </a:rPr>
                  <a:t>Lời giải</a:t>
                </a:r>
                <a:endParaRPr lang="en-US" sz="2800">
                  <a:solidFill>
                    <a:srgbClr val="0000FF"/>
                  </a:solidFill>
                </a:endParaRPr>
              </a:p>
              <a:p>
                <a:pPr lvl="0"/>
                <a:r>
                  <a:rPr lang="en-US" sz="2800"/>
                  <a:t>a) Ta có </a:t>
                </a:r>
                <a14:m>
                  <m:oMath xmlns:m="http://schemas.openxmlformats.org/officeDocument/2006/math">
                    <m:r>
                      <a:rPr lang="en-US" sz="2800" i="1">
                        <a:latin typeface="Cambria Math" panose="02040503050406030204" pitchFamily="18" charset="0"/>
                      </a:rPr>
                      <m:t>𝐸𝐹</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𝑆𝐵𝐹</m:t>
                        </m:r>
                      </m:e>
                    </m:d>
                  </m:oMath>
                </a14:m>
                <a:r>
                  <a:rPr lang="en-US" sz="2800"/>
                  <a:t>.</a:t>
                </a:r>
              </a:p>
              <a:p>
                <a:r>
                  <a:rPr lang="en-US" sz="2800"/>
                  <a:t>Trong mp(ABCD): </a:t>
                </a:r>
                <a14:m>
                  <m:oMath xmlns:m="http://schemas.openxmlformats.org/officeDocument/2006/math">
                    <m:r>
                      <a:rPr lang="en-US" sz="2800" i="1">
                        <a:latin typeface="Cambria Math" panose="02040503050406030204" pitchFamily="18" charset="0"/>
                      </a:rPr>
                      <m:t>𝐵𝐹</m:t>
                    </m:r>
                    <m:r>
                      <a:rPr lang="en-US" sz="2800" i="1">
                        <a:latin typeface="Cambria Math" panose="02040503050406030204" pitchFamily="18" charset="0"/>
                      </a:rPr>
                      <m:t>∩</m:t>
                    </m:r>
                    <m:r>
                      <a:rPr lang="en-US" sz="2800" i="1">
                        <a:latin typeface="Cambria Math" panose="02040503050406030204" pitchFamily="18" charset="0"/>
                      </a:rPr>
                      <m:t>𝐴𝐶</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𝑂</m:t>
                        </m:r>
                      </m:e>
                    </m:d>
                  </m:oMath>
                </a14:m>
                <a:r>
                  <a:rPr lang="en-US" sz="2800"/>
                  <a:t>, </a:t>
                </a:r>
              </a:p>
              <a:p>
                <a:r>
                  <a:rPr lang="en-US" sz="2800"/>
                  <a:t>suy ra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𝑆𝐵𝐹</m:t>
                        </m:r>
                      </m:e>
                    </m:d>
                    <m:r>
                      <a:rPr lang="en-US" sz="2800" i="1">
                        <a:latin typeface="Cambria Math" panose="02040503050406030204" pitchFamily="18" charset="0"/>
                      </a:rPr>
                      <m:t>=</m:t>
                    </m:r>
                    <m:r>
                      <a:rPr lang="en-US" sz="2800" i="1">
                        <a:latin typeface="Cambria Math" panose="02040503050406030204" pitchFamily="18" charset="0"/>
                      </a:rPr>
                      <m:t>𝑆𝑂</m:t>
                    </m:r>
                  </m:oMath>
                </a14:m>
                <a:r>
                  <a:rPr lang="en-US" sz="2800"/>
                  <a:t>.</a:t>
                </a:r>
              </a:p>
              <a:p>
                <a:r>
                  <a:rPr lang="en-US" sz="2800"/>
                  <a:t>Trong mp(SBF): </a:t>
                </a:r>
                <a14:m>
                  <m:oMath xmlns:m="http://schemas.openxmlformats.org/officeDocument/2006/math">
                    <m:r>
                      <a:rPr lang="en-US" sz="2800" i="1">
                        <a:latin typeface="Cambria Math" panose="02040503050406030204" pitchFamily="18" charset="0"/>
                      </a:rPr>
                      <m:t>𝐸𝐹</m:t>
                    </m:r>
                    <m:r>
                      <a:rPr lang="en-US" sz="2800" i="1">
                        <a:latin typeface="Cambria Math" panose="02040503050406030204" pitchFamily="18" charset="0"/>
                      </a:rPr>
                      <m:t>∩</m:t>
                    </m:r>
                    <m:r>
                      <a:rPr lang="en-US" sz="2800" i="1">
                        <a:latin typeface="Cambria Math" panose="02040503050406030204" pitchFamily="18" charset="0"/>
                      </a:rPr>
                      <m:t>𝑆𝑂</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𝐾</m:t>
                        </m:r>
                      </m:e>
                    </m:d>
                  </m:oMath>
                </a14:m>
                <a:r>
                  <a:rPr lang="en-US" sz="2800"/>
                  <a:t>, mà </a:t>
                </a:r>
                <a:endParaRPr lang="en-US" sz="2800" i="1"/>
              </a:p>
              <a:p>
                <a14:m>
                  <m:oMath xmlns:m="http://schemas.openxmlformats.org/officeDocument/2006/math">
                    <m:r>
                      <a:rPr lang="en-US" sz="2800" i="1">
                        <a:latin typeface="Cambria Math" panose="02040503050406030204" pitchFamily="18" charset="0"/>
                      </a:rPr>
                      <m:t>𝑆𝑂</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suy ra </a:t>
                </a:r>
                <a14:m>
                  <m:oMath xmlns:m="http://schemas.openxmlformats.org/officeDocument/2006/math">
                    <m:d>
                      <m:dPr>
                        <m:begChr m:val="{"/>
                        <m:endChr m:val="}"/>
                        <m:ctrlPr>
                          <a:rPr lang="en-US" sz="2800" i="1">
                            <a:latin typeface="Cambria Math" panose="02040503050406030204" pitchFamily="18" charset="0"/>
                          </a:rPr>
                        </m:ctrlPr>
                      </m:dPr>
                      <m:e>
                        <m:r>
                          <a:rPr lang="en-US" sz="2800" i="1">
                            <a:latin typeface="Cambria Math" panose="02040503050406030204" pitchFamily="18" charset="0"/>
                          </a:rPr>
                          <m:t>𝐾</m:t>
                        </m:r>
                      </m:e>
                    </m:d>
                    <m:r>
                      <a:rPr lang="en-US" sz="2800" i="1">
                        <a:latin typeface="Cambria Math" panose="02040503050406030204" pitchFamily="18" charset="0"/>
                      </a:rPr>
                      <m:t>=</m:t>
                    </m:r>
                    <m:r>
                      <a:rPr lang="en-US" sz="2800" i="1">
                        <a:latin typeface="Cambria Math" panose="02040503050406030204" pitchFamily="18" charset="0"/>
                      </a:rPr>
                      <m:t>𝐸𝐹</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a:t>
                </a:r>
              </a:p>
              <a:p>
                <a:pPr marL="0" marR="0" indent="0">
                  <a:lnSpc>
                    <a:spcPct val="11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4" name="Content Placeholder 2">
                <a:extLst>
                  <a:ext uri="{FF2B5EF4-FFF2-40B4-BE49-F238E27FC236}">
                    <a16:creationId xmlns:a16="http://schemas.microsoft.com/office/drawing/2014/main" id="{752F08EE-DF8C-4273-B14A-C656043CD102}"/>
                  </a:ext>
                </a:extLst>
              </p:cNvPr>
              <p:cNvSpPr txBox="1">
                <a:spLocks noRot="1" noChangeAspect="1" noMove="1" noResize="1" noEditPoints="1" noAdjustHandles="1" noChangeArrowheads="1" noChangeShapeType="1" noTextEdit="1"/>
              </p:cNvSpPr>
              <p:nvPr/>
            </p:nvSpPr>
            <p:spPr>
              <a:xfrm>
                <a:off x="189082" y="3573194"/>
                <a:ext cx="7041712" cy="3204677"/>
              </a:xfrm>
              <a:prstGeom prst="rect">
                <a:avLst/>
              </a:prstGeom>
              <a:blipFill>
                <a:blip r:embed="rId3"/>
                <a:stretch>
                  <a:fillRect l="-1558" t="-3232"/>
                </a:stretch>
              </a:blipFill>
              <a:ln>
                <a:noFill/>
              </a:ln>
            </p:spPr>
            <p:txBody>
              <a:bodyPr/>
              <a:lstStyle/>
              <a:p>
                <a:r>
                  <a:rPr lang="en-US">
                    <a:noFill/>
                  </a:rPr>
                  <a:t> </a:t>
                </a:r>
              </a:p>
            </p:txBody>
          </p:sp>
        </mc:Fallback>
      </mc:AlternateContent>
      <p:pic>
        <p:nvPicPr>
          <p:cNvPr id="2" name="Picture 1">
            <a:extLst>
              <a:ext uri="{FF2B5EF4-FFF2-40B4-BE49-F238E27FC236}">
                <a16:creationId xmlns:a16="http://schemas.microsoft.com/office/drawing/2014/main" id="{A8244E9B-9702-4268-8D3D-313AC0AE3E79}"/>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7752945" y="3631463"/>
            <a:ext cx="3374600" cy="2797471"/>
          </a:xfrm>
          <a:prstGeom prst="rect">
            <a:avLst/>
          </a:prstGeom>
        </p:spPr>
      </p:pic>
    </p:spTree>
    <p:extLst>
      <p:ext uri="{BB962C8B-B14F-4D97-AF65-F5344CB8AC3E}">
        <p14:creationId xmlns:p14="http://schemas.microsoft.com/office/powerpoint/2010/main" val="7231392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up)">
                                      <p:cBhvr>
                                        <p:cTn id="17" dur="500"/>
                                        <p:tgtEl>
                                          <p:spTgt spid="1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8C10F690-263D-4C0D-A855-D9ECDA175252}"/>
              </a:ext>
            </a:extLst>
          </p:cNvPr>
          <p:cNvSpPr txBox="1">
            <a:spLocks/>
          </p:cNvSpPr>
          <p:nvPr/>
        </p:nvSpPr>
        <p:spPr>
          <a:xfrm>
            <a:off x="189082" y="1491213"/>
            <a:ext cx="11813836" cy="208198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➂</a:t>
            </a:r>
            <a:r>
              <a:rPr lang="en-US" b="1">
                <a:solidFill>
                  <a:srgbClr val="0000FF"/>
                </a:solidFill>
                <a:ea typeface="Calibri" panose="020F0502020204030204" pitchFamily="34" charset="0"/>
              </a:rPr>
              <a:t>: </a:t>
            </a:r>
            <a:r>
              <a:rPr lang="en-US" sz="2800"/>
              <a:t>Cho hình chóp S.ABCD có đáy là hình thang ABCD. Gọi E và F là hai điểm lần lượt nằm trên hai cạnh SB và CD.</a:t>
            </a:r>
          </a:p>
          <a:p>
            <a:pPr lvl="0"/>
            <a:r>
              <a:rPr lang="en-US" sz="2800"/>
              <a:t>Tìm giao điểm của EF với mặt phẳng (SAC).</a:t>
            </a:r>
          </a:p>
          <a:p>
            <a:pPr lvl="0"/>
            <a:r>
              <a:rPr lang="en-US" sz="2800"/>
              <a:t>Tìm giao điểm của mặt phẳng (AEF) với các đường thẳng BC và SC.</a:t>
            </a: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4" name="Content Placeholder 2">
                <a:extLst>
                  <a:ext uri="{FF2B5EF4-FFF2-40B4-BE49-F238E27FC236}">
                    <a16:creationId xmlns:a16="http://schemas.microsoft.com/office/drawing/2014/main" id="{752F08EE-DF8C-4273-B14A-C656043CD102}"/>
                  </a:ext>
                </a:extLst>
              </p:cNvPr>
              <p:cNvSpPr txBox="1">
                <a:spLocks/>
              </p:cNvSpPr>
              <p:nvPr/>
            </p:nvSpPr>
            <p:spPr>
              <a:xfrm>
                <a:off x="189081" y="3573194"/>
                <a:ext cx="11813837" cy="3204677"/>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Blip>
                    <a:blip r:embed="rId2"/>
                  </a:buBlip>
                </a:pPr>
                <a:r>
                  <a:rPr lang="en-US" sz="2800" b="1">
                    <a:solidFill>
                      <a:srgbClr val="0000FF"/>
                    </a:solidFill>
                  </a:rPr>
                  <a:t>Lời giải</a:t>
                </a:r>
                <a:endParaRPr lang="en-US" sz="2800">
                  <a:solidFill>
                    <a:srgbClr val="0000FF"/>
                  </a:solidFill>
                </a:endParaRPr>
              </a:p>
              <a:p>
                <a:r>
                  <a:rPr lang="en-US" sz="2800"/>
                  <a:t>b) Trong </a:t>
                </a:r>
                <a14:m>
                  <m:oMath xmlns:m="http://schemas.openxmlformats.org/officeDocument/2006/math">
                    <m:r>
                      <m:rPr>
                        <m:sty m:val="p"/>
                      </m:rPr>
                      <a:rPr lang="en-US" sz="2800">
                        <a:latin typeface="Cambria Math" panose="02040503050406030204" pitchFamily="18" charset="0"/>
                      </a:rPr>
                      <m:t>mp</m:t>
                    </m:r>
                    <m:r>
                      <a:rPr lang="en-US" sz="2800">
                        <a:latin typeface="Cambria Math" panose="02040503050406030204" pitchFamily="18" charset="0"/>
                      </a:rPr>
                      <m:t>(</m:t>
                    </m:r>
                    <m:r>
                      <m:rPr>
                        <m:sty m:val="p"/>
                      </m:rPr>
                      <a:rPr lang="en-US" sz="2800">
                        <a:latin typeface="Cambria Math" panose="02040503050406030204" pitchFamily="18" charset="0"/>
                      </a:rPr>
                      <m:t>ABCD</m:t>
                    </m:r>
                    <m:r>
                      <a:rPr lang="en-US" sz="2800">
                        <a:latin typeface="Cambria Math" panose="02040503050406030204" pitchFamily="18" charset="0"/>
                      </a:rPr>
                      <m:t>):</m:t>
                    </m:r>
                    <m:r>
                      <a:rPr lang="en-US" sz="2800" i="1">
                        <a:latin typeface="Cambria Math" panose="02040503050406030204" pitchFamily="18" charset="0"/>
                      </a:rPr>
                      <m:t>𝐴𝐹</m:t>
                    </m:r>
                    <m:r>
                      <a:rPr lang="en-US" sz="2800">
                        <a:latin typeface="Cambria Math" panose="02040503050406030204" pitchFamily="18" charset="0"/>
                      </a:rPr>
                      <m:t>∩</m:t>
                    </m:r>
                    <m:r>
                      <a:rPr lang="en-US" sz="2800" i="1">
                        <a:latin typeface="Cambria Math" panose="02040503050406030204" pitchFamily="18" charset="0"/>
                      </a:rPr>
                      <m:t>𝐵𝐶</m:t>
                    </m:r>
                    <m:r>
                      <a:rPr lang="en-US" sz="2800">
                        <a:latin typeface="Cambria Math" panose="02040503050406030204" pitchFamily="18" charset="0"/>
                      </a:rPr>
                      <m:t>={</m:t>
                    </m:r>
                    <m:r>
                      <a:rPr lang="en-US" sz="2800" i="1">
                        <a:latin typeface="Cambria Math" panose="02040503050406030204" pitchFamily="18" charset="0"/>
                      </a:rPr>
                      <m:t>𝐺</m:t>
                    </m:r>
                    <m:r>
                      <a:rPr lang="en-US" sz="2800">
                        <a:latin typeface="Cambria Math" panose="02040503050406030204" pitchFamily="18" charset="0"/>
                      </a:rPr>
                      <m:t>}</m:t>
                    </m:r>
                  </m:oMath>
                </a14:m>
                <a:r>
                  <a:rPr lang="en-US" sz="2800"/>
                  <a:t>, mà </a:t>
                </a:r>
                <a14:m>
                  <m:oMath xmlns:m="http://schemas.openxmlformats.org/officeDocument/2006/math">
                    <m:r>
                      <a:rPr lang="en-US" sz="2800" i="1">
                        <a:latin typeface="Cambria Math" panose="02040503050406030204" pitchFamily="18" charset="0"/>
                      </a:rPr>
                      <m:t>𝐴𝐹</m:t>
                    </m:r>
                    <m:r>
                      <a:rPr lang="en-US" sz="2800">
                        <a:latin typeface="Cambria Math" panose="02040503050406030204" pitchFamily="18" charset="0"/>
                      </a:rPr>
                      <m:t>⊂</m:t>
                    </m:r>
                  </m:oMath>
                </a14:m>
                <a:r>
                  <a:rPr lang="en-US" sz="2800"/>
                  <a:t>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𝐴𝐸𝐹</m:t>
                    </m:r>
                    <m:r>
                      <a:rPr lang="en-US" sz="2800">
                        <a:latin typeface="Cambria Math" panose="02040503050406030204" pitchFamily="18" charset="0"/>
                      </a:rPr>
                      <m:t>)</m:t>
                    </m:r>
                  </m:oMath>
                </a14:m>
                <a:r>
                  <a:rPr lang="en-US" sz="2800"/>
                  <a:t>,</a:t>
                </a:r>
              </a:p>
              <a:p>
                <a:r>
                  <a:rPr lang="en-US" sz="2800"/>
                  <a:t>suy ra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𝐺</m:t>
                    </m:r>
                    <m:r>
                      <a:rPr lang="en-US" sz="2800">
                        <a:latin typeface="Cambria Math" panose="02040503050406030204" pitchFamily="18" charset="0"/>
                      </a:rPr>
                      <m:t>}=</m:t>
                    </m:r>
                    <m:r>
                      <a:rPr lang="en-US" sz="2800" i="1">
                        <a:latin typeface="Cambria Math" panose="02040503050406030204" pitchFamily="18" charset="0"/>
                      </a:rPr>
                      <m:t>𝐵𝐶</m:t>
                    </m:r>
                    <m:r>
                      <a:rPr lang="en-US" sz="2800">
                        <a:latin typeface="Cambria Math" panose="02040503050406030204" pitchFamily="18" charset="0"/>
                      </a:rPr>
                      <m:t>∩(</m:t>
                    </m:r>
                    <m:r>
                      <a:rPr lang="en-US" sz="2800" i="1">
                        <a:latin typeface="Cambria Math" panose="02040503050406030204" pitchFamily="18" charset="0"/>
                      </a:rPr>
                      <m:t>𝐴𝐸𝐹</m:t>
                    </m:r>
                    <m:r>
                      <a:rPr lang="en-US" sz="2800">
                        <a:latin typeface="Cambria Math" panose="02040503050406030204" pitchFamily="18" charset="0"/>
                      </a:rPr>
                      <m:t>)</m:t>
                    </m:r>
                  </m:oMath>
                </a14:m>
                <a:r>
                  <a:rPr lang="en-US" sz="2800"/>
                  <a:t>.</a:t>
                </a:r>
              </a:p>
              <a:p>
                <a:r>
                  <a:rPr lang="en-US" sz="2800"/>
                  <a:t>Khi đó: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𝐴𝐸𝐹</m:t>
                    </m:r>
                    <m:r>
                      <a:rPr lang="en-US" sz="2800">
                        <a:latin typeface="Cambria Math" panose="02040503050406030204" pitchFamily="18" charset="0"/>
                      </a:rPr>
                      <m:t>)≡(</m:t>
                    </m:r>
                    <m:r>
                      <a:rPr lang="en-US" sz="2800" i="1">
                        <a:latin typeface="Cambria Math" panose="02040503050406030204" pitchFamily="18" charset="0"/>
                      </a:rPr>
                      <m:t>𝐴𝐸𝐺</m:t>
                    </m:r>
                    <m:r>
                      <a:rPr lang="en-US" sz="2800">
                        <a:latin typeface="Cambria Math" panose="02040503050406030204" pitchFamily="18" charset="0"/>
                      </a:rPr>
                      <m:t>)</m:t>
                    </m:r>
                  </m:oMath>
                </a14:m>
                <a:r>
                  <a:rPr lang="en-US" sz="2800"/>
                  <a:t>.</a:t>
                </a:r>
              </a:p>
              <a:p>
                <a:r>
                  <a:rPr lang="en-US" sz="2800"/>
                  <a:t>Trong </a:t>
                </a:r>
                <a14:m>
                  <m:oMath xmlns:m="http://schemas.openxmlformats.org/officeDocument/2006/math">
                    <m:r>
                      <m:rPr>
                        <m:sty m:val="p"/>
                      </m:rPr>
                      <a:rPr lang="en-US" sz="2800">
                        <a:latin typeface="Cambria Math" panose="02040503050406030204" pitchFamily="18" charset="0"/>
                      </a:rPr>
                      <m:t>mp</m:t>
                    </m:r>
                    <m:r>
                      <a:rPr lang="en-US" sz="2800">
                        <a:latin typeface="Cambria Math" panose="02040503050406030204" pitchFamily="18" charset="0"/>
                      </a:rPr>
                      <m:t>(</m:t>
                    </m:r>
                    <m:r>
                      <m:rPr>
                        <m:sty m:val="p"/>
                      </m:rPr>
                      <a:rPr lang="en-US" sz="2800">
                        <a:latin typeface="Cambria Math" panose="02040503050406030204" pitchFamily="18" charset="0"/>
                      </a:rPr>
                      <m:t>SBC</m:t>
                    </m:r>
                    <m:r>
                      <a:rPr lang="en-US" sz="2800">
                        <a:latin typeface="Cambria Math" panose="02040503050406030204" pitchFamily="18" charset="0"/>
                      </a:rPr>
                      <m:t>):</m:t>
                    </m:r>
                    <m:r>
                      <a:rPr lang="en-US" sz="2800" i="1">
                        <a:latin typeface="Cambria Math" panose="02040503050406030204" pitchFamily="18" charset="0"/>
                      </a:rPr>
                      <m:t>𝐸𝐺</m:t>
                    </m:r>
                    <m:r>
                      <a:rPr lang="en-US" sz="2800">
                        <a:latin typeface="Cambria Math" panose="02040503050406030204" pitchFamily="18" charset="0"/>
                      </a:rPr>
                      <m:t>∩</m:t>
                    </m:r>
                    <m:r>
                      <a:rPr lang="en-US" sz="2800" i="1">
                        <a:latin typeface="Cambria Math" panose="02040503050406030204" pitchFamily="18" charset="0"/>
                      </a:rPr>
                      <m:t>𝑆𝐶</m:t>
                    </m:r>
                    <m:r>
                      <a:rPr lang="en-US" sz="2800">
                        <a:latin typeface="Cambria Math" panose="02040503050406030204" pitchFamily="18" charset="0"/>
                      </a:rPr>
                      <m:t>={</m:t>
                    </m:r>
                    <m:r>
                      <a:rPr lang="en-US" sz="2800" i="1">
                        <a:latin typeface="Cambria Math" panose="02040503050406030204" pitchFamily="18" charset="0"/>
                      </a:rPr>
                      <m:t>𝐻</m:t>
                    </m:r>
                    <m:r>
                      <a:rPr lang="en-US" sz="2800">
                        <a:latin typeface="Cambria Math" panose="02040503050406030204" pitchFamily="18" charset="0"/>
                      </a:rPr>
                      <m:t>}</m:t>
                    </m:r>
                  </m:oMath>
                </a14:m>
                <a:r>
                  <a:rPr lang="en-US" sz="2800"/>
                  <a:t>, mà </a:t>
                </a:r>
                <a14:m>
                  <m:oMath xmlns:m="http://schemas.openxmlformats.org/officeDocument/2006/math">
                    <m:r>
                      <a:rPr lang="en-US" sz="2800" i="1">
                        <a:latin typeface="Cambria Math" panose="02040503050406030204" pitchFamily="18" charset="0"/>
                      </a:rPr>
                      <m:t>𝐸𝐺</m:t>
                    </m:r>
                    <m:r>
                      <a:rPr lang="en-US" sz="2800">
                        <a:latin typeface="Cambria Math" panose="02040503050406030204" pitchFamily="18" charset="0"/>
                      </a:rPr>
                      <m:t>⊂(</m:t>
                    </m:r>
                    <m:r>
                      <a:rPr lang="en-US" sz="2800" i="1">
                        <a:latin typeface="Cambria Math" panose="02040503050406030204" pitchFamily="18" charset="0"/>
                      </a:rPr>
                      <m:t>𝐴𝐸𝐹</m:t>
                    </m:r>
                    <m:r>
                      <a:rPr lang="en-US" sz="2800">
                        <a:latin typeface="Cambria Math" panose="02040503050406030204" pitchFamily="18" charset="0"/>
                      </a:rPr>
                      <m:t>)</m:t>
                    </m:r>
                  </m:oMath>
                </a14:m>
                <a:r>
                  <a:rPr lang="en-US" sz="2800"/>
                  <a:t>, </a:t>
                </a:r>
              </a:p>
              <a:p>
                <a:r>
                  <a:rPr lang="en-US" sz="2800"/>
                  <a:t>suy ra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𝐻</m:t>
                    </m:r>
                    <m:r>
                      <a:rPr lang="en-US" sz="2800">
                        <a:latin typeface="Cambria Math" panose="02040503050406030204" pitchFamily="18" charset="0"/>
                      </a:rPr>
                      <m:t>}=</m:t>
                    </m:r>
                    <m:r>
                      <a:rPr lang="en-US" sz="2800" i="1">
                        <a:latin typeface="Cambria Math" panose="02040503050406030204" pitchFamily="18" charset="0"/>
                      </a:rPr>
                      <m:t>𝑆𝐶</m:t>
                    </m:r>
                    <m:r>
                      <a:rPr lang="en-US" sz="2800">
                        <a:latin typeface="Cambria Math" panose="02040503050406030204" pitchFamily="18" charset="0"/>
                      </a:rPr>
                      <m:t>∩(</m:t>
                    </m:r>
                    <m:r>
                      <a:rPr lang="en-US" sz="2800" i="1">
                        <a:latin typeface="Cambria Math" panose="02040503050406030204" pitchFamily="18" charset="0"/>
                      </a:rPr>
                      <m:t>𝐴𝐸𝐹</m:t>
                    </m:r>
                    <m:r>
                      <a:rPr lang="en-US" sz="2800">
                        <a:latin typeface="Cambria Math" panose="02040503050406030204" pitchFamily="18" charset="0"/>
                      </a:rPr>
                      <m:t>)</m:t>
                    </m:r>
                  </m:oMath>
                </a14:m>
                <a:r>
                  <a:rPr lang="en-US" sz="2800"/>
                  <a:t>.</a:t>
                </a:r>
              </a:p>
              <a:p>
                <a:pPr marL="0" marR="0" indent="0">
                  <a:lnSpc>
                    <a:spcPct val="11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4" name="Content Placeholder 2">
                <a:extLst>
                  <a:ext uri="{FF2B5EF4-FFF2-40B4-BE49-F238E27FC236}">
                    <a16:creationId xmlns:a16="http://schemas.microsoft.com/office/drawing/2014/main" id="{752F08EE-DF8C-4273-B14A-C656043CD102}"/>
                  </a:ext>
                </a:extLst>
              </p:cNvPr>
              <p:cNvSpPr txBox="1">
                <a:spLocks noRot="1" noChangeAspect="1" noMove="1" noResize="1" noEditPoints="1" noAdjustHandles="1" noChangeArrowheads="1" noChangeShapeType="1" noTextEdit="1"/>
              </p:cNvSpPr>
              <p:nvPr/>
            </p:nvSpPr>
            <p:spPr>
              <a:xfrm>
                <a:off x="189081" y="3573194"/>
                <a:ext cx="11813837" cy="3204677"/>
              </a:xfrm>
              <a:prstGeom prst="rect">
                <a:avLst/>
              </a:prstGeom>
              <a:blipFill>
                <a:blip r:embed="rId3"/>
                <a:stretch>
                  <a:fillRect l="-929" t="-323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650403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wipe(up)">
                                      <p:cBhvr>
                                        <p:cTn id="1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FEE226F-99DA-43AA-A114-EC024740818A}"/>
                  </a:ext>
                </a:extLst>
              </p:cNvPr>
              <p:cNvSpPr txBox="1">
                <a:spLocks/>
              </p:cNvSpPr>
              <p:nvPr/>
            </p:nvSpPr>
            <p:spPr>
              <a:xfrm>
                <a:off x="189082" y="1575484"/>
                <a:ext cx="11813836" cy="217670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a:t>
                </a:r>
                <a14:m>
                  <m:oMath xmlns:m="http://schemas.openxmlformats.org/officeDocument/2006/math">
                    <m:r>
                      <a:rPr lang="en-US" sz="2800" i="1">
                        <a:latin typeface="Cambria Math" panose="02040503050406030204" pitchFamily="18" charset="0"/>
                      </a:rPr>
                      <m:t>𝐾</m:t>
                    </m:r>
                    <m:r>
                      <a:rPr lang="en-US" sz="2800" i="1">
                        <a:latin typeface="Cambria Math" panose="02040503050406030204" pitchFamily="18" charset="0"/>
                      </a:rPr>
                      <m:t>,</m:t>
                    </m:r>
                    <m:r>
                      <a:rPr lang="en-US" sz="2800" i="1">
                        <a:latin typeface="Cambria Math" panose="02040503050406030204" pitchFamily="18" charset="0"/>
                      </a:rPr>
                      <m:t>𝑁</m:t>
                    </m:r>
                  </m:oMath>
                </a14:m>
                <a:r>
                  <a:rPr lang="en-US" sz="2800"/>
                  <a:t>trung điểm SA và BC. M là điểm thuộc đoạn SC sao cho </a:t>
                </a:r>
                <a14:m>
                  <m:oMath xmlns:m="http://schemas.openxmlformats.org/officeDocument/2006/math">
                    <m:r>
                      <a:rPr lang="en-US" sz="2800" i="1">
                        <a:latin typeface="Cambria Math" panose="02040503050406030204" pitchFamily="18" charset="0"/>
                      </a:rPr>
                      <m:t>3</m:t>
                    </m:r>
                    <m:r>
                      <a:rPr lang="en-US" sz="2800" i="1">
                        <a:latin typeface="Cambria Math" panose="02040503050406030204" pitchFamily="18" charset="0"/>
                      </a:rPr>
                      <m:t>𝑆𝑀</m:t>
                    </m:r>
                    <m:r>
                      <a:rPr lang="en-US" sz="2800" i="1">
                        <a:latin typeface="Cambria Math" panose="02040503050406030204" pitchFamily="18" charset="0"/>
                      </a:rPr>
                      <m:t>=2</m:t>
                    </m:r>
                    <m:r>
                      <a:rPr lang="en-US" sz="2800" i="1">
                        <a:latin typeface="Cambria Math" panose="02040503050406030204" pitchFamily="18" charset="0"/>
                      </a:rPr>
                      <m:t>𝑀𝐶</m:t>
                    </m:r>
                  </m:oMath>
                </a14:m>
                <a:r>
                  <a:rPr lang="en-US" sz="2800"/>
                  <a:t>.</a:t>
                </a:r>
              </a:p>
              <a:p>
                <a:r>
                  <a:rPr lang="en-US" sz="2800"/>
                  <a:t>a) Tìm thiết diện của hình chóp và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𝐾𝑀𝑁</m:t>
                        </m:r>
                      </m:e>
                    </m:d>
                  </m:oMath>
                </a14:m>
                <a:r>
                  <a:rPr lang="en-US" sz="2800"/>
                  <a:t>.</a:t>
                </a:r>
              </a:p>
              <a:p>
                <a:r>
                  <a:rPr lang="en-US" sz="2800"/>
                  <a:t>  b)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𝐾𝑀𝑁</m:t>
                        </m:r>
                      </m:e>
                    </m:d>
                  </m:oMath>
                </a14:m>
                <a:r>
                  <a:rPr lang="en-US" sz="2800"/>
                  <a:t>cắt AB tại I. Tính tỉ số </a:t>
                </a:r>
                <a14:m>
                  <m:oMath xmlns:m="http://schemas.openxmlformats.org/officeDocument/2006/math">
                    <m:f>
                      <m:fPr>
                        <m:ctrlPr>
                          <a:rPr lang="en-US" sz="2800" i="1">
                            <a:latin typeface="Cambria Math" panose="02040503050406030204" pitchFamily="18" charset="0"/>
                          </a:rPr>
                        </m:ctrlPr>
                      </m:fPr>
                      <m:num>
                        <m:r>
                          <a:rPr lang="en-US" sz="2800" i="1">
                            <a:latin typeface="Cambria Math" panose="02040503050406030204" pitchFamily="18" charset="0"/>
                          </a:rPr>
                          <m:t>𝐼𝐴</m:t>
                        </m:r>
                      </m:num>
                      <m:den>
                        <m:r>
                          <a:rPr lang="en-US" sz="2800" i="1">
                            <a:latin typeface="Cambria Math" panose="02040503050406030204" pitchFamily="18" charset="0"/>
                          </a:rPr>
                          <m:t>𝐼𝐵</m:t>
                        </m:r>
                      </m:den>
                    </m:f>
                  </m:oMath>
                </a14:m>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4FEE226F-99DA-43AA-A114-EC024740818A}"/>
                  </a:ext>
                </a:extLst>
              </p:cNvPr>
              <p:cNvSpPr txBox="1">
                <a:spLocks noRot="1" noChangeAspect="1" noMove="1" noResize="1" noEditPoints="1" noAdjustHandles="1" noChangeArrowheads="1" noChangeShapeType="1" noTextEdit="1"/>
              </p:cNvSpPr>
              <p:nvPr/>
            </p:nvSpPr>
            <p:spPr>
              <a:xfrm>
                <a:off x="189082" y="1575484"/>
                <a:ext cx="11813836" cy="2176704"/>
              </a:xfrm>
              <a:prstGeom prst="rect">
                <a:avLst/>
              </a:prstGeom>
              <a:blipFill>
                <a:blip r:embed="rId2"/>
                <a:stretch>
                  <a:fillRect l="-1134" t="-5833" r="-1186" b="-556"/>
                </a:stretch>
              </a:blipFill>
              <a:ln>
                <a:solidFill>
                  <a:srgbClr val="0000FF"/>
                </a:solidFill>
              </a:ln>
            </p:spPr>
            <p:txBody>
              <a:bodyPr/>
              <a:lstStyle/>
              <a:p>
                <a:r>
                  <a:rPr lang="en-US">
                    <a:noFill/>
                  </a:rPr>
                  <a:t> </a:t>
                </a:r>
              </a:p>
            </p:txBody>
          </p:sp>
        </mc:Fallback>
      </mc:AlternateContent>
      <p:sp>
        <p:nvSpPr>
          <p:cNvPr id="12" name="Content Placeholder 2">
            <a:extLst>
              <a:ext uri="{FF2B5EF4-FFF2-40B4-BE49-F238E27FC236}">
                <a16:creationId xmlns:a16="http://schemas.microsoft.com/office/drawing/2014/main" id="{16C55EEC-D53F-4F3A-BB68-026CA9FC5A32}"/>
              </a:ext>
            </a:extLst>
          </p:cNvPr>
          <p:cNvSpPr txBox="1">
            <a:spLocks/>
          </p:cNvSpPr>
          <p:nvPr/>
        </p:nvSpPr>
        <p:spPr>
          <a:xfrm>
            <a:off x="211259" y="3752188"/>
            <a:ext cx="11682166" cy="2824849"/>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3"/>
              </a:buBlip>
              <a:tabLst>
                <a:tab pos="629920" algn="l"/>
              </a:tabLst>
            </a:pPr>
            <a:r>
              <a:rPr lang="fr-FR" sz="2800" b="1">
                <a:solidFill>
                  <a:srgbClr val="0000FF"/>
                </a:solidFill>
                <a:ea typeface="Times New Roman" panose="02020603050405020304" pitchFamily="18" charset="0"/>
              </a:rPr>
              <a:t>Lời giải</a:t>
            </a:r>
          </a:p>
          <a:p>
            <a:pPr marL="0" marR="0" indent="0">
              <a:lnSpc>
                <a:spcPct val="10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363AC124-4D61-4076-801F-93D902122395}"/>
              </a:ext>
            </a:extLst>
          </p:cNvPr>
          <p:cNvPicPr>
            <a:picLocks noChangeAspect="1"/>
          </p:cNvPicPr>
          <p:nvPr/>
        </p:nvPicPr>
        <p:blipFill>
          <a:blip r:embed="rId4">
            <a:clrChange>
              <a:clrFrom>
                <a:srgbClr val="000000">
                  <a:alpha val="392"/>
                </a:srgbClr>
              </a:clrFrom>
              <a:clrTo>
                <a:srgbClr val="000000">
                  <a:alpha val="0"/>
                </a:srgbClr>
              </a:clrTo>
            </a:clrChange>
          </a:blip>
          <a:stretch>
            <a:fillRect/>
          </a:stretch>
        </p:blipFill>
        <p:spPr>
          <a:xfrm>
            <a:off x="3938363" y="4320243"/>
            <a:ext cx="4104211" cy="2256794"/>
          </a:xfrm>
          <a:prstGeom prst="rect">
            <a:avLst/>
          </a:prstGeom>
        </p:spPr>
      </p:pic>
    </p:spTree>
    <p:extLst>
      <p:ext uri="{BB962C8B-B14F-4D97-AF65-F5344CB8AC3E}">
        <p14:creationId xmlns:p14="http://schemas.microsoft.com/office/powerpoint/2010/main" val="1858330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FEE226F-99DA-43AA-A114-EC024740818A}"/>
                  </a:ext>
                </a:extLst>
              </p:cNvPr>
              <p:cNvSpPr txBox="1">
                <a:spLocks/>
              </p:cNvSpPr>
              <p:nvPr/>
            </p:nvSpPr>
            <p:spPr>
              <a:xfrm>
                <a:off x="189082" y="1575484"/>
                <a:ext cx="11813836" cy="217670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a:t>
                </a:r>
                <a14:m>
                  <m:oMath xmlns:m="http://schemas.openxmlformats.org/officeDocument/2006/math">
                    <m:r>
                      <a:rPr lang="en-US" sz="2800" i="1">
                        <a:latin typeface="Cambria Math" panose="02040503050406030204" pitchFamily="18" charset="0"/>
                      </a:rPr>
                      <m:t>𝐾</m:t>
                    </m:r>
                    <m:r>
                      <a:rPr lang="en-US" sz="2800" i="1">
                        <a:latin typeface="Cambria Math" panose="02040503050406030204" pitchFamily="18" charset="0"/>
                      </a:rPr>
                      <m:t>,</m:t>
                    </m:r>
                    <m:r>
                      <a:rPr lang="en-US" sz="2800" i="1">
                        <a:latin typeface="Cambria Math" panose="02040503050406030204" pitchFamily="18" charset="0"/>
                      </a:rPr>
                      <m:t>𝑁</m:t>
                    </m:r>
                  </m:oMath>
                </a14:m>
                <a:r>
                  <a:rPr lang="en-US" sz="2800"/>
                  <a:t>trung điểm SA và BC. M là điểm thuộc đoạn SC sao cho </a:t>
                </a:r>
                <a14:m>
                  <m:oMath xmlns:m="http://schemas.openxmlformats.org/officeDocument/2006/math">
                    <m:r>
                      <a:rPr lang="en-US" sz="2800" i="1">
                        <a:latin typeface="Cambria Math" panose="02040503050406030204" pitchFamily="18" charset="0"/>
                      </a:rPr>
                      <m:t>3</m:t>
                    </m:r>
                    <m:r>
                      <a:rPr lang="en-US" sz="2800" i="1">
                        <a:latin typeface="Cambria Math" panose="02040503050406030204" pitchFamily="18" charset="0"/>
                      </a:rPr>
                      <m:t>𝑆𝑀</m:t>
                    </m:r>
                    <m:r>
                      <a:rPr lang="en-US" sz="2800" i="1">
                        <a:latin typeface="Cambria Math" panose="02040503050406030204" pitchFamily="18" charset="0"/>
                      </a:rPr>
                      <m:t>=2</m:t>
                    </m:r>
                    <m:r>
                      <a:rPr lang="en-US" sz="2800" i="1">
                        <a:latin typeface="Cambria Math" panose="02040503050406030204" pitchFamily="18" charset="0"/>
                      </a:rPr>
                      <m:t>𝑀𝐶</m:t>
                    </m:r>
                  </m:oMath>
                </a14:m>
                <a:r>
                  <a:rPr lang="en-US" sz="2800"/>
                  <a:t>.</a:t>
                </a:r>
              </a:p>
              <a:p>
                <a:r>
                  <a:rPr lang="en-US" sz="2800"/>
                  <a:t>a) Tìm thiết diện của hình chóp và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𝐾𝑀𝑁</m:t>
                        </m:r>
                      </m:e>
                    </m:d>
                  </m:oMath>
                </a14:m>
                <a:r>
                  <a:rPr lang="en-US" sz="2800"/>
                  <a:t>.</a:t>
                </a:r>
              </a:p>
              <a:p>
                <a:r>
                  <a:rPr lang="en-US" sz="2800"/>
                  <a:t>  b)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𝐾𝑀𝑁</m:t>
                        </m:r>
                      </m:e>
                    </m:d>
                  </m:oMath>
                </a14:m>
                <a:r>
                  <a:rPr lang="en-US" sz="2800"/>
                  <a:t>cắt AB tại I. Tính tỉ số </a:t>
                </a:r>
                <a14:m>
                  <m:oMath xmlns:m="http://schemas.openxmlformats.org/officeDocument/2006/math">
                    <m:f>
                      <m:fPr>
                        <m:ctrlPr>
                          <a:rPr lang="en-US" sz="2800" i="1">
                            <a:latin typeface="Cambria Math" panose="02040503050406030204" pitchFamily="18" charset="0"/>
                          </a:rPr>
                        </m:ctrlPr>
                      </m:fPr>
                      <m:num>
                        <m:r>
                          <a:rPr lang="en-US" sz="2800" i="1">
                            <a:latin typeface="Cambria Math" panose="02040503050406030204" pitchFamily="18" charset="0"/>
                          </a:rPr>
                          <m:t>𝐼𝐴</m:t>
                        </m:r>
                      </m:num>
                      <m:den>
                        <m:r>
                          <a:rPr lang="en-US" sz="2800" i="1">
                            <a:latin typeface="Cambria Math" panose="02040503050406030204" pitchFamily="18" charset="0"/>
                          </a:rPr>
                          <m:t>𝐼𝐵</m:t>
                        </m:r>
                      </m:den>
                    </m:f>
                  </m:oMath>
                </a14:m>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4FEE226F-99DA-43AA-A114-EC024740818A}"/>
                  </a:ext>
                </a:extLst>
              </p:cNvPr>
              <p:cNvSpPr txBox="1">
                <a:spLocks noRot="1" noChangeAspect="1" noMove="1" noResize="1" noEditPoints="1" noAdjustHandles="1" noChangeArrowheads="1" noChangeShapeType="1" noTextEdit="1"/>
              </p:cNvSpPr>
              <p:nvPr/>
            </p:nvSpPr>
            <p:spPr>
              <a:xfrm>
                <a:off x="189082" y="1575484"/>
                <a:ext cx="11813836" cy="2176704"/>
              </a:xfrm>
              <a:prstGeom prst="rect">
                <a:avLst/>
              </a:prstGeom>
              <a:blipFill>
                <a:blip r:embed="rId2"/>
                <a:stretch>
                  <a:fillRect l="-1134" t="-5833" r="-1186" b="-556"/>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6C55EEC-D53F-4F3A-BB68-026CA9FC5A32}"/>
                  </a:ext>
                </a:extLst>
              </p:cNvPr>
              <p:cNvSpPr txBox="1">
                <a:spLocks/>
              </p:cNvSpPr>
              <p:nvPr/>
            </p:nvSpPr>
            <p:spPr>
              <a:xfrm>
                <a:off x="211259" y="3752188"/>
                <a:ext cx="11682166" cy="2824849"/>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3"/>
                  </a:buBlip>
                  <a:tabLst>
                    <a:tab pos="629920" algn="l"/>
                  </a:tabLst>
                </a:pPr>
                <a:r>
                  <a:rPr lang="fr-FR" sz="2800" b="1">
                    <a:solidFill>
                      <a:srgbClr val="0000FF"/>
                    </a:solidFill>
                    <a:ea typeface="Times New Roman" panose="02020603050405020304" pitchFamily="18" charset="0"/>
                  </a:rPr>
                  <a:t>Lời giải</a:t>
                </a:r>
              </a:p>
              <a:p>
                <a:r>
                  <a:rPr lang="en-US"/>
                  <a:t>Trong </a:t>
                </a:r>
                <a14:m>
                  <m:oMath xmlns:m="http://schemas.openxmlformats.org/officeDocument/2006/math">
                    <m:r>
                      <a:rPr lang="en-US" i="1">
                        <a:latin typeface="Cambria Math" panose="02040503050406030204" pitchFamily="18" charset="0"/>
                      </a:rPr>
                      <m:t>𝑚𝑝</m:t>
                    </m:r>
                    <m:r>
                      <a:rPr lang="en-US">
                        <a:latin typeface="Cambria Math" panose="02040503050406030204" pitchFamily="18" charset="0"/>
                      </a:rPr>
                      <m:t>(</m:t>
                    </m:r>
                    <m:r>
                      <m:rPr>
                        <m:sty m:val="p"/>
                      </m:rPr>
                      <a:rPr lang="en-US">
                        <a:latin typeface="Cambria Math" panose="02040503050406030204" pitchFamily="18" charset="0"/>
                      </a:rPr>
                      <m:t>SAC</m:t>
                    </m:r>
                    <m:r>
                      <a:rPr lang="en-US">
                        <a:latin typeface="Cambria Math" panose="02040503050406030204" pitchFamily="18" charset="0"/>
                      </a:rPr>
                      <m:t>)</m:t>
                    </m:r>
                  </m:oMath>
                </a14:m>
                <a:r>
                  <a:rPr lang="en-US"/>
                  <a:t> goil</a:t>
                </a:r>
              </a:p>
              <a:p>
                <a:pPr lvl="0"/>
                <a14:m>
                  <m:oMath xmlns:m="http://schemas.openxmlformats.org/officeDocument/2006/math">
                    <m:r>
                      <a:rPr lang="en-US" i="1">
                        <a:latin typeface="Cambria Math" panose="02040503050406030204" pitchFamily="18" charset="0"/>
                      </a:rPr>
                      <m:t>𝐸</m:t>
                    </m:r>
                    <m:r>
                      <a:rPr lang="en-US">
                        <a:latin typeface="Cambria Math" panose="02040503050406030204" pitchFamily="18" charset="0"/>
                      </a:rPr>
                      <m:t>=</m:t>
                    </m:r>
                    <m:r>
                      <a:rPr lang="en-US" i="1">
                        <a:latin typeface="Cambria Math" panose="02040503050406030204" pitchFamily="18" charset="0"/>
                      </a:rPr>
                      <m:t>𝐴𝐶</m:t>
                    </m:r>
                    <m:r>
                      <a:rPr lang="en-US">
                        <a:latin typeface="Cambria Math" panose="02040503050406030204" pitchFamily="18" charset="0"/>
                      </a:rPr>
                      <m:t>∩</m:t>
                    </m:r>
                    <m:r>
                      <a:rPr lang="en-US" i="1">
                        <a:latin typeface="Cambria Math" panose="02040503050406030204" pitchFamily="18" charset="0"/>
                      </a:rPr>
                      <m:t>𝐾𝑀</m:t>
                    </m:r>
                  </m:oMath>
                </a14:m>
                <a:r>
                  <a:rPr lang="en-US"/>
                  <a:t>. Trong </a:t>
                </a:r>
                <a14:m>
                  <m:oMath xmlns:m="http://schemas.openxmlformats.org/officeDocument/2006/math">
                    <m:r>
                      <m:rPr>
                        <m:sty m:val="p"/>
                      </m:rPr>
                      <a:rPr lang="en-US">
                        <a:latin typeface="Cambria Math" panose="02040503050406030204" pitchFamily="18" charset="0"/>
                      </a:rPr>
                      <m:t>mp</m:t>
                    </m:r>
                    <m:r>
                      <a:rPr lang="en-US">
                        <a:latin typeface="Cambria Math" panose="02040503050406030204" pitchFamily="18" charset="0"/>
                      </a:rPr>
                      <m:t>(</m:t>
                    </m:r>
                    <m:r>
                      <m:rPr>
                        <m:sty m:val="p"/>
                      </m:rPr>
                      <a:rPr lang="en-US">
                        <a:latin typeface="Cambria Math" panose="02040503050406030204" pitchFamily="18" charset="0"/>
                      </a:rPr>
                      <m:t>ABC</m:t>
                    </m:r>
                    <m:r>
                      <a:rPr lang="en-US">
                        <a:latin typeface="Cambria Math" panose="02040503050406030204" pitchFamily="18" charset="0"/>
                      </a:rPr>
                      <m:t>)</m:t>
                    </m:r>
                  </m:oMath>
                </a14:m>
                <a:r>
                  <a:rPr lang="en-US"/>
                  <a:t> goi </a:t>
                </a:r>
                <a14:m>
                  <m:oMath xmlns:m="http://schemas.openxmlformats.org/officeDocument/2006/math">
                    <m:r>
                      <a:rPr lang="en-US" i="1">
                        <a:latin typeface="Cambria Math" panose="02040503050406030204" pitchFamily="18" charset="0"/>
                      </a:rPr>
                      <m:t>𝐼</m:t>
                    </m:r>
                    <m:r>
                      <a:rPr lang="en-US">
                        <a:latin typeface="Cambria Math" panose="02040503050406030204" pitchFamily="18" charset="0"/>
                      </a:rPr>
                      <m:t>=</m:t>
                    </m:r>
                  </m:oMath>
                </a14:m>
                <a:r>
                  <a:rPr lang="en-US"/>
                  <a:t> </a:t>
                </a:r>
                <a14:m>
                  <m:oMath xmlns:m="http://schemas.openxmlformats.org/officeDocument/2006/math">
                    <m:r>
                      <a:rPr lang="en-US" i="1">
                        <a:latin typeface="Cambria Math" panose="02040503050406030204" pitchFamily="18" charset="0"/>
                      </a:rPr>
                      <m:t>𝐴𝐵</m:t>
                    </m:r>
                    <m:r>
                      <a:rPr lang="en-US">
                        <a:latin typeface="Cambria Math" panose="02040503050406030204" pitchFamily="18" charset="0"/>
                      </a:rPr>
                      <m:t>∩</m:t>
                    </m:r>
                    <m:r>
                      <a:rPr lang="en-US" i="1">
                        <a:latin typeface="Cambria Math" panose="02040503050406030204" pitchFamily="18" charset="0"/>
                      </a:rPr>
                      <m:t>𝐸𝑁</m:t>
                    </m:r>
                  </m:oMath>
                </a14:m>
                <a:r>
                  <a:rPr lang="en-US"/>
                  <a:t>.</a:t>
                </a:r>
              </a:p>
              <a:p>
                <a:r>
                  <a:rPr lang="en-US"/>
                  <a:t>Từ đó suy ra thiéct diện cẳn tìm là tứ giác MNIK.</a:t>
                </a:r>
                <a:br>
                  <a:rPr lang="en-US"/>
                </a:b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16C55EEC-D53F-4F3A-BB68-026CA9FC5A32}"/>
                  </a:ext>
                </a:extLst>
              </p:cNvPr>
              <p:cNvSpPr txBox="1">
                <a:spLocks noRot="1" noChangeAspect="1" noMove="1" noResize="1" noEditPoints="1" noAdjustHandles="1" noChangeArrowheads="1" noChangeShapeType="1" noTextEdit="1"/>
              </p:cNvSpPr>
              <p:nvPr/>
            </p:nvSpPr>
            <p:spPr>
              <a:xfrm>
                <a:off x="211259" y="3752188"/>
                <a:ext cx="11682166" cy="2824849"/>
              </a:xfrm>
              <a:prstGeom prst="rect">
                <a:avLst/>
              </a:prstGeom>
              <a:blipFill>
                <a:blip r:embed="rId4"/>
                <a:stretch>
                  <a:fillRect l="-1200" t="-2376"/>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860160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FEE226F-99DA-43AA-A114-EC024740818A}"/>
                  </a:ext>
                </a:extLst>
              </p:cNvPr>
              <p:cNvSpPr txBox="1">
                <a:spLocks/>
              </p:cNvSpPr>
              <p:nvPr/>
            </p:nvSpPr>
            <p:spPr>
              <a:xfrm>
                <a:off x="189082" y="1575484"/>
                <a:ext cx="11813836" cy="217670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a:t>
                </a:r>
                <a14:m>
                  <m:oMath xmlns:m="http://schemas.openxmlformats.org/officeDocument/2006/math">
                    <m:r>
                      <a:rPr lang="en-US" sz="2800" i="1">
                        <a:latin typeface="Cambria Math" panose="02040503050406030204" pitchFamily="18" charset="0"/>
                      </a:rPr>
                      <m:t>𝐾</m:t>
                    </m:r>
                    <m:r>
                      <a:rPr lang="en-US" sz="2800" i="1">
                        <a:latin typeface="Cambria Math" panose="02040503050406030204" pitchFamily="18" charset="0"/>
                      </a:rPr>
                      <m:t>,</m:t>
                    </m:r>
                    <m:r>
                      <a:rPr lang="en-US" sz="2800" i="1">
                        <a:latin typeface="Cambria Math" panose="02040503050406030204" pitchFamily="18" charset="0"/>
                      </a:rPr>
                      <m:t>𝑁</m:t>
                    </m:r>
                  </m:oMath>
                </a14:m>
                <a:r>
                  <a:rPr lang="en-US" sz="2800"/>
                  <a:t>trung điểm SA và BC. M là điểm thuộc đoạn SC sao cho </a:t>
                </a:r>
                <a14:m>
                  <m:oMath xmlns:m="http://schemas.openxmlformats.org/officeDocument/2006/math">
                    <m:r>
                      <a:rPr lang="en-US" sz="2800" i="1">
                        <a:latin typeface="Cambria Math" panose="02040503050406030204" pitchFamily="18" charset="0"/>
                      </a:rPr>
                      <m:t>3</m:t>
                    </m:r>
                    <m:r>
                      <a:rPr lang="en-US" sz="2800" i="1">
                        <a:latin typeface="Cambria Math" panose="02040503050406030204" pitchFamily="18" charset="0"/>
                      </a:rPr>
                      <m:t>𝑆𝑀</m:t>
                    </m:r>
                    <m:r>
                      <a:rPr lang="en-US" sz="2800" i="1">
                        <a:latin typeface="Cambria Math" panose="02040503050406030204" pitchFamily="18" charset="0"/>
                      </a:rPr>
                      <m:t>=2</m:t>
                    </m:r>
                    <m:r>
                      <a:rPr lang="en-US" sz="2800" i="1">
                        <a:latin typeface="Cambria Math" panose="02040503050406030204" pitchFamily="18" charset="0"/>
                      </a:rPr>
                      <m:t>𝑀𝐶</m:t>
                    </m:r>
                  </m:oMath>
                </a14:m>
                <a:r>
                  <a:rPr lang="en-US" sz="2800"/>
                  <a:t>.</a:t>
                </a:r>
              </a:p>
              <a:p>
                <a:r>
                  <a:rPr lang="en-US" sz="2800"/>
                  <a:t>a) Tìm thiết diện của hình chóp và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𝐾𝑀𝑁</m:t>
                        </m:r>
                      </m:e>
                    </m:d>
                  </m:oMath>
                </a14:m>
                <a:r>
                  <a:rPr lang="en-US" sz="2800"/>
                  <a:t>.</a:t>
                </a:r>
              </a:p>
              <a:p>
                <a:r>
                  <a:rPr lang="en-US" sz="2800"/>
                  <a:t>  b)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𝐾𝑀𝑁</m:t>
                        </m:r>
                      </m:e>
                    </m:d>
                  </m:oMath>
                </a14:m>
                <a:r>
                  <a:rPr lang="en-US" sz="2800"/>
                  <a:t>cắt AB tại I. Tính tỉ số </a:t>
                </a:r>
                <a14:m>
                  <m:oMath xmlns:m="http://schemas.openxmlformats.org/officeDocument/2006/math">
                    <m:f>
                      <m:fPr>
                        <m:ctrlPr>
                          <a:rPr lang="en-US" sz="2800" i="1">
                            <a:latin typeface="Cambria Math" panose="02040503050406030204" pitchFamily="18" charset="0"/>
                          </a:rPr>
                        </m:ctrlPr>
                      </m:fPr>
                      <m:num>
                        <m:r>
                          <a:rPr lang="en-US" sz="2800" i="1">
                            <a:latin typeface="Cambria Math" panose="02040503050406030204" pitchFamily="18" charset="0"/>
                          </a:rPr>
                          <m:t>𝐼𝐴</m:t>
                        </m:r>
                      </m:num>
                      <m:den>
                        <m:r>
                          <a:rPr lang="en-US" sz="2800" i="1">
                            <a:latin typeface="Cambria Math" panose="02040503050406030204" pitchFamily="18" charset="0"/>
                          </a:rPr>
                          <m:t>𝐼𝐵</m:t>
                        </m:r>
                      </m:den>
                    </m:f>
                  </m:oMath>
                </a14:m>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4FEE226F-99DA-43AA-A114-EC024740818A}"/>
                  </a:ext>
                </a:extLst>
              </p:cNvPr>
              <p:cNvSpPr txBox="1">
                <a:spLocks noRot="1" noChangeAspect="1" noMove="1" noResize="1" noEditPoints="1" noAdjustHandles="1" noChangeArrowheads="1" noChangeShapeType="1" noTextEdit="1"/>
              </p:cNvSpPr>
              <p:nvPr/>
            </p:nvSpPr>
            <p:spPr>
              <a:xfrm>
                <a:off x="189082" y="1575484"/>
                <a:ext cx="11813836" cy="2176704"/>
              </a:xfrm>
              <a:prstGeom prst="rect">
                <a:avLst/>
              </a:prstGeom>
              <a:blipFill>
                <a:blip r:embed="rId2"/>
                <a:stretch>
                  <a:fillRect l="-1134" t="-5833" r="-1186" b="-556"/>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6C55EEC-D53F-4F3A-BB68-026CA9FC5A32}"/>
                  </a:ext>
                </a:extLst>
              </p:cNvPr>
              <p:cNvSpPr txBox="1">
                <a:spLocks/>
              </p:cNvSpPr>
              <p:nvPr/>
            </p:nvSpPr>
            <p:spPr>
              <a:xfrm>
                <a:off x="211259" y="3752188"/>
                <a:ext cx="11682166" cy="2824849"/>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3"/>
                  </a:buBlip>
                  <a:tabLst>
                    <a:tab pos="629920" algn="l"/>
                  </a:tabLst>
                </a:pPr>
                <a:r>
                  <a:rPr lang="fr-FR" sz="2800" b="1">
                    <a:solidFill>
                      <a:srgbClr val="0000FF"/>
                    </a:solidFill>
                    <a:ea typeface="Times New Roman" panose="02020603050405020304" pitchFamily="18" charset="0"/>
                  </a:rPr>
                  <a:t>Lời giải</a:t>
                </a:r>
              </a:p>
              <a:p>
                <a:pPr lvl="0"/>
                <a:r>
                  <a:rPr lang="en-US" sz="2800"/>
                  <a:t>b) Trong </a:t>
                </a:r>
                <a14:m>
                  <m:oMath xmlns:m="http://schemas.openxmlformats.org/officeDocument/2006/math">
                    <m:r>
                      <m:rPr>
                        <m:sty m:val="p"/>
                      </m:rPr>
                      <a:rPr lang="en-US" sz="2800">
                        <a:latin typeface="Cambria Math" panose="02040503050406030204" pitchFamily="18" charset="0"/>
                      </a:rPr>
                      <m:t>mp</m:t>
                    </m:r>
                    <m:r>
                      <a:rPr lang="en-US" sz="2800">
                        <a:latin typeface="Cambria Math" panose="02040503050406030204" pitchFamily="18" charset="0"/>
                      </a:rPr>
                      <m:t>(</m:t>
                    </m:r>
                    <m:r>
                      <m:rPr>
                        <m:sty m:val="p"/>
                      </m:rPr>
                      <a:rPr lang="en-US" sz="2800">
                        <a:latin typeface="Cambria Math" panose="02040503050406030204" pitchFamily="18" charset="0"/>
                      </a:rPr>
                      <m:t>SAC</m:t>
                    </m:r>
                    <m:r>
                      <a:rPr lang="en-US" sz="2800">
                        <a:latin typeface="Cambria Math" panose="02040503050406030204" pitchFamily="18" charset="0"/>
                      </a:rPr>
                      <m:t>)</m:t>
                    </m:r>
                  </m:oMath>
                </a14:m>
                <a:r>
                  <a:rPr lang="en-US" sz="2800"/>
                  <a:t> dựng</a:t>
                </a:r>
              </a:p>
              <a:p>
                <a:pPr lvl="0"/>
                <a14:m>
                  <m:oMath xmlns:m="http://schemas.openxmlformats.org/officeDocument/2006/math">
                    <m:r>
                      <a:rPr lang="en-US" sz="2800" i="1">
                        <a:latin typeface="Cambria Math" panose="02040503050406030204" pitchFamily="18" charset="0"/>
                      </a:rPr>
                      <m:t>𝐴𝐹</m:t>
                    </m:r>
                    <m:r>
                      <a:rPr lang="en-US" sz="2800">
                        <a:latin typeface="Cambria Math" panose="02040503050406030204" pitchFamily="18" charset="0"/>
                      </a:rPr>
                      <m:t>∥</m:t>
                    </m:r>
                    <m:r>
                      <a:rPr lang="en-US" sz="2800" i="1">
                        <a:latin typeface="Cambria Math" panose="02040503050406030204" pitchFamily="18" charset="0"/>
                      </a:rPr>
                      <m:t>𝑆𝐶</m:t>
                    </m:r>
                    <m:r>
                      <a:rPr lang="en-US" sz="2800">
                        <a:latin typeface="Cambria Math" panose="02040503050406030204" pitchFamily="18" charset="0"/>
                      </a:rPr>
                      <m:t>,</m:t>
                    </m:r>
                    <m:r>
                      <a:rPr lang="en-US" sz="2800" i="1">
                        <a:latin typeface="Cambria Math" panose="02040503050406030204" pitchFamily="18" charset="0"/>
                      </a:rPr>
                      <m:t>𝐹</m:t>
                    </m:r>
                    <m:r>
                      <a:rPr lang="en-US" sz="2800">
                        <a:latin typeface="Cambria Math" panose="02040503050406030204" pitchFamily="18" charset="0"/>
                      </a:rPr>
                      <m:t>∈</m:t>
                    </m:r>
                    <m:r>
                      <a:rPr lang="en-US" sz="2800" i="1">
                        <a:latin typeface="Cambria Math" panose="02040503050406030204" pitchFamily="18" charset="0"/>
                      </a:rPr>
                      <m:t>𝐸𝑀</m:t>
                    </m:r>
                  </m:oMath>
                </a14:m>
                <a:endParaRPr lang="en-US" sz="2800"/>
              </a:p>
              <a:p>
                <a:pPr lvl="0"/>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𝐾𝐴𝐹</m:t>
                    </m:r>
                    <m:r>
                      <a:rPr lang="en-US" sz="2800">
                        <a:latin typeface="Cambria Math" panose="02040503050406030204" pitchFamily="18" charset="0"/>
                      </a:rPr>
                      <m:t>=△</m:t>
                    </m:r>
                    <m:r>
                      <a:rPr lang="en-US" sz="2800" i="1">
                        <a:latin typeface="Cambria Math" panose="02040503050406030204" pitchFamily="18" charset="0"/>
                      </a:rPr>
                      <m:t>𝐾𝑆𝑀</m:t>
                    </m:r>
                    <m:r>
                      <a:rPr lang="en-US" sz="2800">
                        <a:latin typeface="Cambria Math" panose="02040503050406030204" pitchFamily="18" charset="0"/>
                      </a:rPr>
                      <m:t>(</m:t>
                    </m:r>
                  </m:oMath>
                </a14:m>
                <a:r>
                  <a:rPr lang="en-US" sz="2800"/>
                  <a:t> g.c.g)</a:t>
                </a:r>
              </a:p>
              <a:p>
                <a:pPr lvl="0"/>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𝐴𝐹</m:t>
                    </m:r>
                    <m:r>
                      <a:rPr lang="en-US" sz="2800">
                        <a:latin typeface="Cambria Math" panose="02040503050406030204" pitchFamily="18" charset="0"/>
                      </a:rPr>
                      <m:t>=</m:t>
                    </m:r>
                    <m:r>
                      <a:rPr lang="en-US" sz="2800" i="1">
                        <a:latin typeface="Cambria Math" panose="02040503050406030204" pitchFamily="18" charset="0"/>
                      </a:rPr>
                      <m:t>𝑆𝑀</m:t>
                    </m:r>
                  </m:oMath>
                </a14:m>
                <a:endParaRPr lang="en-US" sz="2800"/>
              </a:p>
            </p:txBody>
          </p:sp>
        </mc:Choice>
        <mc:Fallback xmlns="">
          <p:sp>
            <p:nvSpPr>
              <p:cNvPr id="12" name="Content Placeholder 2">
                <a:extLst>
                  <a:ext uri="{FF2B5EF4-FFF2-40B4-BE49-F238E27FC236}">
                    <a16:creationId xmlns:a16="http://schemas.microsoft.com/office/drawing/2014/main" id="{16C55EEC-D53F-4F3A-BB68-026CA9FC5A32}"/>
                  </a:ext>
                </a:extLst>
              </p:cNvPr>
              <p:cNvSpPr txBox="1">
                <a:spLocks noRot="1" noChangeAspect="1" noMove="1" noResize="1" noEditPoints="1" noAdjustHandles="1" noChangeArrowheads="1" noChangeShapeType="1" noTextEdit="1"/>
              </p:cNvSpPr>
              <p:nvPr/>
            </p:nvSpPr>
            <p:spPr>
              <a:xfrm>
                <a:off x="211259" y="3752188"/>
                <a:ext cx="11682166" cy="2824849"/>
              </a:xfrm>
              <a:prstGeom prst="rect">
                <a:avLst/>
              </a:prstGeom>
              <a:blipFill>
                <a:blip r:embed="rId4"/>
                <a:stretch>
                  <a:fillRect l="-939" t="-2376"/>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151231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FEE226F-99DA-43AA-A114-EC024740818A}"/>
                  </a:ext>
                </a:extLst>
              </p:cNvPr>
              <p:cNvSpPr txBox="1">
                <a:spLocks/>
              </p:cNvSpPr>
              <p:nvPr/>
            </p:nvSpPr>
            <p:spPr>
              <a:xfrm>
                <a:off x="189082" y="1575484"/>
                <a:ext cx="11813836" cy="217670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a:t>
                </a:r>
                <a14:m>
                  <m:oMath xmlns:m="http://schemas.openxmlformats.org/officeDocument/2006/math">
                    <m:r>
                      <a:rPr lang="en-US" sz="2800" i="1">
                        <a:latin typeface="Cambria Math" panose="02040503050406030204" pitchFamily="18" charset="0"/>
                      </a:rPr>
                      <m:t>𝐾</m:t>
                    </m:r>
                    <m:r>
                      <a:rPr lang="en-US" sz="2800" i="1">
                        <a:latin typeface="Cambria Math" panose="02040503050406030204" pitchFamily="18" charset="0"/>
                      </a:rPr>
                      <m:t>,</m:t>
                    </m:r>
                    <m:r>
                      <a:rPr lang="en-US" sz="2800" i="1">
                        <a:latin typeface="Cambria Math" panose="02040503050406030204" pitchFamily="18" charset="0"/>
                      </a:rPr>
                      <m:t>𝑁</m:t>
                    </m:r>
                  </m:oMath>
                </a14:m>
                <a:r>
                  <a:rPr lang="en-US" sz="2800"/>
                  <a:t>trung điểm SA và BC. M là điểm thuộc đoạn SC sao cho </a:t>
                </a:r>
                <a14:m>
                  <m:oMath xmlns:m="http://schemas.openxmlformats.org/officeDocument/2006/math">
                    <m:r>
                      <a:rPr lang="en-US" sz="2800" i="1">
                        <a:latin typeface="Cambria Math" panose="02040503050406030204" pitchFamily="18" charset="0"/>
                      </a:rPr>
                      <m:t>3</m:t>
                    </m:r>
                    <m:r>
                      <a:rPr lang="en-US" sz="2800" i="1">
                        <a:latin typeface="Cambria Math" panose="02040503050406030204" pitchFamily="18" charset="0"/>
                      </a:rPr>
                      <m:t>𝑆𝑀</m:t>
                    </m:r>
                    <m:r>
                      <a:rPr lang="en-US" sz="2800" i="1">
                        <a:latin typeface="Cambria Math" panose="02040503050406030204" pitchFamily="18" charset="0"/>
                      </a:rPr>
                      <m:t>=2</m:t>
                    </m:r>
                    <m:r>
                      <a:rPr lang="en-US" sz="2800" i="1">
                        <a:latin typeface="Cambria Math" panose="02040503050406030204" pitchFamily="18" charset="0"/>
                      </a:rPr>
                      <m:t>𝑀𝐶</m:t>
                    </m:r>
                  </m:oMath>
                </a14:m>
                <a:r>
                  <a:rPr lang="en-US" sz="2800"/>
                  <a:t>.</a:t>
                </a:r>
              </a:p>
              <a:p>
                <a:r>
                  <a:rPr lang="en-US" sz="2800"/>
                  <a:t>a) Tìm thiết diện của hình chóp và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𝐾𝑀𝑁</m:t>
                        </m:r>
                      </m:e>
                    </m:d>
                  </m:oMath>
                </a14:m>
                <a:r>
                  <a:rPr lang="en-US" sz="2800"/>
                  <a:t>.</a:t>
                </a:r>
              </a:p>
              <a:p>
                <a:r>
                  <a:rPr lang="en-US" sz="2800"/>
                  <a:t>  b)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𝐾𝑀𝑁</m:t>
                        </m:r>
                      </m:e>
                    </m:d>
                  </m:oMath>
                </a14:m>
                <a:r>
                  <a:rPr lang="en-US" sz="2800"/>
                  <a:t>cắt AB tại I. Tính tỉ số </a:t>
                </a:r>
                <a14:m>
                  <m:oMath xmlns:m="http://schemas.openxmlformats.org/officeDocument/2006/math">
                    <m:f>
                      <m:fPr>
                        <m:ctrlPr>
                          <a:rPr lang="en-US" sz="2800" i="1">
                            <a:latin typeface="Cambria Math" panose="02040503050406030204" pitchFamily="18" charset="0"/>
                          </a:rPr>
                        </m:ctrlPr>
                      </m:fPr>
                      <m:num>
                        <m:r>
                          <a:rPr lang="en-US" sz="2800" i="1">
                            <a:latin typeface="Cambria Math" panose="02040503050406030204" pitchFamily="18" charset="0"/>
                          </a:rPr>
                          <m:t>𝐼𝐴</m:t>
                        </m:r>
                      </m:num>
                      <m:den>
                        <m:r>
                          <a:rPr lang="en-US" sz="2800" i="1">
                            <a:latin typeface="Cambria Math" panose="02040503050406030204" pitchFamily="18" charset="0"/>
                          </a:rPr>
                          <m:t>𝐼𝐵</m:t>
                        </m:r>
                      </m:den>
                    </m:f>
                  </m:oMath>
                </a14:m>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4FEE226F-99DA-43AA-A114-EC024740818A}"/>
                  </a:ext>
                </a:extLst>
              </p:cNvPr>
              <p:cNvSpPr txBox="1">
                <a:spLocks noRot="1" noChangeAspect="1" noMove="1" noResize="1" noEditPoints="1" noAdjustHandles="1" noChangeArrowheads="1" noChangeShapeType="1" noTextEdit="1"/>
              </p:cNvSpPr>
              <p:nvPr/>
            </p:nvSpPr>
            <p:spPr>
              <a:xfrm>
                <a:off x="189082" y="1575484"/>
                <a:ext cx="11813836" cy="2176704"/>
              </a:xfrm>
              <a:prstGeom prst="rect">
                <a:avLst/>
              </a:prstGeom>
              <a:blipFill>
                <a:blip r:embed="rId2"/>
                <a:stretch>
                  <a:fillRect l="-1134" t="-5833" r="-1186" b="-556"/>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6C55EEC-D53F-4F3A-BB68-026CA9FC5A32}"/>
                  </a:ext>
                </a:extLst>
              </p:cNvPr>
              <p:cNvSpPr txBox="1">
                <a:spLocks/>
              </p:cNvSpPr>
              <p:nvPr/>
            </p:nvSpPr>
            <p:spPr>
              <a:xfrm>
                <a:off x="211259" y="3752188"/>
                <a:ext cx="11682166" cy="2824849"/>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3"/>
                  </a:buBlip>
                  <a:tabLst>
                    <a:tab pos="629920" algn="l"/>
                  </a:tabLst>
                </a:pPr>
                <a:r>
                  <a:rPr lang="fr-FR" sz="2800" b="1">
                    <a:solidFill>
                      <a:srgbClr val="0000FF"/>
                    </a:solidFill>
                    <a:ea typeface="Times New Roman" panose="02020603050405020304" pitchFamily="18" charset="0"/>
                  </a:rPr>
                  <a:t>Lời giải</a:t>
                </a:r>
              </a:p>
              <a:p>
                <a:pPr lvl="0"/>
                <a:r>
                  <a:rPr lang="en-US"/>
                  <a:t>Theo để bài co </a:t>
                </a:r>
                <a14:m>
                  <m:oMath xmlns:m="http://schemas.openxmlformats.org/officeDocument/2006/math">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𝑀𝑆</m:t>
                            </m:r>
                          </m:e>
                        </m:acc>
                      </m:num>
                      <m:den>
                        <m:acc>
                          <m:accPr>
                            <m:chr m:val="̅"/>
                            <m:ctrlPr>
                              <a:rPr lang="en-US" i="1">
                                <a:latin typeface="Cambria Math" panose="02040503050406030204" pitchFamily="18" charset="0"/>
                              </a:rPr>
                            </m:ctrlPr>
                          </m:accPr>
                          <m:e>
                            <m:r>
                              <a:rPr lang="en-US" i="1">
                                <a:latin typeface="Cambria Math" panose="02040503050406030204" pitchFamily="18" charset="0"/>
                              </a:rPr>
                              <m:t>𝐶𝑀</m:t>
                            </m:r>
                          </m:e>
                        </m:acc>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2</m:t>
                        </m:r>
                      </m:num>
                      <m:den>
                        <m:r>
                          <a:rPr lang="en-US">
                            <a:latin typeface="Cambria Math" panose="02040503050406030204" pitchFamily="18" charset="0"/>
                          </a:rPr>
                          <m:t>3</m:t>
                        </m:r>
                      </m:den>
                    </m:f>
                    <m:r>
                      <a:rPr lang="en-US">
                        <a:latin typeface="Cambria Math" panose="02040503050406030204" pitchFamily="18" charset="0"/>
                      </a:rPr>
                      <m:t>⇒</m:t>
                    </m:r>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r>
                              <a:rPr lang="en-US" i="1">
                                <a:latin typeface="Cambria Math" panose="02040503050406030204" pitchFamily="18" charset="0"/>
                              </a:rPr>
                              <m:t>𝐴𝐹</m:t>
                            </m:r>
                          </m:e>
                        </m:acc>
                      </m:num>
                      <m:den>
                        <m:acc>
                          <m:accPr>
                            <m:chr m:val="̅"/>
                            <m:ctrlPr>
                              <a:rPr lang="en-US" i="1">
                                <a:latin typeface="Cambria Math" panose="02040503050406030204" pitchFamily="18" charset="0"/>
                              </a:rPr>
                            </m:ctrlPr>
                          </m:accPr>
                          <m:e>
                            <m:r>
                              <a:rPr lang="en-US" i="1">
                                <a:latin typeface="Cambria Math" panose="02040503050406030204" pitchFamily="18" charset="0"/>
                              </a:rPr>
                              <m:t>𝐶𝑀</m:t>
                            </m:r>
                          </m:e>
                        </m:acc>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2</m:t>
                        </m:r>
                      </m:num>
                      <m:den>
                        <m:r>
                          <a:rPr lang="en-US">
                            <a:latin typeface="Cambria Math" panose="02040503050406030204" pitchFamily="18" charset="0"/>
                          </a:rPr>
                          <m:t>3</m:t>
                        </m:r>
                      </m:den>
                    </m:f>
                  </m:oMath>
                </a14:m>
                <a:r>
                  <a:rPr lang="en-US"/>
                  <a:t>.</a:t>
                </a:r>
              </a:p>
              <a:p>
                <a:pPr lvl="0"/>
                <a:r>
                  <a:rPr lang="en-US"/>
                  <a:t>Trong </a:t>
                </a:r>
                <a14:m>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𝐸𝐶𝑀</m:t>
                    </m:r>
                    <m:r>
                      <m:rPr>
                        <m:sty m:val="p"/>
                      </m:rPr>
                      <a:rPr lang="en-US">
                        <a:latin typeface="Cambria Math" panose="02040503050406030204" pitchFamily="18" charset="0"/>
                      </a:rPr>
                      <m:t>co</m:t>
                    </m:r>
                    <m:r>
                      <a:rPr lang="en-US" b="0" i="1" smtClean="0">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𝐴𝐹</m:t>
                        </m:r>
                      </m:num>
                      <m:den>
                        <m:r>
                          <a:rPr lang="en-US" i="1">
                            <a:latin typeface="Cambria Math" panose="02040503050406030204" pitchFamily="18" charset="0"/>
                          </a:rPr>
                          <m:t>𝐶𝑀</m:t>
                        </m:r>
                      </m:den>
                    </m:f>
                    <m:r>
                      <a:rPr lang="en-US">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𝐸𝐴</m:t>
                        </m:r>
                      </m:num>
                      <m:den>
                        <m:r>
                          <a:rPr lang="en-US" i="1">
                            <a:latin typeface="Cambria Math" panose="02040503050406030204" pitchFamily="18" charset="0"/>
                          </a:rPr>
                          <m:t>𝐸𝐶</m:t>
                        </m:r>
                      </m:den>
                    </m:f>
                    <m:r>
                      <a:rPr lang="en-US">
                        <a:latin typeface="Cambria Math" panose="02040503050406030204" pitchFamily="18" charset="0"/>
                      </a:rPr>
                      <m:t>=</m:t>
                    </m:r>
                    <m:f>
                      <m:fPr>
                        <m:ctrlPr>
                          <a:rPr lang="en-US" i="1">
                            <a:latin typeface="Cambria Math" panose="02040503050406030204" pitchFamily="18" charset="0"/>
                          </a:rPr>
                        </m:ctrlPr>
                      </m:fPr>
                      <m:num>
                        <m:r>
                          <a:rPr lang="en-US">
                            <a:latin typeface="Cambria Math" panose="02040503050406030204" pitchFamily="18" charset="0"/>
                          </a:rPr>
                          <m:t>2</m:t>
                        </m:r>
                      </m:num>
                      <m:den>
                        <m:r>
                          <a:rPr lang="en-US">
                            <a:latin typeface="Cambria Math" panose="02040503050406030204" pitchFamily="18" charset="0"/>
                          </a:rPr>
                          <m:t>3</m:t>
                        </m:r>
                      </m:den>
                    </m:f>
                  </m:oMath>
                </a14:m>
                <a:endParaRPr lang="en-US"/>
              </a:p>
            </p:txBody>
          </p:sp>
        </mc:Choice>
        <mc:Fallback xmlns="">
          <p:sp>
            <p:nvSpPr>
              <p:cNvPr id="12" name="Content Placeholder 2">
                <a:extLst>
                  <a:ext uri="{FF2B5EF4-FFF2-40B4-BE49-F238E27FC236}">
                    <a16:creationId xmlns:a16="http://schemas.microsoft.com/office/drawing/2014/main" id="{16C55EEC-D53F-4F3A-BB68-026CA9FC5A32}"/>
                  </a:ext>
                </a:extLst>
              </p:cNvPr>
              <p:cNvSpPr txBox="1">
                <a:spLocks noRot="1" noChangeAspect="1" noMove="1" noResize="1" noEditPoints="1" noAdjustHandles="1" noChangeArrowheads="1" noChangeShapeType="1" noTextEdit="1"/>
              </p:cNvSpPr>
              <p:nvPr/>
            </p:nvSpPr>
            <p:spPr>
              <a:xfrm>
                <a:off x="211259" y="3752188"/>
                <a:ext cx="11682166" cy="2824849"/>
              </a:xfrm>
              <a:prstGeom prst="rect">
                <a:avLst/>
              </a:prstGeom>
              <a:blipFill>
                <a:blip r:embed="rId4"/>
                <a:stretch>
                  <a:fillRect l="-1200" t="-2376"/>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8902793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2"/>
            <a:ext cx="11813836" cy="170564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gn="just">
              <a:lnSpc>
                <a:spcPct val="120000"/>
              </a:lnSpc>
              <a:spcBef>
                <a:spcPts val="600"/>
              </a:spcBef>
              <a:spcAft>
                <a:spcPts val="600"/>
              </a:spcAft>
              <a:tabLst>
                <a:tab pos="0" algn="l"/>
                <a:tab pos="228600" algn="l"/>
                <a:tab pos="1600200" algn="l"/>
                <a:tab pos="3200400" algn="l"/>
                <a:tab pos="480060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sz="2800">
                <a:ea typeface="Calibri" panose="020F0502020204030204" pitchFamily="34" charset="0"/>
              </a:rPr>
              <a:t>Cho hình chóp S.ABCD có đáy là hình thang với đáy lớn AD. Gọi M là một điểm trên cạnh SB. Tìm thiết diện của hình chóp được cắt bởi mặt phẳng (AMD).</a:t>
            </a: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320752" y="3429001"/>
                <a:ext cx="7613426" cy="3416966"/>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r>
                  <a:rPr lang="en-US" sz="2400"/>
                  <a:t>Trong mp(ABCD): </a:t>
                </a:r>
                <a14:m>
                  <m:oMath xmlns:m="http://schemas.openxmlformats.org/officeDocument/2006/math">
                    <m:r>
                      <a:rPr lang="en-US" sz="2400" i="1">
                        <a:latin typeface="Cambria Math" panose="02040503050406030204" pitchFamily="18" charset="0"/>
                      </a:rPr>
                      <m:t>𝐴𝐵</m:t>
                    </m:r>
                    <m:r>
                      <a:rPr lang="en-US" sz="2400" i="1">
                        <a:latin typeface="Cambria Math" panose="02040503050406030204" pitchFamily="18" charset="0"/>
                      </a:rPr>
                      <m:t>∩</m:t>
                    </m:r>
                    <m:r>
                      <a:rPr lang="en-US" sz="2400" i="1">
                        <a:latin typeface="Cambria Math" panose="02040503050406030204" pitchFamily="18" charset="0"/>
                      </a:rPr>
                      <m:t>𝐶𝐷</m:t>
                    </m:r>
                    <m:r>
                      <a:rPr lang="en-US" sz="2400" i="1">
                        <a:latin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𝐸</m:t>
                        </m:r>
                      </m:e>
                    </m:d>
                  </m:oMath>
                </a14:m>
                <a:r>
                  <a:rPr lang="en-US" sz="2400"/>
                  <a:t>.</a:t>
                </a:r>
              </a:p>
              <a:p>
                <a:r>
                  <a:rPr lang="en-US" sz="2400"/>
                  <a:t>Trong mp(SAB): </a:t>
                </a:r>
                <a14:m>
                  <m:oMath xmlns:m="http://schemas.openxmlformats.org/officeDocument/2006/math">
                    <m:r>
                      <a:rPr lang="en-US" sz="2400" i="1">
                        <a:latin typeface="Cambria Math" panose="02040503050406030204" pitchFamily="18" charset="0"/>
                      </a:rPr>
                      <m:t>𝐴𝑀</m:t>
                    </m:r>
                    <m:r>
                      <a:rPr lang="en-US" sz="2400" i="1">
                        <a:latin typeface="Cambria Math" panose="02040503050406030204" pitchFamily="18" charset="0"/>
                      </a:rPr>
                      <m:t>∩</m:t>
                    </m:r>
                    <m:r>
                      <a:rPr lang="en-US" sz="2400" i="1">
                        <a:latin typeface="Cambria Math" panose="02040503050406030204" pitchFamily="18" charset="0"/>
                      </a:rPr>
                      <m:t>𝑆𝐸</m:t>
                    </m:r>
                    <m:r>
                      <a:rPr lang="en-US" sz="2400" i="1">
                        <a:latin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𝐾</m:t>
                        </m:r>
                      </m:e>
                    </m:d>
                  </m:oMath>
                </a14:m>
                <a:r>
                  <a:rPr lang="en-US" sz="2400"/>
                  <a:t>.</a:t>
                </a:r>
              </a:p>
              <a:p>
                <a:r>
                  <a:rPr lang="en-US" sz="2400"/>
                  <a:t>Do đó </a:t>
                </a:r>
                <a14:m>
                  <m:oMath xmlns:m="http://schemas.openxmlformats.org/officeDocument/2006/math">
                    <m:r>
                      <a:rPr lang="en-US" sz="2400" i="1">
                        <a:latin typeface="Cambria Math" panose="02040503050406030204" pitchFamily="18" charset="0"/>
                      </a:rPr>
                      <m:t>𝑚𝑝</m:t>
                    </m:r>
                    <m:d>
                      <m:dPr>
                        <m:ctrlPr>
                          <a:rPr lang="en-US" sz="2400" i="1">
                            <a:latin typeface="Cambria Math" panose="02040503050406030204" pitchFamily="18" charset="0"/>
                          </a:rPr>
                        </m:ctrlPr>
                      </m:dPr>
                      <m:e>
                        <m:r>
                          <a:rPr lang="en-US" sz="2400" i="1">
                            <a:latin typeface="Cambria Math" panose="02040503050406030204" pitchFamily="18" charset="0"/>
                          </a:rPr>
                          <m:t>𝐴𝑀𝐷</m:t>
                        </m:r>
                      </m:e>
                    </m:d>
                    <m:r>
                      <a:rPr lang="en-US" sz="2400" i="1">
                        <a:latin typeface="Cambria Math" panose="02040503050406030204" pitchFamily="18" charset="0"/>
                      </a:rPr>
                      <m:t>≡</m:t>
                    </m:r>
                    <m:r>
                      <a:rPr lang="en-US" sz="2400" i="1">
                        <a:latin typeface="Cambria Math" panose="02040503050406030204" pitchFamily="18" charset="0"/>
                      </a:rPr>
                      <m:t>𝑚𝑝</m:t>
                    </m:r>
                    <m:d>
                      <m:dPr>
                        <m:ctrlPr>
                          <a:rPr lang="en-US" sz="2400" i="1">
                            <a:latin typeface="Cambria Math" panose="02040503050406030204" pitchFamily="18" charset="0"/>
                          </a:rPr>
                        </m:ctrlPr>
                      </m:dPr>
                      <m:e>
                        <m:r>
                          <a:rPr lang="en-US" sz="2400" i="1">
                            <a:latin typeface="Cambria Math" panose="02040503050406030204" pitchFamily="18" charset="0"/>
                          </a:rPr>
                          <m:t>𝐴𝐾𝐷</m:t>
                        </m:r>
                      </m:e>
                    </m:d>
                  </m:oMath>
                </a14:m>
                <a:r>
                  <a:rPr lang="en-US" sz="2400"/>
                  <a:t>.</a:t>
                </a:r>
              </a:p>
              <a:p>
                <a:r>
                  <a:rPr lang="en-US" sz="2400"/>
                  <a:t>Trong mp(SCD): </a:t>
                </a:r>
                <a14:m>
                  <m:oMath xmlns:m="http://schemas.openxmlformats.org/officeDocument/2006/math">
                    <m:r>
                      <a:rPr lang="en-US" sz="2400" i="1">
                        <a:latin typeface="Cambria Math" panose="02040503050406030204" pitchFamily="18" charset="0"/>
                      </a:rPr>
                      <m:t>𝐾𝐷</m:t>
                    </m:r>
                    <m:r>
                      <a:rPr lang="en-US" sz="2400" i="1">
                        <a:latin typeface="Cambria Math" panose="02040503050406030204" pitchFamily="18" charset="0"/>
                      </a:rPr>
                      <m:t>∩</m:t>
                    </m:r>
                    <m:r>
                      <a:rPr lang="en-US" sz="2400" i="1">
                        <a:latin typeface="Cambria Math" panose="02040503050406030204" pitchFamily="18" charset="0"/>
                      </a:rPr>
                      <m:t>𝑆𝐶</m:t>
                    </m:r>
                    <m:r>
                      <a:rPr lang="en-US" sz="2400" i="1">
                        <a:latin typeface="Cambria Math" panose="02040503050406030204" pitchFamily="18" charset="0"/>
                      </a:rPr>
                      <m:t>=</m:t>
                    </m:r>
                    <m:d>
                      <m:dPr>
                        <m:begChr m:val="{"/>
                        <m:endChr m:val="}"/>
                        <m:ctrlPr>
                          <a:rPr lang="en-US" sz="2400" i="1">
                            <a:latin typeface="Cambria Math" panose="02040503050406030204" pitchFamily="18" charset="0"/>
                          </a:rPr>
                        </m:ctrlPr>
                      </m:dPr>
                      <m:e>
                        <m:r>
                          <a:rPr lang="en-US" sz="2400" i="1">
                            <a:latin typeface="Cambria Math" panose="02040503050406030204" pitchFamily="18" charset="0"/>
                          </a:rPr>
                          <m:t>𝑁</m:t>
                        </m:r>
                      </m:e>
                    </m:d>
                  </m:oMath>
                </a14:m>
                <a:endParaRPr lang="en-US" sz="2400"/>
              </a:p>
              <a:p>
                <a:r>
                  <a:rPr lang="en-US" sz="2400"/>
                  <a:t>Do đó </a:t>
                </a:r>
                <a14:m>
                  <m:oMath xmlns:m="http://schemas.openxmlformats.org/officeDocument/2006/math">
                    <m:r>
                      <a:rPr lang="en-US" sz="2400" i="1">
                        <a:latin typeface="Cambria Math" panose="02040503050406030204" pitchFamily="18" charset="0"/>
                      </a:rPr>
                      <m:t>𝑀𝑁</m:t>
                    </m:r>
                    <m:r>
                      <a:rPr lang="en-US" sz="2400" i="1">
                        <a:latin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rPr>
                          <m:t>𝐴𝑀𝐷</m:t>
                        </m:r>
                      </m:e>
                    </m:d>
                    <m:r>
                      <a:rPr lang="en-US" sz="2400" i="1">
                        <a:latin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rPr>
                          <m:t>𝑆𝐵𝐶</m:t>
                        </m:r>
                      </m:e>
                    </m:d>
                  </m:oMath>
                </a14:m>
                <a:r>
                  <a:rPr lang="en-US" sz="2400"/>
                  <a:t>, </a:t>
                </a:r>
                <a14:m>
                  <m:oMath xmlns:m="http://schemas.openxmlformats.org/officeDocument/2006/math">
                    <m:r>
                      <a:rPr lang="en-US" sz="2400" i="1">
                        <a:latin typeface="Cambria Math" panose="02040503050406030204" pitchFamily="18" charset="0"/>
                      </a:rPr>
                      <m:t>𝑁𝐷</m:t>
                    </m:r>
                    <m:r>
                      <a:rPr lang="en-US" sz="2400" i="1">
                        <a:latin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rPr>
                          <m:t>𝐴𝑀𝐷</m:t>
                        </m:r>
                      </m:e>
                    </m:d>
                    <m:r>
                      <a:rPr lang="en-US" sz="2400" i="1">
                        <a:latin typeface="Cambria Math" panose="02040503050406030204" pitchFamily="18" charset="0"/>
                      </a:rPr>
                      <m:t>∩</m:t>
                    </m:r>
                    <m:d>
                      <m:dPr>
                        <m:ctrlPr>
                          <a:rPr lang="en-US" sz="2400" i="1">
                            <a:latin typeface="Cambria Math" panose="02040503050406030204" pitchFamily="18" charset="0"/>
                          </a:rPr>
                        </m:ctrlPr>
                      </m:dPr>
                      <m:e>
                        <m:r>
                          <a:rPr lang="en-US" sz="2400" i="1">
                            <a:latin typeface="Cambria Math" panose="02040503050406030204" pitchFamily="18" charset="0"/>
                          </a:rPr>
                          <m:t>𝑆𝐶𝐷</m:t>
                        </m:r>
                      </m:e>
                    </m:d>
                  </m:oMath>
                </a14:m>
                <a:r>
                  <a:rPr lang="en-US" sz="2400"/>
                  <a:t>.</a:t>
                </a:r>
              </a:p>
              <a:p>
                <a:r>
                  <a:rPr lang="en-US" sz="2400"/>
                  <a:t>Vậy thiết diện cần tìm là tứ giác AMND.</a:t>
                </a:r>
                <a:endParaRPr lang="en-US" sz="2400">
                  <a:latin typeface="Calibri" panose="020F0502020204030204" pitchFamily="34" charset="0"/>
                  <a:ea typeface="Calibri" panose="020F0502020204030204" pitchFamily="34" charset="0"/>
                </a:endParaRPr>
              </a:p>
              <a:p>
                <a:pPr marL="0" marR="0" indent="0" algn="just">
                  <a:lnSpc>
                    <a:spcPct val="100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0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320752" y="3429001"/>
                <a:ext cx="7613426" cy="3416966"/>
              </a:xfrm>
              <a:prstGeom prst="rect">
                <a:avLst/>
              </a:prstGeom>
              <a:blipFill>
                <a:blip r:embed="rId3"/>
                <a:stretch>
                  <a:fillRect l="-1121" t="-1964"/>
                </a:stretch>
              </a:blipFill>
              <a:ln>
                <a:noFill/>
              </a:ln>
            </p:spPr>
            <p:txBody>
              <a:bodyPr/>
              <a:lstStyle/>
              <a:p>
                <a:r>
                  <a:rPr lang="en-US">
                    <a:noFill/>
                  </a:rPr>
                  <a:t> </a:t>
                </a:r>
              </a:p>
            </p:txBody>
          </p:sp>
        </mc:Fallback>
      </mc:AlternateContent>
      <p:pic>
        <p:nvPicPr>
          <p:cNvPr id="2" name="Picture 1">
            <a:extLst>
              <a:ext uri="{FF2B5EF4-FFF2-40B4-BE49-F238E27FC236}">
                <a16:creationId xmlns:a16="http://schemas.microsoft.com/office/drawing/2014/main" id="{72A582DF-DE45-4281-90F0-439DEDE4C0DF}"/>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7934178" y="3479466"/>
            <a:ext cx="2757268" cy="3111502"/>
          </a:xfrm>
          <a:prstGeom prst="rect">
            <a:avLst/>
          </a:prstGeom>
        </p:spPr>
      </p:pic>
    </p:spTree>
    <p:extLst>
      <p:ext uri="{BB962C8B-B14F-4D97-AF65-F5344CB8AC3E}">
        <p14:creationId xmlns:p14="http://schemas.microsoft.com/office/powerpoint/2010/main" val="3491016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a:t>
            </a: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 Ba điểm thẳng hàng ba đường thẳng đồng quy</a:t>
            </a:r>
            <a:endParaRPr lang="en-US" sz="3200">
              <a:solidFill>
                <a:srgbClr val="000099"/>
              </a:solidFill>
              <a:ea typeface="Calibri" panose="020F0502020204030204" pitchFamily="34" charset="0"/>
              <a:cs typeface="Times New Roman" panose="02020603050405020304" pitchFamily="18"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3754968-47A7-4558-8B6C-A5F8F74F6996}"/>
                  </a:ext>
                </a:extLst>
              </p:cNvPr>
              <p:cNvSpPr txBox="1">
                <a:spLocks/>
              </p:cNvSpPr>
              <p:nvPr/>
            </p:nvSpPr>
            <p:spPr>
              <a:xfrm>
                <a:off x="301712" y="1768443"/>
                <a:ext cx="11813836" cy="44072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4"/>
                  </a:buBlip>
                </a:pPr>
                <a:r>
                  <a:rPr lang="en-US" b="1">
                    <a:solidFill>
                      <a:srgbClr val="0000FF"/>
                    </a:solidFill>
                    <a:ea typeface="Times New Roman" panose="02020603050405020304" pitchFamily="18" charset="0"/>
                  </a:rPr>
                  <a:t>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Calibri" panose="020F0502020204030204" pitchFamily="34" charset="0"/>
                </a:endParaRPr>
              </a:p>
              <a:p>
                <a:pPr marL="0" marR="0" indent="0">
                  <a:lnSpc>
                    <a:spcPct val="107000"/>
                  </a:lnSpc>
                  <a:spcBef>
                    <a:spcPts val="200"/>
                  </a:spcBef>
                  <a:spcAft>
                    <a:spcPts val="0"/>
                  </a:spcAft>
                  <a:buNone/>
                </a:pPr>
                <a:r>
                  <a:rPr lang="en-US"/>
                  <a:t>(1). Muốn chứng minh ba điểm </a:t>
                </a:r>
                <a14:m>
                  <m:oMath xmlns:m="http://schemas.openxmlformats.org/officeDocument/2006/math">
                    <m:r>
                      <m:rPr>
                        <m:sty m:val="p"/>
                      </m:rPr>
                      <a:rPr lang="en-US">
                        <a:latin typeface="Cambria Math" panose="02040503050406030204" pitchFamily="18" charset="0"/>
                      </a:rPr>
                      <m:t>A</m:t>
                    </m:r>
                    <m:r>
                      <a:rPr lang="en-US">
                        <a:latin typeface="Cambria Math" panose="02040503050406030204" pitchFamily="18" charset="0"/>
                      </a:rPr>
                      <m:t>,</m:t>
                    </m:r>
                    <m:r>
                      <m:rPr>
                        <m:sty m:val="p"/>
                      </m:rPr>
                      <a:rPr lang="en-US">
                        <a:latin typeface="Cambria Math" panose="02040503050406030204" pitchFamily="18" charset="0"/>
                      </a:rPr>
                      <m:t>B</m:t>
                    </m:r>
                    <m:r>
                      <a:rPr lang="en-US">
                        <a:latin typeface="Cambria Math" panose="02040503050406030204" pitchFamily="18" charset="0"/>
                      </a:rPr>
                      <m:t>,</m:t>
                    </m:r>
                    <m:r>
                      <m:rPr>
                        <m:sty m:val="p"/>
                      </m:rPr>
                      <a:rPr lang="en-US">
                        <a:latin typeface="Cambria Math" panose="02040503050406030204" pitchFamily="18" charset="0"/>
                      </a:rPr>
                      <m:t>C</m:t>
                    </m:r>
                  </m:oMath>
                </a14:m>
                <a:r>
                  <a:rPr lang="en-US"/>
                  <a:t> thẳng hàng, ta chứng minh ba điểm đó lần lượt thuộc </a:t>
                </a:r>
              </a:p>
              <a:p>
                <a:pPr marL="0" marR="0" indent="0">
                  <a:lnSpc>
                    <a:spcPct val="107000"/>
                  </a:lnSpc>
                  <a:spcBef>
                    <a:spcPts val="200"/>
                  </a:spcBef>
                  <a:spcAft>
                    <a:spcPts val="0"/>
                  </a:spcAft>
                  <a:buNone/>
                </a:pPr>
                <a:r>
                  <a:rPr lang="en-US"/>
                  <a:t>hai mặt phẳng phân biệt </a:t>
                </a:r>
                <a14:m>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𝛼</m:t>
                    </m:r>
                    <m:r>
                      <a:rPr lang="en-US">
                        <a:latin typeface="Cambria Math" panose="02040503050406030204" pitchFamily="18" charset="0"/>
                      </a:rPr>
                      <m:t>)</m:t>
                    </m:r>
                  </m:oMath>
                </a14:m>
                <a:r>
                  <a:rPr lang="en-US"/>
                  <a:t> và </a:t>
                </a:r>
                <a14:m>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𝛽</m:t>
                    </m:r>
                    <m:r>
                      <a:rPr lang="en-US">
                        <a:latin typeface="Cambria Math" panose="02040503050406030204" pitchFamily="18" charset="0"/>
                      </a:rPr>
                      <m:t>)</m:t>
                    </m:r>
                  </m:oMath>
                </a14:m>
                <a:r>
                  <a:rPr lang="en-US"/>
                  <a:t>, thì suy </a:t>
                </a:r>
                <a14:m>
                  <m:oMath xmlns:m="http://schemas.openxmlformats.org/officeDocument/2006/math">
                    <m:r>
                      <a:rPr lang="en-US" i="1">
                        <a:latin typeface="Cambria Math" panose="02040503050406030204" pitchFamily="18" charset="0"/>
                      </a:rPr>
                      <m:t>𝑟𝑎𝑏𝑎</m:t>
                    </m:r>
                  </m:oMath>
                </a14:m>
                <a:r>
                  <a:rPr lang="en-US"/>
                  <a:t> điểm </a:t>
                </a:r>
                <a14:m>
                  <m:oMath xmlns:m="http://schemas.openxmlformats.org/officeDocument/2006/math">
                    <m:r>
                      <a:rPr lang="en-US" i="1">
                        <a:latin typeface="Cambria Math" panose="02040503050406030204" pitchFamily="18" charset="0"/>
                      </a:rPr>
                      <m:t>𝐴</m:t>
                    </m:r>
                    <m:r>
                      <a:rPr lang="en-US">
                        <a:latin typeface="Cambria Math" panose="02040503050406030204" pitchFamily="18" charset="0"/>
                      </a:rPr>
                      <m:t>,</m:t>
                    </m:r>
                    <m:r>
                      <a:rPr lang="en-US" i="1">
                        <a:latin typeface="Cambria Math" panose="02040503050406030204" pitchFamily="18" charset="0"/>
                      </a:rPr>
                      <m:t>𝐵</m:t>
                    </m:r>
                    <m:r>
                      <a:rPr lang="en-US">
                        <a:latin typeface="Cambria Math" panose="02040503050406030204" pitchFamily="18" charset="0"/>
                      </a:rPr>
                      <m:t>,</m:t>
                    </m:r>
                    <m:r>
                      <a:rPr lang="en-US" i="1">
                        <a:latin typeface="Cambria Math" panose="02040503050406030204" pitchFamily="18" charset="0"/>
                      </a:rPr>
                      <m:t>𝐶</m:t>
                    </m:r>
                  </m:oMath>
                </a14:m>
                <a:r>
                  <a:rPr lang="en-US"/>
                  <a:t> nằm trên gia tuyến của </a:t>
                </a:r>
                <a14:m>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𝛼</m:t>
                    </m:r>
                    <m:r>
                      <a:rPr lang="en-US">
                        <a:latin typeface="Cambria Math" panose="02040503050406030204" pitchFamily="18" charset="0"/>
                      </a:rPr>
                      <m:t>)</m:t>
                    </m:r>
                  </m:oMath>
                </a14:m>
                <a:r>
                  <a:rPr lang="en-US"/>
                  <a:t> và </a:t>
                </a:r>
                <a14:m>
                  <m:oMath xmlns:m="http://schemas.openxmlformats.org/officeDocument/2006/math">
                    <m:r>
                      <a:rPr lang="en-US">
                        <a:latin typeface="Cambria Math" panose="02040503050406030204" pitchFamily="18" charset="0"/>
                      </a:rPr>
                      <m:t>(</m:t>
                    </m:r>
                    <m:r>
                      <a:rPr lang="en-US" i="1">
                        <a:latin typeface="Cambria Math" panose="02040503050406030204" pitchFamily="18" charset="0"/>
                      </a:rPr>
                      <m:t>𝛽</m:t>
                    </m:r>
                    <m:r>
                      <a:rPr lang="en-US">
                        <a:latin typeface="Cambria Math" panose="02040503050406030204" pitchFamily="18" charset="0"/>
                      </a:rPr>
                      <m:t>)</m:t>
                    </m:r>
                  </m:oMath>
                </a14:m>
                <a:r>
                  <a:rPr lang="en-US"/>
                  <a:t>, nên</a:t>
                </a:r>
                <a:br>
                  <a:rPr lang="en-US"/>
                </a:br>
                <a:r>
                  <a:rPr lang="en-US"/>
                  <a:t>chúng thẳng hàng.</a:t>
                </a:r>
                <a:br>
                  <a:rPr lang="en-US"/>
                </a:br>
                <a:endParaRPr lang="en-US" sz="2800"/>
              </a:p>
            </p:txBody>
          </p:sp>
        </mc:Choice>
        <mc:Fallback xmlns="">
          <p:sp>
            <p:nvSpPr>
              <p:cNvPr id="10" name="Content Placeholder 2">
                <a:extLst>
                  <a:ext uri="{FF2B5EF4-FFF2-40B4-BE49-F238E27FC236}">
                    <a16:creationId xmlns:a16="http://schemas.microsoft.com/office/drawing/2014/main" id="{13754968-47A7-4558-8B6C-A5F8F74F6996}"/>
                  </a:ext>
                </a:extLst>
              </p:cNvPr>
              <p:cNvSpPr txBox="1">
                <a:spLocks noRot="1" noChangeAspect="1" noMove="1" noResize="1" noEditPoints="1" noAdjustHandles="1" noChangeArrowheads="1" noChangeShapeType="1" noTextEdit="1"/>
              </p:cNvSpPr>
              <p:nvPr/>
            </p:nvSpPr>
            <p:spPr>
              <a:xfrm>
                <a:off x="301712" y="1768443"/>
                <a:ext cx="11813836" cy="4407274"/>
              </a:xfrm>
              <a:prstGeom prst="rect">
                <a:avLst/>
              </a:prstGeom>
              <a:blipFill>
                <a:blip r:embed="rId5"/>
                <a:stretch>
                  <a:fillRect l="-1290" t="-1936"/>
                </a:stretch>
              </a:blipFill>
            </p:spPr>
            <p:txBody>
              <a:bodyPr/>
              <a:lstStyle/>
              <a:p>
                <a:r>
                  <a:rPr lang="en-US">
                    <a:noFill/>
                  </a:rPr>
                  <a:t> </a:t>
                </a:r>
              </a:p>
            </p:txBody>
          </p:sp>
        </mc:Fallback>
      </mc:AlternateContent>
    </p:spTree>
    <p:extLst>
      <p:ext uri="{BB962C8B-B14F-4D97-AF65-F5344CB8AC3E}">
        <p14:creationId xmlns:p14="http://schemas.microsoft.com/office/powerpoint/2010/main" val="4246737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up)">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up)">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up)">
                                      <p:cBhvr>
                                        <p:cTn id="1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a:t>
            </a: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 Ba điểm thẳng hàng ba đường thẳng đồng quy</a:t>
            </a:r>
            <a:endParaRPr lang="en-US" sz="3200">
              <a:solidFill>
                <a:srgbClr val="000099"/>
              </a:solidFill>
              <a:ea typeface="Calibri" panose="020F0502020204030204" pitchFamily="34" charset="0"/>
              <a:cs typeface="Times New Roman" panose="02020603050405020304" pitchFamily="18"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3754968-47A7-4558-8B6C-A5F8F74F6996}"/>
                  </a:ext>
                </a:extLst>
              </p:cNvPr>
              <p:cNvSpPr txBox="1">
                <a:spLocks/>
              </p:cNvSpPr>
              <p:nvPr/>
            </p:nvSpPr>
            <p:spPr>
              <a:xfrm>
                <a:off x="301712" y="1768442"/>
                <a:ext cx="11813836" cy="48954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4"/>
                  </a:buBlip>
                </a:pPr>
                <a:r>
                  <a:rPr lang="en-US" b="1">
                    <a:solidFill>
                      <a:srgbClr val="0000FF"/>
                    </a:solidFill>
                    <a:ea typeface="Times New Roman" panose="02020603050405020304" pitchFamily="18" charset="0"/>
                  </a:rPr>
                  <a:t>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Calibri" panose="020F0502020204030204" pitchFamily="34" charset="0"/>
                </a:endParaRPr>
              </a:p>
              <a:p>
                <a:pPr marL="0" marR="0" indent="0">
                  <a:lnSpc>
                    <a:spcPct val="107000"/>
                  </a:lnSpc>
                  <a:spcBef>
                    <a:spcPts val="200"/>
                  </a:spcBef>
                  <a:spcAft>
                    <a:spcPts val="0"/>
                  </a:spcAft>
                  <a:buNone/>
                </a:pPr>
                <a:r>
                  <a:rPr lang="en-US"/>
                  <a:t>(2). Ta tìm giao điểm của hai đường thẳng trong ba đường thằng đã cho, rồi chứng minh giao điểm đó nằm trên đường thẳng thứ ba. Cư thể như sau:</a:t>
                </a:r>
              </a:p>
              <a:p>
                <a:pPr marL="0" marR="0" indent="0">
                  <a:lnSpc>
                    <a:spcPct val="107000"/>
                  </a:lnSpc>
                  <a:spcBef>
                    <a:spcPts val="200"/>
                  </a:spcBef>
                  <a:spcAft>
                    <a:spcPts val="0"/>
                  </a:spcAft>
                  <a:buNone/>
                </a:pPr>
                <a:r>
                  <a:rPr lang="en-US"/>
                  <a:t>Cách chứng minh 3 đường thẳng </a:t>
                </a:r>
                <a14:m>
                  <m:oMath xmlns:m="http://schemas.openxmlformats.org/officeDocument/2006/math">
                    <m:r>
                      <a:rPr lang="en-US" i="1">
                        <a:latin typeface="Cambria Math" panose="02040503050406030204" pitchFamily="18" charset="0"/>
                      </a:rPr>
                      <m:t>𝑎</m:t>
                    </m:r>
                    <m:r>
                      <a:rPr lang="en-US">
                        <a:latin typeface="Cambria Math" panose="02040503050406030204" pitchFamily="18" charset="0"/>
                      </a:rPr>
                      <m:t>,</m:t>
                    </m:r>
                    <m:r>
                      <a:rPr lang="en-US" i="1">
                        <a:latin typeface="Cambria Math" panose="02040503050406030204" pitchFamily="18" charset="0"/>
                      </a:rPr>
                      <m:t>𝑏</m:t>
                    </m:r>
                  </m:oMath>
                </a14:m>
                <a:r>
                  <a:rPr lang="en-US"/>
                  <a:t>, c đồng quy tại một điểm.</a:t>
                </a:r>
                <a:br>
                  <a:rPr lang="en-US"/>
                </a:br>
                <a:r>
                  <a:rPr lang="en-US"/>
                  <a:t>Chọn một mặt phẳng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P</m:t>
                    </m:r>
                    <m:r>
                      <a:rPr lang="en-US">
                        <a:latin typeface="Cambria Math" panose="02040503050406030204" pitchFamily="18" charset="0"/>
                      </a:rPr>
                      <m:t>)</m:t>
                    </m:r>
                  </m:oMath>
                </a14:m>
                <a:r>
                  <a:rPr lang="en-US"/>
                  <a:t> chứa đường thẳng </a:t>
                </a:r>
                <a14:m>
                  <m:oMath xmlns:m="http://schemas.openxmlformats.org/officeDocument/2006/math">
                    <m:r>
                      <m:rPr>
                        <m:sty m:val="p"/>
                      </m:rPr>
                      <a:rPr lang="en-US">
                        <a:latin typeface="Cambria Math" panose="02040503050406030204" pitchFamily="18" charset="0"/>
                      </a:rPr>
                      <m:t>a</m:t>
                    </m:r>
                  </m:oMath>
                </a14:m>
                <a:r>
                  <a:rPr lang="en-US"/>
                  <a:t> và b. Goi </a:t>
                </a:r>
                <a14:m>
                  <m:oMath xmlns:m="http://schemas.openxmlformats.org/officeDocument/2006/math">
                    <m:r>
                      <a:rPr lang="en-US" i="1">
                        <a:latin typeface="Cambria Math" panose="02040503050406030204" pitchFamily="18" charset="0"/>
                      </a:rPr>
                      <m:t>𝐼</m:t>
                    </m:r>
                    <m:r>
                      <a:rPr lang="en-US">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𝑎</m:t>
                        </m:r>
                      </m:e>
                    </m:d>
                    <m:r>
                      <a:rPr lang="en-US">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𝑏</m:t>
                        </m:r>
                      </m:e>
                    </m:d>
                  </m:oMath>
                </a14:m>
                <a:endParaRPr lang="en-US"/>
              </a:p>
              <a:p>
                <a:pPr marL="0" marR="0" indent="0">
                  <a:lnSpc>
                    <a:spcPct val="107000"/>
                  </a:lnSpc>
                  <a:spcBef>
                    <a:spcPts val="200"/>
                  </a:spcBef>
                  <a:spcAft>
                    <a:spcPts val="0"/>
                  </a:spcAft>
                  <a:buNone/>
                </a:pPr>
                <a:r>
                  <a:rPr lang="en-US"/>
                  <a:t>Tìm một mặt phẳng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Q</m:t>
                    </m:r>
                    <m:r>
                      <a:rPr lang="en-US">
                        <a:latin typeface="Cambria Math" panose="02040503050406030204" pitchFamily="18" charset="0"/>
                      </a:rPr>
                      <m:t>)</m:t>
                    </m:r>
                  </m:oMath>
                </a14:m>
                <a:r>
                  <a:rPr lang="en-US"/>
                  <a:t> chứa đường thẳng </a:t>
                </a:r>
                <a14:m>
                  <m:oMath xmlns:m="http://schemas.openxmlformats.org/officeDocument/2006/math">
                    <m:r>
                      <m:rPr>
                        <m:sty m:val="p"/>
                      </m:rPr>
                      <a:rPr lang="en-US">
                        <a:latin typeface="Cambria Math" panose="02040503050406030204" pitchFamily="18" charset="0"/>
                      </a:rPr>
                      <m:t>a</m:t>
                    </m:r>
                    <m:r>
                      <a:rPr lang="en-US">
                        <a:latin typeface="Cambria Math" panose="02040503050406030204" pitchFamily="18" charset="0"/>
                      </a:rPr>
                      <m:t>,</m:t>
                    </m:r>
                    <m:r>
                      <m:rPr>
                        <m:sty m:val="p"/>
                      </m:rPr>
                      <a:rPr lang="en-US">
                        <a:latin typeface="Cambria Math" panose="02040503050406030204" pitchFamily="18" charset="0"/>
                      </a:rPr>
                      <m:t>t</m:t>
                    </m:r>
                    <m:r>
                      <a:rPr lang="en-US">
                        <a:latin typeface="Cambria Math" panose="02040503050406030204" pitchFamily="18" charset="0"/>
                      </a:rPr>
                      <m:t>ì</m:t>
                    </m:r>
                    <m:r>
                      <m:rPr>
                        <m:sty m:val="p"/>
                      </m:rPr>
                      <a:rPr lang="en-US">
                        <a:latin typeface="Cambria Math" panose="02040503050406030204" pitchFamily="18" charset="0"/>
                      </a:rPr>
                      <m:t>mm</m:t>
                    </m:r>
                  </m:oMath>
                </a14:m>
                <a:r>
                  <a:rPr lang="en-US"/>
                  <a:t> ôt mặt phẳng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R</m:t>
                    </m:r>
                    <m:r>
                      <a:rPr lang="en-US">
                        <a:latin typeface="Cambria Math" panose="02040503050406030204" pitchFamily="18" charset="0"/>
                      </a:rPr>
                      <m:t>)</m:t>
                    </m:r>
                  </m:oMath>
                </a14:m>
                <a:r>
                  <a:rPr lang="en-US"/>
                  <a:t> chứa đường thẳng </a:t>
                </a:r>
                <a14:m>
                  <m:oMath xmlns:m="http://schemas.openxmlformats.org/officeDocument/2006/math">
                    <m:r>
                      <m:rPr>
                        <m:sty m:val="p"/>
                      </m:rPr>
                      <a:rPr lang="en-US">
                        <a:latin typeface="Cambria Math" panose="02040503050406030204" pitchFamily="18" charset="0"/>
                      </a:rPr>
                      <m:t>b</m:t>
                    </m:r>
                  </m:oMath>
                </a14:m>
                <a:r>
                  <a:rPr lang="en-US"/>
                  <a:t>, sao cho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c</m:t>
                    </m:r>
                    <m:r>
                      <a:rPr lang="en-US">
                        <a:latin typeface="Cambria Math" panose="02040503050406030204" pitchFamily="18" charset="0"/>
                      </a:rPr>
                      <m:t>)=(</m:t>
                    </m:r>
                    <m:r>
                      <m:rPr>
                        <m:sty m:val="p"/>
                      </m:rPr>
                      <a:rPr lang="en-US">
                        <a:latin typeface="Cambria Math" panose="02040503050406030204" pitchFamily="18" charset="0"/>
                      </a:rPr>
                      <m:t>Q</m:t>
                    </m:r>
                    <m:r>
                      <a:rPr lang="en-US">
                        <a:latin typeface="Cambria Math" panose="02040503050406030204" pitchFamily="18" charset="0"/>
                      </a:rPr>
                      <m:t>)∩(</m:t>
                    </m:r>
                    <m:r>
                      <m:rPr>
                        <m:sty m:val="p"/>
                      </m:rPr>
                      <a:rPr lang="en-US">
                        <a:latin typeface="Cambria Math" panose="02040503050406030204" pitchFamily="18" charset="0"/>
                      </a:rPr>
                      <m:t>R</m:t>
                    </m:r>
                    <m:r>
                      <a:rPr lang="en-US">
                        <a:latin typeface="Cambria Math" panose="02040503050406030204" pitchFamily="18" charset="0"/>
                      </a:rPr>
                      <m:t>)⇒</m:t>
                    </m:r>
                    <m:r>
                      <m:rPr>
                        <m:sty m:val="p"/>
                      </m:rPr>
                      <a:rPr lang="en-US">
                        <a:latin typeface="Cambria Math" panose="02040503050406030204" pitchFamily="18" charset="0"/>
                      </a:rPr>
                      <m:t>I</m:t>
                    </m:r>
                    <m:r>
                      <a:rPr lang="en-US">
                        <a:latin typeface="Cambria Math" panose="02040503050406030204" pitchFamily="18" charset="0"/>
                      </a:rPr>
                      <m:t>∈(</m:t>
                    </m:r>
                    <m:r>
                      <m:rPr>
                        <m:sty m:val="p"/>
                      </m:rPr>
                      <a:rPr lang="en-US">
                        <a:latin typeface="Cambria Math" panose="02040503050406030204" pitchFamily="18" charset="0"/>
                      </a:rPr>
                      <m:t>c</m:t>
                    </m:r>
                    <m:r>
                      <a:rPr lang="en-US">
                        <a:latin typeface="Cambria Math" panose="02040503050406030204" pitchFamily="18" charset="0"/>
                      </a:rPr>
                      <m:t>)</m:t>
                    </m:r>
                  </m:oMath>
                </a14:m>
                <a:r>
                  <a:rPr lang="en-US"/>
                  <a:t>.</a:t>
                </a:r>
              </a:p>
              <a:p>
                <a:pPr marL="0" indent="0">
                  <a:lnSpc>
                    <a:spcPct val="107000"/>
                  </a:lnSpc>
                  <a:spcBef>
                    <a:spcPts val="200"/>
                  </a:spcBef>
                  <a:buNone/>
                </a:pPr>
                <a:r>
                  <a:rPr lang="en-US"/>
                  <a:t>Vâỵ: 3 đường thẳng </a:t>
                </a:r>
                <a14:m>
                  <m:oMath xmlns:m="http://schemas.openxmlformats.org/officeDocument/2006/math">
                    <m:r>
                      <a:rPr lang="en-US" i="1">
                        <a:latin typeface="Cambria Math" panose="02040503050406030204" pitchFamily="18" charset="0"/>
                      </a:rPr>
                      <m:t>𝑎</m:t>
                    </m:r>
                    <m:r>
                      <a:rPr lang="en-US">
                        <a:latin typeface="Cambria Math" panose="02040503050406030204" pitchFamily="18" charset="0"/>
                      </a:rPr>
                      <m:t>,</m:t>
                    </m:r>
                    <m:r>
                      <a:rPr lang="en-US" i="1">
                        <a:latin typeface="Cambria Math" panose="02040503050406030204" pitchFamily="18" charset="0"/>
                      </a:rPr>
                      <m:t>𝑏</m:t>
                    </m:r>
                    <m:r>
                      <a:rPr lang="en-US">
                        <a:latin typeface="Cambria Math" panose="02040503050406030204" pitchFamily="18" charset="0"/>
                      </a:rPr>
                      <m:t>,</m:t>
                    </m:r>
                    <m:r>
                      <a:rPr lang="en-US" i="1">
                        <a:latin typeface="Cambria Math" panose="02040503050406030204" pitchFamily="18" charset="0"/>
                      </a:rPr>
                      <m:t>𝑐</m:t>
                    </m:r>
                  </m:oMath>
                </a14:m>
                <a:r>
                  <a:rPr lang="en-US"/>
                  <a:t> đồng quy tại điểm I</a:t>
                </a:r>
                <a:br>
                  <a:rPr lang="en-US"/>
                </a:br>
                <a:endParaRPr lang="en-US" sz="2800"/>
              </a:p>
            </p:txBody>
          </p:sp>
        </mc:Choice>
        <mc:Fallback xmlns="">
          <p:sp>
            <p:nvSpPr>
              <p:cNvPr id="10" name="Content Placeholder 2">
                <a:extLst>
                  <a:ext uri="{FF2B5EF4-FFF2-40B4-BE49-F238E27FC236}">
                    <a16:creationId xmlns:a16="http://schemas.microsoft.com/office/drawing/2014/main" id="{13754968-47A7-4558-8B6C-A5F8F74F6996}"/>
                  </a:ext>
                </a:extLst>
              </p:cNvPr>
              <p:cNvSpPr txBox="1">
                <a:spLocks noRot="1" noChangeAspect="1" noMove="1" noResize="1" noEditPoints="1" noAdjustHandles="1" noChangeArrowheads="1" noChangeShapeType="1" noTextEdit="1"/>
              </p:cNvSpPr>
              <p:nvPr/>
            </p:nvSpPr>
            <p:spPr>
              <a:xfrm>
                <a:off x="301712" y="1768442"/>
                <a:ext cx="11813836" cy="4895497"/>
              </a:xfrm>
              <a:prstGeom prst="rect">
                <a:avLst/>
              </a:prstGeom>
              <a:blipFill>
                <a:blip r:embed="rId5"/>
                <a:stretch>
                  <a:fillRect l="-1290" t="-1743" r="-2116" b="-3238"/>
                </a:stretch>
              </a:blipFill>
            </p:spPr>
            <p:txBody>
              <a:bodyPr/>
              <a:lstStyle/>
              <a:p>
                <a:r>
                  <a:rPr lang="en-US">
                    <a:noFill/>
                  </a:rPr>
                  <a:t> </a:t>
                </a:r>
              </a:p>
            </p:txBody>
          </p:sp>
        </mc:Fallback>
      </mc:AlternateContent>
    </p:spTree>
    <p:extLst>
      <p:ext uri="{BB962C8B-B14F-4D97-AF65-F5344CB8AC3E}">
        <p14:creationId xmlns:p14="http://schemas.microsoft.com/office/powerpoint/2010/main" val="8860266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up)">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up)">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up)">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up)">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up)">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32995"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1 : Tìm giao tuyến của hai mặt phẳng</a:t>
            </a:r>
            <a:endParaRPr lang="en-US" sz="3200">
              <a:solidFill>
                <a:srgbClr val="000099"/>
              </a:solidFill>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902551" y="1674716"/>
            <a:ext cx="10770414" cy="49623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2"/>
              </a:buBlip>
            </a:pPr>
            <a:r>
              <a:rPr lang="en-US" b="1">
                <a:solidFill>
                  <a:srgbClr val="0000FF"/>
                </a:solidFill>
                <a:ea typeface="Times New Roman" panose="02020603050405020304" pitchFamily="18" charset="0"/>
              </a:rPr>
              <a:t> 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Calibri" panose="020F0502020204030204" pitchFamily="34" charset="0"/>
            </a:endParaRPr>
          </a:p>
          <a:p>
            <a:pPr marL="0" marR="0" indent="0">
              <a:lnSpc>
                <a:spcPct val="107000"/>
              </a:lnSpc>
              <a:spcBef>
                <a:spcPts val="200"/>
              </a:spcBef>
              <a:spcAft>
                <a:spcPts val="0"/>
              </a:spcAft>
              <a:buNone/>
            </a:pPr>
            <a:r>
              <a:rPr lang="en-US" b="1">
                <a:solidFill>
                  <a:srgbClr val="FF0000"/>
                </a:solidFill>
              </a:rPr>
              <a:t>Chú ý</a:t>
            </a:r>
            <a:r>
              <a:rPr lang="en-US">
                <a:solidFill>
                  <a:srgbClr val="FF0000"/>
                </a:solidFill>
              </a:rPr>
              <a:t>: </a:t>
            </a:r>
            <a:r>
              <a:rPr lang="en-US"/>
              <a:t>Giao tuyến là đường thẳng chung của hai mặt phẳng, có nghĩa là giao tuyến là đường thẳng vừa thuộc mặt phẳng này vừa thuộc mặt phẳng kia.</a:t>
            </a:r>
          </a:p>
          <a:p>
            <a:pPr marL="0" indent="0">
              <a:buNone/>
            </a:pPr>
            <a:endParaRPr lang="en-US" sz="2800">
              <a:latin typeface="Calibri" panose="020F0502020204030204" pitchFamily="34" charset="0"/>
              <a:ea typeface="Calibri" panose="020F0502020204030204" pitchFamily="34"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43021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a:t>
            </a:r>
            <a:r>
              <a:rPr lang="en-US" sz="3200" b="1">
                <a:solidFill>
                  <a:srgbClr val="000099"/>
                </a:solidFill>
                <a:ea typeface="Calibri" panose="020F0502020204030204" pitchFamily="34" charset="0"/>
                <a:cs typeface="Times New Roman" panose="02020603050405020304" pitchFamily="18" charset="0"/>
              </a:rPr>
              <a:t>4</a:t>
            </a:r>
            <a:r>
              <a:rPr lang="vi-VN" sz="3200" b="1">
                <a:solidFill>
                  <a:srgbClr val="000099"/>
                </a:solidFill>
                <a:ea typeface="Calibri" panose="020F0502020204030204" pitchFamily="34" charset="0"/>
                <a:cs typeface="Times New Roman" panose="02020603050405020304" pitchFamily="18" charset="0"/>
              </a:rPr>
              <a:t> : Ba điểm thẳng hàng ba đường thẳng đồng quy</a:t>
            </a:r>
            <a:endParaRPr lang="en-US" sz="3200">
              <a:solidFill>
                <a:srgbClr val="000099"/>
              </a:solidFill>
              <a:ea typeface="Calibri" panose="020F0502020204030204" pitchFamily="34" charset="0"/>
              <a:cs typeface="Times New Roman" panose="02020603050405020304" pitchFamily="18"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3754968-47A7-4558-8B6C-A5F8F74F6996}"/>
              </a:ext>
            </a:extLst>
          </p:cNvPr>
          <p:cNvSpPr txBox="1">
            <a:spLocks/>
          </p:cNvSpPr>
          <p:nvPr/>
        </p:nvSpPr>
        <p:spPr>
          <a:xfrm>
            <a:off x="301712" y="1768442"/>
            <a:ext cx="11813836" cy="48954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4"/>
              </a:buBlip>
            </a:pPr>
            <a:r>
              <a:rPr lang="en-US" b="1">
                <a:solidFill>
                  <a:srgbClr val="0000FF"/>
                </a:solidFill>
                <a:ea typeface="Times New Roman" panose="02020603050405020304" pitchFamily="18" charset="0"/>
              </a:rPr>
              <a:t>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Calibri" panose="020F0502020204030204" pitchFamily="34" charset="0"/>
            </a:endParaRPr>
          </a:p>
          <a:p>
            <a:pPr marL="0" marR="0" indent="0">
              <a:lnSpc>
                <a:spcPct val="107000"/>
              </a:lnSpc>
              <a:spcBef>
                <a:spcPts val="200"/>
              </a:spcBef>
              <a:spcAft>
                <a:spcPts val="0"/>
              </a:spcAft>
              <a:buNone/>
            </a:pPr>
            <a:endParaRPr lang="en-US" sz="2800"/>
          </a:p>
        </p:txBody>
      </p:sp>
      <p:pic>
        <p:nvPicPr>
          <p:cNvPr id="2" name="Picture 1">
            <a:extLst>
              <a:ext uri="{FF2B5EF4-FFF2-40B4-BE49-F238E27FC236}">
                <a16:creationId xmlns:a16="http://schemas.microsoft.com/office/drawing/2014/main" id="{1C52C254-36CD-4994-B588-D78C0FFFB76D}"/>
              </a:ext>
            </a:extLst>
          </p:cNvPr>
          <p:cNvPicPr>
            <a:picLocks noChangeAspect="1"/>
          </p:cNvPicPr>
          <p:nvPr/>
        </p:nvPicPr>
        <p:blipFill>
          <a:blip r:embed="rId5"/>
          <a:stretch>
            <a:fillRect/>
          </a:stretch>
        </p:blipFill>
        <p:spPr>
          <a:xfrm>
            <a:off x="3372906" y="2804652"/>
            <a:ext cx="2197900" cy="2027287"/>
          </a:xfrm>
          <a:prstGeom prst="rect">
            <a:avLst/>
          </a:prstGeom>
        </p:spPr>
      </p:pic>
      <p:pic>
        <p:nvPicPr>
          <p:cNvPr id="7" name="Picture 6">
            <a:extLst>
              <a:ext uri="{FF2B5EF4-FFF2-40B4-BE49-F238E27FC236}">
                <a16:creationId xmlns:a16="http://schemas.microsoft.com/office/drawing/2014/main" id="{C6FFA541-8B76-47DD-B64F-7D92E2E7AEB0}"/>
              </a:ext>
            </a:extLst>
          </p:cNvPr>
          <p:cNvPicPr>
            <a:picLocks noChangeAspect="1"/>
          </p:cNvPicPr>
          <p:nvPr/>
        </p:nvPicPr>
        <p:blipFill>
          <a:blip r:embed="rId6"/>
          <a:stretch>
            <a:fillRect/>
          </a:stretch>
        </p:blipFill>
        <p:spPr>
          <a:xfrm>
            <a:off x="6747933" y="2935550"/>
            <a:ext cx="1847555" cy="1896389"/>
          </a:xfrm>
          <a:prstGeom prst="rect">
            <a:avLst/>
          </a:prstGeom>
        </p:spPr>
      </p:pic>
    </p:spTree>
    <p:extLst>
      <p:ext uri="{BB962C8B-B14F-4D97-AF65-F5344CB8AC3E}">
        <p14:creationId xmlns:p14="http://schemas.microsoft.com/office/powerpoint/2010/main" val="292142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up)">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FEE226F-99DA-43AA-A114-EC024740818A}"/>
                  </a:ext>
                </a:extLst>
              </p:cNvPr>
              <p:cNvSpPr txBox="1">
                <a:spLocks/>
              </p:cNvSpPr>
              <p:nvPr/>
            </p:nvSpPr>
            <p:spPr>
              <a:xfrm>
                <a:off x="189082" y="1575484"/>
                <a:ext cx="11813836" cy="217670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a:t>Cho hình chóp S.ABCD có AD không song song với BC. Lấy M thuộc SB và O là giao điểm AC với BD.</a:t>
                </a:r>
              </a:p>
              <a:p>
                <a:r>
                  <a:rPr lang="en-US"/>
                  <a:t>a) Tìm giao điểm N của SC với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𝐴𝑀𝐶</m:t>
                        </m:r>
                      </m:e>
                    </m:d>
                  </m:oMath>
                </a14:m>
                <a:r>
                  <a:rPr lang="en-US"/>
                  <a:t>.</a:t>
                </a:r>
              </a:p>
              <a:p>
                <a:r>
                  <a:rPr lang="en-US"/>
                  <a:t>b) AN cắt DM tại I. Chứng minh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𝑂</m:t>
                    </m:r>
                  </m:oMath>
                </a14:m>
                <a:r>
                  <a:rPr lang="en-US"/>
                  <a:t> thẳng hàng.</a:t>
                </a:r>
              </a:p>
            </p:txBody>
          </p:sp>
        </mc:Choice>
        <mc:Fallback xmlns="">
          <p:sp>
            <p:nvSpPr>
              <p:cNvPr id="11" name="Content Placeholder 2">
                <a:extLst>
                  <a:ext uri="{FF2B5EF4-FFF2-40B4-BE49-F238E27FC236}">
                    <a16:creationId xmlns:a16="http://schemas.microsoft.com/office/drawing/2014/main" id="{4FEE226F-99DA-43AA-A114-EC024740818A}"/>
                  </a:ext>
                </a:extLst>
              </p:cNvPr>
              <p:cNvSpPr txBox="1">
                <a:spLocks noRot="1" noChangeAspect="1" noMove="1" noResize="1" noEditPoints="1" noAdjustHandles="1" noChangeArrowheads="1" noChangeShapeType="1" noTextEdit="1"/>
              </p:cNvSpPr>
              <p:nvPr/>
            </p:nvSpPr>
            <p:spPr>
              <a:xfrm>
                <a:off x="189082" y="1575484"/>
                <a:ext cx="11813836" cy="2176704"/>
              </a:xfrm>
              <a:prstGeom prst="rect">
                <a:avLst/>
              </a:prstGeom>
              <a:blipFill>
                <a:blip r:embed="rId2"/>
                <a:stretch>
                  <a:fillRect l="-1134" t="-5833" b="-5000"/>
                </a:stretch>
              </a:blipFill>
              <a:ln>
                <a:solidFill>
                  <a:srgbClr val="0000FF"/>
                </a:solidFill>
              </a:ln>
            </p:spPr>
            <p:txBody>
              <a:bodyPr/>
              <a:lstStyle/>
              <a:p>
                <a:r>
                  <a:rPr lang="en-US">
                    <a:noFill/>
                  </a:rPr>
                  <a:t> </a:t>
                </a:r>
              </a:p>
            </p:txBody>
          </p:sp>
        </mc:Fallback>
      </mc:AlternateContent>
      <p:sp>
        <p:nvSpPr>
          <p:cNvPr id="12" name="Content Placeholder 2">
            <a:extLst>
              <a:ext uri="{FF2B5EF4-FFF2-40B4-BE49-F238E27FC236}">
                <a16:creationId xmlns:a16="http://schemas.microsoft.com/office/drawing/2014/main" id="{16C55EEC-D53F-4F3A-BB68-026CA9FC5A32}"/>
              </a:ext>
            </a:extLst>
          </p:cNvPr>
          <p:cNvSpPr txBox="1">
            <a:spLocks/>
          </p:cNvSpPr>
          <p:nvPr/>
        </p:nvSpPr>
        <p:spPr>
          <a:xfrm>
            <a:off x="211259" y="3752188"/>
            <a:ext cx="11682166" cy="2824849"/>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3"/>
              </a:buBlip>
              <a:tabLst>
                <a:tab pos="629920" algn="l"/>
              </a:tabLst>
            </a:pPr>
            <a:r>
              <a:rPr lang="fr-FR" sz="2800" b="1">
                <a:solidFill>
                  <a:srgbClr val="0000FF"/>
                </a:solidFill>
                <a:ea typeface="Times New Roman" panose="02020603050405020304" pitchFamily="18" charset="0"/>
              </a:rPr>
              <a:t>Lời giải</a:t>
            </a:r>
          </a:p>
          <a:p>
            <a:pPr lvl="0"/>
            <a:endParaRPr lang="en-US"/>
          </a:p>
          <a:p>
            <a:pPr lvl="0"/>
            <a:endParaRPr lang="en-US"/>
          </a:p>
        </p:txBody>
      </p:sp>
      <p:pic>
        <p:nvPicPr>
          <p:cNvPr id="2" name="Picture 1">
            <a:extLst>
              <a:ext uri="{FF2B5EF4-FFF2-40B4-BE49-F238E27FC236}">
                <a16:creationId xmlns:a16="http://schemas.microsoft.com/office/drawing/2014/main" id="{9AE82684-CB0A-4FCF-9316-22D542431643}"/>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5034503" y="4139459"/>
            <a:ext cx="2590186" cy="2505673"/>
          </a:xfrm>
          <a:prstGeom prst="rect">
            <a:avLst/>
          </a:prstGeom>
        </p:spPr>
      </p:pic>
    </p:spTree>
    <p:extLst>
      <p:ext uri="{BB962C8B-B14F-4D97-AF65-F5344CB8AC3E}">
        <p14:creationId xmlns:p14="http://schemas.microsoft.com/office/powerpoint/2010/main" val="522833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FEE226F-99DA-43AA-A114-EC024740818A}"/>
                  </a:ext>
                </a:extLst>
              </p:cNvPr>
              <p:cNvSpPr txBox="1">
                <a:spLocks/>
              </p:cNvSpPr>
              <p:nvPr/>
            </p:nvSpPr>
            <p:spPr>
              <a:xfrm>
                <a:off x="189082" y="1575484"/>
                <a:ext cx="11813836" cy="209657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a:t>Cho hình chóp S.ABCD có AD không song song với BC. Lấy M thuộc SB và O là giao điểm AC với BD.</a:t>
                </a:r>
              </a:p>
              <a:p>
                <a:r>
                  <a:rPr lang="en-US"/>
                  <a:t>a) Tìm giao điểm N của SC với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𝐴𝑀𝐶</m:t>
                        </m:r>
                      </m:e>
                    </m:d>
                  </m:oMath>
                </a14:m>
                <a:r>
                  <a:rPr lang="en-US"/>
                  <a:t>.</a:t>
                </a:r>
              </a:p>
              <a:p>
                <a:r>
                  <a:rPr lang="en-US"/>
                  <a:t>b) AN cắt DM tại I. Chứng minh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𝑂</m:t>
                    </m:r>
                  </m:oMath>
                </a14:m>
                <a:r>
                  <a:rPr lang="en-US"/>
                  <a:t> thẳng hàng.</a:t>
                </a:r>
              </a:p>
            </p:txBody>
          </p:sp>
        </mc:Choice>
        <mc:Fallback xmlns="">
          <p:sp>
            <p:nvSpPr>
              <p:cNvPr id="11" name="Content Placeholder 2">
                <a:extLst>
                  <a:ext uri="{FF2B5EF4-FFF2-40B4-BE49-F238E27FC236}">
                    <a16:creationId xmlns:a16="http://schemas.microsoft.com/office/drawing/2014/main" id="{4FEE226F-99DA-43AA-A114-EC024740818A}"/>
                  </a:ext>
                </a:extLst>
              </p:cNvPr>
              <p:cNvSpPr txBox="1">
                <a:spLocks noRot="1" noChangeAspect="1" noMove="1" noResize="1" noEditPoints="1" noAdjustHandles="1" noChangeArrowheads="1" noChangeShapeType="1" noTextEdit="1"/>
              </p:cNvSpPr>
              <p:nvPr/>
            </p:nvSpPr>
            <p:spPr>
              <a:xfrm>
                <a:off x="189082" y="1575484"/>
                <a:ext cx="11813836" cy="2096575"/>
              </a:xfrm>
              <a:prstGeom prst="rect">
                <a:avLst/>
              </a:prstGeom>
              <a:blipFill>
                <a:blip r:embed="rId2"/>
                <a:stretch>
                  <a:fillRect l="-1134" t="-6069" b="-9249"/>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6C55EEC-D53F-4F3A-BB68-026CA9FC5A32}"/>
                  </a:ext>
                </a:extLst>
              </p:cNvPr>
              <p:cNvSpPr txBox="1">
                <a:spLocks/>
              </p:cNvSpPr>
              <p:nvPr/>
            </p:nvSpPr>
            <p:spPr>
              <a:xfrm>
                <a:off x="211259" y="3672059"/>
                <a:ext cx="11682166" cy="318594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3"/>
                  </a:buBlip>
                  <a:tabLst>
                    <a:tab pos="629920" algn="l"/>
                  </a:tabLst>
                </a:pPr>
                <a:r>
                  <a:rPr lang="fr-FR" sz="2800" b="1">
                    <a:solidFill>
                      <a:srgbClr val="0000FF"/>
                    </a:solidFill>
                    <a:ea typeface="Times New Roman" panose="02020603050405020304" pitchFamily="18" charset="0"/>
                  </a:rPr>
                  <a:t>Lời giải</a:t>
                </a:r>
              </a:p>
              <a:p>
                <a:r>
                  <a:rPr lang="en-US" sz="2400"/>
                  <a:t>a) Trong mp(ABCD) gọi</a:t>
                </a:r>
              </a:p>
              <a:p>
                <a14:m>
                  <m:oMath xmlns:m="http://schemas.openxmlformats.org/officeDocument/2006/math">
                    <m:r>
                      <a:rPr lang="en-US" sz="2400" i="1">
                        <a:latin typeface="Cambria Math" panose="02040503050406030204" pitchFamily="18" charset="0"/>
                      </a:rPr>
                      <m:t>𝐸</m:t>
                    </m:r>
                    <m:r>
                      <a:rPr lang="en-US" sz="2400" i="1">
                        <a:latin typeface="Cambria Math" panose="02040503050406030204" pitchFamily="18" charset="0"/>
                      </a:rPr>
                      <m:t>=</m:t>
                    </m:r>
                    <m:r>
                      <a:rPr lang="en-US" sz="2400" i="1">
                        <a:latin typeface="Cambria Math" panose="02040503050406030204" pitchFamily="18" charset="0"/>
                      </a:rPr>
                      <m:t>𝐴𝐷</m:t>
                    </m:r>
                    <m:r>
                      <a:rPr lang="en-US" sz="2400" i="1">
                        <a:latin typeface="Cambria Math" panose="02040503050406030204" pitchFamily="18" charset="0"/>
                      </a:rPr>
                      <m:t>∩</m:t>
                    </m:r>
                    <m:r>
                      <a:rPr lang="en-US" sz="2400" i="1">
                        <a:latin typeface="Cambria Math" panose="02040503050406030204" pitchFamily="18" charset="0"/>
                      </a:rPr>
                      <m:t>𝐵𝐶</m:t>
                    </m:r>
                    <m:r>
                      <a:rPr lang="en-US" sz="2400" i="1">
                        <a:latin typeface="Cambria Math" panose="02040503050406030204" pitchFamily="18" charset="0"/>
                      </a:rPr>
                      <m:t>⇒</m:t>
                    </m:r>
                    <m:d>
                      <m:dPr>
                        <m:begChr m:val="{"/>
                        <m:endChr m:val=""/>
                        <m:ctrlPr>
                          <a:rPr lang="en-US" sz="2400" i="1">
                            <a:latin typeface="Cambria Math" panose="02040503050406030204" pitchFamily="18" charset="0"/>
                          </a:rPr>
                        </m:ctrlPr>
                      </m:dPr>
                      <m:e>
                        <m:eqArr>
                          <m:eqArrPr>
                            <m:ctrlPr>
                              <a:rPr lang="en-US" sz="2400" i="1">
                                <a:latin typeface="Cambria Math" panose="02040503050406030204" pitchFamily="18" charset="0"/>
                              </a:rPr>
                            </m:ctrlPr>
                          </m:eqArrPr>
                          <m:e>
                            <m:r>
                              <a:rPr lang="en-US" sz="2400" i="1">
                                <a:latin typeface="Cambria Math" panose="02040503050406030204" pitchFamily="18" charset="0"/>
                              </a:rPr>
                              <m:t>𝐸</m:t>
                            </m:r>
                            <m:r>
                              <a:rPr lang="en-US" sz="2400" i="1">
                                <a:latin typeface="Cambria Math" panose="02040503050406030204" pitchFamily="18" charset="0"/>
                              </a:rPr>
                              <m:t>∈</m:t>
                            </m:r>
                            <m:r>
                              <a:rPr lang="en-US" sz="2400" i="1">
                                <a:latin typeface="Cambria Math" panose="02040503050406030204" pitchFamily="18" charset="0"/>
                              </a:rPr>
                              <m:t>𝐴𝐷</m:t>
                            </m:r>
                            <m:r>
                              <a:rPr lang="en-US" sz="2400" i="1">
                                <a:latin typeface="Cambria Math" panose="02040503050406030204" pitchFamily="18" charset="0"/>
                              </a:rPr>
                              <m:t>⊂(</m:t>
                            </m:r>
                            <m:r>
                              <a:rPr lang="en-US" sz="2400" i="1">
                                <a:latin typeface="Cambria Math" panose="02040503050406030204" pitchFamily="18" charset="0"/>
                              </a:rPr>
                              <m:t>𝐴𝑀𝐷</m:t>
                            </m:r>
                            <m:r>
                              <a:rPr lang="en-US" sz="2400" i="1">
                                <a:latin typeface="Cambria Math" panose="02040503050406030204" pitchFamily="18" charset="0"/>
                              </a:rPr>
                              <m:t>)</m:t>
                            </m:r>
                          </m:e>
                          <m:e>
                            <m:r>
                              <a:rPr lang="en-US" sz="2400" i="1">
                                <a:latin typeface="Cambria Math" panose="02040503050406030204" pitchFamily="18" charset="0"/>
                              </a:rPr>
                              <m:t>𝐸</m:t>
                            </m:r>
                            <m:r>
                              <a:rPr lang="en-US" sz="2400" i="1">
                                <a:latin typeface="Cambria Math" panose="02040503050406030204" pitchFamily="18" charset="0"/>
                              </a:rPr>
                              <m:t>∈</m:t>
                            </m:r>
                            <m:r>
                              <a:rPr lang="en-US" sz="2400" i="1">
                                <a:latin typeface="Cambria Math" panose="02040503050406030204" pitchFamily="18" charset="0"/>
                              </a:rPr>
                              <m:t>𝐵𝐶</m:t>
                            </m:r>
                            <m:r>
                              <a:rPr lang="en-US" sz="2400" i="1">
                                <a:latin typeface="Cambria Math" panose="02040503050406030204" pitchFamily="18" charset="0"/>
                              </a:rPr>
                              <m:t>⊂(</m:t>
                            </m:r>
                            <m:r>
                              <a:rPr lang="en-US" sz="2400" i="1">
                                <a:latin typeface="Cambria Math" panose="02040503050406030204" pitchFamily="18" charset="0"/>
                              </a:rPr>
                              <m:t>𝑆𝐵𝐶</m:t>
                            </m:r>
                            <m:r>
                              <a:rPr lang="en-US" sz="2400" i="1">
                                <a:latin typeface="Cambria Math" panose="02040503050406030204" pitchFamily="18" charset="0"/>
                              </a:rPr>
                              <m:t>)</m:t>
                            </m:r>
                          </m:e>
                        </m:eqArr>
                      </m:e>
                    </m:d>
                  </m:oMath>
                </a14:m>
                <a:r>
                  <a:rPr lang="en-US" sz="2400"/>
                  <a:t>  </a:t>
                </a:r>
              </a:p>
              <a:p>
                <a14:m>
                  <m:oMath xmlns:m="http://schemas.openxmlformats.org/officeDocument/2006/math">
                    <m:r>
                      <a:rPr lang="en-US" sz="2400" i="1">
                        <a:latin typeface="Cambria Math" panose="02040503050406030204" pitchFamily="18" charset="0"/>
                      </a:rPr>
                      <m:t>⇒</m:t>
                    </m:r>
                    <m:r>
                      <a:rPr lang="en-US" sz="2400" i="1">
                        <a:latin typeface="Cambria Math" panose="02040503050406030204" pitchFamily="18" charset="0"/>
                      </a:rPr>
                      <m:t>𝐸</m:t>
                    </m:r>
                    <m:r>
                      <a:rPr lang="en-US" sz="2400" i="1">
                        <a:latin typeface="Cambria Math" panose="02040503050406030204" pitchFamily="18" charset="0"/>
                      </a:rPr>
                      <m:t>∈(</m:t>
                    </m:r>
                    <m:r>
                      <a:rPr lang="en-US" sz="2400" i="1">
                        <a:latin typeface="Cambria Math" panose="02040503050406030204" pitchFamily="18" charset="0"/>
                      </a:rPr>
                      <m:t>𝐴𝑀𝐷</m:t>
                    </m:r>
                    <m:r>
                      <a:rPr lang="en-US" sz="2400" i="1">
                        <a:latin typeface="Cambria Math" panose="02040503050406030204" pitchFamily="18" charset="0"/>
                      </a:rPr>
                      <m:t>)∩(</m:t>
                    </m:r>
                    <m:r>
                      <a:rPr lang="en-US" sz="2400" i="1">
                        <a:latin typeface="Cambria Math" panose="02040503050406030204" pitchFamily="18" charset="0"/>
                      </a:rPr>
                      <m:t>𝑆𝐵𝐶</m:t>
                    </m:r>
                    <m:r>
                      <a:rPr lang="en-US" sz="2400" i="1">
                        <a:latin typeface="Cambria Math" panose="02040503050406030204" pitchFamily="18" charset="0"/>
                      </a:rPr>
                      <m:t>)</m:t>
                    </m:r>
                  </m:oMath>
                </a14:m>
                <a:r>
                  <a:rPr lang="en-US" sz="2400"/>
                  <a:t> (1).</a:t>
                </a:r>
              </a:p>
              <a:p>
                <a:r>
                  <a:rPr lang="en-US" sz="2400"/>
                  <a:t>Có </a:t>
                </a:r>
                <a14:m>
                  <m:oMath xmlns:m="http://schemas.openxmlformats.org/officeDocument/2006/math">
                    <m:d>
                      <m:dPr>
                        <m:begChr m:val="{"/>
                        <m:endChr m:val=""/>
                        <m:ctrlPr>
                          <a:rPr lang="en-US" sz="2400" i="1">
                            <a:latin typeface="Cambria Math" panose="02040503050406030204" pitchFamily="18" charset="0"/>
                          </a:rPr>
                        </m:ctrlPr>
                      </m:dPr>
                      <m:e>
                        <m:eqArr>
                          <m:eqArrPr>
                            <m:ctrlPr>
                              <a:rPr lang="en-US" sz="2400" i="1">
                                <a:latin typeface="Cambria Math" panose="02040503050406030204" pitchFamily="18" charset="0"/>
                              </a:rPr>
                            </m:ctrlPr>
                          </m:eqArrPr>
                          <m:e>
                            <m:r>
                              <a:rPr lang="en-US" sz="2400" i="1">
                                <a:latin typeface="Cambria Math" panose="02040503050406030204" pitchFamily="18" charset="0"/>
                              </a:rPr>
                              <m:t>𝑀</m:t>
                            </m:r>
                            <m:r>
                              <a:rPr lang="en-US" sz="2400" i="1">
                                <a:latin typeface="Cambria Math" panose="02040503050406030204" pitchFamily="18" charset="0"/>
                              </a:rPr>
                              <m:t>∈(</m:t>
                            </m:r>
                            <m:r>
                              <a:rPr lang="en-US" sz="2400" i="1">
                                <a:latin typeface="Cambria Math" panose="02040503050406030204" pitchFamily="18" charset="0"/>
                              </a:rPr>
                              <m:t>𝐴𝑀𝐷</m:t>
                            </m:r>
                            <m:r>
                              <a:rPr lang="en-US" sz="2400" i="1">
                                <a:latin typeface="Cambria Math" panose="02040503050406030204" pitchFamily="18" charset="0"/>
                              </a:rPr>
                              <m:t>)</m:t>
                            </m:r>
                          </m:e>
                          <m:e>
                            <m:r>
                              <a:rPr lang="en-US" sz="2400" i="1">
                                <a:latin typeface="Cambria Math" panose="02040503050406030204" pitchFamily="18" charset="0"/>
                              </a:rPr>
                              <m:t>𝑀</m:t>
                            </m:r>
                            <m:r>
                              <a:rPr lang="en-US" sz="2400" i="1">
                                <a:latin typeface="Cambria Math" panose="02040503050406030204" pitchFamily="18" charset="0"/>
                              </a:rPr>
                              <m:t>∈</m:t>
                            </m:r>
                            <m:r>
                              <a:rPr lang="en-US" sz="2400" i="1">
                                <a:latin typeface="Cambria Math" panose="02040503050406030204" pitchFamily="18" charset="0"/>
                              </a:rPr>
                              <m:t>𝑆𝐵</m:t>
                            </m:r>
                            <m:r>
                              <a:rPr lang="en-US" sz="2400" i="1">
                                <a:latin typeface="Cambria Math" panose="02040503050406030204" pitchFamily="18" charset="0"/>
                              </a:rPr>
                              <m:t>⊂(</m:t>
                            </m:r>
                            <m:r>
                              <a:rPr lang="en-US" sz="2400" i="1">
                                <a:latin typeface="Cambria Math" panose="02040503050406030204" pitchFamily="18" charset="0"/>
                              </a:rPr>
                              <m:t>𝑆𝐵𝐶</m:t>
                            </m:r>
                            <m:r>
                              <a:rPr lang="en-US" sz="2400" i="1">
                                <a:latin typeface="Cambria Math" panose="02040503050406030204" pitchFamily="18" charset="0"/>
                              </a:rPr>
                              <m:t>)</m:t>
                            </m:r>
                          </m:e>
                        </m:eqArr>
                      </m:e>
                    </m:d>
                    <m:r>
                      <a:rPr lang="en-US" sz="2400" i="1">
                        <a:latin typeface="Cambria Math" panose="02040503050406030204" pitchFamily="18" charset="0"/>
                      </a:rPr>
                      <m:t>⇒</m:t>
                    </m:r>
                    <m:r>
                      <a:rPr lang="en-US" sz="2400" i="1">
                        <a:latin typeface="Cambria Math" panose="02040503050406030204" pitchFamily="18" charset="0"/>
                      </a:rPr>
                      <m:t>𝑀</m:t>
                    </m:r>
                    <m:r>
                      <a:rPr lang="en-US" sz="2400" i="1">
                        <a:latin typeface="Cambria Math" panose="02040503050406030204" pitchFamily="18" charset="0"/>
                      </a:rPr>
                      <m:t>∈(</m:t>
                    </m:r>
                    <m:r>
                      <a:rPr lang="en-US" sz="2400" i="1">
                        <a:latin typeface="Cambria Math" panose="02040503050406030204" pitchFamily="18" charset="0"/>
                      </a:rPr>
                      <m:t>𝐴𝑀𝐷</m:t>
                    </m:r>
                    <m:r>
                      <a:rPr lang="en-US" sz="2400" i="1">
                        <a:latin typeface="Cambria Math" panose="02040503050406030204" pitchFamily="18" charset="0"/>
                      </a:rPr>
                      <m:t>)∩(</m:t>
                    </m:r>
                    <m:r>
                      <a:rPr lang="en-US" sz="2400" i="1">
                        <a:latin typeface="Cambria Math" panose="02040503050406030204" pitchFamily="18" charset="0"/>
                      </a:rPr>
                      <m:t>𝑆𝐵𝐶</m:t>
                    </m:r>
                    <m:r>
                      <a:rPr lang="en-US" sz="2400" i="1">
                        <a:latin typeface="Cambria Math" panose="02040503050406030204" pitchFamily="18" charset="0"/>
                      </a:rPr>
                      <m:t>)</m:t>
                    </m:r>
                  </m:oMath>
                </a14:m>
                <a:r>
                  <a:rPr lang="en-US" sz="2400"/>
                  <a:t>  (2).</a:t>
                </a:r>
              </a:p>
              <a:p>
                <a:pPr lvl="0"/>
                <a:endParaRPr lang="en-US"/>
              </a:p>
            </p:txBody>
          </p:sp>
        </mc:Choice>
        <mc:Fallback xmlns="">
          <p:sp>
            <p:nvSpPr>
              <p:cNvPr id="12" name="Content Placeholder 2">
                <a:extLst>
                  <a:ext uri="{FF2B5EF4-FFF2-40B4-BE49-F238E27FC236}">
                    <a16:creationId xmlns:a16="http://schemas.microsoft.com/office/drawing/2014/main" id="{16C55EEC-D53F-4F3A-BB68-026CA9FC5A32}"/>
                  </a:ext>
                </a:extLst>
              </p:cNvPr>
              <p:cNvSpPr txBox="1">
                <a:spLocks noRot="1" noChangeAspect="1" noMove="1" noResize="1" noEditPoints="1" noAdjustHandles="1" noChangeArrowheads="1" noChangeShapeType="1" noTextEdit="1"/>
              </p:cNvSpPr>
              <p:nvPr/>
            </p:nvSpPr>
            <p:spPr>
              <a:xfrm>
                <a:off x="211259" y="3672059"/>
                <a:ext cx="11682166" cy="3185941"/>
              </a:xfrm>
              <a:prstGeom prst="rect">
                <a:avLst/>
              </a:prstGeom>
              <a:blipFill>
                <a:blip r:embed="rId4"/>
                <a:stretch>
                  <a:fillRect l="-731" t="-191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1869830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FEE226F-99DA-43AA-A114-EC024740818A}"/>
                  </a:ext>
                </a:extLst>
              </p:cNvPr>
              <p:cNvSpPr txBox="1">
                <a:spLocks/>
              </p:cNvSpPr>
              <p:nvPr/>
            </p:nvSpPr>
            <p:spPr>
              <a:xfrm>
                <a:off x="189082" y="1575484"/>
                <a:ext cx="11813836" cy="209657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a:t>Cho hình chóp S.ABCD có AD không song song với BC. Lấy M thuộc SB và O là giao điểm AC với BD.</a:t>
                </a:r>
              </a:p>
              <a:p>
                <a:r>
                  <a:rPr lang="en-US"/>
                  <a:t>a) Tìm giao điểm N của SC với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𝐴𝑀𝐶</m:t>
                        </m:r>
                      </m:e>
                    </m:d>
                  </m:oMath>
                </a14:m>
                <a:r>
                  <a:rPr lang="en-US"/>
                  <a:t>.</a:t>
                </a:r>
              </a:p>
              <a:p>
                <a:r>
                  <a:rPr lang="en-US"/>
                  <a:t>b) AN cắt DM tại I. Chứng minh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𝑂</m:t>
                    </m:r>
                  </m:oMath>
                </a14:m>
                <a:r>
                  <a:rPr lang="en-US"/>
                  <a:t> thẳng hàng.</a:t>
                </a:r>
              </a:p>
            </p:txBody>
          </p:sp>
        </mc:Choice>
        <mc:Fallback xmlns="">
          <p:sp>
            <p:nvSpPr>
              <p:cNvPr id="11" name="Content Placeholder 2">
                <a:extLst>
                  <a:ext uri="{FF2B5EF4-FFF2-40B4-BE49-F238E27FC236}">
                    <a16:creationId xmlns:a16="http://schemas.microsoft.com/office/drawing/2014/main" id="{4FEE226F-99DA-43AA-A114-EC024740818A}"/>
                  </a:ext>
                </a:extLst>
              </p:cNvPr>
              <p:cNvSpPr txBox="1">
                <a:spLocks noRot="1" noChangeAspect="1" noMove="1" noResize="1" noEditPoints="1" noAdjustHandles="1" noChangeArrowheads="1" noChangeShapeType="1" noTextEdit="1"/>
              </p:cNvSpPr>
              <p:nvPr/>
            </p:nvSpPr>
            <p:spPr>
              <a:xfrm>
                <a:off x="189082" y="1575484"/>
                <a:ext cx="11813836" cy="2096575"/>
              </a:xfrm>
              <a:prstGeom prst="rect">
                <a:avLst/>
              </a:prstGeom>
              <a:blipFill>
                <a:blip r:embed="rId2"/>
                <a:stretch>
                  <a:fillRect l="-1134" t="-6069" b="-9249"/>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6C55EEC-D53F-4F3A-BB68-026CA9FC5A32}"/>
                  </a:ext>
                </a:extLst>
              </p:cNvPr>
              <p:cNvSpPr txBox="1">
                <a:spLocks/>
              </p:cNvSpPr>
              <p:nvPr/>
            </p:nvSpPr>
            <p:spPr>
              <a:xfrm>
                <a:off x="211259" y="3672059"/>
                <a:ext cx="11682166" cy="318594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3"/>
                  </a:buBlip>
                  <a:tabLst>
                    <a:tab pos="629920" algn="l"/>
                  </a:tabLst>
                </a:pPr>
                <a:r>
                  <a:rPr lang="fr-FR" sz="2800" b="1">
                    <a:solidFill>
                      <a:srgbClr val="0000FF"/>
                    </a:solidFill>
                    <a:ea typeface="Times New Roman" panose="02020603050405020304" pitchFamily="18" charset="0"/>
                  </a:rPr>
                  <a:t>Lời giải</a:t>
                </a:r>
              </a:p>
              <a:p>
                <a:r>
                  <a:rPr lang="en-US" sz="2800"/>
                  <a:t>Từ (1) và (2) suy ra </a:t>
                </a:r>
                <a14:m>
                  <m:oMath xmlns:m="http://schemas.openxmlformats.org/officeDocument/2006/math">
                    <m:r>
                      <a:rPr lang="en-US" sz="2800" i="1">
                        <a:latin typeface="Cambria Math" panose="02040503050406030204" pitchFamily="18" charset="0"/>
                      </a:rPr>
                      <m:t>(</m:t>
                    </m:r>
                    <m:func>
                      <m:funcPr>
                        <m:ctrlPr>
                          <a:rPr lang="en-US" sz="2800" i="1">
                            <a:latin typeface="Cambria Math" panose="02040503050406030204" pitchFamily="18" charset="0"/>
                          </a:rPr>
                        </m:ctrlPr>
                      </m:funcPr>
                      <m:fName>
                        <m:r>
                          <a:rPr lang="en-US" sz="2800" i="1">
                            <a:latin typeface="Cambria Math" panose="02040503050406030204" pitchFamily="18" charset="0"/>
                          </a:rPr>
                          <m:t>𝐴𝑀𝐷</m:t>
                        </m:r>
                      </m:fName>
                      <m:e>
                        <m:r>
                          <a:rPr lang="en-US" sz="2800" i="1">
                            <a:latin typeface="Cambria Math" panose="02040503050406030204" pitchFamily="18" charset="0"/>
                          </a:rPr>
                          <m:t>)</m:t>
                        </m:r>
                      </m:e>
                    </m:func>
                    <m:r>
                      <a:rPr lang="en-US" sz="2800" i="1">
                        <a:latin typeface="Cambria Math" panose="02040503050406030204" pitchFamily="18" charset="0"/>
                      </a:rPr>
                      <m:t>∩(</m:t>
                    </m:r>
                    <m:func>
                      <m:funcPr>
                        <m:ctrlPr>
                          <a:rPr lang="en-US" sz="2800" i="1">
                            <a:latin typeface="Cambria Math" panose="02040503050406030204" pitchFamily="18" charset="0"/>
                          </a:rPr>
                        </m:ctrlPr>
                      </m:funcPr>
                      <m:fName>
                        <m:r>
                          <a:rPr lang="en-US" sz="2800" i="1">
                            <a:latin typeface="Cambria Math" panose="02040503050406030204" pitchFamily="18" charset="0"/>
                          </a:rPr>
                          <m:t>𝑆𝐵𝐶</m:t>
                        </m:r>
                      </m:fName>
                      <m:e>
                        <m:r>
                          <a:rPr lang="en-US" sz="2800" i="1">
                            <a:latin typeface="Cambria Math" panose="02040503050406030204" pitchFamily="18" charset="0"/>
                          </a:rPr>
                          <m:t>)</m:t>
                        </m:r>
                      </m:e>
                    </m:func>
                    <m:r>
                      <a:rPr lang="en-US" sz="2800" i="1">
                        <a:latin typeface="Cambria Math" panose="02040503050406030204" pitchFamily="18" charset="0"/>
                      </a:rPr>
                      <m:t>=</m:t>
                    </m:r>
                    <m:r>
                      <a:rPr lang="en-US" sz="2800" i="1">
                        <a:latin typeface="Cambria Math" panose="02040503050406030204" pitchFamily="18" charset="0"/>
                      </a:rPr>
                      <m:t>𝐸𝑀</m:t>
                    </m:r>
                  </m:oMath>
                </a14:m>
                <a:endParaRPr lang="en-US" sz="2800"/>
              </a:p>
              <a:p>
                <a:r>
                  <a:rPr lang="en-US" sz="2800"/>
                  <a:t>Trong mp(SBC) gọi</a:t>
                </a:r>
              </a:p>
              <a:p>
                <a14:m>
                  <m:oMath xmlns:m="http://schemas.openxmlformats.org/officeDocument/2006/math">
                    <m:r>
                      <a:rPr lang="en-US" sz="2800" i="1">
                        <a:latin typeface="Cambria Math" panose="02040503050406030204" pitchFamily="18" charset="0"/>
                      </a:rPr>
                      <m:t>𝑁</m:t>
                    </m:r>
                    <m:r>
                      <a:rPr lang="en-US" sz="2800" i="1">
                        <a:latin typeface="Cambria Math" panose="02040503050406030204" pitchFamily="18" charset="0"/>
                      </a:rPr>
                      <m:t>=</m:t>
                    </m:r>
                    <m:r>
                      <a:rPr lang="en-US" sz="2800" i="1">
                        <a:latin typeface="Cambria Math" panose="02040503050406030204" pitchFamily="18" charset="0"/>
                      </a:rPr>
                      <m:t>𝑆𝐶</m:t>
                    </m:r>
                    <m:r>
                      <a:rPr lang="en-US" sz="2800" i="1">
                        <a:latin typeface="Cambria Math" panose="02040503050406030204" pitchFamily="18" charset="0"/>
                      </a:rPr>
                      <m:t>∩</m:t>
                    </m:r>
                    <m:r>
                      <a:rPr lang="en-US" sz="2800" i="1">
                        <a:latin typeface="Cambria Math" panose="02040503050406030204" pitchFamily="18" charset="0"/>
                      </a:rPr>
                      <m:t>𝐸𝑀</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eqArr>
                          <m:eqArrPr>
                            <m:ctrlPr>
                              <a:rPr lang="en-US" sz="2800" i="1">
                                <a:latin typeface="Cambria Math" panose="02040503050406030204" pitchFamily="18" charset="0"/>
                              </a:rPr>
                            </m:ctrlPr>
                          </m:eqArrPr>
                          <m:e>
                            <m:r>
                              <a:rPr lang="en-US" sz="2800" i="1">
                                <a:latin typeface="Cambria Math" panose="02040503050406030204" pitchFamily="18" charset="0"/>
                              </a:rPr>
                              <m:t>𝑁</m:t>
                            </m:r>
                            <m:r>
                              <a:rPr lang="en-US" sz="2800" i="1">
                                <a:latin typeface="Cambria Math" panose="02040503050406030204" pitchFamily="18" charset="0"/>
                              </a:rPr>
                              <m:t>∈</m:t>
                            </m:r>
                            <m:r>
                              <a:rPr lang="en-US" sz="2800" i="1">
                                <a:latin typeface="Cambria Math" panose="02040503050406030204" pitchFamily="18" charset="0"/>
                              </a:rPr>
                              <m:t>𝑆𝐶</m:t>
                            </m:r>
                          </m:e>
                          <m:e>
                            <m:r>
                              <a:rPr lang="en-US" sz="2800" i="1">
                                <a:latin typeface="Cambria Math" panose="02040503050406030204" pitchFamily="18" charset="0"/>
                              </a:rPr>
                              <m:t>𝑁</m:t>
                            </m:r>
                            <m:r>
                              <a:rPr lang="en-US" sz="2800" i="1">
                                <a:latin typeface="Cambria Math" panose="02040503050406030204" pitchFamily="18" charset="0"/>
                              </a:rPr>
                              <m:t>∈</m:t>
                            </m:r>
                            <m:r>
                              <a:rPr lang="en-US" sz="2800" i="1">
                                <a:latin typeface="Cambria Math" panose="02040503050406030204" pitchFamily="18" charset="0"/>
                              </a:rPr>
                              <m:t>𝐸𝑀</m:t>
                            </m:r>
                            <m:r>
                              <a:rPr lang="en-US" sz="2800" i="1">
                                <a:latin typeface="Cambria Math" panose="02040503050406030204" pitchFamily="18" charset="0"/>
                              </a:rPr>
                              <m:t>⊂(</m:t>
                            </m:r>
                            <m:r>
                              <a:rPr lang="en-US" sz="2800" i="1">
                                <a:latin typeface="Cambria Math" panose="02040503050406030204" pitchFamily="18" charset="0"/>
                              </a:rPr>
                              <m:t>𝐴𝑀𝐷</m:t>
                            </m:r>
                            <m:r>
                              <a:rPr lang="en-US" sz="2800" i="1">
                                <a:latin typeface="Cambria Math" panose="02040503050406030204" pitchFamily="18" charset="0"/>
                              </a:rPr>
                              <m:t>)</m:t>
                            </m:r>
                          </m:e>
                        </m:eqArr>
                      </m:e>
                    </m:d>
                  </m:oMath>
                </a14:m>
                <a:r>
                  <a:rPr lang="en-US" sz="2800"/>
                  <a:t> </a:t>
                </a:r>
              </a:p>
              <a:p>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𝑁</m:t>
                    </m:r>
                    <m:r>
                      <a:rPr lang="en-US" sz="2800" i="1">
                        <a:latin typeface="Cambria Math" panose="02040503050406030204" pitchFamily="18" charset="0"/>
                      </a:rPr>
                      <m:t>=</m:t>
                    </m:r>
                    <m:r>
                      <a:rPr lang="en-US" sz="2800" i="1">
                        <a:latin typeface="Cambria Math" panose="02040503050406030204" pitchFamily="18" charset="0"/>
                      </a:rPr>
                      <m:t>𝑆𝐶</m:t>
                    </m:r>
                    <m:r>
                      <a:rPr lang="en-US" sz="2800" i="1">
                        <a:latin typeface="Cambria Math" panose="02040503050406030204" pitchFamily="18" charset="0"/>
                      </a:rPr>
                      <m:t>∩(</m:t>
                    </m:r>
                    <m:r>
                      <a:rPr lang="en-US" sz="2800" i="1">
                        <a:latin typeface="Cambria Math" panose="02040503050406030204" pitchFamily="18" charset="0"/>
                      </a:rPr>
                      <m:t>𝐴𝑀𝐷</m:t>
                    </m:r>
                    <m:r>
                      <a:rPr lang="en-US" sz="2800" i="1">
                        <a:latin typeface="Cambria Math" panose="02040503050406030204" pitchFamily="18" charset="0"/>
                      </a:rPr>
                      <m:t>)</m:t>
                    </m:r>
                  </m:oMath>
                </a14:m>
                <a:endParaRPr lang="en-US" sz="2800"/>
              </a:p>
              <a:p>
                <a:pPr lvl="0"/>
                <a:endParaRPr lang="en-US"/>
              </a:p>
            </p:txBody>
          </p:sp>
        </mc:Choice>
        <mc:Fallback xmlns="">
          <p:sp>
            <p:nvSpPr>
              <p:cNvPr id="12" name="Content Placeholder 2">
                <a:extLst>
                  <a:ext uri="{FF2B5EF4-FFF2-40B4-BE49-F238E27FC236}">
                    <a16:creationId xmlns:a16="http://schemas.microsoft.com/office/drawing/2014/main" id="{16C55EEC-D53F-4F3A-BB68-026CA9FC5A32}"/>
                  </a:ext>
                </a:extLst>
              </p:cNvPr>
              <p:cNvSpPr txBox="1">
                <a:spLocks noRot="1" noChangeAspect="1" noMove="1" noResize="1" noEditPoints="1" noAdjustHandles="1" noChangeArrowheads="1" noChangeShapeType="1" noTextEdit="1"/>
              </p:cNvSpPr>
              <p:nvPr/>
            </p:nvSpPr>
            <p:spPr>
              <a:xfrm>
                <a:off x="211259" y="3672059"/>
                <a:ext cx="11682166" cy="3185941"/>
              </a:xfrm>
              <a:prstGeom prst="rect">
                <a:avLst/>
              </a:prstGeom>
              <a:blipFill>
                <a:blip r:embed="rId4"/>
                <a:stretch>
                  <a:fillRect l="-939" t="-191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384338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FEE226F-99DA-43AA-A114-EC024740818A}"/>
                  </a:ext>
                </a:extLst>
              </p:cNvPr>
              <p:cNvSpPr txBox="1">
                <a:spLocks/>
              </p:cNvSpPr>
              <p:nvPr/>
            </p:nvSpPr>
            <p:spPr>
              <a:xfrm>
                <a:off x="189082" y="1575484"/>
                <a:ext cx="11813836" cy="209657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a:t>Cho hình chóp S.ABCD có AD không song song với BC. Lấy M thuộc SB và O là giao điểm AC với BD.</a:t>
                </a:r>
              </a:p>
              <a:p>
                <a:r>
                  <a:rPr lang="en-US"/>
                  <a:t>a) Tìm giao điểm N của SC với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𝐴𝑀𝐶</m:t>
                        </m:r>
                      </m:e>
                    </m:d>
                  </m:oMath>
                </a14:m>
                <a:r>
                  <a:rPr lang="en-US"/>
                  <a:t>.</a:t>
                </a:r>
              </a:p>
              <a:p>
                <a:r>
                  <a:rPr lang="en-US"/>
                  <a:t>b) AN cắt DM tại I. Chứng minh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𝑂</m:t>
                    </m:r>
                  </m:oMath>
                </a14:m>
                <a:r>
                  <a:rPr lang="en-US"/>
                  <a:t> thẳng hàng.</a:t>
                </a:r>
              </a:p>
            </p:txBody>
          </p:sp>
        </mc:Choice>
        <mc:Fallback xmlns="">
          <p:sp>
            <p:nvSpPr>
              <p:cNvPr id="11" name="Content Placeholder 2">
                <a:extLst>
                  <a:ext uri="{FF2B5EF4-FFF2-40B4-BE49-F238E27FC236}">
                    <a16:creationId xmlns:a16="http://schemas.microsoft.com/office/drawing/2014/main" id="{4FEE226F-99DA-43AA-A114-EC024740818A}"/>
                  </a:ext>
                </a:extLst>
              </p:cNvPr>
              <p:cNvSpPr txBox="1">
                <a:spLocks noRot="1" noChangeAspect="1" noMove="1" noResize="1" noEditPoints="1" noAdjustHandles="1" noChangeArrowheads="1" noChangeShapeType="1" noTextEdit="1"/>
              </p:cNvSpPr>
              <p:nvPr/>
            </p:nvSpPr>
            <p:spPr>
              <a:xfrm>
                <a:off x="189082" y="1575484"/>
                <a:ext cx="11813836" cy="2096575"/>
              </a:xfrm>
              <a:prstGeom prst="rect">
                <a:avLst/>
              </a:prstGeom>
              <a:blipFill>
                <a:blip r:embed="rId2"/>
                <a:stretch>
                  <a:fillRect l="-1134" t="-6069" b="-9249"/>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6C55EEC-D53F-4F3A-BB68-026CA9FC5A32}"/>
                  </a:ext>
                </a:extLst>
              </p:cNvPr>
              <p:cNvSpPr txBox="1">
                <a:spLocks/>
              </p:cNvSpPr>
              <p:nvPr/>
            </p:nvSpPr>
            <p:spPr>
              <a:xfrm>
                <a:off x="211259" y="3672059"/>
                <a:ext cx="11682166" cy="318594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3"/>
                  </a:buBlip>
                  <a:tabLst>
                    <a:tab pos="629920" algn="l"/>
                  </a:tabLst>
                </a:pPr>
                <a:r>
                  <a:rPr lang="fr-FR" sz="2800" b="1">
                    <a:solidFill>
                      <a:srgbClr val="0000FF"/>
                    </a:solidFill>
                    <a:ea typeface="Times New Roman" panose="02020603050405020304" pitchFamily="18" charset="0"/>
                  </a:rPr>
                  <a:t>Lời giải</a:t>
                </a:r>
              </a:p>
              <a:p>
                <a:r>
                  <a:rPr lang="en-US"/>
                  <a:t>b) </a:t>
                </a:r>
                <a:r>
                  <a:rPr lang="en-US" sz="2800"/>
                  <a:t>Có </a:t>
                </a:r>
                <a14:m>
                  <m:oMath xmlns:m="http://schemas.openxmlformats.org/officeDocument/2006/math">
                    <m:r>
                      <a:rPr lang="en-US" sz="2800" i="1">
                        <a:latin typeface="Cambria Math" panose="02040503050406030204" pitchFamily="18" charset="0"/>
                      </a:rPr>
                      <m:t>𝑆</m:t>
                    </m:r>
                    <m:r>
                      <a:rPr lang="en-US" sz="2800" i="1">
                        <a:latin typeface="Cambria Math" panose="02040503050406030204" pitchFamily="18" charset="0"/>
                      </a:rPr>
                      <m:t>∈(</m:t>
                    </m:r>
                    <m:r>
                      <a:rPr lang="en-US" sz="2800" i="1">
                        <a:latin typeface="Cambria Math" panose="02040503050406030204" pitchFamily="18" charset="0"/>
                      </a:rPr>
                      <m:t>𝑆𝐴𝐶</m:t>
                    </m:r>
                    <m:r>
                      <a:rPr lang="en-US" sz="2800" i="1">
                        <a:latin typeface="Cambria Math" panose="02040503050406030204" pitchFamily="18" charset="0"/>
                      </a:rPr>
                      <m:t>)∩(</m:t>
                    </m:r>
                    <m:r>
                      <a:rPr lang="en-US" sz="2800" i="1">
                        <a:latin typeface="Cambria Math" panose="02040503050406030204" pitchFamily="18" charset="0"/>
                      </a:rPr>
                      <m:t>𝑆𝐵𝐷</m:t>
                    </m:r>
                    <m:r>
                      <a:rPr lang="en-US" sz="2800" i="1">
                        <a:latin typeface="Cambria Math" panose="02040503050406030204" pitchFamily="18" charset="0"/>
                      </a:rPr>
                      <m:t>)</m:t>
                    </m:r>
                  </m:oMath>
                </a14:m>
                <a:r>
                  <a:rPr lang="en-US" sz="2800"/>
                  <a:t>  (3).</a:t>
                </a:r>
              </a:p>
              <a:p>
                <a:r>
                  <a:rPr lang="en-US" sz="2800"/>
                  <a:t>Có </a:t>
                </a:r>
                <a14:m>
                  <m:oMath xmlns:m="http://schemas.openxmlformats.org/officeDocument/2006/math">
                    <m:r>
                      <a:rPr lang="en-US" sz="2800" i="1">
                        <a:latin typeface="Cambria Math" panose="02040503050406030204" pitchFamily="18" charset="0"/>
                      </a:rPr>
                      <m:t>𝑂</m:t>
                    </m:r>
                    <m:r>
                      <a:rPr lang="en-US" sz="2800" i="1">
                        <a:latin typeface="Cambria Math" panose="02040503050406030204" pitchFamily="18" charset="0"/>
                      </a:rPr>
                      <m:t>=</m:t>
                    </m:r>
                    <m:r>
                      <a:rPr lang="en-US" sz="2800" i="1">
                        <a:latin typeface="Cambria Math" panose="02040503050406030204" pitchFamily="18" charset="0"/>
                      </a:rPr>
                      <m:t>𝐴𝐶</m:t>
                    </m:r>
                    <m:r>
                      <a:rPr lang="en-US" sz="2800" i="1">
                        <a:latin typeface="Cambria Math" panose="02040503050406030204" pitchFamily="18" charset="0"/>
                      </a:rPr>
                      <m:t>∩</m:t>
                    </m:r>
                    <m:r>
                      <a:rPr lang="en-US" sz="2800" i="1">
                        <a:latin typeface="Cambria Math" panose="02040503050406030204" pitchFamily="18" charset="0"/>
                      </a:rPr>
                      <m:t>𝐵𝐷</m:t>
                    </m:r>
                    <m:r>
                      <a:rPr lang="en-US" sz="2800" i="1">
                        <a:latin typeface="Cambria Math" panose="02040503050406030204" pitchFamily="18" charset="0"/>
                      </a:rPr>
                      <m:t>⇒</m:t>
                    </m:r>
                    <m:d>
                      <m:dPr>
                        <m:begChr m:val="{"/>
                        <m:endChr m:val=""/>
                        <m:ctrlPr>
                          <a:rPr lang="en-US" sz="2800" i="1">
                            <a:latin typeface="Cambria Math" panose="02040503050406030204" pitchFamily="18" charset="0"/>
                          </a:rPr>
                        </m:ctrlPr>
                      </m:dPr>
                      <m:e>
                        <m:eqArr>
                          <m:eqArrPr>
                            <m:ctrlPr>
                              <a:rPr lang="en-US" sz="2800" i="1">
                                <a:latin typeface="Cambria Math" panose="02040503050406030204" pitchFamily="18" charset="0"/>
                              </a:rPr>
                            </m:ctrlPr>
                          </m:eqArrPr>
                          <m:e>
                            <m:r>
                              <a:rPr lang="en-US" sz="2800" i="1">
                                <a:latin typeface="Cambria Math" panose="02040503050406030204" pitchFamily="18" charset="0"/>
                              </a:rPr>
                              <m:t>𝑂</m:t>
                            </m:r>
                            <m:r>
                              <a:rPr lang="en-US" sz="2800" i="1">
                                <a:latin typeface="Cambria Math" panose="02040503050406030204" pitchFamily="18" charset="0"/>
                              </a:rPr>
                              <m:t>∈</m:t>
                            </m:r>
                            <m:r>
                              <a:rPr lang="en-US" sz="2800" i="1">
                                <a:latin typeface="Cambria Math" panose="02040503050406030204" pitchFamily="18" charset="0"/>
                              </a:rPr>
                              <m:t>𝐴𝐶</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𝑆𝐴𝐶</m:t>
                                </m:r>
                              </m:e>
                            </m:d>
                          </m:e>
                          <m:e>
                            <m:r>
                              <a:rPr lang="en-US" sz="2800" i="1">
                                <a:latin typeface="Cambria Math" panose="02040503050406030204" pitchFamily="18" charset="0"/>
                              </a:rPr>
                              <m:t>𝑂</m:t>
                            </m:r>
                            <m:r>
                              <a:rPr lang="en-US" sz="2800" i="1">
                                <a:latin typeface="Cambria Math" panose="02040503050406030204" pitchFamily="18" charset="0"/>
                              </a:rPr>
                              <m:t>∈</m:t>
                            </m:r>
                            <m:r>
                              <a:rPr lang="en-US" sz="2800" i="1">
                                <a:latin typeface="Cambria Math" panose="02040503050406030204" pitchFamily="18" charset="0"/>
                              </a:rPr>
                              <m:t>𝐵𝐷</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𝑆𝐵𝐷</m:t>
                                </m:r>
                              </m:e>
                            </m:d>
                          </m:e>
                        </m:eqArr>
                      </m:e>
                    </m:d>
                  </m:oMath>
                </a14:m>
                <a:endParaRPr lang="en-US" sz="2800" i="1"/>
              </a:p>
              <a:p>
                <a14:m>
                  <m:oMath xmlns:m="http://schemas.openxmlformats.org/officeDocument/2006/math">
                    <m:r>
                      <a:rPr lang="en-US" sz="2800" i="1">
                        <a:latin typeface="Cambria Math" panose="02040503050406030204" pitchFamily="18" charset="0"/>
                      </a:rPr>
                      <m:t>⇒</m:t>
                    </m:r>
                    <m:r>
                      <a:rPr lang="en-US" sz="2800" i="1">
                        <a:latin typeface="Cambria Math" panose="02040503050406030204" pitchFamily="18" charset="0"/>
                      </a:rPr>
                      <m:t>𝑂</m:t>
                    </m:r>
                    <m:r>
                      <a:rPr lang="en-US" sz="2800" i="1">
                        <a:latin typeface="Cambria Math" panose="02040503050406030204" pitchFamily="18" charset="0"/>
                      </a:rPr>
                      <m:t>∈(</m:t>
                    </m:r>
                    <m:r>
                      <a:rPr lang="en-US" sz="2800" i="1">
                        <a:latin typeface="Cambria Math" panose="02040503050406030204" pitchFamily="18" charset="0"/>
                      </a:rPr>
                      <m:t>𝑆𝐴𝐶</m:t>
                    </m:r>
                    <m:r>
                      <a:rPr lang="en-US" sz="2800" i="1">
                        <a:latin typeface="Cambria Math" panose="02040503050406030204" pitchFamily="18" charset="0"/>
                      </a:rPr>
                      <m:t>)∩(</m:t>
                    </m:r>
                    <m:r>
                      <a:rPr lang="en-US" sz="2800" i="1">
                        <a:latin typeface="Cambria Math" panose="02040503050406030204" pitchFamily="18" charset="0"/>
                      </a:rPr>
                      <m:t>𝑆𝐵𝐷</m:t>
                    </m:r>
                    <m:r>
                      <a:rPr lang="en-US" sz="2800" i="1">
                        <a:latin typeface="Cambria Math" panose="02040503050406030204" pitchFamily="18" charset="0"/>
                      </a:rPr>
                      <m:t>)</m:t>
                    </m:r>
                  </m:oMath>
                </a14:m>
                <a:r>
                  <a:rPr lang="en-US" sz="2800"/>
                  <a:t>  (4).</a:t>
                </a:r>
              </a:p>
              <a:p>
                <a:r>
                  <a:rPr lang="en-US" sz="2800"/>
                  <a:t>Từ (3) và (4) suy ra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𝑆𝐵𝐷</m:t>
                        </m:r>
                      </m:e>
                    </m:d>
                    <m:r>
                      <a:rPr lang="en-US" sz="2800" i="1">
                        <a:latin typeface="Cambria Math" panose="02040503050406030204" pitchFamily="18" charset="0"/>
                      </a:rPr>
                      <m:t>=</m:t>
                    </m:r>
                    <m:r>
                      <a:rPr lang="en-US" sz="2800" i="1">
                        <a:latin typeface="Cambria Math" panose="02040503050406030204" pitchFamily="18" charset="0"/>
                      </a:rPr>
                      <m:t>𝑆𝑂</m:t>
                    </m:r>
                  </m:oMath>
                </a14:m>
                <a:r>
                  <a:rPr lang="en-US" sz="2800"/>
                  <a:t> </a:t>
                </a:r>
              </a:p>
              <a:p>
                <a:pPr lvl="0"/>
                <a:endParaRPr lang="en-US"/>
              </a:p>
            </p:txBody>
          </p:sp>
        </mc:Choice>
        <mc:Fallback xmlns="">
          <p:sp>
            <p:nvSpPr>
              <p:cNvPr id="12" name="Content Placeholder 2">
                <a:extLst>
                  <a:ext uri="{FF2B5EF4-FFF2-40B4-BE49-F238E27FC236}">
                    <a16:creationId xmlns:a16="http://schemas.microsoft.com/office/drawing/2014/main" id="{16C55EEC-D53F-4F3A-BB68-026CA9FC5A32}"/>
                  </a:ext>
                </a:extLst>
              </p:cNvPr>
              <p:cNvSpPr txBox="1">
                <a:spLocks noRot="1" noChangeAspect="1" noMove="1" noResize="1" noEditPoints="1" noAdjustHandles="1" noChangeArrowheads="1" noChangeShapeType="1" noTextEdit="1"/>
              </p:cNvSpPr>
              <p:nvPr/>
            </p:nvSpPr>
            <p:spPr>
              <a:xfrm>
                <a:off x="211259" y="3672059"/>
                <a:ext cx="11682166" cy="3185941"/>
              </a:xfrm>
              <a:prstGeom prst="rect">
                <a:avLst/>
              </a:prstGeom>
              <a:blipFill>
                <a:blip r:embed="rId4"/>
                <a:stretch>
                  <a:fillRect l="-1200" t="-1912" b="-2677"/>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173367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4FEE226F-99DA-43AA-A114-EC024740818A}"/>
                  </a:ext>
                </a:extLst>
              </p:cNvPr>
              <p:cNvSpPr txBox="1">
                <a:spLocks/>
              </p:cNvSpPr>
              <p:nvPr/>
            </p:nvSpPr>
            <p:spPr>
              <a:xfrm>
                <a:off x="189082" y="1575484"/>
                <a:ext cx="11813836" cy="209657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a:t>Cho hình chóp S.ABCD có AD không song song với BC. Lấy M thuộc SB và O là giao điểm AC với BD.</a:t>
                </a:r>
              </a:p>
              <a:p>
                <a:r>
                  <a:rPr lang="en-US"/>
                  <a:t>a) Tìm giao điểm N của SC với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𝐴𝑀𝐶</m:t>
                        </m:r>
                      </m:e>
                    </m:d>
                  </m:oMath>
                </a14:m>
                <a:r>
                  <a:rPr lang="en-US"/>
                  <a:t>.</a:t>
                </a:r>
              </a:p>
              <a:p>
                <a:r>
                  <a:rPr lang="en-US"/>
                  <a:t>b) AN cắt DM tại I. Chứng minh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𝑂</m:t>
                    </m:r>
                  </m:oMath>
                </a14:m>
                <a:r>
                  <a:rPr lang="en-US"/>
                  <a:t> thẳng hàng.</a:t>
                </a:r>
              </a:p>
            </p:txBody>
          </p:sp>
        </mc:Choice>
        <mc:Fallback xmlns="">
          <p:sp>
            <p:nvSpPr>
              <p:cNvPr id="11" name="Content Placeholder 2">
                <a:extLst>
                  <a:ext uri="{FF2B5EF4-FFF2-40B4-BE49-F238E27FC236}">
                    <a16:creationId xmlns:a16="http://schemas.microsoft.com/office/drawing/2014/main" id="{4FEE226F-99DA-43AA-A114-EC024740818A}"/>
                  </a:ext>
                </a:extLst>
              </p:cNvPr>
              <p:cNvSpPr txBox="1">
                <a:spLocks noRot="1" noChangeAspect="1" noMove="1" noResize="1" noEditPoints="1" noAdjustHandles="1" noChangeArrowheads="1" noChangeShapeType="1" noTextEdit="1"/>
              </p:cNvSpPr>
              <p:nvPr/>
            </p:nvSpPr>
            <p:spPr>
              <a:xfrm>
                <a:off x="189082" y="1575484"/>
                <a:ext cx="11813836" cy="2096575"/>
              </a:xfrm>
              <a:prstGeom prst="rect">
                <a:avLst/>
              </a:prstGeom>
              <a:blipFill>
                <a:blip r:embed="rId2"/>
                <a:stretch>
                  <a:fillRect l="-1134" t="-6069" b="-9249"/>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6C55EEC-D53F-4F3A-BB68-026CA9FC5A32}"/>
                  </a:ext>
                </a:extLst>
              </p:cNvPr>
              <p:cNvSpPr txBox="1">
                <a:spLocks/>
              </p:cNvSpPr>
              <p:nvPr/>
            </p:nvSpPr>
            <p:spPr>
              <a:xfrm>
                <a:off x="211259" y="3672059"/>
                <a:ext cx="11682166" cy="318594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3"/>
                  </a:buBlip>
                  <a:tabLst>
                    <a:tab pos="629920" algn="l"/>
                  </a:tabLst>
                </a:pPr>
                <a:r>
                  <a:rPr lang="fr-FR" sz="2800" b="1">
                    <a:solidFill>
                      <a:srgbClr val="0000FF"/>
                    </a:solidFill>
                    <a:ea typeface="Times New Roman" panose="02020603050405020304" pitchFamily="18" charset="0"/>
                  </a:rPr>
                  <a:t>Lời giải</a:t>
                </a:r>
              </a:p>
              <a:p>
                <a:r>
                  <a:rPr lang="vi-VN"/>
                  <a:t>Ngoài ra có </a:t>
                </a:r>
                <a14:m>
                  <m:oMath xmlns:m="http://schemas.openxmlformats.org/officeDocument/2006/math">
                    <m:r>
                      <a:rPr lang="vi-VN" i="1">
                        <a:latin typeface="Cambria Math" panose="02040503050406030204" pitchFamily="18" charset="0"/>
                      </a:rPr>
                      <m:t>𝐼</m:t>
                    </m:r>
                    <m:r>
                      <a:rPr lang="vi-VN" i="1">
                        <a:latin typeface="Cambria Math" panose="02040503050406030204" pitchFamily="18" charset="0"/>
                      </a:rPr>
                      <m:t>=</m:t>
                    </m:r>
                    <m:r>
                      <a:rPr lang="vi-VN" i="1">
                        <a:latin typeface="Cambria Math" panose="02040503050406030204" pitchFamily="18" charset="0"/>
                      </a:rPr>
                      <m:t>𝐴𝑁</m:t>
                    </m:r>
                    <m:r>
                      <a:rPr lang="vi-VN" i="1">
                        <a:latin typeface="Cambria Math" panose="02040503050406030204" pitchFamily="18" charset="0"/>
                      </a:rPr>
                      <m:t>∩</m:t>
                    </m:r>
                    <m:r>
                      <a:rPr lang="vi-VN" i="1">
                        <a:latin typeface="Cambria Math" panose="02040503050406030204" pitchFamily="18" charset="0"/>
                      </a:rPr>
                      <m:t>𝐷𝑀</m:t>
                    </m:r>
                    <m:r>
                      <a:rPr lang="vi-VN"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vi-VN" i="1">
                                <a:latin typeface="Cambria Math" panose="02040503050406030204" pitchFamily="18" charset="0"/>
                              </a:rPr>
                              <m:t>𝐼</m:t>
                            </m:r>
                            <m:r>
                              <a:rPr lang="vi-VN" i="1">
                                <a:latin typeface="Cambria Math" panose="02040503050406030204" pitchFamily="18" charset="0"/>
                              </a:rPr>
                              <m:t>∈</m:t>
                            </m:r>
                            <m:r>
                              <a:rPr lang="vi-VN" i="1">
                                <a:latin typeface="Cambria Math" panose="02040503050406030204" pitchFamily="18" charset="0"/>
                              </a:rPr>
                              <m:t>𝐴𝑁</m:t>
                            </m:r>
                            <m:r>
                              <a:rPr lang="vi-VN" i="1">
                                <a:latin typeface="Cambria Math" panose="02040503050406030204" pitchFamily="18" charset="0"/>
                              </a:rPr>
                              <m:t>⊂</m:t>
                            </m:r>
                            <m:d>
                              <m:dPr>
                                <m:ctrlPr>
                                  <a:rPr lang="vi-VN" i="1">
                                    <a:latin typeface="Cambria Math" panose="02040503050406030204" pitchFamily="18" charset="0"/>
                                  </a:rPr>
                                </m:ctrlPr>
                              </m:dPr>
                              <m:e>
                                <m:r>
                                  <a:rPr lang="vi-VN" i="1">
                                    <a:latin typeface="Cambria Math" panose="02040503050406030204" pitchFamily="18" charset="0"/>
                                  </a:rPr>
                                  <m:t>𝑆𝐴𝐶</m:t>
                                </m:r>
                              </m:e>
                            </m:d>
                          </m:e>
                          <m:e>
                            <m:r>
                              <a:rPr lang="vi-VN" i="1">
                                <a:latin typeface="Cambria Math" panose="02040503050406030204" pitchFamily="18" charset="0"/>
                              </a:rPr>
                              <m:t>𝐼</m:t>
                            </m:r>
                            <m:r>
                              <a:rPr lang="vi-VN" i="1">
                                <a:latin typeface="Cambria Math" panose="02040503050406030204" pitchFamily="18" charset="0"/>
                              </a:rPr>
                              <m:t>∈</m:t>
                            </m:r>
                            <m:r>
                              <a:rPr lang="vi-VN" i="1">
                                <a:latin typeface="Cambria Math" panose="02040503050406030204" pitchFamily="18" charset="0"/>
                              </a:rPr>
                              <m:t>𝐷𝑀</m:t>
                            </m:r>
                            <m:r>
                              <a:rPr lang="vi-VN" i="1">
                                <a:latin typeface="Cambria Math" panose="02040503050406030204" pitchFamily="18" charset="0"/>
                              </a:rPr>
                              <m:t>⊂</m:t>
                            </m:r>
                            <m:d>
                              <m:dPr>
                                <m:ctrlPr>
                                  <a:rPr lang="vi-VN" i="1">
                                    <a:latin typeface="Cambria Math" panose="02040503050406030204" pitchFamily="18" charset="0"/>
                                  </a:rPr>
                                </m:ctrlPr>
                              </m:dPr>
                              <m:e>
                                <m:r>
                                  <a:rPr lang="vi-VN" i="1">
                                    <a:latin typeface="Cambria Math" panose="02040503050406030204" pitchFamily="18" charset="0"/>
                                  </a:rPr>
                                  <m:t>𝑆𝐵𝐷</m:t>
                                </m:r>
                              </m:e>
                            </m:d>
                          </m:e>
                        </m:eqArr>
                      </m:e>
                    </m:d>
                  </m:oMath>
                </a14:m>
                <a:endParaRPr lang="en-US" i="1"/>
              </a:p>
              <a:p>
                <a14:m>
                  <m:oMath xmlns:m="http://schemas.openxmlformats.org/officeDocument/2006/math">
                    <m:r>
                      <a:rPr lang="vi-VN" i="1">
                        <a:latin typeface="Cambria Math" panose="02040503050406030204" pitchFamily="18" charset="0"/>
                      </a:rPr>
                      <m:t>⇒</m:t>
                    </m:r>
                    <m:r>
                      <a:rPr lang="vi-VN" i="1">
                        <a:latin typeface="Cambria Math" panose="02040503050406030204" pitchFamily="18" charset="0"/>
                      </a:rPr>
                      <m:t>𝐼</m:t>
                    </m:r>
                    <m:r>
                      <a:rPr lang="vi-VN" i="1">
                        <a:latin typeface="Cambria Math" panose="02040503050406030204" pitchFamily="18" charset="0"/>
                      </a:rPr>
                      <m:t>∈(</m:t>
                    </m:r>
                    <m:r>
                      <a:rPr lang="vi-VN" i="1">
                        <a:latin typeface="Cambria Math" panose="02040503050406030204" pitchFamily="18" charset="0"/>
                      </a:rPr>
                      <m:t>𝑆𝐴𝐶</m:t>
                    </m:r>
                    <m:r>
                      <a:rPr lang="vi-VN" i="1">
                        <a:latin typeface="Cambria Math" panose="02040503050406030204" pitchFamily="18" charset="0"/>
                      </a:rPr>
                      <m:t>)∩(</m:t>
                    </m:r>
                    <m:r>
                      <a:rPr lang="vi-VN" i="1">
                        <a:latin typeface="Cambria Math" panose="02040503050406030204" pitchFamily="18" charset="0"/>
                      </a:rPr>
                      <m:t>𝑆𝐵𝐷</m:t>
                    </m:r>
                    <m:r>
                      <a:rPr lang="vi-VN" i="1">
                        <a:latin typeface="Cambria Math" panose="02040503050406030204" pitchFamily="18" charset="0"/>
                      </a:rPr>
                      <m:t>)</m:t>
                    </m:r>
                  </m:oMath>
                </a14:m>
                <a:r>
                  <a:rPr lang="vi-VN"/>
                  <a:t>, hay </a:t>
                </a:r>
                <a14:m>
                  <m:oMath xmlns:m="http://schemas.openxmlformats.org/officeDocument/2006/math">
                    <m:r>
                      <a:rPr lang="vi-VN" i="1">
                        <a:latin typeface="Cambria Math" panose="02040503050406030204" pitchFamily="18" charset="0"/>
                      </a:rPr>
                      <m:t>𝐼</m:t>
                    </m:r>
                    <m:r>
                      <a:rPr lang="vi-VN" i="1">
                        <a:latin typeface="Cambria Math" panose="02040503050406030204" pitchFamily="18" charset="0"/>
                      </a:rPr>
                      <m:t>∈</m:t>
                    </m:r>
                    <m:r>
                      <a:rPr lang="vi-VN" i="1">
                        <a:latin typeface="Cambria Math" panose="02040503050406030204" pitchFamily="18" charset="0"/>
                      </a:rPr>
                      <m:t>𝑆𝑂</m:t>
                    </m:r>
                  </m:oMath>
                </a14:m>
                <a:r>
                  <a:rPr lang="vi-VN"/>
                  <a:t>. </a:t>
                </a:r>
                <a:endParaRPr lang="en-US"/>
              </a:p>
              <a:p>
                <a:r>
                  <a:rPr lang="vi-VN"/>
                  <a:t>Vậy S, I , O thẳng hàng.</a:t>
                </a:r>
                <a:endParaRPr lang="en-US"/>
              </a:p>
              <a:p>
                <a:pPr lvl="0"/>
                <a:endParaRPr lang="en-US"/>
              </a:p>
            </p:txBody>
          </p:sp>
        </mc:Choice>
        <mc:Fallback xmlns="">
          <p:sp>
            <p:nvSpPr>
              <p:cNvPr id="12" name="Content Placeholder 2">
                <a:extLst>
                  <a:ext uri="{FF2B5EF4-FFF2-40B4-BE49-F238E27FC236}">
                    <a16:creationId xmlns:a16="http://schemas.microsoft.com/office/drawing/2014/main" id="{16C55EEC-D53F-4F3A-BB68-026CA9FC5A32}"/>
                  </a:ext>
                </a:extLst>
              </p:cNvPr>
              <p:cNvSpPr txBox="1">
                <a:spLocks noRot="1" noChangeAspect="1" noMove="1" noResize="1" noEditPoints="1" noAdjustHandles="1" noChangeArrowheads="1" noChangeShapeType="1" noTextEdit="1"/>
              </p:cNvSpPr>
              <p:nvPr/>
            </p:nvSpPr>
            <p:spPr>
              <a:xfrm>
                <a:off x="211259" y="3672059"/>
                <a:ext cx="11682166" cy="3185941"/>
              </a:xfrm>
              <a:prstGeom prst="rect">
                <a:avLst/>
              </a:prstGeom>
              <a:blipFill>
                <a:blip r:embed="rId4"/>
                <a:stretch>
                  <a:fillRect l="-1200" t="-191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282129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2"/>
            <a:ext cx="11813836" cy="170564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a:t>Cho tứ diện </a:t>
            </a:r>
            <a:r>
              <a:rPr lang="en-US" i="1"/>
              <a:t>S.ABC</a:t>
            </a:r>
            <a:r>
              <a:rPr lang="en-US"/>
              <a:t>. Trên các cạnh </a:t>
            </a:r>
            <a:r>
              <a:rPr lang="en-US" i="1"/>
              <a:t>SA, SB, SC</a:t>
            </a:r>
            <a:r>
              <a:rPr lang="en-US"/>
              <a:t>  lần lượt lấy các điểm </a:t>
            </a:r>
            <a:r>
              <a:rPr lang="en-US" i="1"/>
              <a:t>D, E</a:t>
            </a:r>
            <a:r>
              <a:rPr lang="en-US"/>
              <a:t>  và </a:t>
            </a:r>
            <a:r>
              <a:rPr lang="en-US" i="1"/>
              <a:t>F</a:t>
            </a:r>
            <a:r>
              <a:rPr lang="en-US"/>
              <a:t>  sao cho </a:t>
            </a:r>
            <a:r>
              <a:rPr lang="en-US" i="1"/>
              <a:t>DE</a:t>
            </a:r>
            <a:r>
              <a:rPr lang="en-US"/>
              <a:t>  cắt </a:t>
            </a:r>
            <a:r>
              <a:rPr lang="en-US" i="1"/>
              <a:t>AB </a:t>
            </a:r>
            <a:r>
              <a:rPr lang="en-US"/>
              <a:t> tại </a:t>
            </a:r>
            <a:r>
              <a:rPr lang="en-US" i="1"/>
              <a:t>I</a:t>
            </a:r>
            <a:r>
              <a:rPr lang="en-US"/>
              <a:t>, </a:t>
            </a:r>
            <a:r>
              <a:rPr lang="en-US" i="1"/>
              <a:t>EF</a:t>
            </a:r>
            <a:r>
              <a:rPr lang="en-US"/>
              <a:t>  cắt </a:t>
            </a:r>
            <a:r>
              <a:rPr lang="en-US" i="1"/>
              <a:t>BC</a:t>
            </a:r>
            <a:r>
              <a:rPr lang="en-US"/>
              <a:t>  tại </a:t>
            </a:r>
            <a:r>
              <a:rPr lang="en-US" i="1"/>
              <a:t>J</a:t>
            </a:r>
            <a:r>
              <a:rPr lang="en-US"/>
              <a:t>, </a:t>
            </a:r>
            <a:r>
              <a:rPr lang="en-US" i="1"/>
              <a:t>FD</a:t>
            </a:r>
            <a:r>
              <a:rPr lang="en-US"/>
              <a:t>  cắt </a:t>
            </a:r>
            <a:r>
              <a:rPr lang="en-US" i="1"/>
              <a:t>CA</a:t>
            </a:r>
            <a:r>
              <a:rPr lang="en-US"/>
              <a:t>  tại </a:t>
            </a:r>
            <a:r>
              <a:rPr lang="en-US" i="1"/>
              <a:t>K</a:t>
            </a:r>
            <a:r>
              <a:rPr lang="en-US"/>
              <a:t>. Chứng minh </a:t>
            </a:r>
            <a:r>
              <a:rPr lang="en-US" i="1"/>
              <a:t>I, J, K </a:t>
            </a:r>
            <a:r>
              <a:rPr lang="en-US"/>
              <a:t> thẳng hàng. </a:t>
            </a: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320752" y="3429001"/>
            <a:ext cx="11682166" cy="3416966"/>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 Lời giải</a:t>
            </a:r>
          </a:p>
          <a:p>
            <a:pPr marL="0" marR="0" indent="0" algn="just">
              <a:lnSpc>
                <a:spcPct val="100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0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pic>
        <p:nvPicPr>
          <p:cNvPr id="7" name="Picture 6">
            <a:extLst>
              <a:ext uri="{FF2B5EF4-FFF2-40B4-BE49-F238E27FC236}">
                <a16:creationId xmlns:a16="http://schemas.microsoft.com/office/drawing/2014/main" id="{217E27BD-1CBC-4E7D-A8CE-907410CA74F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308571" y="3889414"/>
            <a:ext cx="3734004" cy="2687623"/>
          </a:xfrm>
          <a:prstGeom prst="rect">
            <a:avLst/>
          </a:prstGeom>
        </p:spPr>
      </p:pic>
    </p:spTree>
    <p:extLst>
      <p:ext uri="{BB962C8B-B14F-4D97-AF65-F5344CB8AC3E}">
        <p14:creationId xmlns:p14="http://schemas.microsoft.com/office/powerpoint/2010/main" val="1121724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2"/>
            <a:ext cx="11813836" cy="170564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a:t>Cho tứ diện </a:t>
            </a:r>
            <a:r>
              <a:rPr lang="en-US" i="1"/>
              <a:t>S.ABC</a:t>
            </a:r>
            <a:r>
              <a:rPr lang="en-US"/>
              <a:t>. Trên các cạnh </a:t>
            </a:r>
            <a:r>
              <a:rPr lang="en-US" i="1"/>
              <a:t>SA, SB, SC</a:t>
            </a:r>
            <a:r>
              <a:rPr lang="en-US"/>
              <a:t>  lần lượt lấy các điểm </a:t>
            </a:r>
            <a:r>
              <a:rPr lang="en-US" i="1"/>
              <a:t>D, E</a:t>
            </a:r>
            <a:r>
              <a:rPr lang="en-US"/>
              <a:t>  và </a:t>
            </a:r>
            <a:r>
              <a:rPr lang="en-US" i="1"/>
              <a:t>F</a:t>
            </a:r>
            <a:r>
              <a:rPr lang="en-US"/>
              <a:t>  sao cho </a:t>
            </a:r>
            <a:r>
              <a:rPr lang="en-US" i="1"/>
              <a:t>DE</a:t>
            </a:r>
            <a:r>
              <a:rPr lang="en-US"/>
              <a:t>  cắt </a:t>
            </a:r>
            <a:r>
              <a:rPr lang="en-US" i="1"/>
              <a:t>AB </a:t>
            </a:r>
            <a:r>
              <a:rPr lang="en-US"/>
              <a:t> tại </a:t>
            </a:r>
            <a:r>
              <a:rPr lang="en-US" i="1"/>
              <a:t>I</a:t>
            </a:r>
            <a:r>
              <a:rPr lang="en-US"/>
              <a:t>, </a:t>
            </a:r>
            <a:r>
              <a:rPr lang="en-US" i="1"/>
              <a:t>EF</a:t>
            </a:r>
            <a:r>
              <a:rPr lang="en-US"/>
              <a:t>  cắt </a:t>
            </a:r>
            <a:r>
              <a:rPr lang="en-US" i="1"/>
              <a:t>BC</a:t>
            </a:r>
            <a:r>
              <a:rPr lang="en-US"/>
              <a:t>  tại </a:t>
            </a:r>
            <a:r>
              <a:rPr lang="en-US" i="1"/>
              <a:t>J</a:t>
            </a:r>
            <a:r>
              <a:rPr lang="en-US"/>
              <a:t>, </a:t>
            </a:r>
            <a:r>
              <a:rPr lang="en-US" i="1"/>
              <a:t>FD</a:t>
            </a:r>
            <a:r>
              <a:rPr lang="en-US"/>
              <a:t>  cắt </a:t>
            </a:r>
            <a:r>
              <a:rPr lang="en-US" i="1"/>
              <a:t>CA</a:t>
            </a:r>
            <a:r>
              <a:rPr lang="en-US"/>
              <a:t>  tại </a:t>
            </a:r>
            <a:r>
              <a:rPr lang="en-US" i="1"/>
              <a:t>K</a:t>
            </a:r>
            <a:r>
              <a:rPr lang="en-US"/>
              <a:t>. Chứng minh </a:t>
            </a:r>
            <a:r>
              <a:rPr lang="en-US" i="1"/>
              <a:t>I, J, K </a:t>
            </a:r>
            <a:r>
              <a:rPr lang="en-US"/>
              <a:t> thẳng hàng. </a:t>
            </a: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3429001"/>
                <a:ext cx="11813836" cy="3416966"/>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r>
                  <a:rPr lang="en-US"/>
                  <a:t>Ta có: </a:t>
                </a:r>
                <a14:m>
                  <m:oMath xmlns:m="http://schemas.openxmlformats.org/officeDocument/2006/math">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𝐷𝐸</m:t>
                    </m:r>
                    <m:r>
                      <a:rPr lang="en-US" i="1">
                        <a:latin typeface="Cambria Math" panose="02040503050406030204" pitchFamily="18" charset="0"/>
                      </a:rPr>
                      <m:t>∩</m:t>
                    </m:r>
                    <m:r>
                      <a:rPr lang="en-US" i="1">
                        <a:latin typeface="Cambria Math" panose="02040503050406030204" pitchFamily="18" charset="0"/>
                      </a:rPr>
                      <m:t>𝐴𝐵</m:t>
                    </m:r>
                    <m:r>
                      <a:rPr lang="en-US" i="1">
                        <a:latin typeface="Cambria Math" panose="02040503050406030204" pitchFamily="18" charset="0"/>
                      </a:rPr>
                      <m:t>⇒</m:t>
                    </m:r>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𝐼</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𝐷𝐸𝐹</m:t>
                                </m:r>
                              </m:e>
                            </m:d>
                          </m:e>
                          <m:e>
                            <m:r>
                              <a:rPr lang="en-US" i="1">
                                <a:latin typeface="Cambria Math" panose="02040503050406030204" pitchFamily="18" charset="0"/>
                              </a:rPr>
                              <m:t>𝐼</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𝐴𝐵𝐶</m:t>
                                </m:r>
                              </m:e>
                            </m:d>
                          </m:e>
                        </m:eqArr>
                      </m:e>
                    </m:d>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oMath>
                </a14:m>
                <a:r>
                  <a:rPr lang="en-US"/>
                  <a:t> giao tuyến của hai mặt phẳng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𝐷𝐸𝐹</m:t>
                        </m:r>
                      </m:e>
                    </m:d>
                  </m:oMath>
                </a14:m>
                <a:r>
                  <a:rPr lang="en-US"/>
                  <a:t> và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𝐴𝐵𝐶</m:t>
                        </m:r>
                      </m:e>
                    </m:d>
                  </m:oMath>
                </a14:m>
                <a:r>
                  <a:rPr lang="en-US"/>
                  <a:t>.</a:t>
                </a:r>
              </a:p>
              <a:p>
                <a:r>
                  <a:rPr lang="en-US"/>
                  <a:t>Tương tự </a:t>
                </a:r>
                <a14:m>
                  <m:oMath xmlns:m="http://schemas.openxmlformats.org/officeDocument/2006/math">
                    <m:r>
                      <a:rPr lang="en-US" i="1">
                        <a:latin typeface="Cambria Math" panose="02040503050406030204" pitchFamily="18" charset="0"/>
                      </a:rPr>
                      <m:t>𝐽</m:t>
                    </m:r>
                    <m:r>
                      <a:rPr lang="en-US" i="1">
                        <a:latin typeface="Cambria Math" panose="02040503050406030204" pitchFamily="18" charset="0"/>
                      </a:rPr>
                      <m:t>=</m:t>
                    </m:r>
                    <m:r>
                      <a:rPr lang="en-US" i="1">
                        <a:latin typeface="Cambria Math" panose="02040503050406030204" pitchFamily="18" charset="0"/>
                      </a:rPr>
                      <m:t>𝐸𝐹</m:t>
                    </m:r>
                    <m:r>
                      <a:rPr lang="en-US" i="1">
                        <a:latin typeface="Cambria Math" panose="02040503050406030204" pitchFamily="18" charset="0"/>
                      </a:rPr>
                      <m:t>∩</m:t>
                    </m:r>
                    <m:r>
                      <a:rPr lang="en-US" i="1">
                        <a:latin typeface="Cambria Math" panose="02040503050406030204" pitchFamily="18" charset="0"/>
                      </a:rPr>
                      <m:t>𝐵𝐶</m:t>
                    </m:r>
                    <m:r>
                      <a:rPr lang="en-US" i="1">
                        <a:latin typeface="Cambria Math" panose="02040503050406030204" pitchFamily="18" charset="0"/>
                      </a:rPr>
                      <m:t>⇒</m:t>
                    </m:r>
                    <m:r>
                      <a:rPr lang="en-US" i="1">
                        <a:latin typeface="Cambria Math" panose="02040503050406030204" pitchFamily="18" charset="0"/>
                      </a:rPr>
                      <m:t>𝐽</m:t>
                    </m:r>
                  </m:oMath>
                </a14:m>
                <a:r>
                  <a:rPr lang="en-US"/>
                  <a:t> thuộc giao tuyến của hai mặt phẳng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𝐷𝐸𝐹</m:t>
                        </m:r>
                      </m:e>
                    </m:d>
                  </m:oMath>
                </a14:m>
                <a:r>
                  <a:rPr lang="en-US"/>
                  <a:t> và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𝐴𝐵𝐶</m:t>
                        </m:r>
                      </m:e>
                    </m:d>
                    <m:r>
                      <a:rPr lang="en-US" i="1">
                        <a:latin typeface="Cambria Math" panose="02040503050406030204" pitchFamily="18" charset="0"/>
                      </a:rPr>
                      <m:t>.</m:t>
                    </m:r>
                  </m:oMath>
                </a14:m>
                <a:r>
                  <a:rPr lang="en-US"/>
                  <a:t> </a:t>
                </a:r>
              </a:p>
              <a:p>
                <a:pPr marL="0" marR="0" indent="0" algn="just">
                  <a:lnSpc>
                    <a:spcPct val="100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0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189082" y="3429001"/>
                <a:ext cx="11813836" cy="3416966"/>
              </a:xfrm>
              <a:prstGeom prst="rect">
                <a:avLst/>
              </a:prstGeom>
              <a:blipFill>
                <a:blip r:embed="rId3"/>
                <a:stretch>
                  <a:fillRect l="-1187" t="-1964"/>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223282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2"/>
            <a:ext cx="11813836" cy="170564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a:t>Cho tứ diện </a:t>
            </a:r>
            <a:r>
              <a:rPr lang="en-US" i="1"/>
              <a:t>S.ABC</a:t>
            </a:r>
            <a:r>
              <a:rPr lang="en-US"/>
              <a:t>. Trên các cạnh </a:t>
            </a:r>
            <a:r>
              <a:rPr lang="en-US" i="1"/>
              <a:t>SA, SB, SC</a:t>
            </a:r>
            <a:r>
              <a:rPr lang="en-US"/>
              <a:t>  lần lượt lấy các điểm </a:t>
            </a:r>
            <a:r>
              <a:rPr lang="en-US" i="1"/>
              <a:t>D, E</a:t>
            </a:r>
            <a:r>
              <a:rPr lang="en-US"/>
              <a:t>  và </a:t>
            </a:r>
            <a:r>
              <a:rPr lang="en-US" i="1"/>
              <a:t>F</a:t>
            </a:r>
            <a:r>
              <a:rPr lang="en-US"/>
              <a:t>  sao cho </a:t>
            </a:r>
            <a:r>
              <a:rPr lang="en-US" i="1"/>
              <a:t>DE</a:t>
            </a:r>
            <a:r>
              <a:rPr lang="en-US"/>
              <a:t>  cắt </a:t>
            </a:r>
            <a:r>
              <a:rPr lang="en-US" i="1"/>
              <a:t>AB </a:t>
            </a:r>
            <a:r>
              <a:rPr lang="en-US"/>
              <a:t> tại </a:t>
            </a:r>
            <a:r>
              <a:rPr lang="en-US" i="1"/>
              <a:t>I</a:t>
            </a:r>
            <a:r>
              <a:rPr lang="en-US"/>
              <a:t>, </a:t>
            </a:r>
            <a:r>
              <a:rPr lang="en-US" i="1"/>
              <a:t>EF</a:t>
            </a:r>
            <a:r>
              <a:rPr lang="en-US"/>
              <a:t>  cắt </a:t>
            </a:r>
            <a:r>
              <a:rPr lang="en-US" i="1"/>
              <a:t>BC</a:t>
            </a:r>
            <a:r>
              <a:rPr lang="en-US"/>
              <a:t>  tại </a:t>
            </a:r>
            <a:r>
              <a:rPr lang="en-US" i="1"/>
              <a:t>J</a:t>
            </a:r>
            <a:r>
              <a:rPr lang="en-US"/>
              <a:t>, </a:t>
            </a:r>
            <a:r>
              <a:rPr lang="en-US" i="1"/>
              <a:t>FD</a:t>
            </a:r>
            <a:r>
              <a:rPr lang="en-US"/>
              <a:t>  cắt </a:t>
            </a:r>
            <a:r>
              <a:rPr lang="en-US" i="1"/>
              <a:t>CA</a:t>
            </a:r>
            <a:r>
              <a:rPr lang="en-US"/>
              <a:t>  tại </a:t>
            </a:r>
            <a:r>
              <a:rPr lang="en-US" i="1"/>
              <a:t>K</a:t>
            </a:r>
            <a:r>
              <a:rPr lang="en-US"/>
              <a:t>. Chứng minh </a:t>
            </a:r>
            <a:r>
              <a:rPr lang="en-US" i="1"/>
              <a:t>I, J, K </a:t>
            </a:r>
            <a:r>
              <a:rPr lang="en-US"/>
              <a:t> thẳng hàng. </a:t>
            </a: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3429001"/>
                <a:ext cx="11813836" cy="3416966"/>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14:m>
                  <m:oMath xmlns:m="http://schemas.openxmlformats.org/officeDocument/2006/math">
                    <m:r>
                      <a:rPr lang="en-US" i="1">
                        <a:latin typeface="Cambria Math" panose="02040503050406030204" pitchFamily="18" charset="0"/>
                      </a:rPr>
                      <m:t>𝐾</m:t>
                    </m:r>
                    <m:r>
                      <a:rPr lang="en-US" i="1">
                        <a:latin typeface="Cambria Math" panose="02040503050406030204" pitchFamily="18" charset="0"/>
                      </a:rPr>
                      <m:t>=</m:t>
                    </m:r>
                    <m:r>
                      <a:rPr lang="en-US" i="1">
                        <a:latin typeface="Cambria Math" panose="02040503050406030204" pitchFamily="18" charset="0"/>
                      </a:rPr>
                      <m:t>𝐹𝐷</m:t>
                    </m:r>
                    <m:r>
                      <a:rPr lang="en-US" i="1">
                        <a:latin typeface="Cambria Math" panose="02040503050406030204" pitchFamily="18" charset="0"/>
                      </a:rPr>
                      <m:t>∩</m:t>
                    </m:r>
                    <m:r>
                      <a:rPr lang="en-US" i="1">
                        <a:latin typeface="Cambria Math" panose="02040503050406030204" pitchFamily="18" charset="0"/>
                      </a:rPr>
                      <m:t>𝐴𝐶</m:t>
                    </m:r>
                    <m:r>
                      <a:rPr lang="en-US" i="1">
                        <a:latin typeface="Cambria Math" panose="02040503050406030204" pitchFamily="18" charset="0"/>
                      </a:rPr>
                      <m:t>⇒</m:t>
                    </m:r>
                    <m:r>
                      <a:rPr lang="en-US" i="1">
                        <a:latin typeface="Cambria Math" panose="02040503050406030204" pitchFamily="18" charset="0"/>
                      </a:rPr>
                      <m:t>𝐾</m:t>
                    </m:r>
                  </m:oMath>
                </a14:m>
                <a:r>
                  <a:rPr lang="en-US"/>
                  <a:t> thuộc giao tuyến của hai mặt phẳng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𝐷𝐸𝐹</m:t>
                        </m:r>
                      </m:e>
                    </m:d>
                  </m:oMath>
                </a14:m>
                <a:r>
                  <a:rPr lang="en-US"/>
                  <a:t> và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𝐴𝐵𝐶</m:t>
                        </m:r>
                      </m:e>
                    </m:d>
                  </m:oMath>
                </a14:m>
                <a:r>
                  <a:rPr lang="en-US"/>
                  <a:t>.</a:t>
                </a:r>
              </a:p>
              <a:p>
                <a:r>
                  <a:rPr lang="en-US"/>
                  <a:t>Do đó </a:t>
                </a:r>
                <a:r>
                  <a:rPr lang="en-US" i="1"/>
                  <a:t>I, J, K</a:t>
                </a:r>
                <a:r>
                  <a:rPr lang="en-US"/>
                  <a:t>  thẳng hàng do cùng thuộc đường thẳng giao tuyến của hai mặt phẳng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𝐷𝐸𝐹</m:t>
                        </m:r>
                      </m:e>
                    </m:d>
                  </m:oMath>
                </a14:m>
                <a:r>
                  <a:rPr lang="en-US"/>
                  <a:t> và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𝐴𝐵𝐶</m:t>
                        </m:r>
                      </m:e>
                    </m:d>
                    <m:r>
                      <a:rPr lang="en-US" i="1">
                        <a:latin typeface="Cambria Math" panose="02040503050406030204" pitchFamily="18" charset="0"/>
                      </a:rPr>
                      <m:t>.</m:t>
                    </m:r>
                  </m:oMath>
                </a14:m>
                <a:r>
                  <a:rPr lang="en-US"/>
                  <a:t> </a:t>
                </a:r>
              </a:p>
              <a:p>
                <a:pPr marL="0" marR="0" indent="0" algn="just">
                  <a:lnSpc>
                    <a:spcPct val="100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0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189082" y="3429001"/>
                <a:ext cx="11813836" cy="3416966"/>
              </a:xfrm>
              <a:prstGeom prst="rect">
                <a:avLst/>
              </a:prstGeom>
              <a:blipFill>
                <a:blip r:embed="rId3"/>
                <a:stretch>
                  <a:fillRect l="-1187" t="-1964"/>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785306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a:t>
            </a:r>
            <a:r>
              <a:rPr lang="en-US" sz="3200" b="1">
                <a:solidFill>
                  <a:srgbClr val="000099"/>
                </a:solidFill>
                <a:ea typeface="Calibri" panose="020F0502020204030204" pitchFamily="34" charset="0"/>
                <a:cs typeface="Times New Roman" panose="02020603050405020304" pitchFamily="18" charset="0"/>
              </a:rPr>
              <a:t>5</a:t>
            </a:r>
            <a:r>
              <a:rPr lang="vi-VN" sz="3200" b="1">
                <a:solidFill>
                  <a:srgbClr val="000099"/>
                </a:solidFill>
                <a:ea typeface="Calibri" panose="020F0502020204030204" pitchFamily="34" charset="0"/>
                <a:cs typeface="Times New Roman" panose="02020603050405020304" pitchFamily="18" charset="0"/>
              </a:rPr>
              <a:t> : Tìm tập hợp giao điểm của hai đường thẳng.</a:t>
            </a:r>
            <a:endParaRPr lang="en-US" sz="3200">
              <a:solidFill>
                <a:srgbClr val="000099"/>
              </a:solidFill>
              <a:ea typeface="Calibri" panose="020F0502020204030204" pitchFamily="34" charset="0"/>
              <a:cs typeface="Times New Roman" panose="02020603050405020304" pitchFamily="18"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3754968-47A7-4558-8B6C-A5F8F74F6996}"/>
                  </a:ext>
                </a:extLst>
              </p:cNvPr>
              <p:cNvSpPr txBox="1">
                <a:spLocks/>
              </p:cNvSpPr>
              <p:nvPr/>
            </p:nvSpPr>
            <p:spPr>
              <a:xfrm>
                <a:off x="301712" y="1768443"/>
                <a:ext cx="11813836" cy="44072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4"/>
                  </a:buBlip>
                </a:pPr>
                <a:r>
                  <a:rPr lang="en-US" b="1">
                    <a:solidFill>
                      <a:srgbClr val="0000FF"/>
                    </a:solidFill>
                    <a:ea typeface="Times New Roman" panose="02020603050405020304" pitchFamily="18" charset="0"/>
                  </a:rPr>
                  <a:t>Phương pháp </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Calibri" panose="020F0502020204030204" pitchFamily="34" charset="0"/>
                </a:endParaRPr>
              </a:p>
              <a:p>
                <a:r>
                  <a:rPr lang="en-US"/>
                  <a:t>(Áp dụng kết quả: </a:t>
                </a:r>
                <a14:m>
                  <m:oMath xmlns:m="http://schemas.openxmlformats.org/officeDocument/2006/math">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𝑏</m:t>
                            </m:r>
                          </m:e>
                          <m:e>
                            <m:r>
                              <a:rPr lang="en-US" i="1">
                                <a:latin typeface="Cambria Math" panose="02040503050406030204" pitchFamily="18" charset="0"/>
                              </a:rPr>
                              <m:t>𝑎</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𝑃</m:t>
                                </m:r>
                              </m:e>
                            </m:d>
                            <m:r>
                              <a:rPr lang="en-US" i="1">
                                <a:latin typeface="Cambria Math" panose="02040503050406030204" pitchFamily="18" charset="0"/>
                              </a:rPr>
                              <m:t>,</m:t>
                            </m:r>
                            <m:r>
                              <a:rPr lang="en-US" i="1">
                                <a:latin typeface="Cambria Math" panose="02040503050406030204" pitchFamily="18" charset="0"/>
                              </a:rPr>
                              <m:t>𝑏</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𝑄</m:t>
                                </m:r>
                              </m:e>
                            </m:d>
                          </m:e>
                          <m:e>
                            <m:d>
                              <m:dPr>
                                <m:ctrlPr>
                                  <a:rPr lang="en-US" i="1">
                                    <a:latin typeface="Cambria Math" panose="02040503050406030204" pitchFamily="18" charset="0"/>
                                  </a:rPr>
                                </m:ctrlPr>
                              </m:dPr>
                              <m:e>
                                <m:r>
                                  <a:rPr lang="en-US" i="1">
                                    <a:latin typeface="Cambria Math" panose="02040503050406030204" pitchFamily="18" charset="0"/>
                                  </a:rPr>
                                  <m:t>𝑃</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𝑄</m:t>
                                </m:r>
                              </m:e>
                            </m:d>
                            <m:r>
                              <a:rPr lang="en-US" i="1">
                                <a:latin typeface="Cambria Math" panose="02040503050406030204" pitchFamily="18" charset="0"/>
                              </a:rPr>
                              <m:t>=</m:t>
                            </m:r>
                            <m:r>
                              <a:rPr lang="en-US" i="1">
                                <a:latin typeface="Cambria Math" panose="02040503050406030204" pitchFamily="18" charset="0"/>
                              </a:rPr>
                              <m:t>𝑐</m:t>
                            </m:r>
                          </m:e>
                        </m:eqArr>
                      </m:e>
                    </m:d>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𝑐</m:t>
                    </m:r>
                  </m:oMath>
                </a14:m>
                <a:endParaRPr lang="en-US"/>
              </a:p>
            </p:txBody>
          </p:sp>
        </mc:Choice>
        <mc:Fallback xmlns="">
          <p:sp>
            <p:nvSpPr>
              <p:cNvPr id="10" name="Content Placeholder 2">
                <a:extLst>
                  <a:ext uri="{FF2B5EF4-FFF2-40B4-BE49-F238E27FC236}">
                    <a16:creationId xmlns:a16="http://schemas.microsoft.com/office/drawing/2014/main" id="{13754968-47A7-4558-8B6C-A5F8F74F6996}"/>
                  </a:ext>
                </a:extLst>
              </p:cNvPr>
              <p:cNvSpPr txBox="1">
                <a:spLocks noRot="1" noChangeAspect="1" noMove="1" noResize="1" noEditPoints="1" noAdjustHandles="1" noChangeArrowheads="1" noChangeShapeType="1" noTextEdit="1"/>
              </p:cNvSpPr>
              <p:nvPr/>
            </p:nvSpPr>
            <p:spPr>
              <a:xfrm>
                <a:off x="301712" y="1768443"/>
                <a:ext cx="11813836" cy="4407274"/>
              </a:xfrm>
              <a:prstGeom prst="rect">
                <a:avLst/>
              </a:prstGeom>
              <a:blipFill>
                <a:blip r:embed="rId5"/>
                <a:stretch>
                  <a:fillRect l="-1187" t="-1936"/>
                </a:stretch>
              </a:blipFill>
            </p:spPr>
            <p:txBody>
              <a:bodyPr/>
              <a:lstStyle/>
              <a:p>
                <a:r>
                  <a:rPr lang="en-US">
                    <a:noFill/>
                  </a:rPr>
                  <a:t> </a:t>
                </a:r>
              </a:p>
            </p:txBody>
          </p:sp>
        </mc:Fallback>
      </mc:AlternateContent>
    </p:spTree>
    <p:extLst>
      <p:ext uri="{BB962C8B-B14F-4D97-AF65-F5344CB8AC3E}">
        <p14:creationId xmlns:p14="http://schemas.microsoft.com/office/powerpoint/2010/main" val="1501784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up)">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up)">
                                      <p:cBhvr>
                                        <p:cTn id="1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129884" y="1415250"/>
            <a:ext cx="11813836" cy="381793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H, K lần lượt là hai điểm trên hai cạnh SA&lt; SC (H≠A,A;K≠S,C) sao cho HK không song song với AC. Gọi I là trung điểm của BC (Hình 38)</a:t>
            </a:r>
          </a:p>
          <a:p>
            <a:pPr marR="0">
              <a:lnSpc>
                <a:spcPct val="110000"/>
              </a:lnSpc>
              <a:spcBef>
                <a:spcPts val="100"/>
              </a:spcBef>
              <a:spcAft>
                <a:spcPts val="100"/>
              </a:spcAft>
              <a:buFont typeface="Wingdings" panose="05000000000000000000" pitchFamily="2" charset="2"/>
              <a:buChar char="q"/>
              <a:tabLst>
                <a:tab pos="629920" algn="l"/>
              </a:tabLst>
            </a:pPr>
            <a:endParaRPr lang="en-US" sz="2800">
              <a:solidFill>
                <a:srgbClr val="663300"/>
              </a:solidFill>
              <a:ea typeface="Times New Roman" panose="02020603050405020304" pitchFamily="18"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p>
          <a:p>
            <a:pPr marL="0" indent="0">
              <a:buNone/>
            </a:pPr>
            <a:r>
              <a:rPr lang="en-US"/>
              <a:t> a</a:t>
            </a:r>
            <a:r>
              <a:rPr lang="en-US" sz="2800"/>
              <a:t>) Tìm giao điểm của đường thẳng HK và mặt phẳng (ABC)</a:t>
            </a:r>
          </a:p>
          <a:p>
            <a:pPr marL="0" indent="0">
              <a:buNone/>
            </a:pPr>
            <a:r>
              <a:rPr lang="en-US" sz="2800"/>
              <a:t> b) Tìm giao tuyến của các mặt phẳng (SAI) và (ABK); (SAI) và (BCH)</a:t>
            </a:r>
          </a:p>
          <a:p>
            <a:pPr marR="0">
              <a:lnSpc>
                <a:spcPct val="110000"/>
              </a:lnSpc>
              <a:spcBef>
                <a:spcPts val="100"/>
              </a:spcBef>
              <a:spcAft>
                <a:spcPts val="100"/>
              </a:spcAft>
              <a:buFont typeface="Wingdings" panose="05000000000000000000" pitchFamily="2" charset="2"/>
              <a:buChar char="q"/>
              <a:tabLst>
                <a:tab pos="629920" algn="l"/>
              </a:tabLst>
            </a:pP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62123" y="5233181"/>
            <a:ext cx="11838471" cy="1544690"/>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7000"/>
              </a:lnSpc>
              <a:spcBef>
                <a:spcPts val="200"/>
              </a:spcBef>
              <a:spcAft>
                <a:spcPts val="0"/>
              </a:spcAft>
              <a:buBlip>
                <a:blip r:embed="rId2"/>
              </a:buBlip>
            </a:pPr>
            <a:r>
              <a:rPr lang="en-US" b="1">
                <a:solidFill>
                  <a:srgbClr val="0000FF"/>
                </a:solidFill>
                <a:ea typeface="Times New Roman" panose="02020603050405020304" pitchFamily="18" charset="0"/>
              </a:rPr>
              <a:t> Lời giải</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r>
              <a:rPr lang="en-US" sz="2800"/>
              <a:t>a) Trong mặt phẳng (SAC), kéo dài HK cắt AC tại E.</a:t>
            </a:r>
          </a:p>
          <a:p>
            <a:r>
              <a:rPr lang="en-US" sz="2800"/>
              <a:t>Ta có E∈AC suy ra E∈(SAC). </a:t>
            </a:r>
          </a:p>
          <a:p>
            <a:pPr marL="0" marR="0" indent="0">
              <a:lnSpc>
                <a:spcPct val="110000"/>
              </a:lnSpc>
              <a:spcBef>
                <a:spcPts val="100"/>
              </a:spcBef>
              <a:spcAft>
                <a:spcPts val="100"/>
              </a:spcAft>
              <a:buNone/>
              <a:tabLst>
                <a:tab pos="629920" algn="l"/>
              </a:tabLst>
            </a:pPr>
            <a:endParaRPr lang="en-US" sz="44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4E7B600F-A062-4380-A2B5-DE53DD83377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358203" y="2498755"/>
            <a:ext cx="1446310" cy="1587617"/>
          </a:xfrm>
          <a:prstGeom prst="rect">
            <a:avLst/>
          </a:prstGeom>
        </p:spPr>
      </p:pic>
    </p:spTree>
    <p:extLst>
      <p:ext uri="{BB962C8B-B14F-4D97-AF65-F5344CB8AC3E}">
        <p14:creationId xmlns:p14="http://schemas.microsoft.com/office/powerpoint/2010/main" val="160042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up)">
                                      <p:cBhvr>
                                        <p:cTn id="42" dur="500"/>
                                        <p:tgtEl>
                                          <p:spTgt spid="1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1" end="1"/>
                                            </p:txEl>
                                          </p:spTgt>
                                        </p:tgtEl>
                                        <p:attrNameLst>
                                          <p:attrName>style.visibility</p:attrName>
                                        </p:attrNameLst>
                                      </p:cBhvr>
                                      <p:to>
                                        <p:strVal val="visible"/>
                                      </p:to>
                                    </p:set>
                                    <p:animEffect transition="in" filter="wipe(up)">
                                      <p:cBhvr>
                                        <p:cTn id="47" dur="500"/>
                                        <p:tgtEl>
                                          <p:spTgt spid="10">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10">
                                            <p:txEl>
                                              <p:pRg st="2" end="2"/>
                                            </p:txEl>
                                          </p:spTgt>
                                        </p:tgtEl>
                                        <p:attrNameLst>
                                          <p:attrName>style.visibility</p:attrName>
                                        </p:attrNameLst>
                                      </p:cBhvr>
                                      <p:to>
                                        <p:strVal val="visible"/>
                                      </p:to>
                                    </p:set>
                                    <p:animEffect transition="in" filter="wipe(up)">
                                      <p:cBhvr>
                                        <p:cTn id="52"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1"/>
            <a:ext cx="11813836" cy="262356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ABCD. Gọi K là trung điểm của cạnh BC, H là một điểm cố định trên cạnh AC. Mặt phẳng (P) di động chứa HK, cắt các cạnh BD và AD lần lượt tại M và N.</a:t>
            </a:r>
          </a:p>
          <a:p>
            <a:pPr lvl="0"/>
            <a:r>
              <a:rPr lang="en-US" sz="2800"/>
              <a:t>Giả sử cho trước điểm M không là trung điểm của BD, hãy xác định điểm N.</a:t>
            </a:r>
          </a:p>
          <a:p>
            <a:pPr lvl="0"/>
            <a:r>
              <a:rPr lang="en-US" sz="2800"/>
              <a:t>Tìm tập hợp giao điểm I của hai đường HM và KN khi M di động trên canh BD.</a:t>
            </a:r>
          </a:p>
          <a:p>
            <a:endParaRPr lang="en-US" sz="2800">
              <a:latin typeface="Calibri" panose="020F0502020204030204" pitchFamily="34" charset="0"/>
              <a:ea typeface="Calibri" panose="020F0502020204030204" pitchFamily="34" charset="0"/>
            </a:endParaRPr>
          </a:p>
        </p:txBody>
      </p:sp>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4346915"/>
            <a:ext cx="11813836" cy="249905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pPr marL="0" marR="0" indent="0" algn="just">
              <a:lnSpc>
                <a:spcPct val="100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0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5B6AF9FA-14D5-4A19-B4C4-5FD743B32C7A}"/>
              </a:ext>
            </a:extLst>
          </p:cNvPr>
          <p:cNvPicPr>
            <a:picLocks noChangeAspect="1"/>
          </p:cNvPicPr>
          <p:nvPr/>
        </p:nvPicPr>
        <p:blipFill>
          <a:blip r:embed="rId3">
            <a:clrChange>
              <a:clrFrom>
                <a:srgbClr val="000034">
                  <a:alpha val="40784"/>
                </a:srgbClr>
              </a:clrFrom>
              <a:clrTo>
                <a:srgbClr val="000034">
                  <a:alpha val="0"/>
                </a:srgbClr>
              </a:clrTo>
            </a:clrChange>
          </a:blip>
          <a:stretch>
            <a:fillRect/>
          </a:stretch>
        </p:blipFill>
        <p:spPr>
          <a:xfrm>
            <a:off x="4484109" y="4709749"/>
            <a:ext cx="2718549" cy="2098348"/>
          </a:xfrm>
          <a:prstGeom prst="rect">
            <a:avLst/>
          </a:prstGeom>
        </p:spPr>
      </p:pic>
    </p:spTree>
    <p:extLst>
      <p:ext uri="{BB962C8B-B14F-4D97-AF65-F5344CB8AC3E}">
        <p14:creationId xmlns:p14="http://schemas.microsoft.com/office/powerpoint/2010/main" val="600327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1"/>
            <a:ext cx="11813836" cy="262356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ABCD. Gọi K là trung điểm của cạnh BC, H là một điểm cố định trên cạnh AC. Mặt phẳng (P) di động chứa HK, cắt các cạnh BD và AD lần lượt tại M và N.</a:t>
            </a:r>
          </a:p>
          <a:p>
            <a:pPr lvl="0"/>
            <a:r>
              <a:rPr lang="en-US" sz="2800"/>
              <a:t>Giả sử cho trước điểm M không là trung điểm của BD, hãy xác định điểm N.</a:t>
            </a:r>
          </a:p>
          <a:p>
            <a:pPr lvl="0"/>
            <a:r>
              <a:rPr lang="en-US" sz="2800"/>
              <a:t>Tìm tập hợp giao điểm I của hai đường HM và KN khi M di động trên canh BD.</a:t>
            </a:r>
          </a:p>
          <a:p>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4346915"/>
                <a:ext cx="11813836" cy="2499051"/>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pPr lvl="0"/>
                <a:r>
                  <a:rPr lang="en-US"/>
                  <a:t>Trong mp(BCD): </a:t>
                </a:r>
                <a14:m>
                  <m:oMath xmlns:m="http://schemas.openxmlformats.org/officeDocument/2006/math">
                    <m:r>
                      <a:rPr lang="en-US" i="1">
                        <a:latin typeface="Cambria Math" panose="02040503050406030204" pitchFamily="18" charset="0"/>
                      </a:rPr>
                      <m:t>𝐾𝑀</m:t>
                    </m:r>
                    <m:r>
                      <a:rPr lang="en-US" i="1">
                        <a:latin typeface="Cambria Math" panose="02040503050406030204" pitchFamily="18" charset="0"/>
                      </a:rPr>
                      <m:t>∩</m:t>
                    </m:r>
                    <m:r>
                      <a:rPr lang="en-US" i="1">
                        <a:latin typeface="Cambria Math" panose="02040503050406030204" pitchFamily="18" charset="0"/>
                      </a:rPr>
                      <m:t>𝐶𝐷</m:t>
                    </m:r>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𝐸</m:t>
                        </m:r>
                      </m:e>
                    </m:d>
                  </m:oMath>
                </a14:m>
                <a:r>
                  <a:rPr lang="en-US"/>
                  <a:t>.</a:t>
                </a:r>
              </a:p>
              <a:p>
                <a:r>
                  <a:rPr lang="en-US"/>
                  <a:t>Trong mp(ACD): </a:t>
                </a:r>
                <a14:m>
                  <m:oMath xmlns:m="http://schemas.openxmlformats.org/officeDocument/2006/math">
                    <m:r>
                      <a:rPr lang="en-US" i="1">
                        <a:latin typeface="Cambria Math" panose="02040503050406030204" pitchFamily="18" charset="0"/>
                      </a:rPr>
                      <m:t>𝐻𝐸</m:t>
                    </m:r>
                    <m:r>
                      <a:rPr lang="en-US" i="1">
                        <a:latin typeface="Cambria Math" panose="02040503050406030204" pitchFamily="18" charset="0"/>
                      </a:rPr>
                      <m:t>∩</m:t>
                    </m:r>
                    <m:r>
                      <a:rPr lang="en-US" i="1">
                        <a:latin typeface="Cambria Math" panose="02040503050406030204" pitchFamily="18" charset="0"/>
                      </a:rPr>
                      <m:t>𝐴𝐷</m:t>
                    </m:r>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𝑁</m:t>
                        </m:r>
                      </m:e>
                    </m:d>
                  </m:oMath>
                </a14:m>
                <a:r>
                  <a:rPr lang="en-US"/>
                  <a:t>.</a:t>
                </a:r>
              </a:p>
              <a:p>
                <a:r>
                  <a:rPr lang="en-US"/>
                  <a:t>Mà </a:t>
                </a:r>
                <a14:m>
                  <m:oMath xmlns:m="http://schemas.openxmlformats.org/officeDocument/2006/math">
                    <m:r>
                      <a:rPr lang="en-US" i="1">
                        <a:latin typeface="Cambria Math" panose="02040503050406030204" pitchFamily="18" charset="0"/>
                      </a:rPr>
                      <m:t>𝐻𝐸</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𝑃</m:t>
                        </m:r>
                      </m:e>
                    </m:d>
                  </m:oMath>
                </a14:m>
                <a:r>
                  <a:rPr lang="en-US"/>
                  <a:t> nên </a:t>
                </a:r>
                <a14:m>
                  <m:oMath xmlns:m="http://schemas.openxmlformats.org/officeDocument/2006/math">
                    <m:r>
                      <a:rPr lang="en-US" i="1">
                        <a:latin typeface="Cambria Math" panose="02040503050406030204" pitchFamily="18" charset="0"/>
                      </a:rPr>
                      <m:t>𝑁</m:t>
                    </m:r>
                    <m:r>
                      <a:rPr lang="en-US" i="1">
                        <a:latin typeface="Cambria Math" panose="02040503050406030204" pitchFamily="18" charset="0"/>
                      </a:rPr>
                      <m:t>=</m:t>
                    </m:r>
                    <m:r>
                      <a:rPr lang="en-US" i="1">
                        <a:latin typeface="Cambria Math" panose="02040503050406030204" pitchFamily="18" charset="0"/>
                      </a:rPr>
                      <m:t>𝐴𝐷</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𝑃</m:t>
                        </m:r>
                      </m:e>
                    </m:d>
                  </m:oMath>
                </a14:m>
                <a:r>
                  <a:rPr lang="en-US"/>
                  <a:t> là điểm cần tìm.</a:t>
                </a:r>
              </a:p>
              <a:p>
                <a:pPr marL="0" marR="0" indent="0" algn="just">
                  <a:lnSpc>
                    <a:spcPct val="100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0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189082" y="4346915"/>
                <a:ext cx="11813836" cy="2499051"/>
              </a:xfrm>
              <a:prstGeom prst="rect">
                <a:avLst/>
              </a:prstGeom>
              <a:blipFill>
                <a:blip r:embed="rId3"/>
                <a:stretch>
                  <a:fillRect l="-1187" t="-2439"/>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7090601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1"/>
            <a:ext cx="11813836" cy="262356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ABCD. Gọi K là trung điểm của cạnh BC, H là một điểm cố định trên cạnh AC. Mặt phẳng (P) di động chứa HK, cắt các cạnh BD và AD lần lượt tại M và N.</a:t>
            </a:r>
          </a:p>
          <a:p>
            <a:pPr lvl="0"/>
            <a:r>
              <a:rPr lang="en-US" sz="2800"/>
              <a:t>Giả sử cho trước điểm M không là trung điểm của BD, hãy xác định điểm N.</a:t>
            </a:r>
          </a:p>
          <a:p>
            <a:pPr lvl="0"/>
            <a:r>
              <a:rPr lang="en-US" sz="2800"/>
              <a:t>Tìm tập hợp giao điểm I của hai đường HM và KN khi M di động trên canh BD.</a:t>
            </a:r>
          </a:p>
          <a:p>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4346916"/>
                <a:ext cx="11813836" cy="245758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pPr lvl="0"/>
                <a:r>
                  <a:rPr lang="en-US"/>
                  <a:t>Ta có:</a:t>
                </a:r>
              </a:p>
              <a:p>
                <a14:m>
                  <m:oMath xmlns:m="http://schemas.openxmlformats.org/officeDocument/2006/math">
                    <m:d>
                      <m:dPr>
                        <m:begChr m:val=""/>
                        <m:endChr m:val="}"/>
                        <m:ctrlPr>
                          <a:rPr lang="en-US" i="1">
                            <a:latin typeface="Cambria Math" panose="02040503050406030204" pitchFamily="18" charset="0"/>
                          </a:rPr>
                        </m:ctrlPr>
                      </m:dPr>
                      <m:e>
                        <m:eqArr>
                          <m:eqArrPr>
                            <m:ctrlPr>
                              <a:rPr lang="en-US" i="1">
                                <a:latin typeface="Cambria Math" panose="02040503050406030204" pitchFamily="18" charset="0"/>
                              </a:rPr>
                            </m:ctrlPr>
                          </m:eqArrPr>
                          <m:e>
                            <m:r>
                              <a:rPr lang="en-US" i="1">
                                <a:latin typeface="Cambria Math" panose="02040503050406030204" pitchFamily="18" charset="0"/>
                              </a:rPr>
                              <m:t>𝐼</m:t>
                            </m:r>
                            <m:r>
                              <a:rPr lang="en-US" i="1">
                                <a:latin typeface="Cambria Math" panose="02040503050406030204" pitchFamily="18" charset="0"/>
                              </a:rPr>
                              <m:t>=</m:t>
                            </m:r>
                            <m:r>
                              <a:rPr lang="en-US" i="1">
                                <a:latin typeface="Cambria Math" panose="02040503050406030204" pitchFamily="18" charset="0"/>
                              </a:rPr>
                              <m:t>𝐻𝑀</m:t>
                            </m:r>
                            <m:r>
                              <a:rPr lang="en-US" i="1">
                                <a:latin typeface="Cambria Math" panose="02040503050406030204" pitchFamily="18" charset="0"/>
                              </a:rPr>
                              <m:t>∩</m:t>
                            </m:r>
                            <m:r>
                              <a:rPr lang="en-US" i="1">
                                <a:latin typeface="Cambria Math" panose="02040503050406030204" pitchFamily="18" charset="0"/>
                              </a:rPr>
                              <m:t>𝐾𝑁</m:t>
                            </m:r>
                          </m:e>
                          <m:e>
                            <m:r>
                              <a:rPr lang="en-US" i="1">
                                <a:latin typeface="Cambria Math" panose="02040503050406030204" pitchFamily="18" charset="0"/>
                              </a:rPr>
                              <m:t>𝐻𝑀</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𝐻𝐵𝐷</m:t>
                                </m:r>
                              </m:e>
                            </m:d>
                          </m:e>
                          <m:e>
                            <m:r>
                              <a:rPr lang="en-US" i="1">
                                <a:latin typeface="Cambria Math" panose="02040503050406030204" pitchFamily="18" charset="0"/>
                              </a:rPr>
                              <m:t>𝐾𝑁</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𝐴𝐾𝐷</m:t>
                                </m:r>
                              </m:e>
                            </m:d>
                          </m:e>
                        </m:eqArr>
                      </m:e>
                    </m:d>
                    <m:r>
                      <a:rPr lang="en-US" i="1">
                        <a:latin typeface="Cambria Math" panose="02040503050406030204" pitchFamily="18" charset="0"/>
                      </a:rPr>
                      <m:t>⇒</m:t>
                    </m:r>
                    <m:r>
                      <a:rPr lang="en-US" i="1">
                        <a:latin typeface="Cambria Math" panose="02040503050406030204" pitchFamily="18" charset="0"/>
                      </a:rPr>
                      <m:t>𝐼</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𝐻𝐵𝐷</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𝐴𝐾𝐷</m:t>
                        </m:r>
                      </m:e>
                    </m:d>
                    <m:d>
                      <m:dPr>
                        <m:ctrlPr>
                          <a:rPr lang="en-US" i="1">
                            <a:latin typeface="Cambria Math" panose="02040503050406030204" pitchFamily="18" charset="0"/>
                          </a:rPr>
                        </m:ctrlPr>
                      </m:dPr>
                      <m:e>
                        <m:r>
                          <a:rPr lang="en-US" i="1">
                            <a:latin typeface="Cambria Math" panose="02040503050406030204" pitchFamily="18" charset="0"/>
                          </a:rPr>
                          <m:t>1</m:t>
                        </m:r>
                      </m:e>
                    </m:d>
                  </m:oMath>
                </a14:m>
                <a:endParaRPr lang="en-US"/>
              </a:p>
              <a:p>
                <a:pPr marL="0" marR="0" indent="0">
                  <a:lnSpc>
                    <a:spcPct val="10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189082" y="4346916"/>
                <a:ext cx="11813836" cy="2457580"/>
              </a:xfrm>
              <a:prstGeom prst="rect">
                <a:avLst/>
              </a:prstGeom>
              <a:blipFill>
                <a:blip r:embed="rId3"/>
                <a:stretch>
                  <a:fillRect l="-1187" t="-2481" b="-248"/>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9666758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1"/>
            <a:ext cx="11813836" cy="262356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ABCD. Gọi K là trung điểm của cạnh BC, H là một điểm cố định trên cạnh AC. Mặt phẳng (P) di động chứa HK, cắt các cạnh BD và AD lần lượt tại M và N.</a:t>
            </a:r>
          </a:p>
          <a:p>
            <a:pPr lvl="0"/>
            <a:r>
              <a:rPr lang="en-US" sz="2800"/>
              <a:t>Giả sử cho trước điểm M không là trung điểm của BD, hãy xác định điểm N.</a:t>
            </a:r>
          </a:p>
          <a:p>
            <a:pPr lvl="0"/>
            <a:r>
              <a:rPr lang="en-US" sz="2800"/>
              <a:t>Tìm tập hợp giao điểm I của hai đường HM và KN khi M di động trên canh BD.</a:t>
            </a:r>
          </a:p>
          <a:p>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4346916"/>
                <a:ext cx="11813836" cy="245758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r>
                  <a:rPr lang="en-US"/>
                  <a:t>Trong mp(ABC): </a:t>
                </a:r>
                <a14:m>
                  <m:oMath xmlns:m="http://schemas.openxmlformats.org/officeDocument/2006/math">
                    <m:r>
                      <a:rPr lang="en-US" i="1">
                        <a:latin typeface="Cambria Math" panose="02040503050406030204" pitchFamily="18" charset="0"/>
                      </a:rPr>
                      <m:t>𝐵𝐻</m:t>
                    </m:r>
                    <m:r>
                      <a:rPr lang="en-US" i="1">
                        <a:latin typeface="Cambria Math" panose="02040503050406030204" pitchFamily="18" charset="0"/>
                      </a:rPr>
                      <m:t>∩</m:t>
                    </m:r>
                    <m:r>
                      <a:rPr lang="en-US" i="1">
                        <a:latin typeface="Cambria Math" panose="02040503050406030204" pitchFamily="18" charset="0"/>
                      </a:rPr>
                      <m:t>𝐴𝐾</m:t>
                    </m:r>
                    <m:r>
                      <a:rPr lang="en-US" i="1">
                        <a:latin typeface="Cambria Math" panose="02040503050406030204" pitchFamily="18" charset="0"/>
                      </a:rPr>
                      <m:t>=</m:t>
                    </m:r>
                    <m:d>
                      <m:dPr>
                        <m:begChr m:val="{"/>
                        <m:endChr m:val="}"/>
                        <m:ctrlPr>
                          <a:rPr lang="en-US" i="1">
                            <a:latin typeface="Cambria Math" panose="02040503050406030204" pitchFamily="18" charset="0"/>
                          </a:rPr>
                        </m:ctrlPr>
                      </m:dPr>
                      <m:e>
                        <m:r>
                          <a:rPr lang="en-US" i="1">
                            <a:latin typeface="Cambria Math" panose="02040503050406030204" pitchFamily="18" charset="0"/>
                          </a:rPr>
                          <m:t>𝐹</m:t>
                        </m:r>
                      </m:e>
                    </m:d>
                    <m:r>
                      <a:rPr lang="en-US" i="1">
                        <a:latin typeface="Cambria Math" panose="02040503050406030204" pitchFamily="18" charset="0"/>
                      </a:rPr>
                      <m:t>⇒</m:t>
                    </m:r>
                    <m:r>
                      <a:rPr lang="en-US" i="1">
                        <a:latin typeface="Cambria Math" panose="02040503050406030204" pitchFamily="18" charset="0"/>
                      </a:rPr>
                      <m:t>𝐹</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𝐻𝐵𝐷</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𝐴𝐾𝐷</m:t>
                        </m:r>
                      </m:e>
                    </m:d>
                  </m:oMath>
                </a14:m>
                <a:endParaRPr lang="en-US"/>
              </a:p>
              <a:p>
                <a:r>
                  <a:rPr lang="en-US"/>
                  <a:t>Mà </a:t>
                </a:r>
                <a14:m>
                  <m:oMath xmlns:m="http://schemas.openxmlformats.org/officeDocument/2006/math">
                    <m:r>
                      <a:rPr lang="en-US" i="1">
                        <a:latin typeface="Cambria Math" panose="02040503050406030204" pitchFamily="18" charset="0"/>
                      </a:rPr>
                      <m:t>𝐷</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𝐻𝐵𝐷</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𝐴𝐾𝐷</m:t>
                        </m:r>
                      </m:e>
                    </m:d>
                  </m:oMath>
                </a14:m>
                <a:r>
                  <a:rPr lang="en-US"/>
                  <a:t>, nên </a:t>
                </a:r>
                <a14:m>
                  <m:oMath xmlns:m="http://schemas.openxmlformats.org/officeDocument/2006/math">
                    <m:r>
                      <a:rPr lang="en-US" i="1">
                        <a:latin typeface="Cambria Math" panose="02040503050406030204" pitchFamily="18" charset="0"/>
                      </a:rPr>
                      <m:t>𝐷𝐹</m:t>
                    </m:r>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𝐻𝐵𝐷</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𝐴𝐾𝐷</m:t>
                        </m:r>
                      </m:e>
                    </m:d>
                  </m:oMath>
                </a14:m>
                <a:r>
                  <a:rPr lang="en-US"/>
                  <a:t>	(2)</a:t>
                </a:r>
              </a:p>
              <a:p>
                <a:r>
                  <a:rPr lang="en-US"/>
                  <a:t>Từ (1) và (2) suy ra I chạy trên đường thẳng cố định DF.</a:t>
                </a: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189082" y="4346916"/>
                <a:ext cx="11813836" cy="2457580"/>
              </a:xfrm>
              <a:prstGeom prst="rect">
                <a:avLst/>
              </a:prstGeom>
              <a:blipFill>
                <a:blip r:embed="rId3"/>
                <a:stretch>
                  <a:fillRect l="-1187" t="-2481"/>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6876189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1"/>
            <a:ext cx="11813836" cy="2623565"/>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ABCD. Gọi K là trung điểm của cạnh BC, H là một điểm cố định trên cạnh AC. Mặt phẳng (P) di động chứa HK, cắt các cạnh BD và AD lần lượt tại M và N.</a:t>
            </a:r>
          </a:p>
          <a:p>
            <a:pPr lvl="0"/>
            <a:r>
              <a:rPr lang="en-US" sz="2800"/>
              <a:t>Giả sử cho trước điểm M không là trung điểm của BD, hãy xác định điểm N.</a:t>
            </a:r>
          </a:p>
          <a:p>
            <a:pPr lvl="0"/>
            <a:r>
              <a:rPr lang="en-US" sz="2800"/>
              <a:t>Tìm tập hợp giao điểm I của hai đường HM và KN khi M di động trên canh BD.</a:t>
            </a:r>
          </a:p>
          <a:p>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4346916"/>
                <a:ext cx="11813836" cy="245758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r>
                  <a:rPr lang="en-US" sz="2400" i="1"/>
                  <a:t>Giới hạn:</a:t>
                </a:r>
                <a:endParaRPr lang="en-US" sz="2400"/>
              </a:p>
              <a:p>
                <a:r>
                  <a:rPr lang="en-US" sz="2400"/>
                  <a:t>Cho </a:t>
                </a:r>
                <a14:m>
                  <m:oMath xmlns:m="http://schemas.openxmlformats.org/officeDocument/2006/math">
                    <m:r>
                      <a:rPr lang="en-US" sz="2400" i="1">
                        <a:latin typeface="Cambria Math" panose="02040503050406030204" pitchFamily="18" charset="0"/>
                      </a:rPr>
                      <m:t>𝑀</m:t>
                    </m:r>
                    <m:r>
                      <a:rPr lang="en-US" sz="2400" i="1">
                        <a:latin typeface="Cambria Math" panose="02040503050406030204" pitchFamily="18" charset="0"/>
                      </a:rPr>
                      <m:t>→</m:t>
                    </m:r>
                    <m:r>
                      <a:rPr lang="en-US" sz="2400" i="1">
                        <a:latin typeface="Cambria Math" panose="02040503050406030204" pitchFamily="18" charset="0"/>
                      </a:rPr>
                      <m:t>𝐷</m:t>
                    </m:r>
                  </m:oMath>
                </a14:m>
                <a:r>
                  <a:rPr lang="en-US" sz="2400"/>
                  <a:t> thì </a:t>
                </a:r>
                <a14:m>
                  <m:oMath xmlns:m="http://schemas.openxmlformats.org/officeDocument/2006/math">
                    <m:r>
                      <a:rPr lang="en-US" sz="2400" i="1">
                        <a:latin typeface="Cambria Math" panose="02040503050406030204" pitchFamily="18" charset="0"/>
                      </a:rPr>
                      <m:t>𝑁</m:t>
                    </m:r>
                    <m:r>
                      <a:rPr lang="en-US" sz="2400" i="1">
                        <a:latin typeface="Cambria Math" panose="02040503050406030204" pitchFamily="18" charset="0"/>
                      </a:rPr>
                      <m:t>→</m:t>
                    </m:r>
                    <m:r>
                      <a:rPr lang="en-US" sz="2400" i="1">
                        <a:latin typeface="Cambria Math" panose="02040503050406030204" pitchFamily="18" charset="0"/>
                      </a:rPr>
                      <m:t>𝐷</m:t>
                    </m:r>
                  </m:oMath>
                </a14:m>
                <a:r>
                  <a:rPr lang="en-US" sz="2400"/>
                  <a:t>. Khi đó </a:t>
                </a:r>
                <a14:m>
                  <m:oMath xmlns:m="http://schemas.openxmlformats.org/officeDocument/2006/math">
                    <m:r>
                      <a:rPr lang="en-US" sz="2400" i="1">
                        <a:latin typeface="Cambria Math" panose="02040503050406030204" pitchFamily="18" charset="0"/>
                      </a:rPr>
                      <m:t>𝐼</m:t>
                    </m:r>
                    <m:r>
                      <a:rPr lang="en-US" sz="2400" i="1">
                        <a:latin typeface="Cambria Math" panose="02040503050406030204" pitchFamily="18" charset="0"/>
                      </a:rPr>
                      <m:t>→</m:t>
                    </m:r>
                    <m:r>
                      <a:rPr lang="en-US" sz="2400" i="1">
                        <a:latin typeface="Cambria Math" panose="02040503050406030204" pitchFamily="18" charset="0"/>
                      </a:rPr>
                      <m:t>𝐷</m:t>
                    </m:r>
                  </m:oMath>
                </a14:m>
                <a:r>
                  <a:rPr lang="en-US" sz="2400"/>
                  <a:t>.</a:t>
                </a:r>
              </a:p>
              <a:p>
                <a:r>
                  <a:rPr lang="en-US" sz="2400"/>
                  <a:t>Cho </a:t>
                </a:r>
                <a14:m>
                  <m:oMath xmlns:m="http://schemas.openxmlformats.org/officeDocument/2006/math">
                    <m:r>
                      <a:rPr lang="en-US" sz="2400" i="1">
                        <a:latin typeface="Cambria Math" panose="02040503050406030204" pitchFamily="18" charset="0"/>
                      </a:rPr>
                      <m:t>𝑀</m:t>
                    </m:r>
                    <m:r>
                      <a:rPr lang="en-US" sz="2400" i="1">
                        <a:latin typeface="Cambria Math" panose="02040503050406030204" pitchFamily="18" charset="0"/>
                      </a:rPr>
                      <m:t>→</m:t>
                    </m:r>
                    <m:r>
                      <a:rPr lang="en-US" sz="2400" i="1">
                        <a:latin typeface="Cambria Math" panose="02040503050406030204" pitchFamily="18" charset="0"/>
                      </a:rPr>
                      <m:t>𝐵</m:t>
                    </m:r>
                  </m:oMath>
                </a14:m>
                <a:r>
                  <a:rPr lang="en-US" sz="2400"/>
                  <a:t> thì </a:t>
                </a:r>
                <a14:m>
                  <m:oMath xmlns:m="http://schemas.openxmlformats.org/officeDocument/2006/math">
                    <m:r>
                      <a:rPr lang="en-US" sz="2400" i="1">
                        <a:latin typeface="Cambria Math" panose="02040503050406030204" pitchFamily="18" charset="0"/>
                      </a:rPr>
                      <m:t>𝑁</m:t>
                    </m:r>
                    <m:r>
                      <a:rPr lang="en-US" sz="2400" i="1">
                        <a:latin typeface="Cambria Math" panose="02040503050406030204" pitchFamily="18" charset="0"/>
                      </a:rPr>
                      <m:t>→</m:t>
                    </m:r>
                    <m:r>
                      <a:rPr lang="en-US" sz="2400" i="1">
                        <a:latin typeface="Cambria Math" panose="02040503050406030204" pitchFamily="18" charset="0"/>
                      </a:rPr>
                      <m:t>𝐴</m:t>
                    </m:r>
                  </m:oMath>
                </a14:m>
                <a:r>
                  <a:rPr lang="en-US" sz="2400"/>
                  <a:t>. Khi đó </a:t>
                </a:r>
                <a14:m>
                  <m:oMath xmlns:m="http://schemas.openxmlformats.org/officeDocument/2006/math">
                    <m:r>
                      <a:rPr lang="en-US" sz="2400" i="1">
                        <a:latin typeface="Cambria Math" panose="02040503050406030204" pitchFamily="18" charset="0"/>
                      </a:rPr>
                      <m:t>𝐼</m:t>
                    </m:r>
                    <m:r>
                      <a:rPr lang="en-US" sz="2400" i="1">
                        <a:latin typeface="Cambria Math" panose="02040503050406030204" pitchFamily="18" charset="0"/>
                      </a:rPr>
                      <m:t>→</m:t>
                    </m:r>
                    <m:r>
                      <a:rPr lang="en-US" sz="2400" i="1">
                        <a:latin typeface="Cambria Math" panose="02040503050406030204" pitchFamily="18" charset="0"/>
                      </a:rPr>
                      <m:t>𝐹</m:t>
                    </m:r>
                  </m:oMath>
                </a14:m>
                <a:r>
                  <a:rPr lang="en-US" sz="2400"/>
                  <a:t>.</a:t>
                </a:r>
              </a:p>
              <a:p>
                <a:r>
                  <a:rPr lang="en-US" sz="2400"/>
                  <a:t>Vậy tập hợp điểm I là đoạn DF</a:t>
                </a:r>
                <a:r>
                  <a:rPr lang="en-US"/>
                  <a:t>.</a:t>
                </a: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189082" y="4346916"/>
                <a:ext cx="11813836" cy="2457580"/>
              </a:xfrm>
              <a:prstGeom prst="rect">
                <a:avLst/>
              </a:prstGeom>
              <a:blipFill>
                <a:blip r:embed="rId3"/>
                <a:stretch>
                  <a:fillRect l="-671" t="-2481" b="-8437"/>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3131034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up)">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2"/>
            <a:ext cx="11813836" cy="282426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sz="2800"/>
              <a:t>Cho tứ diện ABCD. Gọi M và N lần lượt là hai điểm trên hai cạnh AB và AC, sao cho MN không song song với BC. Mặt phẳng (P) thay đổi luôn chứa MN, cắt các cạnh CD và BD lần lượt tại E và F.</a:t>
            </a:r>
          </a:p>
          <a:p>
            <a:pPr lvl="0"/>
            <a:r>
              <a:rPr lang="en-US" sz="2800"/>
              <a:t>Chứng minh EF luôn đi qua điểm cố định.</a:t>
            </a:r>
          </a:p>
          <a:p>
            <a:pPr lvl="0"/>
            <a:r>
              <a:rPr lang="en-US" sz="2800"/>
              <a:t>Tìm tập hợp giao điểm của ME và NF.</a:t>
            </a:r>
          </a:p>
          <a:p>
            <a:pPr lvl="0"/>
            <a:r>
              <a:rPr lang="en-US" sz="2800"/>
              <a:t>Tìm tập hợp giao điểm của MF và NE.</a:t>
            </a:r>
          </a:p>
          <a:p>
            <a:endParaRPr lang="en-US" sz="2800">
              <a:latin typeface="Calibri" panose="020F0502020204030204" pitchFamily="34" charset="0"/>
              <a:ea typeface="Calibri" panose="020F0502020204030204" pitchFamily="34" charset="0"/>
            </a:endParaRPr>
          </a:p>
        </p:txBody>
      </p:sp>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4547616"/>
            <a:ext cx="11813836" cy="2298350"/>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pPr marL="0" indent="0">
              <a:buNone/>
            </a:pPr>
            <a:endParaRPr lang="en-US" sz="2800">
              <a:latin typeface="Calibri" panose="020F0502020204030204" pitchFamily="34" charset="0"/>
              <a:ea typeface="Calibri" panose="020F0502020204030204" pitchFamily="34" charset="0"/>
            </a:endParaRPr>
          </a:p>
          <a:p>
            <a:pPr marL="0" marR="0" indent="0">
              <a:lnSpc>
                <a:spcPct val="100000"/>
              </a:lnSpc>
              <a:spcBef>
                <a:spcPts val="100"/>
              </a:spcBef>
              <a:spcAft>
                <a:spcPts val="100"/>
              </a:spcAft>
              <a:buNone/>
              <a:tabLst>
                <a:tab pos="629920" algn="l"/>
              </a:tabLst>
            </a:pP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EF7BDC8D-C192-48EA-A3D5-42A894CD0FDD}"/>
              </a:ext>
            </a:extLst>
          </p:cNvPr>
          <p:cNvPicPr>
            <a:picLocks noChangeAspect="1"/>
          </p:cNvPicPr>
          <p:nvPr/>
        </p:nvPicPr>
        <p:blipFill>
          <a:blip r:embed="rId3">
            <a:clrChange>
              <a:clrFrom>
                <a:srgbClr val="000000">
                  <a:alpha val="0"/>
                </a:srgbClr>
              </a:clrFrom>
              <a:clrTo>
                <a:srgbClr val="000000">
                  <a:alpha val="0"/>
                </a:srgbClr>
              </a:clrTo>
            </a:clrChange>
          </a:blip>
          <a:stretch>
            <a:fillRect/>
          </a:stretch>
        </p:blipFill>
        <p:spPr>
          <a:xfrm>
            <a:off x="5157217" y="4863228"/>
            <a:ext cx="2072640" cy="1941267"/>
          </a:xfrm>
          <a:prstGeom prst="rect">
            <a:avLst/>
          </a:prstGeom>
        </p:spPr>
      </p:pic>
    </p:spTree>
    <p:extLst>
      <p:ext uri="{BB962C8B-B14F-4D97-AF65-F5344CB8AC3E}">
        <p14:creationId xmlns:p14="http://schemas.microsoft.com/office/powerpoint/2010/main" val="2410446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wipe(up)">
                                      <p:cBhvr>
                                        <p:cTn id="27" dur="500"/>
                                        <p:tgtEl>
                                          <p:spTgt spid="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2"/>
            <a:ext cx="11813836" cy="282426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sz="2800"/>
              <a:t>Cho tứ diện ABCD. Gọi M và N lần lượt là hai điểm trên hai cạnh AB và AC, sao cho MN không song song với BC. Mặt phẳng (P) thay đổi luôn chứa MN, cắt các cạnh CD và BD lần lượt tại E và F.</a:t>
            </a:r>
          </a:p>
          <a:p>
            <a:pPr lvl="0"/>
            <a:r>
              <a:rPr lang="en-US" sz="2800"/>
              <a:t>Chứng minh EF luôn đi qua điểm cố định.</a:t>
            </a:r>
          </a:p>
          <a:p>
            <a:pPr lvl="0"/>
            <a:r>
              <a:rPr lang="en-US" sz="2800"/>
              <a:t>Tìm tập hợp giao điểm của ME và NF.</a:t>
            </a:r>
          </a:p>
          <a:p>
            <a:pPr lvl="0"/>
            <a:r>
              <a:rPr lang="en-US" sz="2800"/>
              <a:t>Tìm tập hợp giao điểm của MF và NE.</a:t>
            </a:r>
          </a:p>
          <a:p>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4547616"/>
                <a:ext cx="11813836" cy="223025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nSpc>
                    <a:spcPct val="100000"/>
                  </a:lnSpc>
                  <a:spcBef>
                    <a:spcPts val="100"/>
                  </a:spcBef>
                  <a:spcAft>
                    <a:spcPts val="100"/>
                  </a:spcAft>
                  <a:buNone/>
                  <a:tabLst>
                    <a:tab pos="629920" algn="l"/>
                  </a:tabLst>
                </a:pPr>
                <a:r>
                  <a:rPr lang="fr-FR" sz="2800" b="1">
                    <a:solidFill>
                      <a:srgbClr val="0000FF"/>
                    </a:solidFill>
                    <a:ea typeface="Times New Roman" panose="02020603050405020304" pitchFamily="18" charset="0"/>
                  </a:rPr>
                  <a:t>Lời giải</a:t>
                </a:r>
              </a:p>
              <a:p>
                <a:pPr marR="0">
                  <a:lnSpc>
                    <a:spcPct val="100000"/>
                  </a:lnSpc>
                  <a:spcBef>
                    <a:spcPts val="100"/>
                  </a:spcBef>
                  <a:spcAft>
                    <a:spcPts val="100"/>
                  </a:spcAft>
                  <a:tabLst>
                    <a:tab pos="629920" algn="l"/>
                  </a:tabLst>
                </a:pPr>
                <a:r>
                  <a:rPr lang="en-US"/>
                  <a:t>a)Trong </a:t>
                </a:r>
                <a14:m>
                  <m:oMath xmlns:m="http://schemas.openxmlformats.org/officeDocument/2006/math">
                    <m:r>
                      <a:rPr lang="en-US" i="1">
                        <a:latin typeface="Cambria Math" panose="02040503050406030204" pitchFamily="18" charset="0"/>
                      </a:rPr>
                      <m:t>𝑚𝑝</m:t>
                    </m:r>
                    <m:r>
                      <a:rPr lang="en-US">
                        <a:latin typeface="Cambria Math" panose="02040503050406030204" pitchFamily="18" charset="0"/>
                      </a:rPr>
                      <m:t>(</m:t>
                    </m:r>
                    <m:r>
                      <a:rPr lang="en-US" i="1">
                        <a:latin typeface="Cambria Math" panose="02040503050406030204" pitchFamily="18" charset="0"/>
                      </a:rPr>
                      <m:t>𝐴𝐵𝐶</m:t>
                    </m:r>
                    <m:r>
                      <a:rPr lang="en-US">
                        <a:latin typeface="Cambria Math" panose="02040503050406030204" pitchFamily="18" charset="0"/>
                      </a:rPr>
                      <m:t>):</m:t>
                    </m:r>
                    <m:r>
                      <a:rPr lang="en-US" i="1">
                        <a:latin typeface="Cambria Math" panose="02040503050406030204" pitchFamily="18" charset="0"/>
                      </a:rPr>
                      <m:t>𝑀𝑁</m:t>
                    </m:r>
                    <m:r>
                      <a:rPr lang="en-US">
                        <a:latin typeface="Cambria Math" panose="02040503050406030204" pitchFamily="18" charset="0"/>
                      </a:rPr>
                      <m:t>∩</m:t>
                    </m:r>
                    <m:r>
                      <a:rPr lang="en-US" i="1">
                        <a:latin typeface="Cambria Math" panose="02040503050406030204" pitchFamily="18" charset="0"/>
                      </a:rPr>
                      <m:t>𝐵𝐶</m:t>
                    </m:r>
                    <m:r>
                      <a:rPr lang="en-US">
                        <a:latin typeface="Cambria Math" panose="02040503050406030204" pitchFamily="18" charset="0"/>
                      </a:rPr>
                      <m:t>=</m:t>
                    </m:r>
                    <m:r>
                      <a:rPr lang="en-US" i="1">
                        <a:latin typeface="Cambria Math" panose="02040503050406030204" pitchFamily="18" charset="0"/>
                      </a:rPr>
                      <m:t>𝐾</m:t>
                    </m:r>
                  </m:oMath>
                </a14:m>
                <a:r>
                  <a:rPr lang="en-US"/>
                  <a:t>.</a:t>
                </a:r>
              </a:p>
              <a:p>
                <a:pPr marR="0">
                  <a:lnSpc>
                    <a:spcPct val="100000"/>
                  </a:lnSpc>
                  <a:spcBef>
                    <a:spcPts val="100"/>
                  </a:spcBef>
                  <a:spcAft>
                    <a:spcPts val="100"/>
                  </a:spcAft>
                  <a:tabLst>
                    <a:tab pos="629920" algn="l"/>
                  </a:tabLst>
                </a:pPr>
                <a:r>
                  <a:rPr lang="en-US"/>
                  <a:t>Khi đó </a:t>
                </a:r>
                <a14:m>
                  <m:oMath xmlns:m="http://schemas.openxmlformats.org/officeDocument/2006/math">
                    <m:r>
                      <m:rPr>
                        <m:sty m:val="p"/>
                      </m:rPr>
                      <a:rPr lang="en-US">
                        <a:latin typeface="Cambria Math" panose="02040503050406030204" pitchFamily="18" charset="0"/>
                      </a:rPr>
                      <m:t>K</m:t>
                    </m:r>
                  </m:oMath>
                </a14:m>
                <a:r>
                  <a:rPr lang="en-US"/>
                  <a:t> là điểm chung của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BCD</m:t>
                    </m:r>
                    <m:r>
                      <a:rPr lang="en-US">
                        <a:latin typeface="Cambria Math" panose="02040503050406030204" pitchFamily="18" charset="0"/>
                      </a:rPr>
                      <m:t>)</m:t>
                    </m:r>
                  </m:oMath>
                </a14:m>
                <a:r>
                  <a:rPr lang="en-US"/>
                  <a:t> và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P</m:t>
                    </m:r>
                    <m:r>
                      <a:rPr lang="en-US">
                        <a:latin typeface="Cambria Math" panose="02040503050406030204" pitchFamily="18" charset="0"/>
                      </a:rPr>
                      <m:t>)</m:t>
                    </m:r>
                  </m:oMath>
                </a14:m>
                <a:r>
                  <a:rPr lang="en-US"/>
                  <a:t>, </a:t>
                </a:r>
              </a:p>
              <a:p>
                <a:pPr marR="0">
                  <a:lnSpc>
                    <a:spcPct val="100000"/>
                  </a:lnSpc>
                  <a:spcBef>
                    <a:spcPts val="100"/>
                  </a:spcBef>
                  <a:spcAft>
                    <a:spcPts val="100"/>
                  </a:spcAft>
                  <a:tabLst>
                    <a:tab pos="629920" algn="l"/>
                  </a:tabLst>
                </a:pPr>
                <a:r>
                  <a:rPr lang="en-US"/>
                  <a:t>mà </a:t>
                </a:r>
                <a14:m>
                  <m:oMath xmlns:m="http://schemas.openxmlformats.org/officeDocument/2006/math">
                    <m:r>
                      <m:rPr>
                        <m:sty m:val="p"/>
                      </m:rPr>
                      <a:rPr lang="en-US">
                        <a:latin typeface="Cambria Math" panose="02040503050406030204" pitchFamily="18" charset="0"/>
                      </a:rPr>
                      <m:t>EF</m:t>
                    </m:r>
                  </m:oMath>
                </a14:m>
                <a:r>
                  <a:rPr lang="en-US"/>
                  <a:t> là giao tuyến của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BCD</m:t>
                    </m:r>
                    <m:r>
                      <a:rPr lang="en-US">
                        <a:latin typeface="Cambria Math" panose="02040503050406030204" pitchFamily="18" charset="0"/>
                      </a:rPr>
                      <m:t>)</m:t>
                    </m:r>
                  </m:oMath>
                </a14:m>
                <a:r>
                  <a:rPr lang="en-US"/>
                  <a:t> và </a:t>
                </a:r>
                <a14:m>
                  <m:oMath xmlns:m="http://schemas.openxmlformats.org/officeDocument/2006/math">
                    <m:r>
                      <a:rPr lang="en-US">
                        <a:latin typeface="Cambria Math" panose="02040503050406030204" pitchFamily="18" charset="0"/>
                      </a:rPr>
                      <m:t>(</m:t>
                    </m:r>
                    <m:r>
                      <m:rPr>
                        <m:sty m:val="p"/>
                      </m:rPr>
                      <a:rPr lang="en-US">
                        <a:latin typeface="Cambria Math" panose="02040503050406030204" pitchFamily="18" charset="0"/>
                      </a:rPr>
                      <m:t>P</m:t>
                    </m:r>
                    <m:r>
                      <a:rPr lang="en-US">
                        <a:latin typeface="Cambria Math" panose="02040503050406030204" pitchFamily="18" charset="0"/>
                      </a:rPr>
                      <m:t>)</m:t>
                    </m:r>
                  </m:oMath>
                </a14:m>
                <a:r>
                  <a:rPr lang="en-US"/>
                  <a:t> nên </a:t>
                </a:r>
                <a14:m>
                  <m:oMath xmlns:m="http://schemas.openxmlformats.org/officeDocument/2006/math">
                    <m:r>
                      <m:rPr>
                        <m:sty m:val="p"/>
                      </m:rPr>
                      <a:rPr lang="en-US">
                        <a:latin typeface="Cambria Math" panose="02040503050406030204" pitchFamily="18" charset="0"/>
                      </a:rPr>
                      <m:t>EF</m:t>
                    </m:r>
                  </m:oMath>
                </a14:m>
                <a:r>
                  <a:rPr lang="en-US"/>
                  <a:t> đi qua điểm </a:t>
                </a:r>
                <a14:m>
                  <m:oMath xmlns:m="http://schemas.openxmlformats.org/officeDocument/2006/math">
                    <m:r>
                      <m:rPr>
                        <m:sty m:val="p"/>
                      </m:rPr>
                      <a:rPr lang="en-US">
                        <a:latin typeface="Cambria Math" panose="02040503050406030204" pitchFamily="18" charset="0"/>
                      </a:rPr>
                      <m:t>K</m:t>
                    </m:r>
                  </m:oMath>
                </a14:m>
                <a:r>
                  <a:rPr lang="en-US"/>
                  <a:t> cố định</a:t>
                </a:r>
                <a:br>
                  <a:rPr lang="en-US"/>
                </a:br>
                <a:br>
                  <a:rPr lang="en-US"/>
                </a:b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189082" y="4547616"/>
                <a:ext cx="11813836" cy="2230255"/>
              </a:xfrm>
              <a:prstGeom prst="rect">
                <a:avLst/>
              </a:prstGeom>
              <a:blipFill>
                <a:blip r:embed="rId2"/>
                <a:stretch>
                  <a:fillRect l="-1187" t="-2732" b="-1093"/>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995811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wipe(up)">
                                      <p:cBhvr>
                                        <p:cTn id="27" dur="500"/>
                                        <p:tgtEl>
                                          <p:spTgt spid="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2"/>
            <a:ext cx="11813836" cy="282426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sz="2800"/>
              <a:t>Cho tứ diện ABCD. Gọi M và N lần lượt là hai điểm trên hai cạnh AB và AC, sao cho MN không song song với BC. Mặt phẳng (P) thay đổi luôn chứa MN, cắt các cạnh CD và BD lần lượt tại E và F.</a:t>
            </a:r>
          </a:p>
          <a:p>
            <a:pPr lvl="0"/>
            <a:r>
              <a:rPr lang="en-US" sz="2800"/>
              <a:t>Chứng minh EF luôn đi qua điểm cố định.</a:t>
            </a:r>
          </a:p>
          <a:p>
            <a:pPr lvl="0"/>
            <a:r>
              <a:rPr lang="en-US" sz="2800"/>
              <a:t>Tìm tập hợp giao điểm của ME và NF.</a:t>
            </a:r>
          </a:p>
          <a:p>
            <a:pPr lvl="0"/>
            <a:r>
              <a:rPr lang="en-US" sz="2800"/>
              <a:t>Tìm tập hợp giao điểm của MF và NE.</a:t>
            </a:r>
          </a:p>
          <a:p>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4547616"/>
                <a:ext cx="11813836" cy="223025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nSpc>
                    <a:spcPct val="100000"/>
                  </a:lnSpc>
                  <a:spcBef>
                    <a:spcPts val="100"/>
                  </a:spcBef>
                  <a:spcAft>
                    <a:spcPts val="100"/>
                  </a:spcAft>
                  <a:buNone/>
                  <a:tabLst>
                    <a:tab pos="629920" algn="l"/>
                  </a:tabLst>
                </a:pPr>
                <a:r>
                  <a:rPr lang="fr-FR" sz="2800" b="1">
                    <a:solidFill>
                      <a:srgbClr val="0000FF"/>
                    </a:solidFill>
                    <a:ea typeface="Times New Roman" panose="02020603050405020304" pitchFamily="18" charset="0"/>
                  </a:rPr>
                  <a:t>Lời giải</a:t>
                </a:r>
              </a:p>
              <a:p>
                <a:pPr marR="0">
                  <a:lnSpc>
                    <a:spcPct val="100000"/>
                  </a:lnSpc>
                  <a:spcBef>
                    <a:spcPts val="100"/>
                  </a:spcBef>
                  <a:spcAft>
                    <a:spcPts val="100"/>
                  </a:spcAft>
                  <a:tabLst>
                    <a:tab pos="629920" algn="l"/>
                  </a:tabLst>
                </a:pPr>
                <a:r>
                  <a:rPr lang="fr-FR" sz="2800"/>
                  <a:t>b)</a:t>
                </a:r>
                <a:r>
                  <a:rPr lang="en-US" sz="2800"/>
                  <a:t> Gọi </a:t>
                </a:r>
                <a14:m>
                  <m:oMath xmlns:m="http://schemas.openxmlformats.org/officeDocument/2006/math">
                    <m:r>
                      <m:rPr>
                        <m:sty m:val="p"/>
                      </m:rPr>
                      <a:rPr lang="en-US" sz="2800">
                        <a:latin typeface="Cambria Math" panose="02040503050406030204" pitchFamily="18" charset="0"/>
                      </a:rPr>
                      <m:t>I</m:t>
                    </m:r>
                  </m:oMath>
                </a14:m>
                <a:r>
                  <a:rPr lang="en-US" sz="2800"/>
                  <a:t> là giao điểm của </a:t>
                </a:r>
                <a14:m>
                  <m:oMath xmlns:m="http://schemas.openxmlformats.org/officeDocument/2006/math">
                    <m:r>
                      <m:rPr>
                        <m:sty m:val="p"/>
                      </m:rPr>
                      <a:rPr lang="en-US" sz="2800">
                        <a:latin typeface="Cambria Math" panose="02040503050406030204" pitchFamily="18" charset="0"/>
                      </a:rPr>
                      <m:t>ME</m:t>
                    </m:r>
                  </m:oMath>
                </a14:m>
                <a:r>
                  <a:rPr lang="en-US" sz="2800"/>
                  <a:t> và </a:t>
                </a:r>
                <a14:m>
                  <m:oMath xmlns:m="http://schemas.openxmlformats.org/officeDocument/2006/math">
                    <m:r>
                      <m:rPr>
                        <m:sty m:val="p"/>
                      </m:rPr>
                      <a:rPr lang="en-US" sz="2800">
                        <a:latin typeface="Cambria Math" panose="02040503050406030204" pitchFamily="18" charset="0"/>
                      </a:rPr>
                      <m:t>NF</m:t>
                    </m:r>
                  </m:oMath>
                </a14:m>
                <a:r>
                  <a:rPr lang="en-US" sz="2800"/>
                  <a:t> thì </a:t>
                </a:r>
                <a14:m>
                  <m:oMath xmlns:m="http://schemas.openxmlformats.org/officeDocument/2006/math">
                    <m:r>
                      <m:rPr>
                        <m:sty m:val="p"/>
                      </m:rPr>
                      <a:rPr lang="en-US" sz="2800">
                        <a:latin typeface="Cambria Math" panose="02040503050406030204" pitchFamily="18" charset="0"/>
                      </a:rPr>
                      <m:t>I</m:t>
                    </m:r>
                  </m:oMath>
                </a14:m>
                <a:r>
                  <a:rPr lang="en-US" sz="2800"/>
                  <a:t> là điểm chung của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𝑁𝐵𝐷</m:t>
                    </m:r>
                    <m:r>
                      <a:rPr lang="en-US" sz="2800">
                        <a:latin typeface="Cambria Math" panose="02040503050406030204" pitchFamily="18" charset="0"/>
                      </a:rPr>
                      <m:t>)</m:t>
                    </m:r>
                  </m:oMath>
                </a14:m>
                <a:endParaRPr lang="en-US" sz="2800"/>
              </a:p>
              <a:p>
                <a:pPr marR="0">
                  <a:lnSpc>
                    <a:spcPct val="100000"/>
                  </a:lnSpc>
                  <a:spcBef>
                    <a:spcPts val="100"/>
                  </a:spcBef>
                  <a:spcAft>
                    <a:spcPts val="100"/>
                  </a:spcAft>
                  <a:tabLst>
                    <a:tab pos="629920" algn="l"/>
                  </a:tabLst>
                </a:pPr>
                <a:r>
                  <a:rPr lang="en-US" sz="2800"/>
                  <a:t>và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𝑀𝐶𝐷</m:t>
                    </m:r>
                    <m:r>
                      <a:rPr lang="en-US" sz="2800">
                        <a:latin typeface="Cambria Math" panose="02040503050406030204" pitchFamily="18" charset="0"/>
                      </a:rPr>
                      <m:t>)</m:t>
                    </m:r>
                  </m:oMath>
                </a14:m>
                <a:r>
                  <a:rPr lang="en-US" sz="2800"/>
                  <a:t>, suy ra I thuộc giao tuyến </a:t>
                </a:r>
                <a14:m>
                  <m:oMath xmlns:m="http://schemas.openxmlformats.org/officeDocument/2006/math">
                    <m:r>
                      <a:rPr lang="en-US" sz="2800" i="1">
                        <a:latin typeface="Cambria Math" panose="02040503050406030204" pitchFamily="18" charset="0"/>
                      </a:rPr>
                      <m:t>𝐷𝐽</m:t>
                    </m:r>
                  </m:oMath>
                </a14:m>
                <a:r>
                  <a:rPr lang="en-US" sz="2800"/>
                  <a:t> của </a:t>
                </a:r>
                <a14:m>
                  <m:oMath xmlns:m="http://schemas.openxmlformats.org/officeDocument/2006/math">
                    <m:r>
                      <m:rPr>
                        <m:sty m:val="p"/>
                      </m:rPr>
                      <a:rPr lang="en-US" sz="2800">
                        <a:latin typeface="Cambria Math" panose="02040503050406030204" pitchFamily="18" charset="0"/>
                      </a:rPr>
                      <m:t>mp</m:t>
                    </m:r>
                    <m:r>
                      <a:rPr lang="en-US" sz="2800">
                        <a:latin typeface="Cambria Math" panose="02040503050406030204" pitchFamily="18" charset="0"/>
                      </a:rPr>
                      <m:t>(</m:t>
                    </m:r>
                    <m:r>
                      <m:rPr>
                        <m:sty m:val="p"/>
                      </m:rPr>
                      <a:rPr lang="en-US" sz="2800">
                        <a:latin typeface="Cambria Math" panose="02040503050406030204" pitchFamily="18" charset="0"/>
                      </a:rPr>
                      <m:t>MCD</m:t>
                    </m:r>
                    <m:r>
                      <a:rPr lang="en-US" sz="2800">
                        <a:latin typeface="Cambria Math" panose="02040503050406030204" pitchFamily="18" charset="0"/>
                      </a:rPr>
                      <m:t>)</m:t>
                    </m:r>
                  </m:oMath>
                </a14:m>
                <a:r>
                  <a:rPr lang="en-US" sz="2800"/>
                  <a:t> và </a:t>
                </a:r>
                <a14:m>
                  <m:oMath xmlns:m="http://schemas.openxmlformats.org/officeDocument/2006/math">
                    <m:r>
                      <a:rPr lang="en-US" sz="2800">
                        <a:latin typeface="Cambria Math" panose="02040503050406030204" pitchFamily="18" charset="0"/>
                      </a:rPr>
                      <m:t>(</m:t>
                    </m:r>
                    <m:r>
                      <m:rPr>
                        <m:sty m:val="p"/>
                      </m:rPr>
                      <a:rPr lang="en-US" sz="2800">
                        <a:latin typeface="Cambria Math" panose="02040503050406030204" pitchFamily="18" charset="0"/>
                      </a:rPr>
                      <m:t>NBD</m:t>
                    </m:r>
                    <m:r>
                      <a:rPr lang="en-US" sz="2800">
                        <a:latin typeface="Cambria Math" panose="02040503050406030204" pitchFamily="18" charset="0"/>
                      </a:rPr>
                      <m:t>)</m:t>
                    </m:r>
                  </m:oMath>
                </a14:m>
                <a:r>
                  <a:rPr lang="en-US" sz="2800"/>
                  <a:t>.</a:t>
                </a:r>
              </a:p>
              <a:p>
                <a:pPr marR="0">
                  <a:lnSpc>
                    <a:spcPct val="100000"/>
                  </a:lnSpc>
                  <a:spcBef>
                    <a:spcPts val="100"/>
                  </a:spcBef>
                  <a:spcAft>
                    <a:spcPts val="100"/>
                  </a:spcAft>
                  <a:tabLst>
                    <a:tab pos="629920" algn="l"/>
                  </a:tabLst>
                </a:pPr>
                <a:r>
                  <a:rPr lang="en-US" sz="2800"/>
                  <a:t>Giới hạn: Tậm hợp cần tìm là đoạn </a:t>
                </a:r>
                <a14:m>
                  <m:oMath xmlns:m="http://schemas.openxmlformats.org/officeDocument/2006/math">
                    <m:r>
                      <m:rPr>
                        <m:sty m:val="p"/>
                      </m:rPr>
                      <a:rPr lang="en-US" sz="2800">
                        <a:latin typeface="Cambria Math" panose="02040503050406030204" pitchFamily="18" charset="0"/>
                      </a:rPr>
                      <m:t>DJ</m:t>
                    </m:r>
                  </m:oMath>
                </a14:m>
                <a:r>
                  <a:rPr lang="en-US" sz="2800"/>
                  <a:t>.</a:t>
                </a:r>
                <a:br>
                  <a:rPr lang="en-US" sz="2800"/>
                </a:b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189082" y="4547616"/>
                <a:ext cx="11813836" cy="2230255"/>
              </a:xfrm>
              <a:prstGeom prst="rect">
                <a:avLst/>
              </a:prstGeom>
              <a:blipFill>
                <a:blip r:embed="rId2"/>
                <a:stretch>
                  <a:fillRect l="-1032" t="-273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18519159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wipe(up)">
                                      <p:cBhvr>
                                        <p:cTn id="27" dur="500"/>
                                        <p:tgtEl>
                                          <p:spTgt spid="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F5B329A3-61D5-491D-83F6-6B0F39AF56A1}"/>
              </a:ext>
            </a:extLst>
          </p:cNvPr>
          <p:cNvSpPr txBox="1">
            <a:spLocks/>
          </p:cNvSpPr>
          <p:nvPr/>
        </p:nvSpPr>
        <p:spPr>
          <a:xfrm>
            <a:off x="189082" y="1723352"/>
            <a:ext cx="11813836" cy="2824264"/>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a:solidFill>
                  <a:srgbClr val="0000FF"/>
                </a:solidFill>
                <a:ea typeface="Calibri" panose="020F0502020204030204" pitchFamily="34" charset="0"/>
              </a:rPr>
              <a:t>: </a:t>
            </a:r>
            <a:r>
              <a:rPr lang="en-US" sz="2800"/>
              <a:t>Cho tứ diện ABCD. Gọi M và N lần lượt là hai điểm trên hai cạnh AB và AC, sao cho MN không song song với BC. Mặt phẳng (P) thay đổi luôn chứa MN, cắt các cạnh CD và BD lần lượt tại E và F.</a:t>
            </a:r>
          </a:p>
          <a:p>
            <a:pPr lvl="0"/>
            <a:r>
              <a:rPr lang="en-US" sz="2800"/>
              <a:t>Chứng minh EF luôn đi qua điểm cố định.</a:t>
            </a:r>
          </a:p>
          <a:p>
            <a:pPr lvl="0"/>
            <a:r>
              <a:rPr lang="en-US" sz="2800"/>
              <a:t>Tìm tập hợp giao điểm của ME và NF.</a:t>
            </a:r>
          </a:p>
          <a:p>
            <a:pPr lvl="0"/>
            <a:r>
              <a:rPr lang="en-US" sz="2800"/>
              <a:t>Tìm tập hợp giao điểm của MF và NE.</a:t>
            </a:r>
          </a:p>
          <a:p>
            <a:endParaRPr lang="en-US" sz="2800">
              <a:latin typeface="Calibri" panose="020F0502020204030204" pitchFamily="34" charset="0"/>
              <a:ea typeface="Calibri" panose="020F0502020204030204" pitchFamily="34" charset="0"/>
            </a:endParaRPr>
          </a:p>
        </p:txBody>
      </p:sp>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FB88D3A1-8364-4B40-B3A2-1D4CC82DFC3A}"/>
                  </a:ext>
                </a:extLst>
              </p:cNvPr>
              <p:cNvSpPr txBox="1">
                <a:spLocks/>
              </p:cNvSpPr>
              <p:nvPr/>
            </p:nvSpPr>
            <p:spPr>
              <a:xfrm>
                <a:off x="189082" y="4547616"/>
                <a:ext cx="11813836" cy="223025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0000"/>
                  </a:lnSpc>
                  <a:spcBef>
                    <a:spcPts val="100"/>
                  </a:spcBef>
                  <a:spcAft>
                    <a:spcPts val="100"/>
                  </a:spcAft>
                  <a:buBlip>
                    <a:blip r:embed="rId2"/>
                  </a:buBlip>
                  <a:tabLst>
                    <a:tab pos="629920" algn="l"/>
                  </a:tabLst>
                </a:pPr>
                <a:r>
                  <a:rPr lang="fr-FR" sz="2800" b="1">
                    <a:solidFill>
                      <a:srgbClr val="0000FF"/>
                    </a:solidFill>
                    <a:ea typeface="Times New Roman" panose="02020603050405020304" pitchFamily="18" charset="0"/>
                  </a:rPr>
                  <a:t>Lời giải</a:t>
                </a:r>
              </a:p>
              <a:p>
                <a:r>
                  <a:rPr lang="en-US"/>
                  <a:t>c) </a:t>
                </a:r>
                <a:r>
                  <a:rPr lang="en-US" sz="2800"/>
                  <a:t>Gọi </a:t>
                </a:r>
                <a14:m>
                  <m:oMath xmlns:m="http://schemas.openxmlformats.org/officeDocument/2006/math">
                    <m:r>
                      <m:rPr>
                        <m:sty m:val="p"/>
                      </m:rPr>
                      <a:rPr lang="en-US" sz="2800">
                        <a:latin typeface="Cambria Math" panose="02040503050406030204" pitchFamily="18" charset="0"/>
                      </a:rPr>
                      <m:t>H</m:t>
                    </m:r>
                  </m:oMath>
                </a14:m>
                <a:r>
                  <a:rPr lang="en-US" sz="2800"/>
                  <a:t> là giao điểm của </a:t>
                </a:r>
                <a14:m>
                  <m:oMath xmlns:m="http://schemas.openxmlformats.org/officeDocument/2006/math">
                    <m:r>
                      <m:rPr>
                        <m:sty m:val="p"/>
                      </m:rPr>
                      <a:rPr lang="en-US" sz="2800">
                        <a:latin typeface="Cambria Math" panose="02040503050406030204" pitchFamily="18" charset="0"/>
                      </a:rPr>
                      <m:t>MF</m:t>
                    </m:r>
                  </m:oMath>
                </a14:m>
                <a:r>
                  <a:rPr lang="en-US" sz="2800"/>
                  <a:t> và </a:t>
                </a:r>
                <a14:m>
                  <m:oMath xmlns:m="http://schemas.openxmlformats.org/officeDocument/2006/math">
                    <m:r>
                      <m:rPr>
                        <m:sty m:val="p"/>
                      </m:rPr>
                      <a:rPr lang="en-US" sz="2800">
                        <a:latin typeface="Cambria Math" panose="02040503050406030204" pitchFamily="18" charset="0"/>
                      </a:rPr>
                      <m:t>NE</m:t>
                    </m:r>
                  </m:oMath>
                </a14:m>
                <a:r>
                  <a:rPr lang="en-US" sz="2800"/>
                  <a:t> thì </a:t>
                </a:r>
                <a14:m>
                  <m:oMath xmlns:m="http://schemas.openxmlformats.org/officeDocument/2006/math">
                    <m:r>
                      <m:rPr>
                        <m:sty m:val="p"/>
                      </m:rPr>
                      <a:rPr lang="en-US" sz="2800">
                        <a:latin typeface="Cambria Math" panose="02040503050406030204" pitchFamily="18" charset="0"/>
                      </a:rPr>
                      <m:t>H</m:t>
                    </m:r>
                  </m:oMath>
                </a14:m>
                <a:r>
                  <a:rPr lang="en-US" sz="2800"/>
                  <a:t> là điểm chung của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𝐴𝐵𝐷</m:t>
                    </m:r>
                    <m:r>
                      <a:rPr lang="en-US" sz="2800">
                        <a:latin typeface="Cambria Math" panose="02040503050406030204" pitchFamily="18" charset="0"/>
                      </a:rPr>
                      <m:t>)</m:t>
                    </m:r>
                  </m:oMath>
                </a14:m>
                <a:r>
                  <a:rPr lang="en-US" sz="2800"/>
                  <a:t> </a:t>
                </a:r>
              </a:p>
              <a:p>
                <a:r>
                  <a:rPr lang="en-US" sz="2800"/>
                  <a:t>và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𝐴𝐶𝐷</m:t>
                    </m:r>
                    <m:r>
                      <a:rPr lang="en-US" sz="2800">
                        <a:latin typeface="Cambria Math" panose="02040503050406030204" pitchFamily="18" charset="0"/>
                      </a:rPr>
                      <m:t>)</m:t>
                    </m:r>
                  </m:oMath>
                </a14:m>
                <a:r>
                  <a:rPr lang="en-US" sz="2800"/>
                  <a:t>, suy ra </a:t>
                </a:r>
                <a14:m>
                  <m:oMath xmlns:m="http://schemas.openxmlformats.org/officeDocument/2006/math">
                    <m:r>
                      <a:rPr lang="en-US" sz="2800" i="1">
                        <a:latin typeface="Cambria Math" panose="02040503050406030204" pitchFamily="18" charset="0"/>
                      </a:rPr>
                      <m:t>𝐻</m:t>
                    </m:r>
                  </m:oMath>
                </a14:m>
                <a:r>
                  <a:rPr lang="en-US" sz="2800"/>
                  <a:t> thuộc giao tuyến </a:t>
                </a:r>
                <a14:m>
                  <m:oMath xmlns:m="http://schemas.openxmlformats.org/officeDocument/2006/math">
                    <m:r>
                      <a:rPr lang="en-US" sz="2800" i="1">
                        <a:latin typeface="Cambria Math" panose="02040503050406030204" pitchFamily="18" charset="0"/>
                      </a:rPr>
                      <m:t>𝐴𝐷</m:t>
                    </m:r>
                  </m:oMath>
                </a14:m>
                <a:r>
                  <a:rPr lang="en-US" sz="2800"/>
                  <a:t> của </a:t>
                </a:r>
                <a14:m>
                  <m:oMath xmlns:m="http://schemas.openxmlformats.org/officeDocument/2006/math">
                    <m:r>
                      <m:rPr>
                        <m:sty m:val="p"/>
                      </m:rPr>
                      <a:rPr lang="en-US" sz="2800">
                        <a:latin typeface="Cambria Math" panose="02040503050406030204" pitchFamily="18" charset="0"/>
                      </a:rPr>
                      <m:t>mp</m:t>
                    </m:r>
                    <m:r>
                      <a:rPr lang="en-US" sz="2800">
                        <a:latin typeface="Cambria Math" panose="02040503050406030204" pitchFamily="18" charset="0"/>
                      </a:rPr>
                      <m:t>(</m:t>
                    </m:r>
                    <m:r>
                      <m:rPr>
                        <m:sty m:val="p"/>
                      </m:rPr>
                      <a:rPr lang="en-US" sz="2800">
                        <a:latin typeface="Cambria Math" panose="02040503050406030204" pitchFamily="18" charset="0"/>
                      </a:rPr>
                      <m:t>ABD</m:t>
                    </m:r>
                    <m:r>
                      <a:rPr lang="en-US" sz="2800">
                        <a:latin typeface="Cambria Math" panose="02040503050406030204" pitchFamily="18" charset="0"/>
                      </a:rPr>
                      <m:t>)</m:t>
                    </m:r>
                  </m:oMath>
                </a14:m>
                <a:r>
                  <a:rPr lang="en-US" sz="2800"/>
                  <a:t> và </a:t>
                </a:r>
                <a14:m>
                  <m:oMath xmlns:m="http://schemas.openxmlformats.org/officeDocument/2006/math">
                    <m:r>
                      <m:rPr>
                        <m:sty m:val="p"/>
                      </m:rPr>
                      <a:rPr lang="en-US" sz="2800">
                        <a:latin typeface="Cambria Math" panose="02040503050406030204" pitchFamily="18" charset="0"/>
                      </a:rPr>
                      <m:t>mp</m:t>
                    </m:r>
                    <m:r>
                      <a:rPr lang="en-US" sz="2800">
                        <a:latin typeface="Cambria Math" panose="02040503050406030204" pitchFamily="18" charset="0"/>
                      </a:rPr>
                      <m:t>(</m:t>
                    </m:r>
                    <m:r>
                      <m:rPr>
                        <m:sty m:val="p"/>
                      </m:rPr>
                      <a:rPr lang="en-US" sz="2800">
                        <a:latin typeface="Cambria Math" panose="02040503050406030204" pitchFamily="18" charset="0"/>
                      </a:rPr>
                      <m:t>ACD</m:t>
                    </m:r>
                    <m:r>
                      <a:rPr lang="en-US" sz="2800">
                        <a:latin typeface="Cambria Math" panose="02040503050406030204" pitchFamily="18" charset="0"/>
                      </a:rPr>
                      <m:t>)</m:t>
                    </m:r>
                  </m:oMath>
                </a14:m>
                <a:r>
                  <a:rPr lang="en-US" sz="2800"/>
                  <a:t>.</a:t>
                </a:r>
              </a:p>
              <a:p>
                <a:r>
                  <a:rPr lang="en-US" sz="2800"/>
                  <a:t>Giới hạn: Tập hợp điểm cần tìm là đường thẳng </a:t>
                </a:r>
                <a14:m>
                  <m:oMath xmlns:m="http://schemas.openxmlformats.org/officeDocument/2006/math">
                    <m:r>
                      <m:rPr>
                        <m:sty m:val="p"/>
                      </m:rPr>
                      <a:rPr lang="en-US" sz="2800">
                        <a:latin typeface="Cambria Math" panose="02040503050406030204" pitchFamily="18" charset="0"/>
                      </a:rPr>
                      <m:t>AD</m:t>
                    </m:r>
                  </m:oMath>
                </a14:m>
                <a:r>
                  <a:rPr lang="en-US" sz="2800"/>
                  <a:t> trừ đi đoạn </a:t>
                </a:r>
                <a14:m>
                  <m:oMath xmlns:m="http://schemas.openxmlformats.org/officeDocument/2006/math">
                    <m:r>
                      <m:rPr>
                        <m:sty m:val="p"/>
                      </m:rPr>
                      <a:rPr lang="en-US" sz="2800">
                        <a:latin typeface="Cambria Math" panose="02040503050406030204" pitchFamily="18" charset="0"/>
                      </a:rPr>
                      <m:t>AD</m:t>
                    </m:r>
                  </m:oMath>
                </a14:m>
                <a:r>
                  <a:rPr lang="en-US" sz="2800"/>
                  <a:t>.</a:t>
                </a:r>
              </a:p>
              <a:p>
                <a:pPr marL="0" indent="0">
                  <a:buNone/>
                </a:pPr>
                <a:br>
                  <a:rPr lang="en-US" sz="2800"/>
                </a:br>
                <a:r>
                  <a:rPr lang="fr-FR" sz="2800">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FB88D3A1-8364-4B40-B3A2-1D4CC82DFC3A}"/>
                  </a:ext>
                </a:extLst>
              </p:cNvPr>
              <p:cNvSpPr txBox="1">
                <a:spLocks noRot="1" noChangeAspect="1" noMove="1" noResize="1" noEditPoints="1" noAdjustHandles="1" noChangeArrowheads="1" noChangeShapeType="1" noTextEdit="1"/>
              </p:cNvSpPr>
              <p:nvPr/>
            </p:nvSpPr>
            <p:spPr>
              <a:xfrm>
                <a:off x="189082" y="4547616"/>
                <a:ext cx="11813836" cy="2230255"/>
              </a:xfrm>
              <a:prstGeom prst="rect">
                <a:avLst/>
              </a:prstGeom>
              <a:blipFill>
                <a:blip r:embed="rId3"/>
                <a:stretch>
                  <a:fillRect l="-1187" t="-2732" b="-2732"/>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719188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wipe(up)">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up)">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wipe(up)">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1">
                                            <p:txEl>
                                              <p:pRg st="3" end="3"/>
                                            </p:txEl>
                                          </p:spTgt>
                                        </p:tgtEl>
                                        <p:attrNameLst>
                                          <p:attrName>style.visibility</p:attrName>
                                        </p:attrNameLst>
                                      </p:cBhvr>
                                      <p:to>
                                        <p:strVal val="visible"/>
                                      </p:to>
                                    </p:set>
                                    <p:animEffect transition="in" filter="wipe(up)">
                                      <p:cBhvr>
                                        <p:cTn id="27" dur="500"/>
                                        <p:tgtEl>
                                          <p:spTgt spid="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129884" y="1415250"/>
            <a:ext cx="11813836" cy="381793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H, K lần lượt là hai điểm trên hai cạnh SA&lt; SC (H≠A,A;K≠S,C) sao cho HK không song song với AC. Gọi I là trung điểm của BC (Hình 38)</a:t>
            </a:r>
          </a:p>
          <a:p>
            <a:pPr marR="0">
              <a:lnSpc>
                <a:spcPct val="110000"/>
              </a:lnSpc>
              <a:spcBef>
                <a:spcPts val="100"/>
              </a:spcBef>
              <a:spcAft>
                <a:spcPts val="100"/>
              </a:spcAft>
              <a:buFont typeface="Wingdings" panose="05000000000000000000" pitchFamily="2" charset="2"/>
              <a:buChar char="q"/>
              <a:tabLst>
                <a:tab pos="629920" algn="l"/>
              </a:tabLst>
            </a:pPr>
            <a:endParaRPr lang="en-US" sz="2800">
              <a:solidFill>
                <a:srgbClr val="663300"/>
              </a:solidFill>
              <a:ea typeface="Times New Roman" panose="02020603050405020304" pitchFamily="18"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p>
          <a:p>
            <a:pPr marL="0" indent="0">
              <a:buNone/>
            </a:pPr>
            <a:r>
              <a:rPr lang="en-US"/>
              <a:t> a</a:t>
            </a:r>
            <a:r>
              <a:rPr lang="en-US" sz="2800"/>
              <a:t>) Tìm giao điểm của đường thẳng HK và mặt phẳng (ABC)</a:t>
            </a:r>
          </a:p>
          <a:p>
            <a:pPr marL="0" indent="0">
              <a:buNone/>
            </a:pPr>
            <a:r>
              <a:rPr lang="en-US" sz="2800"/>
              <a:t> b) Tìm giao tuyến của các mặt phẳng (SAI) và (ABK); (SAI) và (BCH)</a:t>
            </a:r>
          </a:p>
          <a:p>
            <a:pPr marR="0">
              <a:lnSpc>
                <a:spcPct val="110000"/>
              </a:lnSpc>
              <a:spcBef>
                <a:spcPts val="100"/>
              </a:spcBef>
              <a:spcAft>
                <a:spcPts val="100"/>
              </a:spcAft>
              <a:buFont typeface="Wingdings" panose="05000000000000000000" pitchFamily="2" charset="2"/>
              <a:buChar char="q"/>
              <a:tabLst>
                <a:tab pos="629920" algn="l"/>
              </a:tabLst>
            </a:pP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62123" y="5233181"/>
            <a:ext cx="11838471" cy="1544690"/>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7000"/>
              </a:lnSpc>
              <a:spcBef>
                <a:spcPts val="200"/>
              </a:spcBef>
              <a:spcAft>
                <a:spcPts val="0"/>
              </a:spcAft>
              <a:buBlip>
                <a:blip r:embed="rId2"/>
              </a:buBlip>
            </a:pPr>
            <a:r>
              <a:rPr lang="en-US" b="1">
                <a:solidFill>
                  <a:srgbClr val="0000FF"/>
                </a:solidFill>
                <a:ea typeface="Times New Roman" panose="02020603050405020304" pitchFamily="18" charset="0"/>
              </a:rPr>
              <a:t> Lời giải</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r>
              <a:rPr lang="en-US" sz="2800"/>
              <a:t>Vậy giao điểm của đường thẳng HK và mặt phẳng (SAC) là E </a:t>
            </a:r>
          </a:p>
          <a:p>
            <a:pPr marL="0" marR="0" indent="0">
              <a:lnSpc>
                <a:spcPct val="110000"/>
              </a:lnSpc>
              <a:spcBef>
                <a:spcPts val="100"/>
              </a:spcBef>
              <a:spcAft>
                <a:spcPts val="100"/>
              </a:spcAft>
              <a:buNone/>
              <a:tabLst>
                <a:tab pos="629920" algn="l"/>
              </a:tabLst>
            </a:pPr>
            <a:endParaRPr lang="en-US" sz="44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4E7B600F-A062-4380-A2B5-DE53DD83377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358203" y="2498755"/>
            <a:ext cx="1446310" cy="1587617"/>
          </a:xfrm>
          <a:prstGeom prst="rect">
            <a:avLst/>
          </a:prstGeom>
        </p:spPr>
      </p:pic>
    </p:spTree>
    <p:extLst>
      <p:ext uri="{BB962C8B-B14F-4D97-AF65-F5344CB8AC3E}">
        <p14:creationId xmlns:p14="http://schemas.microsoft.com/office/powerpoint/2010/main" val="25934674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up)">
                                      <p:cBhvr>
                                        <p:cTn id="4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129884" y="1415250"/>
            <a:ext cx="11813836" cy="381793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H, K lần lượt là hai điểm trên hai cạnh SA&lt; SC (H≠A,A;K≠S,C) sao cho HK không song song với AC. Gọi I là trung điểm của BC (Hình 38)</a:t>
            </a:r>
          </a:p>
          <a:p>
            <a:pPr marR="0">
              <a:lnSpc>
                <a:spcPct val="110000"/>
              </a:lnSpc>
              <a:spcBef>
                <a:spcPts val="100"/>
              </a:spcBef>
              <a:spcAft>
                <a:spcPts val="100"/>
              </a:spcAft>
              <a:buFont typeface="Wingdings" panose="05000000000000000000" pitchFamily="2" charset="2"/>
              <a:buChar char="q"/>
              <a:tabLst>
                <a:tab pos="629920" algn="l"/>
              </a:tabLst>
            </a:pPr>
            <a:endParaRPr lang="en-US" sz="2800">
              <a:solidFill>
                <a:srgbClr val="663300"/>
              </a:solidFill>
              <a:ea typeface="Times New Roman" panose="02020603050405020304" pitchFamily="18"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p>
          <a:p>
            <a:pPr marL="0" indent="0">
              <a:buNone/>
            </a:pPr>
            <a:r>
              <a:rPr lang="en-US"/>
              <a:t> a</a:t>
            </a:r>
            <a:r>
              <a:rPr lang="en-US" sz="2800"/>
              <a:t>) Tìm giao điểm của đường thẳng HK và mặt phẳng (ABC)</a:t>
            </a:r>
          </a:p>
          <a:p>
            <a:pPr marL="0" indent="0">
              <a:buNone/>
            </a:pPr>
            <a:r>
              <a:rPr lang="en-US" sz="2800"/>
              <a:t> b) Tìm giao tuyến của các mặt phẳng (SAI) và (ABK); (SAI) và (BCH)</a:t>
            </a:r>
          </a:p>
          <a:p>
            <a:pPr marR="0">
              <a:lnSpc>
                <a:spcPct val="110000"/>
              </a:lnSpc>
              <a:spcBef>
                <a:spcPts val="100"/>
              </a:spcBef>
              <a:spcAft>
                <a:spcPts val="100"/>
              </a:spcAft>
              <a:buFont typeface="Wingdings" panose="05000000000000000000" pitchFamily="2" charset="2"/>
              <a:buChar char="q"/>
              <a:tabLst>
                <a:tab pos="629920" algn="l"/>
              </a:tabLst>
            </a:pP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62123" y="5233181"/>
            <a:ext cx="11838471" cy="1544690"/>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7000"/>
              </a:lnSpc>
              <a:spcBef>
                <a:spcPts val="200"/>
              </a:spcBef>
              <a:spcAft>
                <a:spcPts val="0"/>
              </a:spcAft>
              <a:buBlip>
                <a:blip r:embed="rId2"/>
              </a:buBlip>
            </a:pPr>
            <a:r>
              <a:rPr lang="en-US" b="1">
                <a:solidFill>
                  <a:srgbClr val="0000FF"/>
                </a:solidFill>
                <a:ea typeface="Times New Roman" panose="02020603050405020304" pitchFamily="18" charset="0"/>
              </a:rPr>
              <a:t> Lời giải</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pPr marL="0" marR="0" indent="0">
              <a:lnSpc>
                <a:spcPct val="110000"/>
              </a:lnSpc>
              <a:spcBef>
                <a:spcPts val="100"/>
              </a:spcBef>
              <a:spcAft>
                <a:spcPts val="100"/>
              </a:spcAft>
              <a:buNone/>
              <a:tabLst>
                <a:tab pos="629920" algn="l"/>
              </a:tabLst>
            </a:pPr>
            <a:endParaRPr lang="en-US" sz="44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4E7B600F-A062-4380-A2B5-DE53DD83377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358203" y="2498755"/>
            <a:ext cx="1446310" cy="1587617"/>
          </a:xfrm>
          <a:prstGeom prst="rect">
            <a:avLst/>
          </a:prstGeom>
        </p:spPr>
      </p:pic>
      <p:pic>
        <p:nvPicPr>
          <p:cNvPr id="8" name="Picture 7">
            <a:extLst>
              <a:ext uri="{FF2B5EF4-FFF2-40B4-BE49-F238E27FC236}">
                <a16:creationId xmlns:a16="http://schemas.microsoft.com/office/drawing/2014/main" id="{AD90AF34-E4A2-400B-AA48-778996EEE62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509614" y="5309144"/>
            <a:ext cx="2062385" cy="1398097"/>
          </a:xfrm>
          <a:prstGeom prst="rect">
            <a:avLst/>
          </a:prstGeom>
        </p:spPr>
      </p:pic>
    </p:spTree>
    <p:extLst>
      <p:ext uri="{BB962C8B-B14F-4D97-AF65-F5344CB8AC3E}">
        <p14:creationId xmlns:p14="http://schemas.microsoft.com/office/powerpoint/2010/main" val="1800900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up)">
                                      <p:cBhvr>
                                        <p:cTn id="42" dur="500"/>
                                        <p:tgtEl>
                                          <p:spTgt spid="1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129884" y="1415250"/>
            <a:ext cx="11813836" cy="381793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H, K lần lượt là hai điểm trên hai cạnh SA&lt; SC (H≠A,A;K≠S,C) sao cho HK không song song với AC. Gọi I là trung điểm của BC (Hình 38)</a:t>
            </a:r>
          </a:p>
          <a:p>
            <a:pPr marR="0">
              <a:lnSpc>
                <a:spcPct val="110000"/>
              </a:lnSpc>
              <a:spcBef>
                <a:spcPts val="100"/>
              </a:spcBef>
              <a:spcAft>
                <a:spcPts val="100"/>
              </a:spcAft>
              <a:buFont typeface="Wingdings" panose="05000000000000000000" pitchFamily="2" charset="2"/>
              <a:buChar char="q"/>
              <a:tabLst>
                <a:tab pos="629920" algn="l"/>
              </a:tabLst>
            </a:pPr>
            <a:endParaRPr lang="en-US" sz="2800">
              <a:solidFill>
                <a:srgbClr val="663300"/>
              </a:solidFill>
              <a:ea typeface="Times New Roman" panose="02020603050405020304" pitchFamily="18"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p>
          <a:p>
            <a:pPr marL="0" indent="0">
              <a:buNone/>
            </a:pPr>
            <a:r>
              <a:rPr lang="en-US"/>
              <a:t> a</a:t>
            </a:r>
            <a:r>
              <a:rPr lang="en-US" sz="2800"/>
              <a:t>) Tìm giao điểm của đường thẳng HK và mặt phẳng (ABC)</a:t>
            </a:r>
          </a:p>
          <a:p>
            <a:pPr marL="0" indent="0">
              <a:buNone/>
            </a:pPr>
            <a:r>
              <a:rPr lang="en-US" sz="2800"/>
              <a:t> b) Tìm giao tuyến của các mặt phẳng (SAI) và (ABK); (SAI) và (BCH)</a:t>
            </a:r>
          </a:p>
          <a:p>
            <a:pPr marR="0">
              <a:lnSpc>
                <a:spcPct val="110000"/>
              </a:lnSpc>
              <a:spcBef>
                <a:spcPts val="100"/>
              </a:spcBef>
              <a:spcAft>
                <a:spcPts val="100"/>
              </a:spcAft>
              <a:buFont typeface="Wingdings" panose="05000000000000000000" pitchFamily="2" charset="2"/>
              <a:buChar char="q"/>
              <a:tabLst>
                <a:tab pos="629920" algn="l"/>
              </a:tabLst>
            </a:pP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10463" y="5233181"/>
            <a:ext cx="11890131" cy="1544690"/>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7000"/>
              </a:lnSpc>
              <a:spcBef>
                <a:spcPts val="200"/>
              </a:spcBef>
              <a:spcAft>
                <a:spcPts val="0"/>
              </a:spcAft>
              <a:buBlip>
                <a:blip r:embed="rId2"/>
              </a:buBlip>
            </a:pPr>
            <a:r>
              <a:rPr lang="en-US" b="1">
                <a:solidFill>
                  <a:srgbClr val="0000FF"/>
                </a:solidFill>
                <a:ea typeface="Times New Roman" panose="02020603050405020304" pitchFamily="18" charset="0"/>
              </a:rPr>
              <a:t> Lời giải</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pPr marL="0" indent="0">
              <a:lnSpc>
                <a:spcPct val="110000"/>
              </a:lnSpc>
              <a:spcBef>
                <a:spcPts val="100"/>
              </a:spcBef>
              <a:spcAft>
                <a:spcPts val="100"/>
              </a:spcAft>
              <a:buNone/>
              <a:tabLst>
                <a:tab pos="629920" algn="l"/>
              </a:tabLst>
            </a:pPr>
            <a:r>
              <a:rPr lang="en-US" sz="2800"/>
              <a:t>b) Ta có BK cắt SI tại M. A và M là điểm chung của hai mặt phẳng (SAI) và (ABK) nên giao tuyến của (SAI) và (ABK) là AM</a:t>
            </a:r>
          </a:p>
          <a:p>
            <a:pPr marL="0" marR="0" indent="0">
              <a:lnSpc>
                <a:spcPct val="110000"/>
              </a:lnSpc>
              <a:spcBef>
                <a:spcPts val="100"/>
              </a:spcBef>
              <a:spcAft>
                <a:spcPts val="100"/>
              </a:spcAft>
              <a:buNone/>
              <a:tabLst>
                <a:tab pos="629920" algn="l"/>
              </a:tabLst>
            </a:pPr>
            <a:endParaRPr lang="en-US" sz="44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4E7B600F-A062-4380-A2B5-DE53DD83377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358203" y="2498755"/>
            <a:ext cx="1446310" cy="1587617"/>
          </a:xfrm>
          <a:prstGeom prst="rect">
            <a:avLst/>
          </a:prstGeom>
        </p:spPr>
      </p:pic>
    </p:spTree>
    <p:extLst>
      <p:ext uri="{BB962C8B-B14F-4D97-AF65-F5344CB8AC3E}">
        <p14:creationId xmlns:p14="http://schemas.microsoft.com/office/powerpoint/2010/main" val="4190500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up)">
                                      <p:cBhvr>
                                        <p:cTn id="42" dur="500"/>
                                        <p:tgtEl>
                                          <p:spTgt spid="1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1" end="1"/>
                                            </p:txEl>
                                          </p:spTgt>
                                        </p:tgtEl>
                                        <p:attrNameLst>
                                          <p:attrName>style.visibility</p:attrName>
                                        </p:attrNameLst>
                                      </p:cBhvr>
                                      <p:to>
                                        <p:strVal val="visible"/>
                                      </p:to>
                                    </p:set>
                                    <p:animEffect transition="in" filter="wipe(up)">
                                      <p:cBhvr>
                                        <p:cTn id="47"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129884" y="1415250"/>
            <a:ext cx="11813836" cy="381793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H, K lần lượt là hai điểm trên hai cạnh SA&lt; SC (H≠A,A;K≠S,C) sao cho HK không song song với AC. Gọi I là trung điểm của BC (Hình 38)</a:t>
            </a:r>
          </a:p>
          <a:p>
            <a:pPr marR="0">
              <a:lnSpc>
                <a:spcPct val="110000"/>
              </a:lnSpc>
              <a:spcBef>
                <a:spcPts val="100"/>
              </a:spcBef>
              <a:spcAft>
                <a:spcPts val="100"/>
              </a:spcAft>
              <a:buFont typeface="Wingdings" panose="05000000000000000000" pitchFamily="2" charset="2"/>
              <a:buChar char="q"/>
              <a:tabLst>
                <a:tab pos="629920" algn="l"/>
              </a:tabLst>
            </a:pPr>
            <a:endParaRPr lang="en-US" sz="2800">
              <a:solidFill>
                <a:srgbClr val="663300"/>
              </a:solidFill>
              <a:ea typeface="Times New Roman" panose="02020603050405020304" pitchFamily="18"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p>
          <a:p>
            <a:pPr marL="0" indent="0">
              <a:buNone/>
            </a:pPr>
            <a:r>
              <a:rPr lang="en-US"/>
              <a:t> a</a:t>
            </a:r>
            <a:r>
              <a:rPr lang="en-US" sz="2800"/>
              <a:t>) Tìm giao điểm của đường thẳng HK và mặt phẳng (ABC)</a:t>
            </a:r>
          </a:p>
          <a:p>
            <a:pPr marL="0" indent="0">
              <a:buNone/>
            </a:pPr>
            <a:r>
              <a:rPr lang="en-US" sz="2800"/>
              <a:t> b) Tìm giao tuyến của các mặt phẳng (SAI) và (ABK); (SAI) và (BCH)</a:t>
            </a:r>
          </a:p>
          <a:p>
            <a:pPr marR="0">
              <a:lnSpc>
                <a:spcPct val="110000"/>
              </a:lnSpc>
              <a:spcBef>
                <a:spcPts val="100"/>
              </a:spcBef>
              <a:spcAft>
                <a:spcPts val="100"/>
              </a:spcAft>
              <a:buFont typeface="Wingdings" panose="05000000000000000000" pitchFamily="2" charset="2"/>
              <a:buChar char="q"/>
              <a:tabLst>
                <a:tab pos="629920" algn="l"/>
              </a:tabLst>
            </a:pP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10463" y="5233181"/>
            <a:ext cx="11890131" cy="1544690"/>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7000"/>
              </a:lnSpc>
              <a:spcBef>
                <a:spcPts val="200"/>
              </a:spcBef>
              <a:spcAft>
                <a:spcPts val="0"/>
              </a:spcAft>
              <a:buBlip>
                <a:blip r:embed="rId2"/>
              </a:buBlip>
            </a:pPr>
            <a:r>
              <a:rPr lang="en-US" b="1">
                <a:solidFill>
                  <a:srgbClr val="0000FF"/>
                </a:solidFill>
                <a:ea typeface="Times New Roman" panose="02020603050405020304" pitchFamily="18" charset="0"/>
              </a:rPr>
              <a:t> Lời giải</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r>
              <a:rPr lang="en-US" sz="2800"/>
              <a:t>Ta có H và I là điểm chung của hai mặt phẳng (SAI) và (BCH) nên giao tuyến của (SAI) và (BCH) là HI</a:t>
            </a:r>
          </a:p>
          <a:p>
            <a:pPr marL="0" marR="0" indent="0">
              <a:lnSpc>
                <a:spcPct val="110000"/>
              </a:lnSpc>
              <a:spcBef>
                <a:spcPts val="100"/>
              </a:spcBef>
              <a:spcAft>
                <a:spcPts val="100"/>
              </a:spcAft>
              <a:buNone/>
              <a:tabLst>
                <a:tab pos="629920" algn="l"/>
              </a:tabLst>
            </a:pPr>
            <a:endParaRPr lang="en-US" sz="44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4E7B600F-A062-4380-A2B5-DE53DD83377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358203" y="2498755"/>
            <a:ext cx="1446310" cy="1587617"/>
          </a:xfrm>
          <a:prstGeom prst="rect">
            <a:avLst/>
          </a:prstGeom>
        </p:spPr>
      </p:pic>
    </p:spTree>
    <p:extLst>
      <p:ext uri="{BB962C8B-B14F-4D97-AF65-F5344CB8AC3E}">
        <p14:creationId xmlns:p14="http://schemas.microsoft.com/office/powerpoint/2010/main" val="2796016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up)">
                                      <p:cBhvr>
                                        <p:cTn id="4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129884" y="1415250"/>
            <a:ext cx="11813836" cy="3817931"/>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10000"/>
              </a:lnSpc>
              <a:spcBef>
                <a:spcPts val="100"/>
              </a:spcBef>
              <a:spcAft>
                <a:spcPts val="100"/>
              </a:spcAft>
              <a:buFont typeface="Wingdings" panose="05000000000000000000" pitchFamily="2" charset="2"/>
              <a:buChar char="q"/>
              <a:tabLst>
                <a:tab pos="62992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sz="2800"/>
              <a:t>Cho tứ diện SABC. Gọi H, K lần lượt là hai điểm trên hai cạnh SA&lt; SC (H≠A,A;K≠S,C) sao cho HK không song song với AC. Gọi I là trung điểm của BC (Hình 38)</a:t>
            </a:r>
          </a:p>
          <a:p>
            <a:pPr marR="0">
              <a:lnSpc>
                <a:spcPct val="110000"/>
              </a:lnSpc>
              <a:spcBef>
                <a:spcPts val="100"/>
              </a:spcBef>
              <a:spcAft>
                <a:spcPts val="100"/>
              </a:spcAft>
              <a:buFont typeface="Wingdings" panose="05000000000000000000" pitchFamily="2" charset="2"/>
              <a:buChar char="q"/>
              <a:tabLst>
                <a:tab pos="629920" algn="l"/>
              </a:tabLst>
            </a:pPr>
            <a:endParaRPr lang="en-US" sz="2800">
              <a:solidFill>
                <a:srgbClr val="663300"/>
              </a:solidFill>
              <a:ea typeface="Times New Roman" panose="02020603050405020304" pitchFamily="18"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p>
          <a:p>
            <a:pPr marL="0" indent="0">
              <a:buNone/>
            </a:pPr>
            <a:r>
              <a:rPr lang="en-US"/>
              <a:t> a</a:t>
            </a:r>
            <a:r>
              <a:rPr lang="en-US" sz="2800"/>
              <a:t>) Tìm giao điểm của đường thẳng HK và mặt phẳng (ABC)</a:t>
            </a:r>
          </a:p>
          <a:p>
            <a:pPr marL="0" indent="0">
              <a:buNone/>
            </a:pPr>
            <a:r>
              <a:rPr lang="en-US" sz="2800"/>
              <a:t> b) Tìm giao tuyến của các mặt phẳng (SAI) và (ABK); (SAI) và (BCH)</a:t>
            </a:r>
          </a:p>
          <a:p>
            <a:pPr marR="0">
              <a:lnSpc>
                <a:spcPct val="110000"/>
              </a:lnSpc>
              <a:spcBef>
                <a:spcPts val="100"/>
              </a:spcBef>
              <a:spcAft>
                <a:spcPts val="100"/>
              </a:spcAft>
              <a:buFont typeface="Wingdings" panose="05000000000000000000" pitchFamily="2" charset="2"/>
              <a:buChar char="q"/>
              <a:tabLst>
                <a:tab pos="629920" algn="l"/>
              </a:tabLst>
            </a:pP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110463" y="5233181"/>
            <a:ext cx="11890131" cy="1544690"/>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gn="ctr">
              <a:lnSpc>
                <a:spcPct val="107000"/>
              </a:lnSpc>
              <a:spcBef>
                <a:spcPts val="200"/>
              </a:spcBef>
              <a:spcAft>
                <a:spcPts val="0"/>
              </a:spcAft>
              <a:buBlip>
                <a:blip r:embed="rId2"/>
              </a:buBlip>
            </a:pPr>
            <a:r>
              <a:rPr lang="en-US" b="1">
                <a:solidFill>
                  <a:srgbClr val="0000FF"/>
                </a:solidFill>
                <a:ea typeface="Times New Roman" panose="02020603050405020304" pitchFamily="18" charset="0"/>
              </a:rPr>
              <a:t> Lời giải</a:t>
            </a:r>
            <a:r>
              <a:rPr lang="en-US" b="1">
                <a:solidFill>
                  <a:srgbClr val="1F3763"/>
                </a:solidFill>
                <a:ea typeface="Calibri" panose="020F0502020204030204" pitchFamily="34" charset="0"/>
              </a:rPr>
              <a:t>	</a:t>
            </a:r>
            <a:endParaRPr lang="en-US" b="1">
              <a:solidFill>
                <a:srgbClr val="1F3763"/>
              </a:solidFill>
              <a:latin typeface="Calibri Light" panose="020F0302020204030204" pitchFamily="34" charset="0"/>
              <a:ea typeface="Times New Roman" panose="02020603050405020304" pitchFamily="18" charset="0"/>
            </a:endParaRPr>
          </a:p>
          <a:p>
            <a:pPr marL="0" marR="0" indent="0">
              <a:lnSpc>
                <a:spcPct val="110000"/>
              </a:lnSpc>
              <a:spcBef>
                <a:spcPts val="100"/>
              </a:spcBef>
              <a:spcAft>
                <a:spcPts val="100"/>
              </a:spcAft>
              <a:buNone/>
              <a:tabLst>
                <a:tab pos="629920" algn="l"/>
              </a:tabLst>
            </a:pPr>
            <a:endParaRPr lang="en-US" sz="44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4E7B600F-A062-4380-A2B5-DE53DD83377B}"/>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358203" y="2498755"/>
            <a:ext cx="1446310" cy="1587617"/>
          </a:xfrm>
          <a:prstGeom prst="rect">
            <a:avLst/>
          </a:prstGeom>
        </p:spPr>
      </p:pic>
      <p:pic>
        <p:nvPicPr>
          <p:cNvPr id="8" name="Picture 7">
            <a:extLst>
              <a:ext uri="{FF2B5EF4-FFF2-40B4-BE49-F238E27FC236}">
                <a16:creationId xmlns:a16="http://schemas.microsoft.com/office/drawing/2014/main" id="{32D88A4B-4C0F-4D46-9E55-E93A2D8891D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752386" y="5243005"/>
            <a:ext cx="1397583" cy="1534866"/>
          </a:xfrm>
          <a:prstGeom prst="rect">
            <a:avLst/>
          </a:prstGeom>
        </p:spPr>
      </p:pic>
    </p:spTree>
    <p:extLst>
      <p:ext uri="{BB962C8B-B14F-4D97-AF65-F5344CB8AC3E}">
        <p14:creationId xmlns:p14="http://schemas.microsoft.com/office/powerpoint/2010/main" val="4065598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up)">
                                      <p:cBhvr>
                                        <p:cTn id="42" dur="500"/>
                                        <p:tgtEl>
                                          <p:spTgt spid="10">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790</TotalTime>
  <Words>5669</Words>
  <Application>Microsoft Office PowerPoint</Application>
  <PresentationFormat>Widescreen</PresentationFormat>
  <Paragraphs>452</Paragraphs>
  <Slides>48</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48</vt:i4>
      </vt:variant>
    </vt:vector>
  </HeadingPairs>
  <TitlesOfParts>
    <vt:vector size="61" baseType="lpstr">
      <vt:lpstr>HGPSoeiKakugothicUB</vt:lpstr>
      <vt:lpstr>Yu Gothic</vt:lpstr>
      <vt:lpstr>Aarial</vt:lpstr>
      <vt:lpstr>Arial</vt:lpstr>
      <vt:lpstr>Baumans</vt:lpstr>
      <vt:lpstr>Calibri</vt:lpstr>
      <vt:lpstr>Calibri Light</vt:lpstr>
      <vt:lpstr>Cambria Math</vt:lpstr>
      <vt:lpstr>Georgia Pro Cond Black</vt:lpstr>
      <vt:lpstr>Segoe UI 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Admin</cp:lastModifiedBy>
  <cp:revision>204</cp:revision>
  <cp:lastPrinted>2023-04-28T05:43:14Z</cp:lastPrinted>
  <dcterms:created xsi:type="dcterms:W3CDTF">2023-03-24T14:43:27Z</dcterms:created>
  <dcterms:modified xsi:type="dcterms:W3CDTF">2023-08-11T02:17:56Z</dcterms:modified>
</cp:coreProperties>
</file>