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67" r:id="rId4"/>
    <p:sldId id="269" r:id="rId5"/>
    <p:sldId id="268" r:id="rId6"/>
    <p:sldId id="271" r:id="rId7"/>
    <p:sldId id="270" r:id="rId8"/>
    <p:sldId id="272" r:id="rId9"/>
    <p:sldId id="274" r:id="rId10"/>
    <p:sldId id="273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86" r:id="rId22"/>
    <p:sldId id="285" r:id="rId23"/>
    <p:sldId id="287" r:id="rId24"/>
    <p:sldId id="288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uong Hung" initials="DH" lastIdx="1" clrIdx="0">
    <p:extLst>
      <p:ext uri="{19B8F6BF-5375-455C-9EA6-DF929625EA0E}">
        <p15:presenceInfo xmlns:p15="http://schemas.microsoft.com/office/powerpoint/2012/main" userId="159ce12b0739129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FF"/>
    <a:srgbClr val="FCFFEB"/>
    <a:srgbClr val="3333FF"/>
    <a:srgbClr val="CCECFF"/>
    <a:srgbClr val="DFFED2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47" autoAdjust="0"/>
    <p:restoredTop sz="94660"/>
  </p:normalViewPr>
  <p:slideViewPr>
    <p:cSldViewPr snapToGrid="0">
      <p:cViewPr varScale="1">
        <p:scale>
          <a:sx n="70" d="100"/>
          <a:sy n="70" d="100"/>
        </p:scale>
        <p:origin x="2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1AB05-D0AD-4661-A563-ED0A973E87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4F8AAF-B3D6-43E0-8BE6-ACC045CA8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ED0CB0-ACD0-4F2D-999E-A38C11D61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35AAC0-AB66-45C6-8716-DDDEB5A1E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5496D-219E-4DC5-B6CB-0D09372B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B525EB-EDE9-454B-97E8-BA4EA8A5BD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D34CDC-813E-42F1-AF2B-E4C69DF07BA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655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C3267-A90C-45D6-BA22-0CF355786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A3D663-20CA-49F7-9088-6A48A3D5AB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FDDACA-6EE9-4082-908E-56F4087D9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34AFB-8600-422C-8FE6-3D694E843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994D0-9BDB-4F1F-A1AB-664075547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083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F261DE-9197-4D26-B4B9-FF0D391344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83B291-7E96-497B-BF77-354A929E57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0F37F-EFAB-474E-833C-F3A45D4CF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71406C-BE5D-4AF2-A987-F31D5F67F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F6D1E-FD61-44A6-9E7F-192733997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949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7DDAB8-4858-4218-A8DC-8FD3E20B70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A1FA8D-21B3-44D8-B273-98A7438BEA8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1129"/>
          <a:stretch>
            <a:fillRect/>
          </a:stretch>
        </p:blipFill>
        <p:spPr>
          <a:xfrm rot="5400000" flipV="1">
            <a:off x="-2751421" y="3330291"/>
            <a:ext cx="5697036" cy="720206"/>
          </a:xfrm>
          <a:custGeom>
            <a:avLst/>
            <a:gdLst>
              <a:gd name="connsiteX0" fmla="*/ 0 w 3316895"/>
              <a:gd name="connsiteY0" fmla="*/ 0 h 1710480"/>
              <a:gd name="connsiteX1" fmla="*/ 0 w 3316895"/>
              <a:gd name="connsiteY1" fmla="*/ 1710480 h 1710480"/>
              <a:gd name="connsiteX2" fmla="*/ 3316895 w 3316895"/>
              <a:gd name="connsiteY2" fmla="*/ 1710480 h 1710480"/>
              <a:gd name="connsiteX3" fmla="*/ 3316895 w 3316895"/>
              <a:gd name="connsiteY3" fmla="*/ 0 h 171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6895" h="1710480">
                <a:moveTo>
                  <a:pt x="0" y="0"/>
                </a:moveTo>
                <a:lnTo>
                  <a:pt x="0" y="1710480"/>
                </a:lnTo>
                <a:lnTo>
                  <a:pt x="3316895" y="1710480"/>
                </a:lnTo>
                <a:lnTo>
                  <a:pt x="3316895" y="0"/>
                </a:lnTo>
                <a:close/>
              </a:path>
            </a:pathLst>
          </a:cu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502BBA3-2BFD-43FF-B8A0-E55627E9FA9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635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375C5-0B2B-42C5-8A7D-B896CBF96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F36B3-5183-422A-AD77-A0BDC58CC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055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8B002-73E3-4A59-97CF-80D6E2B63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981138-737A-4841-991D-4A6DC18E60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25B2B0-16C2-4497-A60F-28ED6CA05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9DC5C9-9957-4FDF-BF89-2833D58B7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DB18C5-C816-4A36-B672-12859720B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512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B16FE-AFBF-4941-97DE-A1D2C9219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3DDBE-57EF-48AF-AD79-133927320C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D39D72-66A3-4407-8621-82423B2348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11A51D-CA18-4B33-8FE1-25BC167DB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BD2AA3-3E11-44B8-8421-726D3EB6A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63108C-8C3E-47F3-B675-38C54FF9A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805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834F3-A85C-45D5-8A6A-6F06AD2F9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C0BB03-7E04-4A15-9F04-3E57667AE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DC36E7-DB1F-4044-9DF4-57AC3C1584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02FB26-7839-4EF2-9099-450DDC9680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149131-45CB-4AAD-B16F-CF3E54DC60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32D7F6-EE1D-4AD4-9744-9AEDBDB01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0DB634-987D-4F59-8D47-1C4B935A1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18064A-455F-4C62-8123-2DDC2D165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830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C62BC-2C50-485B-97B0-378993786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AA93BF-A87D-4B1C-ABB9-A67F6BED4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FE16EC-2185-4091-8D15-DBCF6C3CA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CDF470-98F0-4603-A341-9C53C55A3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619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EEAA94-1BDC-42DD-B24B-C4FA5C707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3B2FC-2C28-419E-8F7B-005F39D58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8D0AE7-0247-4B68-B6B7-C9CA5C7A1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672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1FA3F-BF8D-4D4C-ADB2-5579AACD6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F2AFD-C213-4B15-9A0E-745342CE2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D9834B-3759-4C6C-AEED-6B13CA338F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64F9FD-D2C6-4CA2-8083-7E832774D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BC3B6B-A0E1-41D3-97AF-D8653D2C3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4B3D31-D4E1-4232-AA98-8EAE7789E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542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9DC08-0059-434E-A005-8567C32A5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759BE8-FACC-4FFF-8F02-32E6E6F704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6B837E-755E-4B80-9050-49344F333A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933D91-2280-4452-B770-9F1222173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19EA15-6A4F-45B2-AC34-7EB39A041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7541D7-3872-4DFC-AC84-07869D29A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067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accent4">
                <a:lumMod val="0"/>
                <a:lumOff val="100000"/>
              </a:schemeClr>
            </a:gs>
            <a:gs pos="100000">
              <a:srgbClr val="FCFFEB"/>
            </a:gs>
            <a:gs pos="0">
              <a:srgbClr val="FFFFFF"/>
            </a:gs>
            <a:gs pos="60000">
              <a:schemeClr val="bg1"/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2AE268-8DC3-45A7-AC9B-F0654C96B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223FA5-FF0A-4701-89C0-67D667D95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68BED3-A4CA-478B-8CB8-08D7BF863D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BDB85B-639E-44C8-B825-D3A7C36C4F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EB2C0-62B7-4AE6-B9B9-AB1E080B8C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B91FBD-4AD4-42F2-918E-E98DC24A8C70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136525"/>
            <a:ext cx="1162049" cy="519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946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6.png"/><Relationship Id="rId7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2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6.png"/><Relationship Id="rId7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4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5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6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8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6.png"/><Relationship Id="rId7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6.png"/><Relationship Id="rId7" Type="http://schemas.openxmlformats.org/officeDocument/2006/relationships/image" Target="../media/image2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6.png"/><Relationship Id="rId7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2160" y="637148"/>
                <a:ext cx="11989406" cy="249036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lvl="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1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 err="1"/>
                  <a:t>Dùng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đồ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, </a:t>
                </a:r>
                <a:r>
                  <a:rPr lang="en-US" sz="2800" dirty="0" err="1"/>
                  <a:t>tìm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x </a:t>
                </a:r>
                <a:r>
                  <a:rPr lang="en-US" sz="2800" dirty="0" err="1"/>
                  <a:t>trên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đoạn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;2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để</a:t>
                </a:r>
                <a:r>
                  <a:rPr lang="en-US" sz="2800" dirty="0"/>
                  <a:t>:</a:t>
                </a:r>
                <a:br>
                  <a:rPr lang="en-US" sz="2800" dirty="0"/>
                </a:br>
                <a:r>
                  <a:rPr lang="en-US" sz="2800" dirty="0"/>
                  <a:t>a)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nhận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bằng</a:t>
                </a:r>
                <a:r>
                  <a:rPr lang="en-US" sz="2800" dirty="0"/>
                  <a:t> 1</a:t>
                </a:r>
                <a:br>
                  <a:rPr lang="en-US" sz="2800" dirty="0"/>
                </a:br>
                <a:r>
                  <a:rPr lang="en-US" sz="2800" dirty="0"/>
                  <a:t>b)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nhận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bằng</a:t>
                </a:r>
                <a:r>
                  <a:rPr lang="en-US" sz="2800" dirty="0"/>
                  <a:t> 0</a:t>
                </a:r>
                <a:br>
                  <a:rPr lang="en-US" sz="2800" dirty="0"/>
                </a:br>
                <a:r>
                  <a:rPr lang="en-US" sz="2800" dirty="0"/>
                  <a:t>c)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nhận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bằng</a:t>
                </a:r>
                <a:r>
                  <a:rPr lang="en-US" sz="2800" dirty="0"/>
                  <a:t> - 1</a:t>
                </a:r>
                <a:br>
                  <a:rPr lang="en-US" sz="2800" dirty="0"/>
                </a:br>
                <a:r>
                  <a:rPr lang="en-US" sz="2800" dirty="0"/>
                  <a:t>d)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y = </a:t>
                </a:r>
                <a:r>
                  <a:rPr lang="en-US" sz="2800" dirty="0" err="1"/>
                  <a:t>cosx</a:t>
                </a:r>
                <a:r>
                  <a:rPr lang="en-US" sz="2800" dirty="0"/>
                  <a:t> </a:t>
                </a:r>
                <a:r>
                  <a:rPr lang="en-US" sz="2800" dirty="0" err="1"/>
                  <a:t>nhận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bằng</a:t>
                </a:r>
                <a:r>
                  <a:rPr lang="en-US" sz="2800" dirty="0"/>
                  <a:t> 0</a:t>
                </a:r>
                <a:r>
                  <a:rPr lang="en-US" sz="2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160" y="637148"/>
                <a:ext cx="11989406" cy="2490365"/>
              </a:xfrm>
              <a:prstGeom prst="rect">
                <a:avLst/>
              </a:prstGeom>
              <a:blipFill>
                <a:blip r:embed="rId2"/>
                <a:stretch>
                  <a:fillRect l="-1016" t="-1707" b="-6829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2160" y="670028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4522" y="3160393"/>
                <a:ext cx="12127478" cy="3716497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/>
                  <a:t>a) </a:t>
                </a:r>
                <a:r>
                  <a:rPr lang="en-US" dirty="0" err="1"/>
                  <a:t>Hàm</a:t>
                </a:r>
                <a:r>
                  <a:rPr lang="en-US" dirty="0"/>
                  <a:t> </a:t>
                </a:r>
                <a:r>
                  <a:rPr lang="en-US" dirty="0" err="1"/>
                  <a:t>số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nhận</a:t>
                </a:r>
                <a:r>
                  <a:rPr lang="en-US" dirty="0"/>
                  <a:t> </a:t>
                </a:r>
                <a:r>
                  <a:rPr lang="en-US" dirty="0" err="1"/>
                  <a:t>giá</a:t>
                </a:r>
                <a:r>
                  <a:rPr lang="en-US" dirty="0"/>
                  <a:t> </a:t>
                </a:r>
                <a:r>
                  <a:rPr lang="en-US" dirty="0" err="1"/>
                  <a:t>trị</a:t>
                </a:r>
                <a:r>
                  <a:rPr lang="en-US" dirty="0"/>
                  <a:t> </a:t>
                </a:r>
                <a:r>
                  <a:rPr lang="en-US" dirty="0" err="1"/>
                  <a:t>bằng</a:t>
                </a:r>
                <a:r>
                  <a:rPr lang="en-US" dirty="0"/>
                  <a:t> 1</a:t>
                </a:r>
              </a:p>
              <a:p>
                <a:r>
                  <a:rPr lang="en-US" dirty="0" err="1"/>
                  <a:t>Vẽ</a:t>
                </a:r>
                <a:r>
                  <a:rPr lang="en-US" dirty="0"/>
                  <a:t> </a:t>
                </a:r>
                <a:r>
                  <a:rPr lang="en-US" dirty="0" err="1"/>
                  <a:t>hàm</a:t>
                </a:r>
                <a:r>
                  <a:rPr lang="en-US" dirty="0"/>
                  <a:t> </a:t>
                </a:r>
                <a:r>
                  <a:rPr lang="en-US" dirty="0" err="1"/>
                  <a:t>số</a:t>
                </a:r>
                <a:r>
                  <a:rPr lang="en-US" dirty="0"/>
                  <a:t> y = </a:t>
                </a:r>
                <a:r>
                  <a:rPr lang="en-US" dirty="0" err="1"/>
                  <a:t>sinx</a:t>
                </a:r>
                <a:r>
                  <a:rPr lang="en-US" dirty="0"/>
                  <a:t> </a:t>
                </a:r>
                <a:r>
                  <a:rPr lang="en-US" dirty="0" err="1"/>
                  <a:t>trên</a:t>
                </a:r>
                <a:r>
                  <a:rPr lang="en-US" dirty="0"/>
                  <a:t> </a:t>
                </a:r>
                <a:r>
                  <a:rPr lang="en-US" dirty="0" err="1"/>
                  <a:t>đoạn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>
                        <a:latin typeface="Cambria Math" panose="02040503050406030204" pitchFamily="18" charset="0"/>
                      </a:rPr>
                      <m:t>;2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/>
              </a:p>
              <a:p>
                <a:r>
                  <a:rPr lang="en-US" dirty="0" err="1"/>
                  <a:t>Vẽ</a:t>
                </a:r>
                <a:r>
                  <a:rPr lang="en-US" dirty="0"/>
                  <a:t> </a:t>
                </a:r>
                <a:r>
                  <a:rPr lang="en-US" dirty="0" err="1"/>
                  <a:t>hàm</a:t>
                </a:r>
                <a:r>
                  <a:rPr lang="en-US" dirty="0"/>
                  <a:t> </a:t>
                </a:r>
                <a:r>
                  <a:rPr lang="en-US" dirty="0" err="1"/>
                  <a:t>số</a:t>
                </a:r>
                <a:r>
                  <a:rPr lang="en-US" dirty="0"/>
                  <a:t> y = 1</a:t>
                </a:r>
              </a:p>
              <a:p>
                <a:r>
                  <a:rPr lang="en-US" dirty="0" err="1"/>
                  <a:t>Lấy</a:t>
                </a:r>
                <a:r>
                  <a:rPr lang="en-US" dirty="0"/>
                  <a:t> </a:t>
                </a:r>
                <a:r>
                  <a:rPr lang="en-US" dirty="0" err="1"/>
                  <a:t>giao</a:t>
                </a:r>
                <a:r>
                  <a:rPr lang="en-US" dirty="0"/>
                  <a:t> </a:t>
                </a:r>
                <a:r>
                  <a:rPr lang="en-US" dirty="0" err="1"/>
                  <a:t>điểm</a:t>
                </a:r>
                <a:r>
                  <a:rPr lang="en-US" dirty="0"/>
                  <a:t> </a:t>
                </a:r>
                <a:r>
                  <a:rPr lang="en-US" dirty="0" err="1"/>
                  <a:t>của</a:t>
                </a:r>
                <a:r>
                  <a:rPr lang="en-US" dirty="0"/>
                  <a:t> </a:t>
                </a:r>
                <a:r>
                  <a:rPr lang="en-US" dirty="0" err="1"/>
                  <a:t>hai</a:t>
                </a:r>
                <a:r>
                  <a:rPr lang="en-US" dirty="0"/>
                  <a:t> </a:t>
                </a:r>
                <a:r>
                  <a:rPr lang="en-US" dirty="0" err="1"/>
                  <a:t>hàm</a:t>
                </a:r>
                <a:r>
                  <a:rPr lang="en-US" dirty="0"/>
                  <a:t> </a:t>
                </a:r>
                <a:r>
                  <a:rPr lang="en-US" dirty="0" err="1"/>
                  <a:t>số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và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dirty="0"/>
              </a:p>
              <a:p>
                <a:pPr marL="0"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22" y="3160393"/>
                <a:ext cx="12127478" cy="3716497"/>
              </a:xfrm>
              <a:prstGeom prst="rect">
                <a:avLst/>
              </a:prstGeom>
              <a:blipFill>
                <a:blip r:embed="rId6"/>
                <a:stretch>
                  <a:fillRect l="-1256" t="-2124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20563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2160" y="637148"/>
                <a:ext cx="12058442" cy="1562713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3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/>
                  <a:t>Xét </a:t>
                </a:r>
                <a:r>
                  <a:rPr lang="en-US" sz="2800" dirty="0" err="1"/>
                  <a:t>sự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biến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thiên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mỗi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sau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trên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các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khoảng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tương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ứng</a:t>
                </a:r>
                <a:r>
                  <a:rPr lang="en-US" sz="2800" dirty="0"/>
                  <a:t>:</a:t>
                </a:r>
              </a:p>
              <a:p>
                <a:r>
                  <a:rPr lang="en-US" sz="2800" dirty="0"/>
                  <a:t> a)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trên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khoảng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9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7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21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23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endParaRPr lang="en-US" sz="2800" dirty="0"/>
              </a:p>
              <a:p>
                <a:r>
                  <a:rPr lang="en-US" sz="2800" dirty="0"/>
                  <a:t> b)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trên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khoảng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20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19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),(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9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8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  <a:p>
                <a:pPr lvl="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160" y="637148"/>
                <a:ext cx="12058442" cy="1562713"/>
              </a:xfrm>
              <a:prstGeom prst="rect">
                <a:avLst/>
              </a:prstGeom>
              <a:blipFill>
                <a:blip r:embed="rId2"/>
                <a:stretch>
                  <a:fillRect l="-354" t="-7364" b="-4651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2160" y="637148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261" y="2199861"/>
                <a:ext cx="12127478" cy="4612736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r>
                  <a:rPr lang="en-US" dirty="0" err="1"/>
                  <a:t>Khoảng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21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23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endParaRPr lang="en-US" dirty="0"/>
              </a:p>
              <a:p>
                <a:r>
                  <a:rPr lang="en-US" dirty="0" err="1"/>
                  <a:t>Vẽ</a:t>
                </a:r>
                <a:r>
                  <a:rPr lang="en-US" dirty="0"/>
                  <a:t> </a:t>
                </a:r>
                <a:r>
                  <a:rPr lang="en-US" dirty="0" err="1"/>
                  <a:t>đồ</a:t>
                </a:r>
                <a:r>
                  <a:rPr lang="en-US" dirty="0"/>
                  <a:t> </a:t>
                </a:r>
                <a:r>
                  <a:rPr lang="en-US" dirty="0" err="1"/>
                  <a:t>thị</a:t>
                </a:r>
                <a:r>
                  <a:rPr lang="en-US" dirty="0"/>
                  <a:t> </a:t>
                </a:r>
                <a:r>
                  <a:rPr lang="en-US" dirty="0" err="1"/>
                  <a:t>hàm</a:t>
                </a:r>
                <a:r>
                  <a:rPr lang="en-US" dirty="0"/>
                  <a:t> </a:t>
                </a:r>
                <a:r>
                  <a:rPr lang="en-US" dirty="0" err="1"/>
                  <a:t>số</a:t>
                </a:r>
                <a:r>
                  <a:rPr lang="en-US" dirty="0"/>
                  <a:t>:</a:t>
                </a:r>
              </a:p>
              <a:p>
                <a:r>
                  <a:rPr lang="en-US" dirty="0" err="1"/>
                  <a:t>Đồng</a:t>
                </a:r>
                <a:r>
                  <a:rPr lang="en-US" dirty="0"/>
                  <a:t> </a:t>
                </a:r>
                <a:r>
                  <a:rPr lang="en-US" dirty="0" err="1"/>
                  <a:t>biến</a:t>
                </a:r>
                <a:r>
                  <a:rPr lang="en-US" dirty="0"/>
                  <a:t> </a:t>
                </a:r>
                <a:r>
                  <a:rPr lang="en-US" dirty="0" err="1"/>
                  <a:t>trên</a:t>
                </a:r>
                <a:r>
                  <a:rPr lang="en-US" dirty="0"/>
                  <a:t> </a:t>
                </a:r>
                <a:r>
                  <a:rPr lang="en-US" dirty="0" err="1"/>
                  <a:t>khoảng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11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23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endParaRPr lang="en-US" dirty="0"/>
              </a:p>
              <a:p>
                <a:r>
                  <a:rPr lang="en-US" dirty="0" err="1"/>
                  <a:t>Nghịch</a:t>
                </a:r>
                <a:r>
                  <a:rPr lang="en-US" dirty="0"/>
                  <a:t> </a:t>
                </a:r>
                <a:r>
                  <a:rPr lang="en-US" dirty="0" err="1"/>
                  <a:t>biến</a:t>
                </a:r>
                <a:r>
                  <a:rPr lang="en-US" dirty="0"/>
                  <a:t> </a:t>
                </a:r>
                <a:r>
                  <a:rPr lang="en-US" dirty="0" err="1"/>
                  <a:t>trên</a:t>
                </a:r>
                <a:r>
                  <a:rPr lang="en-US" dirty="0"/>
                  <a:t> </a:t>
                </a:r>
                <a:r>
                  <a:rPr lang="en-US" dirty="0" err="1"/>
                  <a:t>khoảng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21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>
                            <a:latin typeface="Cambria Math" panose="02040503050406030204" pitchFamily="18" charset="0"/>
                          </a:rPr>
                          <m:t>;11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d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61" y="2199861"/>
                <a:ext cx="12127478" cy="4612736"/>
              </a:xfrm>
              <a:prstGeom prst="rect">
                <a:avLst/>
              </a:prstGeom>
              <a:blipFill>
                <a:blip r:embed="rId6"/>
                <a:stretch>
                  <a:fillRect l="-1104" t="-1713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>
            <a:extLst>
              <a:ext uri="{FF2B5EF4-FFF2-40B4-BE49-F238E27FC236}">
                <a16:creationId xmlns:a16="http://schemas.microsoft.com/office/drawing/2014/main" id="{A16C8192-64C6-4967-AE8A-297972D9DC8B}"/>
              </a:ext>
            </a:extLst>
          </p:cNvPr>
          <p:cNvPicPr/>
          <p:nvPr/>
        </p:nvPicPr>
        <p:blipFill>
          <a:blip r:embed="rId7" cstate="print">
            <a:clrChange>
              <a:clrFrom>
                <a:srgbClr val="747474"/>
              </a:clrFrom>
              <a:clrTo>
                <a:srgbClr val="747474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7911" y="2285789"/>
            <a:ext cx="6042355" cy="17812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340002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2160" y="637148"/>
                <a:ext cx="12058442" cy="1562713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3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/>
                  <a:t>Xét </a:t>
                </a:r>
                <a:r>
                  <a:rPr lang="en-US" sz="2800" dirty="0" err="1"/>
                  <a:t>sự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biến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thiên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mỗi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sau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trên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các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khoảng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tương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ứng</a:t>
                </a:r>
                <a:r>
                  <a:rPr lang="en-US" sz="2800" dirty="0"/>
                  <a:t>:</a:t>
                </a:r>
              </a:p>
              <a:p>
                <a:r>
                  <a:rPr lang="en-US" sz="2800" dirty="0"/>
                  <a:t> a)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trên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khoảng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9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7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21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23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endParaRPr lang="en-US" sz="2800" dirty="0"/>
              </a:p>
              <a:p>
                <a:r>
                  <a:rPr lang="en-US" sz="2800" dirty="0"/>
                  <a:t> b)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trên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khoảng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20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19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),(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9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8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  <a:p>
                <a:pPr lvl="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160" y="637148"/>
                <a:ext cx="12058442" cy="1562713"/>
              </a:xfrm>
              <a:prstGeom prst="rect">
                <a:avLst/>
              </a:prstGeom>
              <a:blipFill>
                <a:blip r:embed="rId2"/>
                <a:stretch>
                  <a:fillRect l="-354" t="-7364" b="-4651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2160" y="637148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261" y="2199861"/>
                <a:ext cx="12127478" cy="4612736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r>
                  <a:rPr lang="en-US" dirty="0"/>
                  <a:t>b) </a:t>
                </a:r>
                <a:r>
                  <a:rPr lang="en-US" dirty="0" err="1"/>
                  <a:t>Xét</a:t>
                </a:r>
                <a:r>
                  <a:rPr lang="en-US" dirty="0"/>
                  <a:t> </a:t>
                </a:r>
                <a:r>
                  <a:rPr lang="en-US" dirty="0" err="1"/>
                  <a:t>hàm</a:t>
                </a:r>
                <a:r>
                  <a:rPr lang="en-US" dirty="0"/>
                  <a:t> </a:t>
                </a:r>
                <a:r>
                  <a:rPr lang="en-US" dirty="0" err="1"/>
                  <a:t>số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:</a:t>
                </a:r>
              </a:p>
              <a:p>
                <a:r>
                  <a:rPr lang="en-US" dirty="0"/>
                  <a:t>Do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20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19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)=(0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20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20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nên</a:t>
                </a:r>
                <a:r>
                  <a:rPr lang="en-US" dirty="0"/>
                  <a:t> </a:t>
                </a:r>
                <a:r>
                  <a:rPr lang="en-US" dirty="0" err="1"/>
                  <a:t>hàm</a:t>
                </a:r>
                <a:r>
                  <a:rPr lang="en-US" dirty="0"/>
                  <a:t> </a:t>
                </a:r>
                <a:r>
                  <a:rPr lang="en-US" dirty="0" err="1"/>
                  <a:t>số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cosx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nghịch</a:t>
                </a:r>
                <a:r>
                  <a:rPr lang="en-US" dirty="0"/>
                  <a:t> </a:t>
                </a:r>
                <a:r>
                  <a:rPr lang="en-US" dirty="0" err="1"/>
                  <a:t>biến</a:t>
                </a:r>
                <a:r>
                  <a:rPr lang="en-US" dirty="0"/>
                  <a:t> </a:t>
                </a:r>
                <a:r>
                  <a:rPr lang="en-US" dirty="0" err="1"/>
                  <a:t>trên</a:t>
                </a:r>
                <a:r>
                  <a:rPr lang="en-US" dirty="0"/>
                  <a:t> </a:t>
                </a:r>
                <a:r>
                  <a:rPr lang="en-US" dirty="0" err="1"/>
                  <a:t>khoảng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20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19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Do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9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8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)=(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8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>
                        <a:latin typeface="Cambria Math" panose="02040503050406030204" pitchFamily="18" charset="0"/>
                      </a:rPr>
                      <m:t>;0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8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nên</a:t>
                </a:r>
                <a:r>
                  <a:rPr lang="en-US" dirty="0"/>
                  <a:t> </a:t>
                </a:r>
                <a:r>
                  <a:rPr lang="en-US" dirty="0" err="1"/>
                  <a:t>hàm</a:t>
                </a:r>
                <a:r>
                  <a:rPr lang="en-US" dirty="0"/>
                  <a:t> </a:t>
                </a:r>
                <a:r>
                  <a:rPr lang="en-US" dirty="0" err="1"/>
                  <a:t>số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đồng</a:t>
                </a:r>
                <a:r>
                  <a:rPr lang="en-US" dirty="0"/>
                  <a:t> </a:t>
                </a:r>
                <a:r>
                  <a:rPr lang="en-US" dirty="0" err="1"/>
                  <a:t>biến</a:t>
                </a:r>
                <a:r>
                  <a:rPr lang="en-US" dirty="0"/>
                  <a:t> </a:t>
                </a:r>
                <a:r>
                  <a:rPr lang="en-US" dirty="0" err="1"/>
                  <a:t>trên</a:t>
                </a:r>
                <a:r>
                  <a:rPr lang="en-US" dirty="0"/>
                  <a:t> </a:t>
                </a:r>
                <a:r>
                  <a:rPr lang="en-US" dirty="0" err="1"/>
                  <a:t>khoảng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9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8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.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61" y="2199861"/>
                <a:ext cx="12127478" cy="4612736"/>
              </a:xfrm>
              <a:prstGeom prst="rect">
                <a:avLst/>
              </a:prstGeom>
              <a:blipFill>
                <a:blip r:embed="rId6"/>
                <a:stretch>
                  <a:fillRect l="-1104" t="-1713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3932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2160" y="626072"/>
                <a:ext cx="12127478" cy="240373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4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 err="1"/>
                  <a:t>Dùng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đồ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, </a:t>
                </a:r>
                <a:r>
                  <a:rPr lang="en-US" sz="2800" dirty="0" err="1"/>
                  <a:t>hãy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biết</a:t>
                </a:r>
                <a:r>
                  <a:rPr lang="en-US" sz="2800" dirty="0"/>
                  <a:t>:</a:t>
                </a:r>
                <a:br>
                  <a:rPr lang="en-US" sz="2800" dirty="0"/>
                </a:br>
                <a:r>
                  <a:rPr lang="en-US" sz="2800" dirty="0"/>
                  <a:t>a)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mỗi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1;1]</m:t>
                    </m:r>
                  </m:oMath>
                </a14:m>
                <a:r>
                  <a:rPr lang="en-US" sz="2800" dirty="0"/>
                  <a:t>,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bao </a:t>
                </a:r>
                <a:r>
                  <a:rPr lang="en-US" sz="2800" dirty="0" err="1"/>
                  <a:t>nhiêu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sao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sina</a:t>
                </a:r>
                <a:r>
                  <a:rPr lang="en-US" sz="2800" dirty="0"/>
                  <a:t> = m;</a:t>
                </a:r>
                <a:br>
                  <a:rPr lang="en-US" sz="2800" dirty="0"/>
                </a:br>
                <a:r>
                  <a:rPr lang="en-US" sz="2800" dirty="0"/>
                  <a:t>b)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mỗi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1;1]</m:t>
                    </m:r>
                  </m:oMath>
                </a14:m>
                <a:r>
                  <a:rPr lang="en-US" sz="2800" dirty="0"/>
                  <a:t>,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bao </a:t>
                </a:r>
                <a:r>
                  <a:rPr lang="en-US" sz="2800" dirty="0" err="1"/>
                  <a:t>nhiêu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∈[0;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sao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cosa</a:t>
                </a:r>
                <a:r>
                  <a:rPr lang="en-US" sz="2800" dirty="0"/>
                  <a:t> = m;</a:t>
                </a:r>
                <a:br>
                  <a:rPr lang="en-US" sz="2800" dirty="0"/>
                </a:br>
                <a:r>
                  <a:rPr lang="en-US" sz="2800" dirty="0"/>
                  <a:t>c)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mỗi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sz="2800" dirty="0"/>
                  <a:t>,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bao </a:t>
                </a:r>
                <a:r>
                  <a:rPr lang="en-US" sz="2800" dirty="0" err="1"/>
                  <a:t>nhiêu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sao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tana = m;</a:t>
                </a:r>
                <a:br>
                  <a:rPr lang="en-US" sz="2800" dirty="0"/>
                </a:br>
                <a:r>
                  <a:rPr lang="en-US" sz="2800" dirty="0"/>
                  <a:t>d)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mỗi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sz="2800" dirty="0"/>
                  <a:t>,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bao </a:t>
                </a:r>
                <a:r>
                  <a:rPr lang="en-US" sz="2800" dirty="0" err="1"/>
                  <a:t>nhiêu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∈[0;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sao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cota</a:t>
                </a:r>
                <a:r>
                  <a:rPr lang="en-US" sz="2800" dirty="0"/>
                  <a:t> =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2800" dirty="0"/>
                  <a:t>.</a:t>
                </a:r>
              </a:p>
              <a:p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160" y="626072"/>
                <a:ext cx="12127478" cy="2403731"/>
              </a:xfrm>
              <a:prstGeom prst="rect">
                <a:avLst/>
              </a:prstGeom>
              <a:blipFill>
                <a:blip r:embed="rId2"/>
                <a:stretch>
                  <a:fillRect l="-1005" t="-4798" b="-7828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2160" y="637148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2160" y="3029803"/>
                <a:ext cx="12127478" cy="3828197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marL="514350" indent="-514350">
                  <a:buAutoNum type="alphaLcParenR"/>
                </a:pPr>
                <a:r>
                  <a:rPr lang="en-US" sz="2800" dirty="0" err="1"/>
                  <a:t>Xét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đồ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1;1])</m:t>
                    </m:r>
                  </m:oMath>
                </a14:m>
                <a:r>
                  <a:rPr lang="en-US" sz="2800" dirty="0"/>
                  <a:t> </a:t>
                </a:r>
              </a:p>
              <a:p>
                <a:pPr marL="0" indent="0">
                  <a:buNone/>
                </a:pPr>
                <a:r>
                  <a:rPr lang="en-US" sz="2800" dirty="0"/>
                  <a:t>    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đồ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trên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dirty="0"/>
                  <a:t> </a:t>
                </a:r>
              </a:p>
              <a:p>
                <a:pPr marL="0" indent="0">
                  <a:buNone/>
                </a:pPr>
                <a:endParaRPr lang="en-US" sz="2800" dirty="0"/>
              </a:p>
              <a:p>
                <a:pPr marL="0" indent="0">
                  <a:buNone/>
                </a:pPr>
                <a:endParaRPr lang="en-US" sz="2800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160" y="3029803"/>
                <a:ext cx="12127478" cy="3828197"/>
              </a:xfrm>
              <a:prstGeom prst="rect">
                <a:avLst/>
              </a:prstGeom>
              <a:blipFill>
                <a:blip r:embed="rId6"/>
                <a:stretch>
                  <a:fillRect l="-854" t="-2063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 descr="Bài 4 trang 31 Toán 11 Tập 1 | Cánh diều Giải Toán 11">
            <a:extLst>
              <a:ext uri="{FF2B5EF4-FFF2-40B4-BE49-F238E27FC236}">
                <a16:creationId xmlns:a16="http://schemas.microsoft.com/office/drawing/2014/main" id="{749482CF-E8C0-4560-8C89-D66216E883CF}"/>
              </a:ext>
            </a:extLst>
          </p:cNvPr>
          <p:cNvPicPr/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926" y="3276977"/>
            <a:ext cx="4230704" cy="29549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98698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2160" y="626072"/>
                <a:ext cx="12127478" cy="240373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4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 err="1"/>
                  <a:t>Dùng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đồ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, </a:t>
                </a:r>
                <a:r>
                  <a:rPr lang="en-US" sz="2800" dirty="0" err="1"/>
                  <a:t>hãy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biết</a:t>
                </a:r>
                <a:r>
                  <a:rPr lang="en-US" sz="2800" dirty="0"/>
                  <a:t>:</a:t>
                </a:r>
                <a:br>
                  <a:rPr lang="en-US" sz="2800" dirty="0"/>
                </a:br>
                <a:r>
                  <a:rPr lang="en-US" sz="2800" dirty="0"/>
                  <a:t>a)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mỗi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1;1]</m:t>
                    </m:r>
                  </m:oMath>
                </a14:m>
                <a:r>
                  <a:rPr lang="en-US" sz="2800" dirty="0"/>
                  <a:t>,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bao </a:t>
                </a:r>
                <a:r>
                  <a:rPr lang="en-US" sz="2800" dirty="0" err="1"/>
                  <a:t>nhiêu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sao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sina</a:t>
                </a:r>
                <a:r>
                  <a:rPr lang="en-US" sz="2800" dirty="0"/>
                  <a:t> = m;</a:t>
                </a:r>
                <a:br>
                  <a:rPr lang="en-US" sz="2800" dirty="0"/>
                </a:br>
                <a:r>
                  <a:rPr lang="en-US" sz="2800" dirty="0"/>
                  <a:t>b)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mỗi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1;1]</m:t>
                    </m:r>
                  </m:oMath>
                </a14:m>
                <a:r>
                  <a:rPr lang="en-US" sz="2800" dirty="0"/>
                  <a:t>,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bao </a:t>
                </a:r>
                <a:r>
                  <a:rPr lang="en-US" sz="2800" dirty="0" err="1"/>
                  <a:t>nhiêu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∈[0;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sao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cosa</a:t>
                </a:r>
                <a:r>
                  <a:rPr lang="en-US" sz="2800" dirty="0"/>
                  <a:t> = m;</a:t>
                </a:r>
                <a:br>
                  <a:rPr lang="en-US" sz="2800" dirty="0"/>
                </a:br>
                <a:r>
                  <a:rPr lang="en-US" sz="2800" dirty="0"/>
                  <a:t>c)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mỗi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sz="2800" dirty="0"/>
                  <a:t>,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bao </a:t>
                </a:r>
                <a:r>
                  <a:rPr lang="en-US" sz="2800" dirty="0" err="1"/>
                  <a:t>nhiêu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sao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tana = m;</a:t>
                </a:r>
                <a:br>
                  <a:rPr lang="en-US" sz="2800" dirty="0"/>
                </a:br>
                <a:r>
                  <a:rPr lang="en-US" sz="2800" dirty="0"/>
                  <a:t>d)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mỗi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sz="2800" dirty="0"/>
                  <a:t>,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bao </a:t>
                </a:r>
                <a:r>
                  <a:rPr lang="en-US" sz="2800" dirty="0" err="1"/>
                  <a:t>nhiêu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∈[0;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sao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cota</a:t>
                </a:r>
                <a:r>
                  <a:rPr lang="en-US" sz="2800" dirty="0"/>
                  <a:t> =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2800" dirty="0"/>
                  <a:t>.</a:t>
                </a:r>
              </a:p>
              <a:p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160" y="626072"/>
                <a:ext cx="12127478" cy="2403731"/>
              </a:xfrm>
              <a:prstGeom prst="rect">
                <a:avLst/>
              </a:prstGeom>
              <a:blipFill>
                <a:blip r:embed="rId2"/>
                <a:stretch>
                  <a:fillRect l="-1005" t="-4798" b="-7828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2160" y="637148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2160" y="3029803"/>
                <a:ext cx="12127478" cy="3828197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r>
                  <a:rPr lang="en-US" dirty="0" err="1"/>
                  <a:t>Từ</a:t>
                </a:r>
                <a:r>
                  <a:rPr lang="en-US" dirty="0"/>
                  <a:t> </a:t>
                </a:r>
                <a:r>
                  <a:rPr lang="en-US" dirty="0" err="1"/>
                  <a:t>đồ</a:t>
                </a:r>
                <a:r>
                  <a:rPr lang="en-US" dirty="0"/>
                  <a:t> </a:t>
                </a:r>
                <a:r>
                  <a:rPr lang="en-US" dirty="0" err="1"/>
                  <a:t>thị</a:t>
                </a:r>
                <a:r>
                  <a:rPr lang="en-US" dirty="0"/>
                  <a:t> </a:t>
                </a:r>
                <a:r>
                  <a:rPr lang="en-US" dirty="0" err="1"/>
                  <a:t>của</a:t>
                </a:r>
                <a:r>
                  <a:rPr lang="en-US" dirty="0"/>
                  <a:t> </a:t>
                </a:r>
                <a:r>
                  <a:rPr lang="en-US" dirty="0" err="1"/>
                  <a:t>hai</a:t>
                </a:r>
                <a:r>
                  <a:rPr lang="en-US" dirty="0"/>
                  <a:t> </a:t>
                </a:r>
                <a:r>
                  <a:rPr lang="en-US" dirty="0" err="1"/>
                  <a:t>hàm</a:t>
                </a:r>
                <a:r>
                  <a:rPr lang="en-US" dirty="0"/>
                  <a:t> </a:t>
                </a:r>
                <a:r>
                  <a:rPr lang="en-US" dirty="0" err="1"/>
                  <a:t>số</a:t>
                </a:r>
                <a:r>
                  <a:rPr lang="en-US" dirty="0"/>
                  <a:t> ở </a:t>
                </a:r>
                <a:r>
                  <a:rPr lang="en-US" dirty="0" err="1"/>
                  <a:t>hình</a:t>
                </a:r>
                <a:r>
                  <a:rPr lang="en-US" dirty="0"/>
                  <a:t> </a:t>
                </a:r>
                <a:r>
                  <a:rPr lang="en-US" dirty="0" err="1"/>
                  <a:t>vẽ</a:t>
                </a:r>
                <a:r>
                  <a:rPr lang="en-US" dirty="0"/>
                  <a:t> </a:t>
                </a:r>
                <a:r>
                  <a:rPr lang="en-US" dirty="0" err="1"/>
                  <a:t>trên</a:t>
                </a:r>
                <a:r>
                  <a:rPr lang="en-US" dirty="0"/>
                  <a:t>, ta </a:t>
                </a:r>
                <a:r>
                  <a:rPr lang="en-US" dirty="0" err="1"/>
                  <a:t>thấy</a:t>
                </a:r>
                <a:r>
                  <a:rPr lang="en-US" dirty="0"/>
                  <a:t> </a:t>
                </a:r>
                <a:r>
                  <a:rPr lang="en-US" dirty="0" err="1"/>
                  <a:t>với</a:t>
                </a:r>
                <a:r>
                  <a:rPr lang="en-US" dirty="0"/>
                  <a:t> </a:t>
                </a:r>
                <a:r>
                  <a:rPr lang="en-US" dirty="0" err="1"/>
                  <a:t>mỗi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1;1]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thì</a:t>
                </a:r>
                <a:r>
                  <a:rPr lang="en-US" dirty="0"/>
                  <a:t> </a:t>
                </a:r>
                <a:r>
                  <a:rPr lang="en-US" dirty="0" err="1"/>
                  <a:t>hai</a:t>
                </a:r>
                <a:r>
                  <a:rPr lang="en-US" dirty="0"/>
                  <a:t> </a:t>
                </a:r>
                <a:r>
                  <a:rPr lang="en-US" dirty="0" err="1"/>
                  <a:t>đồ</a:t>
                </a:r>
                <a:r>
                  <a:rPr lang="en-US" dirty="0"/>
                  <a:t> </a:t>
                </a:r>
                <a:r>
                  <a:rPr lang="en-US" dirty="0" err="1"/>
                  <a:t>thị</a:t>
                </a:r>
                <a:r>
                  <a:rPr lang="en-US" dirty="0"/>
                  <a:t> </a:t>
                </a:r>
                <a:r>
                  <a:rPr lang="en-US" dirty="0" err="1"/>
                  <a:t>cắt</a:t>
                </a:r>
                <a:r>
                  <a:rPr lang="en-US" dirty="0"/>
                  <a:t> </a:t>
                </a:r>
                <a:r>
                  <a:rPr lang="en-US" dirty="0" err="1"/>
                  <a:t>nhau</a:t>
                </a:r>
                <a:r>
                  <a:rPr lang="en-US" dirty="0"/>
                  <a:t> </a:t>
                </a:r>
                <a:r>
                  <a:rPr lang="en-US" dirty="0" err="1"/>
                  <a:t>tại</a:t>
                </a:r>
                <a:r>
                  <a:rPr lang="en-US" dirty="0"/>
                  <a:t> 1 </a:t>
                </a:r>
                <a:r>
                  <a:rPr lang="en-US" dirty="0" err="1"/>
                  <a:t>điểm</a:t>
                </a:r>
                <a:r>
                  <a:rPr lang="en-US" dirty="0"/>
                  <a:t>.</a:t>
                </a:r>
              </a:p>
              <a:p>
                <a:r>
                  <a:rPr lang="en-US" dirty="0" err="1"/>
                  <a:t>Vậy</a:t>
                </a:r>
                <a:r>
                  <a:rPr lang="en-US" dirty="0"/>
                  <a:t> </a:t>
                </a:r>
                <a:r>
                  <a:rPr lang="en-US" dirty="0" err="1"/>
                  <a:t>với</a:t>
                </a:r>
                <a:r>
                  <a:rPr lang="en-US" dirty="0"/>
                  <a:t> </a:t>
                </a:r>
                <a:r>
                  <a:rPr lang="en-US" dirty="0" err="1"/>
                  <a:t>mỗi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1;1]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sẽ</a:t>
                </a:r>
                <a:r>
                  <a:rPr lang="en-US" dirty="0"/>
                  <a:t> </a:t>
                </a:r>
                <a:r>
                  <a:rPr lang="en-US" dirty="0" err="1"/>
                  <a:t>có</a:t>
                </a:r>
                <a:r>
                  <a:rPr lang="en-US" dirty="0"/>
                  <a:t> 1 </a:t>
                </a:r>
                <a:r>
                  <a:rPr lang="en-US" dirty="0" err="1"/>
                  <a:t>giá</a:t>
                </a:r>
                <a:r>
                  <a:rPr lang="en-US" dirty="0"/>
                  <a:t> </a:t>
                </a:r>
                <a:r>
                  <a:rPr lang="en-US" dirty="0" err="1"/>
                  <a:t>trị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sao</a:t>
                </a:r>
                <a:r>
                  <a:rPr lang="en-US" dirty="0"/>
                  <a:t> </a:t>
                </a:r>
                <a:r>
                  <a:rPr lang="en-US" dirty="0" err="1"/>
                  <a:t>cho</a:t>
                </a:r>
                <a:r>
                  <a:rPr lang="en-US" dirty="0"/>
                  <a:t> </a:t>
                </a:r>
                <a:r>
                  <a:rPr lang="en-US" dirty="0" err="1"/>
                  <a:t>sina</a:t>
                </a:r>
                <a:r>
                  <a:rPr lang="en-US" dirty="0"/>
                  <a:t> = m.</a:t>
                </a:r>
                <a:endParaRPr lang="en-US" sz="2800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160" y="3029803"/>
                <a:ext cx="12127478" cy="3828197"/>
              </a:xfrm>
              <a:prstGeom prst="rect">
                <a:avLst/>
              </a:prstGeom>
              <a:blipFill>
                <a:blip r:embed="rId6"/>
                <a:stretch>
                  <a:fillRect l="-1105" t="-2063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634863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2160" y="626072"/>
                <a:ext cx="12127478" cy="240373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4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 err="1"/>
                  <a:t>Dùng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đồ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, </a:t>
                </a:r>
                <a:r>
                  <a:rPr lang="en-US" sz="2800" dirty="0" err="1"/>
                  <a:t>hãy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biết</a:t>
                </a:r>
                <a:r>
                  <a:rPr lang="en-US" sz="2800" dirty="0"/>
                  <a:t>:</a:t>
                </a:r>
                <a:br>
                  <a:rPr lang="en-US" sz="2800" dirty="0"/>
                </a:br>
                <a:r>
                  <a:rPr lang="en-US" sz="2800" dirty="0"/>
                  <a:t>a)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mỗi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1;1]</m:t>
                    </m:r>
                  </m:oMath>
                </a14:m>
                <a:r>
                  <a:rPr lang="en-US" sz="2800" dirty="0"/>
                  <a:t>,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bao </a:t>
                </a:r>
                <a:r>
                  <a:rPr lang="en-US" sz="2800" dirty="0" err="1"/>
                  <a:t>nhiêu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sao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sina</a:t>
                </a:r>
                <a:r>
                  <a:rPr lang="en-US" sz="2800" dirty="0"/>
                  <a:t> = m;</a:t>
                </a:r>
                <a:br>
                  <a:rPr lang="en-US" sz="2800" dirty="0"/>
                </a:br>
                <a:r>
                  <a:rPr lang="en-US" sz="2800" dirty="0"/>
                  <a:t>b)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mỗi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1;1]</m:t>
                    </m:r>
                  </m:oMath>
                </a14:m>
                <a:r>
                  <a:rPr lang="en-US" sz="2800" dirty="0"/>
                  <a:t>,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bao </a:t>
                </a:r>
                <a:r>
                  <a:rPr lang="en-US" sz="2800" dirty="0" err="1"/>
                  <a:t>nhiêu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∈[0;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sao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cosa</a:t>
                </a:r>
                <a:r>
                  <a:rPr lang="en-US" sz="2800" dirty="0"/>
                  <a:t> = m;</a:t>
                </a:r>
                <a:br>
                  <a:rPr lang="en-US" sz="2800" dirty="0"/>
                </a:br>
                <a:r>
                  <a:rPr lang="en-US" sz="2800" dirty="0"/>
                  <a:t>c)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mỗi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sz="2800" dirty="0"/>
                  <a:t>,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bao </a:t>
                </a:r>
                <a:r>
                  <a:rPr lang="en-US" sz="2800" dirty="0" err="1"/>
                  <a:t>nhiêu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sao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tana = m;</a:t>
                </a:r>
                <a:br>
                  <a:rPr lang="en-US" sz="2800" dirty="0"/>
                </a:br>
                <a:r>
                  <a:rPr lang="en-US" sz="2800" dirty="0"/>
                  <a:t>d)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mỗi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sz="2800" dirty="0"/>
                  <a:t>,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bao </a:t>
                </a:r>
                <a:r>
                  <a:rPr lang="en-US" sz="2800" dirty="0" err="1"/>
                  <a:t>nhiêu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∈[0;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sao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cota</a:t>
                </a:r>
                <a:r>
                  <a:rPr lang="en-US" sz="2800" dirty="0"/>
                  <a:t> =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2800" dirty="0"/>
                  <a:t>.</a:t>
                </a:r>
              </a:p>
              <a:p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160" y="626072"/>
                <a:ext cx="12127478" cy="2403731"/>
              </a:xfrm>
              <a:prstGeom prst="rect">
                <a:avLst/>
              </a:prstGeom>
              <a:blipFill>
                <a:blip r:embed="rId2"/>
                <a:stretch>
                  <a:fillRect l="-1005" t="-4798" b="-7828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2160" y="637148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2160" y="3029803"/>
                <a:ext cx="12127478" cy="3828197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/>
                  <a:t>b) </a:t>
                </a:r>
                <a:r>
                  <a:rPr lang="en-US" dirty="0" err="1"/>
                  <a:t>Xét</a:t>
                </a:r>
                <a:r>
                  <a:rPr lang="en-US" dirty="0"/>
                  <a:t> </a:t>
                </a:r>
                <a:r>
                  <a:rPr lang="en-US" dirty="0" err="1"/>
                  <a:t>đồ</a:t>
                </a:r>
                <a:r>
                  <a:rPr lang="en-US" dirty="0"/>
                  <a:t> </a:t>
                </a:r>
                <a:r>
                  <a:rPr lang="en-US" dirty="0" err="1"/>
                  <a:t>thị</a:t>
                </a:r>
                <a:r>
                  <a:rPr lang="en-US" dirty="0"/>
                  <a:t> </a:t>
                </a:r>
                <a:r>
                  <a:rPr lang="en-US" dirty="0" err="1"/>
                  <a:t>hàm</a:t>
                </a:r>
                <a:r>
                  <a:rPr lang="en-US" dirty="0"/>
                  <a:t> </a:t>
                </a:r>
                <a:r>
                  <a:rPr lang="en-US" dirty="0" err="1"/>
                  <a:t>số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1;1])</m:t>
                    </m:r>
                  </m:oMath>
                </a14:m>
                <a:r>
                  <a:rPr lang="en-US" dirty="0"/>
                  <a:t> </a:t>
                </a:r>
              </a:p>
              <a:p>
                <a:pPr marL="0" indent="0">
                  <a:buNone/>
                </a:pPr>
                <a:r>
                  <a:rPr lang="en-US" dirty="0"/>
                  <a:t>và </a:t>
                </a:r>
                <a:r>
                  <a:rPr lang="en-US" dirty="0" err="1"/>
                  <a:t>đồ</a:t>
                </a:r>
                <a:r>
                  <a:rPr lang="en-US" dirty="0"/>
                  <a:t> </a:t>
                </a:r>
                <a:r>
                  <a:rPr lang="en-US" dirty="0" err="1"/>
                  <a:t>thị</a:t>
                </a:r>
                <a:r>
                  <a:rPr lang="en-US" dirty="0"/>
                  <a:t> </a:t>
                </a:r>
                <a:r>
                  <a:rPr lang="en-US" dirty="0" err="1"/>
                  <a:t>hàm</a:t>
                </a:r>
                <a:r>
                  <a:rPr lang="en-US" dirty="0"/>
                  <a:t> </a:t>
                </a:r>
                <a:r>
                  <a:rPr lang="en-US" dirty="0" err="1"/>
                  <a:t>số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trên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[0;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 :</a:t>
                </a:r>
              </a:p>
              <a:p>
                <a:pPr marL="0" indent="0">
                  <a:buNone/>
                </a:pPr>
                <a:endParaRPr lang="en-US" sz="2800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160" y="3029803"/>
                <a:ext cx="12127478" cy="3828197"/>
              </a:xfrm>
              <a:prstGeom prst="rect">
                <a:avLst/>
              </a:prstGeom>
              <a:blipFill>
                <a:blip r:embed="rId6"/>
                <a:stretch>
                  <a:fillRect l="-1256" t="-2063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 descr="Bài 4 trang 31 Toán 11 Tập 1 | Cánh diều Giải Toán 11">
            <a:extLst>
              <a:ext uri="{FF2B5EF4-FFF2-40B4-BE49-F238E27FC236}">
                <a16:creationId xmlns:a16="http://schemas.microsoft.com/office/drawing/2014/main" id="{3571677D-2350-4D53-B3EF-AD092C696719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0042" y="3162657"/>
            <a:ext cx="3356326" cy="31272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2708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2160" y="626072"/>
                <a:ext cx="12127478" cy="240373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4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 err="1"/>
                  <a:t>Dùng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đồ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, </a:t>
                </a:r>
                <a:r>
                  <a:rPr lang="en-US" sz="2800" dirty="0" err="1"/>
                  <a:t>hãy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biết</a:t>
                </a:r>
                <a:r>
                  <a:rPr lang="en-US" sz="2800" dirty="0"/>
                  <a:t>:</a:t>
                </a:r>
                <a:br>
                  <a:rPr lang="en-US" sz="2800" dirty="0"/>
                </a:br>
                <a:r>
                  <a:rPr lang="en-US" sz="2800" dirty="0"/>
                  <a:t>a)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mỗi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1;1]</m:t>
                    </m:r>
                  </m:oMath>
                </a14:m>
                <a:r>
                  <a:rPr lang="en-US" sz="2800" dirty="0"/>
                  <a:t>,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bao </a:t>
                </a:r>
                <a:r>
                  <a:rPr lang="en-US" sz="2800" dirty="0" err="1"/>
                  <a:t>nhiêu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sao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sina</a:t>
                </a:r>
                <a:r>
                  <a:rPr lang="en-US" sz="2800" dirty="0"/>
                  <a:t> = m;</a:t>
                </a:r>
                <a:br>
                  <a:rPr lang="en-US" sz="2800" dirty="0"/>
                </a:br>
                <a:r>
                  <a:rPr lang="en-US" sz="2800" dirty="0"/>
                  <a:t>b)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mỗi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1;1]</m:t>
                    </m:r>
                  </m:oMath>
                </a14:m>
                <a:r>
                  <a:rPr lang="en-US" sz="2800" dirty="0"/>
                  <a:t>,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bao </a:t>
                </a:r>
                <a:r>
                  <a:rPr lang="en-US" sz="2800" dirty="0" err="1"/>
                  <a:t>nhiêu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∈[0;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sao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cosa</a:t>
                </a:r>
                <a:r>
                  <a:rPr lang="en-US" sz="2800" dirty="0"/>
                  <a:t> = m;</a:t>
                </a:r>
                <a:br>
                  <a:rPr lang="en-US" sz="2800" dirty="0"/>
                </a:br>
                <a:r>
                  <a:rPr lang="en-US" sz="2800" dirty="0"/>
                  <a:t>c)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mỗi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sz="2800" dirty="0"/>
                  <a:t>,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bao </a:t>
                </a:r>
                <a:r>
                  <a:rPr lang="en-US" sz="2800" dirty="0" err="1"/>
                  <a:t>nhiêu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sao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tana = m;</a:t>
                </a:r>
                <a:br>
                  <a:rPr lang="en-US" sz="2800" dirty="0"/>
                </a:br>
                <a:r>
                  <a:rPr lang="en-US" sz="2800" dirty="0"/>
                  <a:t>d)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mỗi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sz="2800" dirty="0"/>
                  <a:t>,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bao </a:t>
                </a:r>
                <a:r>
                  <a:rPr lang="en-US" sz="2800" dirty="0" err="1"/>
                  <a:t>nhiêu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∈[0;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sao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cota</a:t>
                </a:r>
                <a:r>
                  <a:rPr lang="en-US" sz="2800" dirty="0"/>
                  <a:t> =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2800" dirty="0"/>
                  <a:t>.</a:t>
                </a:r>
              </a:p>
              <a:p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160" y="626072"/>
                <a:ext cx="12127478" cy="2403731"/>
              </a:xfrm>
              <a:prstGeom prst="rect">
                <a:avLst/>
              </a:prstGeom>
              <a:blipFill>
                <a:blip r:embed="rId2"/>
                <a:stretch>
                  <a:fillRect l="-1005" t="-4798" b="-7828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2160" y="637148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2160" y="3029803"/>
                <a:ext cx="12127478" cy="3828197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r>
                  <a:rPr lang="en-US" dirty="0" err="1"/>
                  <a:t>Từ</a:t>
                </a:r>
                <a:r>
                  <a:rPr lang="en-US" dirty="0"/>
                  <a:t> </a:t>
                </a:r>
                <a:r>
                  <a:rPr lang="en-US" dirty="0" err="1"/>
                  <a:t>đồ</a:t>
                </a:r>
                <a:r>
                  <a:rPr lang="en-US" dirty="0"/>
                  <a:t> </a:t>
                </a:r>
                <a:r>
                  <a:rPr lang="en-US" dirty="0" err="1"/>
                  <a:t>thị</a:t>
                </a:r>
                <a:r>
                  <a:rPr lang="en-US" dirty="0"/>
                  <a:t> </a:t>
                </a:r>
                <a:r>
                  <a:rPr lang="en-US" dirty="0" err="1"/>
                  <a:t>của</a:t>
                </a:r>
                <a:r>
                  <a:rPr lang="en-US" dirty="0"/>
                  <a:t> </a:t>
                </a:r>
                <a:r>
                  <a:rPr lang="en-US" dirty="0" err="1"/>
                  <a:t>hai</a:t>
                </a:r>
                <a:r>
                  <a:rPr lang="en-US" dirty="0"/>
                  <a:t> </a:t>
                </a:r>
                <a:r>
                  <a:rPr lang="en-US" dirty="0" err="1"/>
                  <a:t>hàm</a:t>
                </a:r>
                <a:r>
                  <a:rPr lang="en-US" dirty="0"/>
                  <a:t> </a:t>
                </a:r>
                <a:r>
                  <a:rPr lang="en-US" dirty="0" err="1"/>
                  <a:t>số</a:t>
                </a:r>
                <a:r>
                  <a:rPr lang="en-US" dirty="0"/>
                  <a:t> ở </a:t>
                </a:r>
                <a:r>
                  <a:rPr lang="en-US" dirty="0" err="1"/>
                  <a:t>hình</a:t>
                </a:r>
                <a:r>
                  <a:rPr lang="en-US" dirty="0"/>
                  <a:t> </a:t>
                </a:r>
                <a:r>
                  <a:rPr lang="en-US" dirty="0" err="1"/>
                  <a:t>vẽ</a:t>
                </a:r>
                <a:r>
                  <a:rPr lang="en-US" dirty="0"/>
                  <a:t> </a:t>
                </a:r>
                <a:r>
                  <a:rPr lang="en-US" dirty="0" err="1"/>
                  <a:t>trên</a:t>
                </a:r>
                <a:r>
                  <a:rPr lang="en-US" dirty="0"/>
                  <a:t>, ta </a:t>
                </a:r>
                <a:r>
                  <a:rPr lang="en-US" dirty="0" err="1"/>
                  <a:t>thấy</a:t>
                </a:r>
                <a:r>
                  <a:rPr lang="en-US" dirty="0"/>
                  <a:t> </a:t>
                </a:r>
                <a:r>
                  <a:rPr lang="en-US" dirty="0" err="1"/>
                  <a:t>với</a:t>
                </a:r>
                <a:r>
                  <a:rPr lang="en-US" dirty="0"/>
                  <a:t> </a:t>
                </a:r>
                <a:r>
                  <a:rPr lang="en-US" dirty="0" err="1"/>
                  <a:t>mỗi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1;1]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thì</a:t>
                </a:r>
                <a:r>
                  <a:rPr lang="en-US" dirty="0"/>
                  <a:t> </a:t>
                </a:r>
                <a:r>
                  <a:rPr lang="en-US" dirty="0" err="1"/>
                  <a:t>hai</a:t>
                </a:r>
                <a:r>
                  <a:rPr lang="en-US" dirty="0"/>
                  <a:t> </a:t>
                </a:r>
                <a:r>
                  <a:rPr lang="en-US" dirty="0" err="1"/>
                  <a:t>đồ</a:t>
                </a:r>
                <a:r>
                  <a:rPr lang="en-US" dirty="0"/>
                  <a:t> </a:t>
                </a:r>
                <a:r>
                  <a:rPr lang="en-US" dirty="0" err="1"/>
                  <a:t>thị</a:t>
                </a:r>
                <a:r>
                  <a:rPr lang="en-US" dirty="0"/>
                  <a:t> </a:t>
                </a:r>
                <a:r>
                  <a:rPr lang="en-US" dirty="0" err="1"/>
                  <a:t>cắt</a:t>
                </a:r>
                <a:r>
                  <a:rPr lang="en-US" dirty="0"/>
                  <a:t> </a:t>
                </a:r>
                <a:r>
                  <a:rPr lang="en-US" dirty="0" err="1"/>
                  <a:t>nhau</a:t>
                </a:r>
                <a:r>
                  <a:rPr lang="en-US" dirty="0"/>
                  <a:t> </a:t>
                </a:r>
                <a:r>
                  <a:rPr lang="en-US" dirty="0" err="1"/>
                  <a:t>tại</a:t>
                </a:r>
                <a:r>
                  <a:rPr lang="en-US" dirty="0"/>
                  <a:t> 1 </a:t>
                </a:r>
                <a:r>
                  <a:rPr lang="en-US" dirty="0" err="1"/>
                  <a:t>điểm</a:t>
                </a:r>
                <a:r>
                  <a:rPr lang="en-US" dirty="0"/>
                  <a:t>.</a:t>
                </a:r>
              </a:p>
              <a:p>
                <a:r>
                  <a:rPr lang="en-US" dirty="0" err="1"/>
                  <a:t>Vậy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1;1]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sẽ</a:t>
                </a:r>
                <a:r>
                  <a:rPr lang="en-US" dirty="0"/>
                  <a:t> </a:t>
                </a:r>
                <a:r>
                  <a:rPr lang="en-US" dirty="0" err="1"/>
                  <a:t>có</a:t>
                </a:r>
                <a:r>
                  <a:rPr lang="en-US" dirty="0"/>
                  <a:t> 1 </a:t>
                </a:r>
                <a:r>
                  <a:rPr lang="en-US" dirty="0" err="1"/>
                  <a:t>giá</a:t>
                </a:r>
                <a:r>
                  <a:rPr lang="en-US" dirty="0"/>
                  <a:t> </a:t>
                </a:r>
                <a:r>
                  <a:rPr lang="en-US" dirty="0" err="1"/>
                  <a:t>trị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∈[0;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sao</a:t>
                </a:r>
                <a:r>
                  <a:rPr lang="en-US" dirty="0"/>
                  <a:t> </a:t>
                </a:r>
                <a:r>
                  <a:rPr lang="en-US" dirty="0" err="1"/>
                  <a:t>cho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/>
                  <a:t>.</a:t>
                </a:r>
              </a:p>
              <a:p>
                <a:pPr marL="0" indent="0">
                  <a:buNone/>
                </a:pPr>
                <a:endParaRPr lang="en-US" sz="2800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160" y="3029803"/>
                <a:ext cx="12127478" cy="3828197"/>
              </a:xfrm>
              <a:prstGeom prst="rect">
                <a:avLst/>
              </a:prstGeom>
              <a:blipFill>
                <a:blip r:embed="rId6"/>
                <a:stretch>
                  <a:fillRect l="-1105" t="-2063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01125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2160" y="626072"/>
                <a:ext cx="12127478" cy="240373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4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 err="1"/>
                  <a:t>Dùng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đồ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, </a:t>
                </a:r>
                <a:r>
                  <a:rPr lang="en-US" sz="2800" dirty="0" err="1"/>
                  <a:t>hãy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biết</a:t>
                </a:r>
                <a:r>
                  <a:rPr lang="en-US" sz="2800" dirty="0"/>
                  <a:t>:</a:t>
                </a:r>
                <a:br>
                  <a:rPr lang="en-US" sz="2800" dirty="0"/>
                </a:br>
                <a:r>
                  <a:rPr lang="en-US" sz="2800" dirty="0"/>
                  <a:t>a)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mỗi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1;1]</m:t>
                    </m:r>
                  </m:oMath>
                </a14:m>
                <a:r>
                  <a:rPr lang="en-US" sz="2800" dirty="0"/>
                  <a:t>,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bao </a:t>
                </a:r>
                <a:r>
                  <a:rPr lang="en-US" sz="2800" dirty="0" err="1"/>
                  <a:t>nhiêu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sao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sina</a:t>
                </a:r>
                <a:r>
                  <a:rPr lang="en-US" sz="2800" dirty="0"/>
                  <a:t> = m;</a:t>
                </a:r>
                <a:br>
                  <a:rPr lang="en-US" sz="2800" dirty="0"/>
                </a:br>
                <a:r>
                  <a:rPr lang="en-US" sz="2800" dirty="0"/>
                  <a:t>b)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mỗi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1;1]</m:t>
                    </m:r>
                  </m:oMath>
                </a14:m>
                <a:r>
                  <a:rPr lang="en-US" sz="2800" dirty="0"/>
                  <a:t>,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bao </a:t>
                </a:r>
                <a:r>
                  <a:rPr lang="en-US" sz="2800" dirty="0" err="1"/>
                  <a:t>nhiêu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∈[0;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sao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cosa</a:t>
                </a:r>
                <a:r>
                  <a:rPr lang="en-US" sz="2800" dirty="0"/>
                  <a:t> = m;</a:t>
                </a:r>
                <a:br>
                  <a:rPr lang="en-US" sz="2800" dirty="0"/>
                </a:br>
                <a:r>
                  <a:rPr lang="en-US" sz="2800" dirty="0"/>
                  <a:t>c)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mỗi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sz="2800" dirty="0"/>
                  <a:t>,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bao </a:t>
                </a:r>
                <a:r>
                  <a:rPr lang="en-US" sz="2800" dirty="0" err="1"/>
                  <a:t>nhiêu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sao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tana = m;</a:t>
                </a:r>
                <a:br>
                  <a:rPr lang="en-US" sz="2800" dirty="0"/>
                </a:br>
                <a:r>
                  <a:rPr lang="en-US" sz="2800" dirty="0"/>
                  <a:t>d)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mỗi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sz="2800" dirty="0"/>
                  <a:t>,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bao </a:t>
                </a:r>
                <a:r>
                  <a:rPr lang="en-US" sz="2800" dirty="0" err="1"/>
                  <a:t>nhiêu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∈[0;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sao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cota</a:t>
                </a:r>
                <a:r>
                  <a:rPr lang="en-US" sz="2800" dirty="0"/>
                  <a:t> =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2800" dirty="0"/>
                  <a:t>.</a:t>
                </a:r>
              </a:p>
              <a:p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160" y="626072"/>
                <a:ext cx="12127478" cy="2403731"/>
              </a:xfrm>
              <a:prstGeom prst="rect">
                <a:avLst/>
              </a:prstGeom>
              <a:blipFill>
                <a:blip r:embed="rId2"/>
                <a:stretch>
                  <a:fillRect l="-1005" t="-4798" b="-7828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2160" y="637148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2160" y="3029803"/>
                <a:ext cx="12127478" cy="3828197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800" dirty="0"/>
                  <a:t>c) </a:t>
                </a:r>
                <a:r>
                  <a:rPr lang="en-US" sz="2800" dirty="0" err="1"/>
                  <a:t>Xét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đồ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m</m:t>
                    </m:r>
                    <m:d>
                      <m:dPr>
                        <m:endChr m:val="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R</m:t>
                        </m:r>
                      </m:e>
                    </m:d>
                  </m:oMath>
                </a14:m>
                <a:r>
                  <a:rPr lang="en-US" sz="2800" dirty="0"/>
                  <a:t> ) </a:t>
                </a:r>
              </a:p>
              <a:p>
                <a:pPr marL="0" indent="0">
                  <a:buNone/>
                </a:pP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đồ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tant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trên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dirty="0"/>
                  <a:t> : </a:t>
                </a:r>
              </a:p>
              <a:p>
                <a:pPr marL="0" indent="0">
                  <a:buNone/>
                </a:pPr>
                <a:endParaRPr lang="en-US" sz="2800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160" y="3029803"/>
                <a:ext cx="12127478" cy="3828197"/>
              </a:xfrm>
              <a:prstGeom prst="rect">
                <a:avLst/>
              </a:prstGeom>
              <a:blipFill>
                <a:blip r:embed="rId6"/>
                <a:stretch>
                  <a:fillRect l="-1005" t="-2063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 descr="Bài 4 trang 31 Toán 11 Tập 1 | Cánh diều Giải Toán 11">
            <a:extLst>
              <a:ext uri="{FF2B5EF4-FFF2-40B4-BE49-F238E27FC236}">
                <a16:creationId xmlns:a16="http://schemas.microsoft.com/office/drawing/2014/main" id="{44927A72-E06A-4AA6-93F0-70FCC97ED30E}"/>
              </a:ext>
            </a:extLst>
          </p:cNvPr>
          <p:cNvPicPr/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2510" y="3212650"/>
            <a:ext cx="3548660" cy="30192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39452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2160" y="626072"/>
                <a:ext cx="12127478" cy="240373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4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 err="1"/>
                  <a:t>Dùng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đồ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, </a:t>
                </a:r>
                <a:r>
                  <a:rPr lang="en-US" sz="2800" dirty="0" err="1"/>
                  <a:t>hãy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biết</a:t>
                </a:r>
                <a:r>
                  <a:rPr lang="en-US" sz="2800" dirty="0"/>
                  <a:t>:</a:t>
                </a:r>
                <a:br>
                  <a:rPr lang="en-US" sz="2800" dirty="0"/>
                </a:br>
                <a:r>
                  <a:rPr lang="en-US" sz="2800" dirty="0"/>
                  <a:t>a)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mỗi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1;1]</m:t>
                    </m:r>
                  </m:oMath>
                </a14:m>
                <a:r>
                  <a:rPr lang="en-US" sz="2800" dirty="0"/>
                  <a:t>,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bao </a:t>
                </a:r>
                <a:r>
                  <a:rPr lang="en-US" sz="2800" dirty="0" err="1"/>
                  <a:t>nhiêu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sao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sina</a:t>
                </a:r>
                <a:r>
                  <a:rPr lang="en-US" sz="2800" dirty="0"/>
                  <a:t> = m;</a:t>
                </a:r>
                <a:br>
                  <a:rPr lang="en-US" sz="2800" dirty="0"/>
                </a:br>
                <a:r>
                  <a:rPr lang="en-US" sz="2800" dirty="0"/>
                  <a:t>b)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mỗi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1;1]</m:t>
                    </m:r>
                  </m:oMath>
                </a14:m>
                <a:r>
                  <a:rPr lang="en-US" sz="2800" dirty="0"/>
                  <a:t>,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bao </a:t>
                </a:r>
                <a:r>
                  <a:rPr lang="en-US" sz="2800" dirty="0" err="1"/>
                  <a:t>nhiêu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∈[0;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sao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cosa</a:t>
                </a:r>
                <a:r>
                  <a:rPr lang="en-US" sz="2800" dirty="0"/>
                  <a:t> = m;</a:t>
                </a:r>
                <a:br>
                  <a:rPr lang="en-US" sz="2800" dirty="0"/>
                </a:br>
                <a:r>
                  <a:rPr lang="en-US" sz="2800" dirty="0"/>
                  <a:t>c)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mỗi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sz="2800" dirty="0"/>
                  <a:t>,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bao </a:t>
                </a:r>
                <a:r>
                  <a:rPr lang="en-US" sz="2800" dirty="0" err="1"/>
                  <a:t>nhiêu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sao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tana = m;</a:t>
                </a:r>
                <a:br>
                  <a:rPr lang="en-US" sz="2800" dirty="0"/>
                </a:br>
                <a:r>
                  <a:rPr lang="en-US" sz="2800" dirty="0"/>
                  <a:t>d)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mỗi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sz="2800" dirty="0"/>
                  <a:t>,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bao </a:t>
                </a:r>
                <a:r>
                  <a:rPr lang="en-US" sz="2800" dirty="0" err="1"/>
                  <a:t>nhiêu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∈[0;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sao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cota</a:t>
                </a:r>
                <a:r>
                  <a:rPr lang="en-US" sz="2800" dirty="0"/>
                  <a:t> =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2800" dirty="0"/>
                  <a:t>.</a:t>
                </a:r>
              </a:p>
              <a:p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160" y="626072"/>
                <a:ext cx="12127478" cy="2403731"/>
              </a:xfrm>
              <a:prstGeom prst="rect">
                <a:avLst/>
              </a:prstGeom>
              <a:blipFill>
                <a:blip r:embed="rId2"/>
                <a:stretch>
                  <a:fillRect l="-1005" t="-4798" b="-7828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2160" y="637148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2160" y="3029803"/>
                <a:ext cx="12127478" cy="3828197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r>
                  <a:rPr lang="en-US" dirty="0" err="1"/>
                  <a:t>Từ</a:t>
                </a:r>
                <a:r>
                  <a:rPr lang="en-US" dirty="0"/>
                  <a:t> </a:t>
                </a:r>
                <a:r>
                  <a:rPr lang="en-US" dirty="0" err="1"/>
                  <a:t>đồ</a:t>
                </a:r>
                <a:r>
                  <a:rPr lang="en-US" dirty="0"/>
                  <a:t> </a:t>
                </a:r>
                <a:r>
                  <a:rPr lang="en-US" dirty="0" err="1"/>
                  <a:t>thị</a:t>
                </a:r>
                <a:r>
                  <a:rPr lang="en-US" dirty="0"/>
                  <a:t> </a:t>
                </a:r>
                <a:r>
                  <a:rPr lang="en-US" dirty="0" err="1"/>
                  <a:t>của</a:t>
                </a:r>
                <a:r>
                  <a:rPr lang="en-US" dirty="0"/>
                  <a:t> </a:t>
                </a:r>
                <a:r>
                  <a:rPr lang="en-US" dirty="0" err="1"/>
                  <a:t>hai</a:t>
                </a:r>
                <a:r>
                  <a:rPr lang="en-US" dirty="0"/>
                  <a:t> </a:t>
                </a:r>
                <a:r>
                  <a:rPr lang="en-US" dirty="0" err="1"/>
                  <a:t>hàm</a:t>
                </a:r>
                <a:r>
                  <a:rPr lang="en-US" dirty="0"/>
                  <a:t> </a:t>
                </a:r>
                <a:r>
                  <a:rPr lang="en-US" dirty="0" err="1"/>
                  <a:t>số</a:t>
                </a:r>
                <a:r>
                  <a:rPr lang="en-US" dirty="0"/>
                  <a:t> ở </a:t>
                </a:r>
                <a:r>
                  <a:rPr lang="en-US" dirty="0" err="1"/>
                  <a:t>hình</a:t>
                </a:r>
                <a:r>
                  <a:rPr lang="en-US" dirty="0"/>
                  <a:t> </a:t>
                </a:r>
                <a:r>
                  <a:rPr lang="en-US" dirty="0" err="1"/>
                  <a:t>vẽ</a:t>
                </a:r>
                <a:r>
                  <a:rPr lang="en-US" dirty="0"/>
                  <a:t> </a:t>
                </a:r>
                <a:r>
                  <a:rPr lang="en-US" dirty="0" err="1"/>
                  <a:t>trên</a:t>
                </a:r>
                <a:r>
                  <a:rPr lang="en-US" dirty="0"/>
                  <a:t>, ta </a:t>
                </a:r>
                <a:r>
                  <a:rPr lang="en-US" dirty="0" err="1"/>
                  <a:t>thấy</a:t>
                </a:r>
                <a:r>
                  <a:rPr lang="en-US" dirty="0"/>
                  <a:t> </a:t>
                </a:r>
                <a:r>
                  <a:rPr lang="en-US" dirty="0" err="1"/>
                  <a:t>với</a:t>
                </a:r>
                <a:r>
                  <a:rPr lang="en-US" dirty="0"/>
                  <a:t> </a:t>
                </a:r>
                <a:r>
                  <a:rPr lang="en-US" dirty="0" err="1"/>
                  <a:t>mỗi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thì</a:t>
                </a:r>
                <a:r>
                  <a:rPr lang="en-US" dirty="0"/>
                  <a:t> </a:t>
                </a:r>
                <a:r>
                  <a:rPr lang="en-US" dirty="0" err="1"/>
                  <a:t>hai</a:t>
                </a:r>
                <a:r>
                  <a:rPr lang="en-US" dirty="0"/>
                  <a:t> </a:t>
                </a:r>
                <a:r>
                  <a:rPr lang="en-US" dirty="0" err="1"/>
                  <a:t>đồ</a:t>
                </a:r>
                <a:r>
                  <a:rPr lang="en-US" dirty="0"/>
                  <a:t> </a:t>
                </a:r>
                <a:r>
                  <a:rPr lang="en-US" dirty="0" err="1"/>
                  <a:t>thị</a:t>
                </a:r>
                <a:r>
                  <a:rPr lang="en-US" dirty="0"/>
                  <a:t> </a:t>
                </a:r>
                <a:r>
                  <a:rPr lang="en-US" dirty="0" err="1"/>
                  <a:t>cắt</a:t>
                </a:r>
                <a:r>
                  <a:rPr lang="en-US" dirty="0"/>
                  <a:t> </a:t>
                </a:r>
                <a:r>
                  <a:rPr lang="en-US" dirty="0" err="1"/>
                  <a:t>nhau</a:t>
                </a:r>
                <a:r>
                  <a:rPr lang="en-US" dirty="0"/>
                  <a:t> </a:t>
                </a:r>
                <a:r>
                  <a:rPr lang="en-US" dirty="0" err="1"/>
                  <a:t>tại</a:t>
                </a:r>
                <a:r>
                  <a:rPr lang="en-US" dirty="0"/>
                  <a:t> 1 </a:t>
                </a:r>
                <a:r>
                  <a:rPr lang="en-US" dirty="0" err="1"/>
                  <a:t>điểm</a:t>
                </a:r>
                <a:r>
                  <a:rPr lang="en-US" dirty="0"/>
                  <a:t>.</a:t>
                </a:r>
              </a:p>
              <a:p>
                <a:r>
                  <a:rPr lang="en-US" dirty="0" err="1"/>
                  <a:t>Vậy</a:t>
                </a:r>
                <a:r>
                  <a:rPr lang="en-US" dirty="0"/>
                  <a:t> </a:t>
                </a:r>
                <a:r>
                  <a:rPr lang="en-US" dirty="0" err="1"/>
                  <a:t>với</a:t>
                </a:r>
                <a:r>
                  <a:rPr lang="en-US" dirty="0"/>
                  <a:t> </a:t>
                </a:r>
                <a:r>
                  <a:rPr lang="en-US" dirty="0" err="1"/>
                  <a:t>mỗi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sẽ</a:t>
                </a:r>
                <a:r>
                  <a:rPr lang="en-US" dirty="0"/>
                  <a:t> </a:t>
                </a:r>
                <a:r>
                  <a:rPr lang="en-US" dirty="0" err="1"/>
                  <a:t>có</a:t>
                </a:r>
                <a:r>
                  <a:rPr lang="en-US" dirty="0"/>
                  <a:t> 1 </a:t>
                </a:r>
                <a:r>
                  <a:rPr lang="en-US" dirty="0" err="1"/>
                  <a:t>giá</a:t>
                </a:r>
                <a:r>
                  <a:rPr lang="en-US" dirty="0"/>
                  <a:t> </a:t>
                </a:r>
                <a:r>
                  <a:rPr lang="en-US" dirty="0" err="1"/>
                  <a:t>trị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sao</a:t>
                </a:r>
                <a:r>
                  <a:rPr lang="en-US" dirty="0"/>
                  <a:t> </a:t>
                </a:r>
                <a:r>
                  <a:rPr lang="en-US" dirty="0" err="1"/>
                  <a:t>cho</a:t>
                </a:r>
                <a:r>
                  <a:rPr lang="en-US" dirty="0"/>
                  <a:t> tana = m.</a:t>
                </a:r>
              </a:p>
              <a:p>
                <a:pPr marL="0" indent="0">
                  <a:buNone/>
                </a:pPr>
                <a:endParaRPr lang="en-US" sz="2800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160" y="3029803"/>
                <a:ext cx="12127478" cy="3828197"/>
              </a:xfrm>
              <a:prstGeom prst="rect">
                <a:avLst/>
              </a:prstGeom>
              <a:blipFill>
                <a:blip r:embed="rId6"/>
                <a:stretch>
                  <a:fillRect l="-1105" t="-2063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60522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2160" y="626072"/>
                <a:ext cx="12127478" cy="240373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4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 err="1"/>
                  <a:t>Dùng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đồ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, </a:t>
                </a:r>
                <a:r>
                  <a:rPr lang="en-US" sz="2800" dirty="0" err="1"/>
                  <a:t>hãy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biết</a:t>
                </a:r>
                <a:r>
                  <a:rPr lang="en-US" sz="2800" dirty="0"/>
                  <a:t>:</a:t>
                </a:r>
                <a:br>
                  <a:rPr lang="en-US" sz="2800" dirty="0"/>
                </a:br>
                <a:r>
                  <a:rPr lang="en-US" sz="2800" dirty="0"/>
                  <a:t>a)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mỗi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1;1]</m:t>
                    </m:r>
                  </m:oMath>
                </a14:m>
                <a:r>
                  <a:rPr lang="en-US" sz="2800" dirty="0"/>
                  <a:t>,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bao </a:t>
                </a:r>
                <a:r>
                  <a:rPr lang="en-US" sz="2800" dirty="0" err="1"/>
                  <a:t>nhiêu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sao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sina</a:t>
                </a:r>
                <a:r>
                  <a:rPr lang="en-US" sz="2800" dirty="0"/>
                  <a:t> = m;</a:t>
                </a:r>
                <a:br>
                  <a:rPr lang="en-US" sz="2800" dirty="0"/>
                </a:br>
                <a:r>
                  <a:rPr lang="en-US" sz="2800" dirty="0"/>
                  <a:t>b)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mỗi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1;1]</m:t>
                    </m:r>
                  </m:oMath>
                </a14:m>
                <a:r>
                  <a:rPr lang="en-US" sz="2800" dirty="0"/>
                  <a:t>,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bao </a:t>
                </a:r>
                <a:r>
                  <a:rPr lang="en-US" sz="2800" dirty="0" err="1"/>
                  <a:t>nhiêu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∈[0;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sao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cosa</a:t>
                </a:r>
                <a:r>
                  <a:rPr lang="en-US" sz="2800" dirty="0"/>
                  <a:t> = m;</a:t>
                </a:r>
                <a:br>
                  <a:rPr lang="en-US" sz="2800" dirty="0"/>
                </a:br>
                <a:r>
                  <a:rPr lang="en-US" sz="2800" dirty="0"/>
                  <a:t>c)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mỗi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sz="2800" dirty="0"/>
                  <a:t>,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bao </a:t>
                </a:r>
                <a:r>
                  <a:rPr lang="en-US" sz="2800" dirty="0" err="1"/>
                  <a:t>nhiêu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sao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tana = m;</a:t>
                </a:r>
                <a:br>
                  <a:rPr lang="en-US" sz="2800" dirty="0"/>
                </a:br>
                <a:r>
                  <a:rPr lang="en-US" sz="2800" dirty="0"/>
                  <a:t>d)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mỗi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sz="2800" dirty="0"/>
                  <a:t>,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bao </a:t>
                </a:r>
                <a:r>
                  <a:rPr lang="en-US" sz="2800" dirty="0" err="1"/>
                  <a:t>nhiêu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∈[0;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sao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cota</a:t>
                </a:r>
                <a:r>
                  <a:rPr lang="en-US" sz="2800" dirty="0"/>
                  <a:t> =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2800" dirty="0"/>
                  <a:t>.</a:t>
                </a:r>
              </a:p>
              <a:p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160" y="626072"/>
                <a:ext cx="12127478" cy="2403731"/>
              </a:xfrm>
              <a:prstGeom prst="rect">
                <a:avLst/>
              </a:prstGeom>
              <a:blipFill>
                <a:blip r:embed="rId2"/>
                <a:stretch>
                  <a:fillRect l="-1005" t="-4798" b="-7828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2160" y="637148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2160" y="3029803"/>
                <a:ext cx="12127478" cy="3828197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/>
                  <a:t>d) </a:t>
                </a:r>
                <a:r>
                  <a:rPr lang="en-US" dirty="0" err="1"/>
                  <a:t>Xét</a:t>
                </a:r>
                <a:r>
                  <a:rPr lang="en-US" dirty="0"/>
                  <a:t> </a:t>
                </a:r>
                <a:r>
                  <a:rPr lang="en-US" dirty="0" err="1"/>
                  <a:t>đồ</a:t>
                </a:r>
                <a:r>
                  <a:rPr lang="en-US" dirty="0"/>
                  <a:t> </a:t>
                </a:r>
                <a:r>
                  <a:rPr lang="en-US" dirty="0" err="1"/>
                  <a:t>thị</a:t>
                </a:r>
                <a:r>
                  <a:rPr lang="en-US" dirty="0"/>
                  <a:t> </a:t>
                </a:r>
                <a:r>
                  <a:rPr lang="en-US" dirty="0" err="1"/>
                  <a:t>hàm</a:t>
                </a:r>
                <a:r>
                  <a:rPr lang="en-US" dirty="0"/>
                  <a:t> </a:t>
                </a:r>
                <a:r>
                  <a:rPr lang="en-US" dirty="0" err="1"/>
                  <a:t>số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ℝ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</a:p>
              <a:p>
                <a:pPr marL="0" indent="0">
                  <a:buNone/>
                </a:pPr>
                <a:r>
                  <a:rPr lang="en-US" dirty="0"/>
                  <a:t>và </a:t>
                </a:r>
                <a:r>
                  <a:rPr lang="en-US" dirty="0" err="1"/>
                  <a:t>đồ</a:t>
                </a:r>
                <a:r>
                  <a:rPr lang="en-US" dirty="0"/>
                  <a:t> </a:t>
                </a:r>
                <a:r>
                  <a:rPr lang="en-US" dirty="0" err="1"/>
                  <a:t>thị</a:t>
                </a:r>
                <a:r>
                  <a:rPr lang="en-US" dirty="0"/>
                  <a:t> </a:t>
                </a:r>
                <a:r>
                  <a:rPr lang="en-US" dirty="0" err="1"/>
                  <a:t>hàm</a:t>
                </a:r>
                <a:r>
                  <a:rPr lang="en-US" dirty="0"/>
                  <a:t> </a:t>
                </a:r>
                <a:r>
                  <a:rPr lang="en-US" dirty="0" err="1"/>
                  <a:t>số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cot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trên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[0;</m:t>
                    </m:r>
                  </m:oMath>
                </a14:m>
                <a:r>
                  <a:rPr lang="en-US" dirty="0"/>
                  <a:t> π]:</a:t>
                </a:r>
              </a:p>
              <a:p>
                <a:pPr marL="0" indent="0">
                  <a:buNone/>
                </a:pPr>
                <a:endParaRPr lang="en-US" sz="2800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160" y="3029803"/>
                <a:ext cx="12127478" cy="3828197"/>
              </a:xfrm>
              <a:prstGeom prst="rect">
                <a:avLst/>
              </a:prstGeom>
              <a:blipFill>
                <a:blip r:embed="rId6"/>
                <a:stretch>
                  <a:fillRect l="-1256" t="-2063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 descr="Bài 4 trang 31 Toán 11 Tập 1 | Cánh diều Giải Toán 11">
            <a:extLst>
              <a:ext uri="{FF2B5EF4-FFF2-40B4-BE49-F238E27FC236}">
                <a16:creationId xmlns:a16="http://schemas.microsoft.com/office/drawing/2014/main" id="{0FF0E6A3-DE53-4327-B74B-A7B37A271D04}"/>
              </a:ext>
            </a:extLst>
          </p:cNvPr>
          <p:cNvPicPr/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6307" y="3236034"/>
            <a:ext cx="2791612" cy="29958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63599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2160" y="626072"/>
                <a:ext cx="12127478" cy="240373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4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 err="1"/>
                  <a:t>Dùng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đồ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, </a:t>
                </a:r>
                <a:r>
                  <a:rPr lang="en-US" sz="2800" dirty="0" err="1"/>
                  <a:t>hãy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biết</a:t>
                </a:r>
                <a:r>
                  <a:rPr lang="en-US" sz="2800" dirty="0"/>
                  <a:t>:</a:t>
                </a:r>
                <a:br>
                  <a:rPr lang="en-US" sz="2800" dirty="0"/>
                </a:br>
                <a:r>
                  <a:rPr lang="en-US" sz="2800" dirty="0"/>
                  <a:t>a)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mỗi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1;1]</m:t>
                    </m:r>
                  </m:oMath>
                </a14:m>
                <a:r>
                  <a:rPr lang="en-US" sz="2800" dirty="0"/>
                  <a:t>,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bao </a:t>
                </a:r>
                <a:r>
                  <a:rPr lang="en-US" sz="2800" dirty="0" err="1"/>
                  <a:t>nhiêu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sao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sina</a:t>
                </a:r>
                <a:r>
                  <a:rPr lang="en-US" sz="2800" dirty="0"/>
                  <a:t> = m;</a:t>
                </a:r>
                <a:br>
                  <a:rPr lang="en-US" sz="2800" dirty="0"/>
                </a:br>
                <a:r>
                  <a:rPr lang="en-US" sz="2800" dirty="0"/>
                  <a:t>b)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mỗi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1;1]</m:t>
                    </m:r>
                  </m:oMath>
                </a14:m>
                <a:r>
                  <a:rPr lang="en-US" sz="2800" dirty="0"/>
                  <a:t>,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bao </a:t>
                </a:r>
                <a:r>
                  <a:rPr lang="en-US" sz="2800" dirty="0" err="1"/>
                  <a:t>nhiêu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∈[0;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sao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cosa</a:t>
                </a:r>
                <a:r>
                  <a:rPr lang="en-US" sz="2800" dirty="0"/>
                  <a:t> = m;</a:t>
                </a:r>
                <a:br>
                  <a:rPr lang="en-US" sz="2800" dirty="0"/>
                </a:br>
                <a:r>
                  <a:rPr lang="en-US" sz="2800" dirty="0"/>
                  <a:t>c)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mỗi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sz="2800" dirty="0"/>
                  <a:t>,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bao </a:t>
                </a:r>
                <a:r>
                  <a:rPr lang="en-US" sz="2800" dirty="0" err="1"/>
                  <a:t>nhiêu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sao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tana = m;</a:t>
                </a:r>
                <a:br>
                  <a:rPr lang="en-US" sz="2800" dirty="0"/>
                </a:br>
                <a:r>
                  <a:rPr lang="en-US" sz="2800" dirty="0"/>
                  <a:t>d)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mỗi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sz="2800" dirty="0"/>
                  <a:t>,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bao </a:t>
                </a:r>
                <a:r>
                  <a:rPr lang="en-US" sz="2800" dirty="0" err="1"/>
                  <a:t>nhiêu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∈[0;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sao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cota</a:t>
                </a:r>
                <a:r>
                  <a:rPr lang="en-US" sz="2800" dirty="0"/>
                  <a:t> =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2800" dirty="0"/>
                  <a:t>.</a:t>
                </a:r>
              </a:p>
              <a:p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160" y="626072"/>
                <a:ext cx="12127478" cy="2403731"/>
              </a:xfrm>
              <a:prstGeom prst="rect">
                <a:avLst/>
              </a:prstGeom>
              <a:blipFill>
                <a:blip r:embed="rId2"/>
                <a:stretch>
                  <a:fillRect l="-1005" t="-4798" b="-7828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2160" y="637148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2160" y="3029803"/>
                <a:ext cx="12127478" cy="3828197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en-US" sz="2800" dirty="0" err="1">
                    <a:latin typeface="Chu Van An" panose="02020603050405020304" pitchFamily="18" charset="0"/>
                    <a:ea typeface="Calibri" panose="020F0502020204030204" pitchFamily="34" charset="0"/>
                  </a:rPr>
                  <a:t>Từ</a:t>
                </a:r>
                <a:r>
                  <a:rPr lang="en-US" sz="2800" dirty="0">
                    <a:latin typeface="Chu Van 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800" dirty="0" err="1">
                    <a:latin typeface="Chu Van An" panose="02020603050405020304" pitchFamily="18" charset="0"/>
                    <a:ea typeface="Calibri" panose="020F0502020204030204" pitchFamily="34" charset="0"/>
                  </a:rPr>
                  <a:t>đồ</a:t>
                </a:r>
                <a:r>
                  <a:rPr lang="en-US" sz="2800" dirty="0">
                    <a:latin typeface="Chu Van 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800" dirty="0" err="1">
                    <a:latin typeface="Chu Van An" panose="02020603050405020304" pitchFamily="18" charset="0"/>
                    <a:ea typeface="Calibri" panose="020F0502020204030204" pitchFamily="34" charset="0"/>
                  </a:rPr>
                  <a:t>thị</a:t>
                </a:r>
                <a:r>
                  <a:rPr lang="en-US" sz="2800" dirty="0">
                    <a:latin typeface="Chu Van 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800" dirty="0" err="1">
                    <a:latin typeface="Chu Van An" panose="02020603050405020304" pitchFamily="18" charset="0"/>
                    <a:ea typeface="Calibri" panose="020F0502020204030204" pitchFamily="34" charset="0"/>
                  </a:rPr>
                  <a:t>của</a:t>
                </a:r>
                <a:r>
                  <a:rPr lang="en-US" sz="2800" dirty="0">
                    <a:latin typeface="Chu Van 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800" dirty="0" err="1">
                    <a:latin typeface="Chu Van An" panose="02020603050405020304" pitchFamily="18" charset="0"/>
                    <a:ea typeface="Calibri" panose="020F0502020204030204" pitchFamily="34" charset="0"/>
                  </a:rPr>
                  <a:t>hai</a:t>
                </a:r>
                <a:r>
                  <a:rPr lang="en-US" sz="2800" dirty="0">
                    <a:latin typeface="Chu Van 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800" dirty="0" err="1">
                    <a:latin typeface="Chu Van An" panose="02020603050405020304" pitchFamily="18" charset="0"/>
                    <a:ea typeface="Calibri" panose="020F0502020204030204" pitchFamily="34" charset="0"/>
                  </a:rPr>
                  <a:t>hàm</a:t>
                </a:r>
                <a:r>
                  <a:rPr lang="en-US" sz="2800" dirty="0">
                    <a:latin typeface="Chu Van 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800" dirty="0" err="1">
                    <a:latin typeface="Chu Van An" panose="02020603050405020304" pitchFamily="18" charset="0"/>
                    <a:ea typeface="Calibri" panose="020F0502020204030204" pitchFamily="34" charset="0"/>
                  </a:rPr>
                  <a:t>số</a:t>
                </a:r>
                <a:r>
                  <a:rPr lang="en-US" sz="2800" dirty="0">
                    <a:latin typeface="Chu Van An" panose="02020603050405020304" pitchFamily="18" charset="0"/>
                    <a:ea typeface="Calibri" panose="020F0502020204030204" pitchFamily="34" charset="0"/>
                  </a:rPr>
                  <a:t> ở </a:t>
                </a:r>
                <a:r>
                  <a:rPr lang="en-US" sz="2800" dirty="0" err="1">
                    <a:latin typeface="Chu Van An" panose="02020603050405020304" pitchFamily="18" charset="0"/>
                    <a:ea typeface="Calibri" panose="020F0502020204030204" pitchFamily="34" charset="0"/>
                  </a:rPr>
                  <a:t>hình</a:t>
                </a:r>
                <a:r>
                  <a:rPr lang="en-US" sz="2800" dirty="0">
                    <a:latin typeface="Chu Van 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800" dirty="0" err="1">
                    <a:latin typeface="Chu Van An" panose="02020603050405020304" pitchFamily="18" charset="0"/>
                    <a:ea typeface="Calibri" panose="020F0502020204030204" pitchFamily="34" charset="0"/>
                  </a:rPr>
                  <a:t>vẽ</a:t>
                </a:r>
                <a:r>
                  <a:rPr lang="en-US" sz="2800" dirty="0">
                    <a:latin typeface="Chu Van 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800" dirty="0" err="1">
                    <a:latin typeface="Chu Van An" panose="02020603050405020304" pitchFamily="18" charset="0"/>
                    <a:ea typeface="Calibri" panose="020F0502020204030204" pitchFamily="34" charset="0"/>
                  </a:rPr>
                  <a:t>trên</a:t>
                </a:r>
                <a:r>
                  <a:rPr lang="en-US" sz="2800" dirty="0">
                    <a:latin typeface="Chu Van An" panose="02020603050405020304" pitchFamily="18" charset="0"/>
                    <a:ea typeface="Calibri" panose="020F0502020204030204" pitchFamily="34" charset="0"/>
                  </a:rPr>
                  <a:t>, </a:t>
                </a:r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en-US" sz="2800" dirty="0">
                    <a:latin typeface="Chu Van An" panose="02020603050405020304" pitchFamily="18" charset="0"/>
                    <a:ea typeface="Calibri" panose="020F0502020204030204" pitchFamily="34" charset="0"/>
                  </a:rPr>
                  <a:t>ta </a:t>
                </a:r>
                <a:r>
                  <a:rPr lang="en-US" sz="2800" dirty="0" err="1">
                    <a:latin typeface="Chu Van An" panose="02020603050405020304" pitchFamily="18" charset="0"/>
                    <a:ea typeface="Calibri" panose="020F0502020204030204" pitchFamily="34" charset="0"/>
                  </a:rPr>
                  <a:t>thấy</a:t>
                </a:r>
                <a:r>
                  <a:rPr lang="en-US" sz="2800" dirty="0">
                    <a:latin typeface="Chu Van 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800" dirty="0" err="1">
                    <a:latin typeface="Chu Van An" panose="02020603050405020304" pitchFamily="18" charset="0"/>
                    <a:ea typeface="Calibri" panose="020F0502020204030204" pitchFamily="34" charset="0"/>
                  </a:rPr>
                  <a:t>với</a:t>
                </a:r>
                <a:r>
                  <a:rPr lang="en-US" sz="2800" dirty="0">
                    <a:latin typeface="Chu Van 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800" dirty="0" err="1">
                    <a:latin typeface="Chu Van An" panose="02020603050405020304" pitchFamily="18" charset="0"/>
                    <a:ea typeface="Calibri" panose="020F0502020204030204" pitchFamily="34" charset="0"/>
                  </a:rPr>
                  <a:t>mỗi</a:t>
                </a:r>
                <a:r>
                  <a:rPr lang="en-US" sz="2800" dirty="0">
                    <a:latin typeface="Chu Van 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𝑚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∈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ℝ</m:t>
                    </m:r>
                  </m:oMath>
                </a14:m>
                <a:r>
                  <a:rPr lang="en-US" sz="2800" dirty="0">
                    <a:latin typeface="Chu Van 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800" dirty="0" err="1">
                    <a:latin typeface="Chu Van An" panose="02020603050405020304" pitchFamily="18" charset="0"/>
                    <a:ea typeface="Calibri" panose="020F0502020204030204" pitchFamily="34" charset="0"/>
                  </a:rPr>
                  <a:t>thì</a:t>
                </a:r>
                <a:r>
                  <a:rPr lang="en-US" sz="2800" dirty="0">
                    <a:latin typeface="Chu Van 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800" dirty="0" err="1">
                    <a:latin typeface="Chu Van An" panose="02020603050405020304" pitchFamily="18" charset="0"/>
                    <a:ea typeface="Calibri" panose="020F0502020204030204" pitchFamily="34" charset="0"/>
                  </a:rPr>
                  <a:t>hai</a:t>
                </a:r>
                <a:r>
                  <a:rPr lang="en-US" sz="2800" dirty="0">
                    <a:latin typeface="Chu Van 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800" dirty="0" err="1">
                    <a:latin typeface="Chu Van An" panose="02020603050405020304" pitchFamily="18" charset="0"/>
                    <a:ea typeface="Calibri" panose="020F0502020204030204" pitchFamily="34" charset="0"/>
                  </a:rPr>
                  <a:t>đồ</a:t>
                </a:r>
                <a:r>
                  <a:rPr lang="en-US" sz="2800" dirty="0">
                    <a:latin typeface="Chu Van 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800" dirty="0" err="1">
                    <a:latin typeface="Chu Van An" panose="02020603050405020304" pitchFamily="18" charset="0"/>
                    <a:ea typeface="Calibri" panose="020F0502020204030204" pitchFamily="34" charset="0"/>
                  </a:rPr>
                  <a:t>thị</a:t>
                </a:r>
                <a:r>
                  <a:rPr lang="en-US" sz="2800" dirty="0">
                    <a:latin typeface="Chu Van 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800" dirty="0" err="1">
                    <a:latin typeface="Chu Van An" panose="02020603050405020304" pitchFamily="18" charset="0"/>
                    <a:ea typeface="Calibri" panose="020F0502020204030204" pitchFamily="34" charset="0"/>
                  </a:rPr>
                  <a:t>cắt</a:t>
                </a:r>
                <a:r>
                  <a:rPr lang="en-US" sz="2800" dirty="0">
                    <a:latin typeface="Chu Van 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800" dirty="0" err="1">
                    <a:latin typeface="Chu Van An" panose="02020603050405020304" pitchFamily="18" charset="0"/>
                    <a:ea typeface="Calibri" panose="020F0502020204030204" pitchFamily="34" charset="0"/>
                  </a:rPr>
                  <a:t>nhau</a:t>
                </a:r>
                <a:r>
                  <a:rPr lang="en-US" sz="2800" dirty="0">
                    <a:latin typeface="Chu Van 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800" dirty="0" err="1">
                    <a:latin typeface="Chu Van An" panose="02020603050405020304" pitchFamily="18" charset="0"/>
                    <a:ea typeface="Calibri" panose="020F0502020204030204" pitchFamily="34" charset="0"/>
                  </a:rPr>
                  <a:t>tại</a:t>
                </a:r>
                <a:r>
                  <a:rPr lang="en-US" sz="2800" dirty="0">
                    <a:latin typeface="Chu Van An" panose="02020603050405020304" pitchFamily="18" charset="0"/>
                    <a:ea typeface="Calibri" panose="020F0502020204030204" pitchFamily="34" charset="0"/>
                  </a:rPr>
                  <a:t> 1 </a:t>
                </a:r>
                <a:r>
                  <a:rPr lang="en-US" sz="2800" dirty="0" err="1">
                    <a:latin typeface="Chu Van An" panose="02020603050405020304" pitchFamily="18" charset="0"/>
                    <a:ea typeface="Calibri" panose="020F0502020204030204" pitchFamily="34" charset="0"/>
                  </a:rPr>
                  <a:t>điểm</a:t>
                </a:r>
                <a:r>
                  <a:rPr lang="en-US" sz="2800" dirty="0">
                    <a:latin typeface="Chu Van An" panose="02020603050405020304" pitchFamily="18" charset="0"/>
                    <a:ea typeface="Calibri" panose="020F0502020204030204" pitchFamily="34" charset="0"/>
                  </a:rPr>
                  <a:t>.</a:t>
                </a:r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en-US" sz="2800" dirty="0" err="1">
                    <a:latin typeface="Chu Van An" panose="02020603050405020304" pitchFamily="18" charset="0"/>
                    <a:ea typeface="Calibri" panose="020F0502020204030204" pitchFamily="34" charset="0"/>
                  </a:rPr>
                  <a:t>Vậy</a:t>
                </a:r>
                <a:r>
                  <a:rPr lang="en-US" sz="2800" dirty="0">
                    <a:latin typeface="Chu Van 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800" dirty="0" err="1">
                    <a:latin typeface="Chu Van An" panose="02020603050405020304" pitchFamily="18" charset="0"/>
                    <a:ea typeface="Calibri" panose="020F0502020204030204" pitchFamily="34" charset="0"/>
                  </a:rPr>
                  <a:t>với</a:t>
                </a:r>
                <a:r>
                  <a:rPr lang="en-US" sz="2800" dirty="0">
                    <a:latin typeface="Chu Van 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800" dirty="0" err="1">
                    <a:latin typeface="Chu Van An" panose="02020603050405020304" pitchFamily="18" charset="0"/>
                    <a:ea typeface="Calibri" panose="020F0502020204030204" pitchFamily="34" charset="0"/>
                  </a:rPr>
                  <a:t>mỗi</a:t>
                </a:r>
                <a:r>
                  <a:rPr lang="en-US" sz="2800" dirty="0">
                    <a:latin typeface="Chu Van 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𝑚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∈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ℝ</m:t>
                    </m:r>
                  </m:oMath>
                </a14:m>
                <a:r>
                  <a:rPr lang="en-US" sz="2800" dirty="0">
                    <a:latin typeface="Chu Van 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800" dirty="0" err="1">
                    <a:latin typeface="Chu Van An" panose="02020603050405020304" pitchFamily="18" charset="0"/>
                    <a:ea typeface="Calibri" panose="020F0502020204030204" pitchFamily="34" charset="0"/>
                  </a:rPr>
                  <a:t>sẽ</a:t>
                </a:r>
                <a:r>
                  <a:rPr lang="en-US" sz="2800" dirty="0">
                    <a:latin typeface="Chu Van 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800" dirty="0" err="1">
                    <a:latin typeface="Chu Van An" panose="02020603050405020304" pitchFamily="18" charset="0"/>
                    <a:ea typeface="Calibri" panose="020F0502020204030204" pitchFamily="34" charset="0"/>
                  </a:rPr>
                  <a:t>có</a:t>
                </a:r>
                <a:r>
                  <a:rPr lang="en-US" sz="2800" dirty="0">
                    <a:latin typeface="Chu Van An" panose="02020603050405020304" pitchFamily="18" charset="0"/>
                    <a:ea typeface="Calibri" panose="020F0502020204030204" pitchFamily="34" charset="0"/>
                  </a:rPr>
                  <a:t> 1 </a:t>
                </a:r>
                <a:r>
                  <a:rPr lang="en-US" sz="2800" dirty="0" err="1">
                    <a:latin typeface="Chu Van An" panose="02020603050405020304" pitchFamily="18" charset="0"/>
                    <a:ea typeface="Calibri" panose="020F0502020204030204" pitchFamily="34" charset="0"/>
                  </a:rPr>
                  <a:t>giá</a:t>
                </a:r>
                <a:r>
                  <a:rPr lang="en-US" sz="2800" dirty="0">
                    <a:latin typeface="Chu Van 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800" dirty="0" err="1">
                    <a:latin typeface="Chu Van An" panose="02020603050405020304" pitchFamily="18" charset="0"/>
                    <a:ea typeface="Calibri" panose="020F0502020204030204" pitchFamily="34" charset="0"/>
                  </a:rPr>
                  <a:t>trị</a:t>
                </a:r>
                <a:r>
                  <a:rPr lang="en-US" sz="2800" dirty="0">
                    <a:latin typeface="Chu Van 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𝑎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∈[0;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𝜋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]</m:t>
                    </m:r>
                  </m:oMath>
                </a14:m>
                <a:r>
                  <a:rPr lang="en-US" sz="2800" dirty="0">
                    <a:latin typeface="Chu Van 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800" dirty="0" err="1">
                    <a:latin typeface="Chu Van An" panose="02020603050405020304" pitchFamily="18" charset="0"/>
                    <a:ea typeface="Calibri" panose="020F0502020204030204" pitchFamily="34" charset="0"/>
                  </a:rPr>
                  <a:t>sao</a:t>
                </a:r>
                <a:r>
                  <a:rPr lang="en-US" sz="2800" dirty="0">
                    <a:latin typeface="Chu Van 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800" dirty="0" err="1">
                    <a:latin typeface="Chu Van An" panose="02020603050405020304" pitchFamily="18" charset="0"/>
                    <a:ea typeface="Calibri" panose="020F0502020204030204" pitchFamily="34" charset="0"/>
                  </a:rPr>
                  <a:t>cho</a:t>
                </a:r>
                <a:r>
                  <a:rPr lang="en-US" sz="2800" dirty="0">
                    <a:latin typeface="Chu Van 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800" dirty="0" err="1">
                    <a:latin typeface="Chu Van An" panose="02020603050405020304" pitchFamily="18" charset="0"/>
                    <a:ea typeface="Calibri" panose="020F0502020204030204" pitchFamily="34" charset="0"/>
                  </a:rPr>
                  <a:t>cota</a:t>
                </a:r>
                <a:r>
                  <a:rPr lang="en-US" sz="2800" dirty="0">
                    <a:latin typeface="Chu Van An" panose="02020603050405020304" pitchFamily="18" charset="0"/>
                    <a:ea typeface="Calibri" panose="020F0502020204030204" pitchFamily="34" charset="0"/>
                  </a:rPr>
                  <a:t> = m.</a:t>
                </a:r>
                <a:endParaRPr lang="en-US" sz="24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en-US" sz="2800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160" y="3029803"/>
                <a:ext cx="12127478" cy="3828197"/>
              </a:xfrm>
              <a:prstGeom prst="rect">
                <a:avLst/>
              </a:prstGeom>
              <a:blipFill>
                <a:blip r:embed="rId6"/>
                <a:stretch>
                  <a:fillRect l="-854" t="-2063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1148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2160" y="637148"/>
                <a:ext cx="11989406" cy="249036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lvl="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1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 err="1"/>
                  <a:t>Dùng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đồ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, </a:t>
                </a:r>
                <a:r>
                  <a:rPr lang="en-US" sz="2800" dirty="0" err="1"/>
                  <a:t>tìm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x </a:t>
                </a:r>
                <a:r>
                  <a:rPr lang="en-US" sz="2800" dirty="0" err="1"/>
                  <a:t>trên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đoạn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;2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để</a:t>
                </a:r>
                <a:r>
                  <a:rPr lang="en-US" sz="2800" dirty="0"/>
                  <a:t>:</a:t>
                </a:r>
                <a:br>
                  <a:rPr lang="en-US" sz="2800" dirty="0"/>
                </a:br>
                <a:r>
                  <a:rPr lang="en-US" sz="2800" dirty="0"/>
                  <a:t>a)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nhận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bằng</a:t>
                </a:r>
                <a:r>
                  <a:rPr lang="en-US" sz="2800" dirty="0"/>
                  <a:t> 1</a:t>
                </a:r>
                <a:br>
                  <a:rPr lang="en-US" sz="2800" dirty="0"/>
                </a:br>
                <a:r>
                  <a:rPr lang="en-US" sz="2800" dirty="0"/>
                  <a:t>b)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nhận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bằng</a:t>
                </a:r>
                <a:r>
                  <a:rPr lang="en-US" sz="2800" dirty="0"/>
                  <a:t> 0</a:t>
                </a:r>
                <a:br>
                  <a:rPr lang="en-US" sz="2800" dirty="0"/>
                </a:br>
                <a:r>
                  <a:rPr lang="en-US" sz="2800" dirty="0"/>
                  <a:t>c)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nhận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bằng</a:t>
                </a:r>
                <a:r>
                  <a:rPr lang="en-US" sz="2800" dirty="0"/>
                  <a:t> - 1</a:t>
                </a:r>
                <a:br>
                  <a:rPr lang="en-US" sz="2800" dirty="0"/>
                </a:br>
                <a:r>
                  <a:rPr lang="en-US" sz="2800" dirty="0"/>
                  <a:t>d)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y = </a:t>
                </a:r>
                <a:r>
                  <a:rPr lang="en-US" sz="2800" dirty="0" err="1"/>
                  <a:t>cosx</a:t>
                </a:r>
                <a:r>
                  <a:rPr lang="en-US" sz="2800" dirty="0"/>
                  <a:t> </a:t>
                </a:r>
                <a:r>
                  <a:rPr lang="en-US" sz="2800" dirty="0" err="1"/>
                  <a:t>nhận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bằng</a:t>
                </a:r>
                <a:r>
                  <a:rPr lang="en-US" sz="2800" dirty="0"/>
                  <a:t> 0</a:t>
                </a:r>
                <a:r>
                  <a:rPr lang="en-US" sz="2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160" y="637148"/>
                <a:ext cx="11989406" cy="2490365"/>
              </a:xfrm>
              <a:prstGeom prst="rect">
                <a:avLst/>
              </a:prstGeom>
              <a:blipFill>
                <a:blip r:embed="rId2"/>
                <a:stretch>
                  <a:fillRect l="-1016" t="-1707" b="-6829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2160" y="670028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4522" y="3160393"/>
                <a:ext cx="12127478" cy="3716497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800" dirty="0"/>
                  <a:t>b)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nhận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bằng</a:t>
                </a:r>
                <a:r>
                  <a:rPr lang="en-US" sz="2800" dirty="0"/>
                  <a:t> 0</a:t>
                </a:r>
              </a:p>
              <a:p>
                <a:r>
                  <a:rPr lang="en-US" sz="2800" dirty="0" err="1"/>
                  <a:t>Vẽ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y = </a:t>
                </a:r>
                <a:r>
                  <a:rPr lang="en-US" sz="2800" dirty="0" err="1"/>
                  <a:t>sinx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trên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đoạn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;2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sz="2800" dirty="0"/>
              </a:p>
              <a:p>
                <a:r>
                  <a:rPr lang="en-US" sz="2800" dirty="0" err="1"/>
                  <a:t>Vẽ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y = 0</a:t>
                </a:r>
              </a:p>
              <a:p>
                <a:r>
                  <a:rPr lang="en-US" sz="2800" dirty="0" err="1"/>
                  <a:t>Lấy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hai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sz="2800" dirty="0"/>
              </a:p>
              <a:p>
                <a:pPr marL="0" indent="0">
                  <a:buNone/>
                </a:pP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22" y="3160393"/>
                <a:ext cx="12127478" cy="3716497"/>
              </a:xfrm>
              <a:prstGeom prst="rect">
                <a:avLst/>
              </a:prstGeom>
              <a:blipFill>
                <a:blip r:embed="rId6"/>
                <a:stretch>
                  <a:fillRect l="-1005" t="-2124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3C3EFCD9-6865-4685-83B6-71169E59BBFF}"/>
              </a:ext>
            </a:extLst>
          </p:cNvPr>
          <p:cNvPicPr/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0244" y="3429000"/>
            <a:ext cx="4240696" cy="27918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557437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2160" y="626073"/>
                <a:ext cx="12127478" cy="1980650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5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b="1" dirty="0"/>
                  <a:t> </a:t>
                </a:r>
                <a:r>
                  <a:rPr lang="en-US" sz="3200" dirty="0" err="1"/>
                  <a:t>Xét</a:t>
                </a:r>
                <a:r>
                  <a:rPr lang="en-US" sz="3200" dirty="0"/>
                  <a:t> </a:t>
                </a:r>
                <a:r>
                  <a:rPr lang="en-US" sz="3200" dirty="0" err="1"/>
                  <a:t>tính</a:t>
                </a:r>
                <a:r>
                  <a:rPr lang="en-US" sz="3200" dirty="0"/>
                  <a:t> </a:t>
                </a:r>
                <a:r>
                  <a:rPr lang="en-US" sz="3200" dirty="0" err="1"/>
                  <a:t>chẵn</a:t>
                </a:r>
                <a:r>
                  <a:rPr lang="en-US" sz="3200" dirty="0"/>
                  <a:t>, </a:t>
                </a:r>
                <a:r>
                  <a:rPr lang="en-US" sz="3200" dirty="0" err="1"/>
                  <a:t>lẻ</a:t>
                </a:r>
                <a:r>
                  <a:rPr lang="en-US" sz="3200" dirty="0"/>
                  <a:t> </a:t>
                </a:r>
                <a:r>
                  <a:rPr lang="en-US" sz="3200" dirty="0" err="1"/>
                  <a:t>của</a:t>
                </a:r>
                <a:r>
                  <a:rPr lang="en-US" sz="3200" dirty="0"/>
                  <a:t> </a:t>
                </a:r>
                <a:r>
                  <a:rPr lang="en-US" sz="3200" dirty="0" err="1"/>
                  <a:t>các</a:t>
                </a:r>
                <a:r>
                  <a:rPr lang="en-US" sz="3200" dirty="0"/>
                  <a:t> </a:t>
                </a:r>
                <a:r>
                  <a:rPr lang="en-US" sz="3200" dirty="0" err="1"/>
                  <a:t>hàm</a:t>
                </a:r>
                <a:r>
                  <a:rPr lang="en-US" sz="3200" dirty="0"/>
                  <a:t> </a:t>
                </a:r>
                <a:r>
                  <a:rPr lang="en-US" sz="3200" dirty="0" err="1"/>
                  <a:t>số</a:t>
                </a:r>
                <a:r>
                  <a:rPr lang="en-US" sz="3200" dirty="0"/>
                  <a:t>:</a:t>
                </a:r>
                <a:br>
                  <a:rPr lang="en-US" sz="3200" dirty="0"/>
                </a:br>
                <a:r>
                  <a:rPr lang="en-US" sz="3200" dirty="0"/>
                  <a:t>a)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2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𝑥</m:t>
                    </m:r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br>
                  <a:rPr lang="en-US" sz="3200" dirty="0"/>
                </a:br>
                <a:r>
                  <a:rPr lang="en-US" sz="3200" dirty="0"/>
                  <a:t>b)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2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20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</a:rPr>
                      <m:t>cot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3200" dirty="0"/>
                  <a:t>;</a:t>
                </a:r>
                <a:br>
                  <a:rPr lang="en-US" sz="3200" dirty="0"/>
                </a:br>
                <a:r>
                  <a:rPr lang="en-US" sz="3200" dirty="0"/>
                  <a:t>c)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20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200">
                            <a:latin typeface="Cambria Math" panose="02040503050406030204" pitchFamily="18" charset="0"/>
                          </a:rPr>
                          <m:t>sin</m:t>
                        </m:r>
                      </m:e>
                      <m:sup>
                        <m:r>
                          <a:rPr lang="en-US" sz="32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32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sz="3200" dirty="0"/>
              </a:p>
              <a:p>
                <a:endParaRPr lang="en-US" sz="2800" dirty="0"/>
              </a:p>
              <a:p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160" y="626073"/>
                <a:ext cx="12127478" cy="1980650"/>
              </a:xfrm>
              <a:prstGeom prst="rect">
                <a:avLst/>
              </a:prstGeom>
              <a:blipFill>
                <a:blip r:embed="rId2"/>
                <a:stretch>
                  <a:fillRect l="-1256" t="-1835" b="-9480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2160" y="637148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2160" y="2606723"/>
                <a:ext cx="12127478" cy="4251277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/>
                  <a:t>a) </a:t>
                </a:r>
                <a:r>
                  <a:rPr lang="en-US" dirty="0" err="1"/>
                  <a:t>Xét</a:t>
                </a:r>
                <a:r>
                  <a:rPr lang="en-US" dirty="0"/>
                  <a:t> </a:t>
                </a:r>
                <a:r>
                  <a:rPr lang="en-US" dirty="0" err="1"/>
                  <a:t>hàm</a:t>
                </a:r>
                <a:r>
                  <a:rPr lang="en-US" dirty="0"/>
                  <a:t> </a:t>
                </a:r>
                <a:r>
                  <a:rPr lang="en-US" dirty="0" err="1"/>
                  <a:t>số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có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dirty="0"/>
                  <a:t> :</a:t>
                </a:r>
              </a:p>
              <a:p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thì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 dirty="0"/>
                  <a:t>;</a:t>
                </a: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)⋅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Do </a:t>
                </a:r>
                <a:r>
                  <a:rPr lang="en-US" dirty="0" err="1"/>
                  <a:t>đó</a:t>
                </a:r>
                <a:r>
                  <a:rPr lang="en-US" dirty="0"/>
                  <a:t> </a:t>
                </a:r>
                <a:r>
                  <a:rPr lang="en-US" dirty="0" err="1"/>
                  <a:t>hàm</a:t>
                </a:r>
                <a:r>
                  <a:rPr lang="en-US" dirty="0"/>
                  <a:t> </a:t>
                </a:r>
                <a:r>
                  <a:rPr lang="en-US" dirty="0" err="1"/>
                  <a:t>số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là</a:t>
                </a:r>
                <a:r>
                  <a:rPr lang="en-US" dirty="0"/>
                  <a:t> </a:t>
                </a:r>
                <a:r>
                  <a:rPr lang="en-US" dirty="0" err="1"/>
                  <a:t>hàm</a:t>
                </a:r>
                <a:r>
                  <a:rPr lang="en-US" dirty="0"/>
                  <a:t> </a:t>
                </a:r>
                <a:r>
                  <a:rPr lang="en-US" dirty="0" err="1"/>
                  <a:t>số</a:t>
                </a:r>
                <a:r>
                  <a:rPr lang="en-US" dirty="0"/>
                  <a:t> </a:t>
                </a:r>
                <a:r>
                  <a:rPr lang="en-US" dirty="0" err="1"/>
                  <a:t>lẻ</a:t>
                </a:r>
                <a:r>
                  <a:rPr lang="en-US" dirty="0"/>
                  <a:t>.</a:t>
                </a:r>
              </a:p>
              <a:p>
                <a:pPr marL="0" marR="0" indent="0">
                  <a:lnSpc>
                    <a:spcPct val="107000"/>
                  </a:lnSpc>
                  <a:spcBef>
                    <a:spcPts val="0"/>
                  </a:spcBef>
                  <a:spcAft>
                    <a:spcPts val="1200"/>
                  </a:spcAft>
                  <a:buNone/>
                </a:pPr>
                <a:endParaRPr lang="en-US" sz="24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en-US" sz="2800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160" y="2606723"/>
                <a:ext cx="12127478" cy="4251277"/>
              </a:xfrm>
              <a:prstGeom prst="rect">
                <a:avLst/>
              </a:prstGeom>
              <a:blipFill>
                <a:blip r:embed="rId6"/>
                <a:stretch>
                  <a:fillRect l="-1256" t="-1860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65331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2160" y="626073"/>
                <a:ext cx="12127478" cy="1980650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5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b="1" dirty="0"/>
                  <a:t> </a:t>
                </a:r>
                <a:r>
                  <a:rPr lang="en-US" sz="3200" dirty="0" err="1"/>
                  <a:t>Xét</a:t>
                </a:r>
                <a:r>
                  <a:rPr lang="en-US" sz="3200" dirty="0"/>
                  <a:t> </a:t>
                </a:r>
                <a:r>
                  <a:rPr lang="en-US" sz="3200" dirty="0" err="1"/>
                  <a:t>tính</a:t>
                </a:r>
                <a:r>
                  <a:rPr lang="en-US" sz="3200" dirty="0"/>
                  <a:t> </a:t>
                </a:r>
                <a:r>
                  <a:rPr lang="en-US" sz="3200" dirty="0" err="1"/>
                  <a:t>chẵn</a:t>
                </a:r>
                <a:r>
                  <a:rPr lang="en-US" sz="3200" dirty="0"/>
                  <a:t>, </a:t>
                </a:r>
                <a:r>
                  <a:rPr lang="en-US" sz="3200" dirty="0" err="1"/>
                  <a:t>lẻ</a:t>
                </a:r>
                <a:r>
                  <a:rPr lang="en-US" sz="3200" dirty="0"/>
                  <a:t> </a:t>
                </a:r>
                <a:r>
                  <a:rPr lang="en-US" sz="3200" dirty="0" err="1"/>
                  <a:t>của</a:t>
                </a:r>
                <a:r>
                  <a:rPr lang="en-US" sz="3200" dirty="0"/>
                  <a:t> </a:t>
                </a:r>
                <a:r>
                  <a:rPr lang="en-US" sz="3200" dirty="0" err="1"/>
                  <a:t>các</a:t>
                </a:r>
                <a:r>
                  <a:rPr lang="en-US" sz="3200" dirty="0"/>
                  <a:t> </a:t>
                </a:r>
                <a:r>
                  <a:rPr lang="en-US" sz="3200" dirty="0" err="1"/>
                  <a:t>hàm</a:t>
                </a:r>
                <a:r>
                  <a:rPr lang="en-US" sz="3200" dirty="0"/>
                  <a:t> </a:t>
                </a:r>
                <a:r>
                  <a:rPr lang="en-US" sz="3200" dirty="0" err="1"/>
                  <a:t>số</a:t>
                </a:r>
                <a:r>
                  <a:rPr lang="en-US" sz="3200" dirty="0"/>
                  <a:t>:</a:t>
                </a:r>
                <a:br>
                  <a:rPr lang="en-US" sz="3200" dirty="0"/>
                </a:br>
                <a:r>
                  <a:rPr lang="en-US" sz="3200" dirty="0"/>
                  <a:t>a)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2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𝑥</m:t>
                    </m:r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br>
                  <a:rPr lang="en-US" sz="3200" dirty="0"/>
                </a:br>
                <a:r>
                  <a:rPr lang="en-US" sz="3200" dirty="0"/>
                  <a:t>b)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2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20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</a:rPr>
                      <m:t>cot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3200" dirty="0"/>
                  <a:t>;</a:t>
                </a:r>
                <a:br>
                  <a:rPr lang="en-US" sz="3200" dirty="0"/>
                </a:br>
                <a:r>
                  <a:rPr lang="en-US" sz="3200" dirty="0"/>
                  <a:t>c)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20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200">
                            <a:latin typeface="Cambria Math" panose="02040503050406030204" pitchFamily="18" charset="0"/>
                          </a:rPr>
                          <m:t>sin</m:t>
                        </m:r>
                      </m:e>
                      <m:sup>
                        <m:r>
                          <a:rPr lang="en-US" sz="32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32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sz="3200" dirty="0"/>
              </a:p>
              <a:p>
                <a:endParaRPr lang="en-US" sz="2800" dirty="0"/>
              </a:p>
              <a:p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160" y="626073"/>
                <a:ext cx="12127478" cy="1980650"/>
              </a:xfrm>
              <a:prstGeom prst="rect">
                <a:avLst/>
              </a:prstGeom>
              <a:blipFill>
                <a:blip r:embed="rId2"/>
                <a:stretch>
                  <a:fillRect l="-1256" t="-1835" b="-9480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2160" y="637148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2160" y="2606723"/>
                <a:ext cx="12127478" cy="4251277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800" dirty="0"/>
                  <a:t>b) </a:t>
                </a:r>
                <a:r>
                  <a:rPr lang="en-US" sz="2800" dirty="0" err="1"/>
                  <a:t>Xét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f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tanx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cotx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R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∖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∣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ℤ</m:t>
                        </m:r>
                      </m:e>
                    </m:d>
                  </m:oMath>
                </a14:m>
                <a:r>
                  <a:rPr lang="en-US" sz="2800" dirty="0"/>
                  <a:t> :</a:t>
                </a:r>
              </a:p>
              <a:p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thì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 sz="2800" dirty="0"/>
                  <a:t>;</a:t>
                </a:r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tan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cot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tan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cot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tan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cot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US" sz="28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.</a:t>
                </a:r>
              </a:p>
              <a:p>
                <a:r>
                  <a:rPr lang="en-US" sz="2800" dirty="0"/>
                  <a:t>Do </a:t>
                </a:r>
                <a:r>
                  <a:rPr lang="en-US" sz="2800" dirty="0" err="1"/>
                  <a:t>đó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cot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lẻ</a:t>
                </a:r>
                <a:r>
                  <a:rPr lang="en-US" sz="2800" dirty="0"/>
                  <a:t>.</a:t>
                </a:r>
              </a:p>
              <a:p>
                <a:pPr marL="0" marR="0" indent="0">
                  <a:lnSpc>
                    <a:spcPct val="107000"/>
                  </a:lnSpc>
                  <a:spcBef>
                    <a:spcPts val="0"/>
                  </a:spcBef>
                  <a:spcAft>
                    <a:spcPts val="1200"/>
                  </a:spcAft>
                  <a:buNone/>
                </a:pPr>
                <a:endParaRPr lang="en-US" sz="24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en-US" sz="2800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160" y="2606723"/>
                <a:ext cx="12127478" cy="4251277"/>
              </a:xfrm>
              <a:prstGeom prst="rect">
                <a:avLst/>
              </a:prstGeom>
              <a:blipFill>
                <a:blip r:embed="rId6"/>
                <a:stretch>
                  <a:fillRect l="-1005" t="-1860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43618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2160" y="626073"/>
                <a:ext cx="12127478" cy="1980650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5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b="1" dirty="0"/>
                  <a:t> </a:t>
                </a:r>
                <a:r>
                  <a:rPr lang="en-US" sz="3200" dirty="0" err="1"/>
                  <a:t>Xét</a:t>
                </a:r>
                <a:r>
                  <a:rPr lang="en-US" sz="3200" dirty="0"/>
                  <a:t> </a:t>
                </a:r>
                <a:r>
                  <a:rPr lang="en-US" sz="3200" dirty="0" err="1"/>
                  <a:t>tính</a:t>
                </a:r>
                <a:r>
                  <a:rPr lang="en-US" sz="3200" dirty="0"/>
                  <a:t> </a:t>
                </a:r>
                <a:r>
                  <a:rPr lang="en-US" sz="3200" dirty="0" err="1"/>
                  <a:t>chẵn</a:t>
                </a:r>
                <a:r>
                  <a:rPr lang="en-US" sz="3200" dirty="0"/>
                  <a:t>, </a:t>
                </a:r>
                <a:r>
                  <a:rPr lang="en-US" sz="3200" dirty="0" err="1"/>
                  <a:t>lẻ</a:t>
                </a:r>
                <a:r>
                  <a:rPr lang="en-US" sz="3200" dirty="0"/>
                  <a:t> </a:t>
                </a:r>
                <a:r>
                  <a:rPr lang="en-US" sz="3200" dirty="0" err="1"/>
                  <a:t>của</a:t>
                </a:r>
                <a:r>
                  <a:rPr lang="en-US" sz="3200" dirty="0"/>
                  <a:t> </a:t>
                </a:r>
                <a:r>
                  <a:rPr lang="en-US" sz="3200" dirty="0" err="1"/>
                  <a:t>các</a:t>
                </a:r>
                <a:r>
                  <a:rPr lang="en-US" sz="3200" dirty="0"/>
                  <a:t> </a:t>
                </a:r>
                <a:r>
                  <a:rPr lang="en-US" sz="3200" dirty="0" err="1"/>
                  <a:t>hàm</a:t>
                </a:r>
                <a:r>
                  <a:rPr lang="en-US" sz="3200" dirty="0"/>
                  <a:t> </a:t>
                </a:r>
                <a:r>
                  <a:rPr lang="en-US" sz="3200" dirty="0" err="1"/>
                  <a:t>số</a:t>
                </a:r>
                <a:r>
                  <a:rPr lang="en-US" sz="3200" dirty="0"/>
                  <a:t>:</a:t>
                </a:r>
                <a:br>
                  <a:rPr lang="en-US" sz="3200" dirty="0"/>
                </a:br>
                <a:r>
                  <a:rPr lang="en-US" sz="3200" dirty="0"/>
                  <a:t>a)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2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𝑥</m:t>
                    </m:r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br>
                  <a:rPr lang="en-US" sz="3200" dirty="0"/>
                </a:br>
                <a:r>
                  <a:rPr lang="en-US" sz="3200" dirty="0"/>
                  <a:t>b)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2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20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</a:rPr>
                      <m:t>cot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3200" dirty="0"/>
                  <a:t>;</a:t>
                </a:r>
                <a:br>
                  <a:rPr lang="en-US" sz="3200" dirty="0"/>
                </a:br>
                <a:r>
                  <a:rPr lang="en-US" sz="3200" dirty="0"/>
                  <a:t>c)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20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200">
                            <a:latin typeface="Cambria Math" panose="02040503050406030204" pitchFamily="18" charset="0"/>
                          </a:rPr>
                          <m:t>sin</m:t>
                        </m:r>
                      </m:e>
                      <m:sup>
                        <m:r>
                          <a:rPr lang="en-US" sz="32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32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sz="3200" dirty="0"/>
              </a:p>
              <a:p>
                <a:endParaRPr lang="en-US" sz="2800" dirty="0"/>
              </a:p>
              <a:p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160" y="626073"/>
                <a:ext cx="12127478" cy="1980650"/>
              </a:xfrm>
              <a:prstGeom prst="rect">
                <a:avLst/>
              </a:prstGeom>
              <a:blipFill>
                <a:blip r:embed="rId2"/>
                <a:stretch>
                  <a:fillRect l="-1256" t="-1835" b="-9480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2160" y="637148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2160" y="2606723"/>
                <a:ext cx="12127478" cy="4251277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/>
                  <a:t>c) </a:t>
                </a:r>
                <a:r>
                  <a:rPr lang="en-US" dirty="0" err="1"/>
                  <a:t>Xét</a:t>
                </a:r>
                <a:r>
                  <a:rPr lang="en-US" dirty="0"/>
                  <a:t> </a:t>
                </a:r>
                <a:r>
                  <a:rPr lang="en-US" dirty="0" err="1"/>
                  <a:t>hàm</a:t>
                </a:r>
                <a:r>
                  <a:rPr lang="en-US" dirty="0"/>
                  <a:t> </a:t>
                </a:r>
                <a:r>
                  <a:rPr lang="en-US" dirty="0" err="1"/>
                  <a:t>số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sin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có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:</a:t>
                </a:r>
              </a:p>
              <a:p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thì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 dirty="0"/>
                  <a:t>;</a:t>
                </a: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sin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)=(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sin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Do </a:t>
                </a:r>
                <a:r>
                  <a:rPr lang="en-US" dirty="0" err="1"/>
                  <a:t>đó</a:t>
                </a:r>
                <a:r>
                  <a:rPr lang="en-US" dirty="0"/>
                  <a:t> </a:t>
                </a:r>
                <a:r>
                  <a:rPr lang="en-US" dirty="0" err="1"/>
                  <a:t>hàm</a:t>
                </a:r>
                <a:r>
                  <a:rPr lang="en-US" dirty="0"/>
                  <a:t> </a:t>
                </a:r>
                <a:r>
                  <a:rPr lang="en-US" dirty="0" err="1"/>
                  <a:t>số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cot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là</a:t>
                </a:r>
                <a:r>
                  <a:rPr lang="en-US" dirty="0"/>
                  <a:t> </a:t>
                </a:r>
                <a:r>
                  <a:rPr lang="en-US" dirty="0" err="1"/>
                  <a:t>hàm</a:t>
                </a:r>
                <a:r>
                  <a:rPr lang="en-US" dirty="0"/>
                  <a:t> </a:t>
                </a:r>
                <a:r>
                  <a:rPr lang="en-US" dirty="0" err="1"/>
                  <a:t>số</a:t>
                </a:r>
                <a:r>
                  <a:rPr lang="en-US" dirty="0"/>
                  <a:t> </a:t>
                </a:r>
                <a:r>
                  <a:rPr lang="en-US" dirty="0" err="1"/>
                  <a:t>chẵn</a:t>
                </a:r>
                <a:r>
                  <a:rPr lang="en-US" dirty="0"/>
                  <a:t>.</a:t>
                </a:r>
              </a:p>
              <a:p>
                <a:pPr marL="0" indent="0">
                  <a:buNone/>
                </a:pPr>
                <a:endParaRPr lang="en-US" sz="24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en-US" sz="2800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160" y="2606723"/>
                <a:ext cx="12127478" cy="4251277"/>
              </a:xfrm>
              <a:prstGeom prst="rect">
                <a:avLst/>
              </a:prstGeom>
              <a:blipFill>
                <a:blip r:embed="rId6"/>
                <a:stretch>
                  <a:fillRect l="-1256" t="-1860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95710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2160" y="626073"/>
                <a:ext cx="12127478" cy="109354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7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b="1" dirty="0"/>
                  <a:t> </a:t>
                </a:r>
                <a:r>
                  <a:rPr lang="en-US" sz="3600" dirty="0" err="1"/>
                  <a:t>Trong</a:t>
                </a:r>
                <a:r>
                  <a:rPr lang="en-US" sz="3600" dirty="0"/>
                  <a:t> </a:t>
                </a:r>
                <a:r>
                  <a:rPr lang="en-US" sz="3600" dirty="0" err="1"/>
                  <a:t>bài</a:t>
                </a:r>
                <a:r>
                  <a:rPr lang="en-US" sz="3600" dirty="0"/>
                  <a:t> </a:t>
                </a:r>
                <a:r>
                  <a:rPr lang="en-US" sz="3600" dirty="0" err="1"/>
                  <a:t>toán</a:t>
                </a:r>
                <a:r>
                  <a:rPr lang="en-US" sz="3600" dirty="0"/>
                  <a:t> </a:t>
                </a:r>
                <a:r>
                  <a:rPr lang="en-US" sz="3600" dirty="0" err="1"/>
                  <a:t>mở</a:t>
                </a:r>
                <a:r>
                  <a:rPr lang="en-US" sz="3600" dirty="0"/>
                  <a:t> </a:t>
                </a:r>
                <a:r>
                  <a:rPr lang="en-US" sz="3600" dirty="0" err="1"/>
                  <a:t>đầu</a:t>
                </a:r>
                <a:r>
                  <a:rPr lang="en-US" sz="3600" dirty="0"/>
                  <a:t>, </a:t>
                </a:r>
                <a:r>
                  <a:rPr lang="en-US" sz="3600" dirty="0" err="1"/>
                  <a:t>hãy</a:t>
                </a:r>
                <a:r>
                  <a:rPr lang="en-US" sz="3600" dirty="0"/>
                  <a:t> </a:t>
                </a:r>
                <a:r>
                  <a:rPr lang="en-US" sz="3600" dirty="0" err="1"/>
                  <a:t>chỉ</a:t>
                </a:r>
                <a:r>
                  <a:rPr lang="en-US" sz="3600" dirty="0"/>
                  <a:t> ra </a:t>
                </a:r>
                <a:r>
                  <a:rPr lang="en-US" sz="3600" dirty="0" err="1"/>
                  <a:t>một</a:t>
                </a:r>
                <a:r>
                  <a:rPr lang="en-US" sz="3600" dirty="0"/>
                  <a:t> </a:t>
                </a:r>
                <a:r>
                  <a:rPr lang="en-US" sz="3600" dirty="0" err="1"/>
                  <a:t>số</a:t>
                </a:r>
                <a:r>
                  <a:rPr lang="en-US" sz="3600" dirty="0"/>
                  <a:t> </a:t>
                </a:r>
                <a:r>
                  <a:rPr lang="en-US" sz="3600" dirty="0" err="1"/>
                  <a:t>giá</a:t>
                </a:r>
                <a:r>
                  <a:rPr lang="en-US" sz="3600" dirty="0"/>
                  <a:t> </a:t>
                </a:r>
                <a:r>
                  <a:rPr lang="en-US" sz="3600" dirty="0" err="1"/>
                  <a:t>trị</a:t>
                </a:r>
                <a:r>
                  <a:rPr lang="en-US" sz="3600" dirty="0"/>
                  <a:t> </a:t>
                </a:r>
                <a:r>
                  <a:rPr lang="en-US" sz="3600" dirty="0" err="1"/>
                  <a:t>của</a:t>
                </a:r>
                <a:r>
                  <a:rPr lang="en-US" sz="3600" dirty="0"/>
                  <a:t> x </a:t>
                </a:r>
                <a:r>
                  <a:rPr lang="en-US" sz="3600" dirty="0" err="1"/>
                  <a:t>để</a:t>
                </a:r>
                <a:r>
                  <a:rPr lang="en-US" sz="3600" dirty="0"/>
                  <a:t> </a:t>
                </a:r>
                <a:r>
                  <a:rPr lang="en-US" sz="3600" dirty="0" err="1"/>
                  <a:t>ông</a:t>
                </a:r>
                <a:r>
                  <a:rPr lang="en-US" sz="3600" dirty="0"/>
                  <a:t> </a:t>
                </a:r>
                <a:r>
                  <a:rPr lang="en-US" sz="3600" dirty="0" err="1"/>
                  <a:t>đựng</a:t>
                </a:r>
                <a:r>
                  <a:rPr lang="en-US" sz="3600" dirty="0"/>
                  <a:t> </a:t>
                </a:r>
                <a:r>
                  <a:rPr lang="en-US" sz="3600" dirty="0" err="1"/>
                  <a:t>nước</a:t>
                </a:r>
                <a:r>
                  <a:rPr lang="en-US" sz="3600" dirty="0"/>
                  <a:t> </a:t>
                </a:r>
                <a:r>
                  <a:rPr lang="en-US" sz="3600" dirty="0" err="1"/>
                  <a:t>cách</a:t>
                </a:r>
                <a:r>
                  <a:rPr lang="en-US" sz="3600" dirty="0"/>
                  <a:t> </a:t>
                </a:r>
                <a:r>
                  <a:rPr lang="en-US" sz="3600" dirty="0" err="1"/>
                  <a:t>mặt</a:t>
                </a:r>
                <a:r>
                  <a:rPr lang="en-US" sz="3600" dirty="0"/>
                  <a:t> </a:t>
                </a:r>
                <a:r>
                  <a:rPr lang="en-US" sz="3600" dirty="0" err="1"/>
                  <a:t>nước</a:t>
                </a:r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r>
                      <a:rPr lang="en-US" sz="3600">
                        <a:latin typeface="Cambria Math" panose="02040503050406030204" pitchFamily="18" charset="0"/>
                      </a:rPr>
                      <m:t>2</m:t>
                    </m:r>
                    <m:r>
                      <m:rPr>
                        <m:nor/>
                      </m:rPr>
                      <a:rPr lang="en-US" sz="3600"/>
                      <m:t> </m:t>
                    </m:r>
                    <m:r>
                      <m:rPr>
                        <m:sty m:val="p"/>
                      </m:rPr>
                      <a:rPr lang="en-US" sz="3600">
                        <a:latin typeface="Cambria Math" panose="02040503050406030204" pitchFamily="18" charset="0"/>
                      </a:rPr>
                      <m:t>m</m:t>
                    </m:r>
                  </m:oMath>
                </a14:m>
                <a:r>
                  <a:rPr lang="en-US" sz="3600" dirty="0"/>
                  <a:t>.</a:t>
                </a:r>
              </a:p>
              <a:p>
                <a:endParaRPr lang="en-US" sz="2400" dirty="0"/>
              </a:p>
              <a:p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160" y="626073"/>
                <a:ext cx="12127478" cy="1093545"/>
              </a:xfrm>
              <a:prstGeom prst="rect">
                <a:avLst/>
              </a:prstGeom>
              <a:blipFill>
                <a:blip r:embed="rId2"/>
                <a:stretch>
                  <a:fillRect l="-1507" t="-9392" r="-301" b="-24309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2160" y="637148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261" y="1719618"/>
                <a:ext cx="12127478" cy="5138382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r>
                  <a:rPr lang="en-US" sz="2800" dirty="0" err="1"/>
                  <a:t>Để</a:t>
                </a:r>
                <a:r>
                  <a:rPr lang="en-US" sz="2800" dirty="0"/>
                  <a:t> </a:t>
                </a:r>
                <a:r>
                  <a:rPr lang="en-US" sz="2800" dirty="0" err="1"/>
                  <a:t>ông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đựng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nước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cách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mặt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nước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2</m:t>
                    </m:r>
                    <m:r>
                      <m:rPr>
                        <m:nor/>
                      </m:rPr>
                      <a:rPr lang="en-US" sz="2800"/>
                      <m:t> 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m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thì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=|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|=2</m:t>
                    </m:r>
                  </m:oMath>
                </a14:m>
                <a:br>
                  <a:rPr lang="en-US" sz="2800" dirty="0"/>
                </a:br>
                <a:r>
                  <a:rPr lang="en-US" sz="2800" dirty="0"/>
                  <a:t>Hay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2,5⋅</m:t>
                        </m:r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sin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  <m:r>
                          <a:rPr lang="en-US" sz="2800">
                            <a:latin typeface="Cambria Math" panose="02040503050406030204" pitchFamily="18" charset="0"/>
                          </a:rPr>
                          <m:t>+2</m:t>
                        </m:r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en-US" sz="2800" dirty="0"/>
              </a:p>
              <a:p>
                <a:r>
                  <a:rPr lang="en-US" sz="2800" dirty="0" err="1"/>
                  <a:t>Suy</a:t>
                </a:r>
                <a:r>
                  <a:rPr lang="en-US" sz="2800" dirty="0"/>
                  <a:t> ra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2,5⋅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+2=2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hoặc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2,5⋅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US" sz="2800">
                        <a:latin typeface="Cambria Math" panose="02040503050406030204" pitchFamily="18" charset="0"/>
                      </a:rPr>
                      <m:t>+2=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2 (</m:t>
                    </m:r>
                  </m:oMath>
                </a14:m>
                <a:r>
                  <a:rPr lang="en-US" sz="2800" dirty="0"/>
                  <a:t>*)</a:t>
                </a:r>
                <a:br>
                  <a:rPr lang="en-US" sz="2800" dirty="0"/>
                </a:b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2,5⋅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+2=2</m:t>
                    </m:r>
                  </m:oMath>
                </a14:m>
                <a:endParaRPr lang="en-US" sz="20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>
                          <a:latin typeface="Cambria Math" panose="02040503050406030204" pitchFamily="18" charset="0"/>
                        </a:rPr>
                        <m:t>⇔</m:t>
                      </m:r>
                      <m:r>
                        <m:rPr>
                          <m:sty m:val="p"/>
                        </m:rPr>
                        <a:rPr lang="en-US" sz="2800">
                          <a:latin typeface="Cambria Math" panose="02040503050406030204" pitchFamily="18" charset="0"/>
                        </a:rPr>
                        <m:t>sin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US" sz="280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sz="2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>
                          <a:latin typeface="Cambria Math" panose="02040503050406030204" pitchFamily="18" charset="0"/>
                        </a:rPr>
                        <m:t>⇔2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8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US" sz="280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sz="2800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en-US" sz="2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>
                          <a:latin typeface="Cambria Math" panose="02040503050406030204" pitchFamily="18" charset="0"/>
                        </a:rPr>
                        <m:t>⇔2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8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sz="280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sz="2800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61" y="1719618"/>
                <a:ext cx="12127478" cy="5138382"/>
              </a:xfrm>
              <a:prstGeom prst="rect">
                <a:avLst/>
              </a:prstGeom>
              <a:blipFill>
                <a:blip r:embed="rId6"/>
                <a:stretch>
                  <a:fillRect l="-853" t="-1538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65235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2160" y="626073"/>
                <a:ext cx="12127478" cy="109354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7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b="1" dirty="0"/>
                  <a:t> </a:t>
                </a:r>
                <a:r>
                  <a:rPr lang="en-US" sz="3600" dirty="0" err="1"/>
                  <a:t>Trong</a:t>
                </a:r>
                <a:r>
                  <a:rPr lang="en-US" sz="3600" dirty="0"/>
                  <a:t> </a:t>
                </a:r>
                <a:r>
                  <a:rPr lang="en-US" sz="3600" dirty="0" err="1"/>
                  <a:t>bài</a:t>
                </a:r>
                <a:r>
                  <a:rPr lang="en-US" sz="3600" dirty="0"/>
                  <a:t> </a:t>
                </a:r>
                <a:r>
                  <a:rPr lang="en-US" sz="3600" dirty="0" err="1"/>
                  <a:t>toán</a:t>
                </a:r>
                <a:r>
                  <a:rPr lang="en-US" sz="3600" dirty="0"/>
                  <a:t> </a:t>
                </a:r>
                <a:r>
                  <a:rPr lang="en-US" sz="3600" dirty="0" err="1"/>
                  <a:t>mở</a:t>
                </a:r>
                <a:r>
                  <a:rPr lang="en-US" sz="3600" dirty="0"/>
                  <a:t> </a:t>
                </a:r>
                <a:r>
                  <a:rPr lang="en-US" sz="3600" dirty="0" err="1"/>
                  <a:t>đầu</a:t>
                </a:r>
                <a:r>
                  <a:rPr lang="en-US" sz="3600" dirty="0"/>
                  <a:t>, </a:t>
                </a:r>
                <a:r>
                  <a:rPr lang="en-US" sz="3600" dirty="0" err="1"/>
                  <a:t>hãy</a:t>
                </a:r>
                <a:r>
                  <a:rPr lang="en-US" sz="3600" dirty="0"/>
                  <a:t> </a:t>
                </a:r>
                <a:r>
                  <a:rPr lang="en-US" sz="3600" dirty="0" err="1"/>
                  <a:t>chỉ</a:t>
                </a:r>
                <a:r>
                  <a:rPr lang="en-US" sz="3600" dirty="0"/>
                  <a:t> ra </a:t>
                </a:r>
                <a:r>
                  <a:rPr lang="en-US" sz="3600" dirty="0" err="1"/>
                  <a:t>một</a:t>
                </a:r>
                <a:r>
                  <a:rPr lang="en-US" sz="3600" dirty="0"/>
                  <a:t> </a:t>
                </a:r>
                <a:r>
                  <a:rPr lang="en-US" sz="3600" dirty="0" err="1"/>
                  <a:t>số</a:t>
                </a:r>
                <a:r>
                  <a:rPr lang="en-US" sz="3600" dirty="0"/>
                  <a:t> </a:t>
                </a:r>
                <a:r>
                  <a:rPr lang="en-US" sz="3600" dirty="0" err="1"/>
                  <a:t>giá</a:t>
                </a:r>
                <a:r>
                  <a:rPr lang="en-US" sz="3600" dirty="0"/>
                  <a:t> </a:t>
                </a:r>
                <a:r>
                  <a:rPr lang="en-US" sz="3600" dirty="0" err="1"/>
                  <a:t>trị</a:t>
                </a:r>
                <a:r>
                  <a:rPr lang="en-US" sz="3600" dirty="0"/>
                  <a:t> </a:t>
                </a:r>
                <a:r>
                  <a:rPr lang="en-US" sz="3600" dirty="0" err="1"/>
                  <a:t>của</a:t>
                </a:r>
                <a:r>
                  <a:rPr lang="en-US" sz="3600" dirty="0"/>
                  <a:t> x </a:t>
                </a:r>
                <a:r>
                  <a:rPr lang="en-US" sz="3600" dirty="0" err="1"/>
                  <a:t>để</a:t>
                </a:r>
                <a:r>
                  <a:rPr lang="en-US" sz="3600" dirty="0"/>
                  <a:t> </a:t>
                </a:r>
                <a:r>
                  <a:rPr lang="en-US" sz="3600" dirty="0" err="1"/>
                  <a:t>ông</a:t>
                </a:r>
                <a:r>
                  <a:rPr lang="en-US" sz="3600" dirty="0"/>
                  <a:t> </a:t>
                </a:r>
                <a:r>
                  <a:rPr lang="en-US" sz="3600" dirty="0" err="1"/>
                  <a:t>đựng</a:t>
                </a:r>
                <a:r>
                  <a:rPr lang="en-US" sz="3600" dirty="0"/>
                  <a:t> </a:t>
                </a:r>
                <a:r>
                  <a:rPr lang="en-US" sz="3600" dirty="0" err="1"/>
                  <a:t>nước</a:t>
                </a:r>
                <a:r>
                  <a:rPr lang="en-US" sz="3600" dirty="0"/>
                  <a:t> </a:t>
                </a:r>
                <a:r>
                  <a:rPr lang="en-US" sz="3600" dirty="0" err="1"/>
                  <a:t>cách</a:t>
                </a:r>
                <a:r>
                  <a:rPr lang="en-US" sz="3600" dirty="0"/>
                  <a:t> </a:t>
                </a:r>
                <a:r>
                  <a:rPr lang="en-US" sz="3600" dirty="0" err="1"/>
                  <a:t>mặt</a:t>
                </a:r>
                <a:r>
                  <a:rPr lang="en-US" sz="3600" dirty="0"/>
                  <a:t> </a:t>
                </a:r>
                <a:r>
                  <a:rPr lang="en-US" sz="3600" dirty="0" err="1"/>
                  <a:t>nước</a:t>
                </a:r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r>
                      <a:rPr lang="en-US" sz="3600">
                        <a:latin typeface="Cambria Math" panose="02040503050406030204" pitchFamily="18" charset="0"/>
                      </a:rPr>
                      <m:t>2</m:t>
                    </m:r>
                    <m:r>
                      <m:rPr>
                        <m:nor/>
                      </m:rPr>
                      <a:rPr lang="en-US" sz="3600"/>
                      <m:t> </m:t>
                    </m:r>
                    <m:r>
                      <m:rPr>
                        <m:sty m:val="p"/>
                      </m:rPr>
                      <a:rPr lang="en-US" sz="3600">
                        <a:latin typeface="Cambria Math" panose="02040503050406030204" pitchFamily="18" charset="0"/>
                      </a:rPr>
                      <m:t>m</m:t>
                    </m:r>
                  </m:oMath>
                </a14:m>
                <a:r>
                  <a:rPr lang="en-US" sz="3600" dirty="0"/>
                  <a:t>.</a:t>
                </a:r>
              </a:p>
              <a:p>
                <a:endParaRPr lang="en-US" dirty="0">
                  <a:solidFill>
                    <a:srgbClr val="000099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smtClean="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⇔</m:t>
                      </m:r>
                      <m:r>
                        <a:rPr lang="en-US" sz="3200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3200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320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num>
                        <m:den>
                          <m:r>
                            <a:rPr lang="en-US" sz="320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320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200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sz="320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US" sz="3200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en-US" sz="3200" dirty="0">
                  <a:solidFill>
                    <a:srgbClr val="000099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US" sz="32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⇔</m:t>
                    </m:r>
                    <m:r>
                      <a:rPr lang="en-US" sz="32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2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{"/>
                        <m:endChr m:val="}"/>
                        <m:ctrlPr>
                          <a:rPr lang="en-US" sz="32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…;</m:t>
                        </m:r>
                        <m:r>
                          <a:rPr lang="en-US" sz="32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3200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20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20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sz="32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sz="3200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20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20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sz="32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sz="3200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20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sz="320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sz="32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;…</m:t>
                        </m:r>
                      </m:e>
                    </m:d>
                  </m:oMath>
                </a14:m>
                <a:r>
                  <a:rPr lang="en-US" sz="3200" dirty="0">
                    <a:solidFill>
                      <a:srgbClr val="000099"/>
                    </a:solidFill>
                  </a:rPr>
                  <a:t>(*), 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3200" dirty="0">
                    <a:solidFill>
                      <a:srgbClr val="000099"/>
                    </a:solidFill>
                  </a:rPr>
                  <a:t>ta </a:t>
                </a:r>
                <a:r>
                  <a:rPr lang="en-US" sz="3200" dirty="0" err="1">
                    <a:solidFill>
                      <a:srgbClr val="000099"/>
                    </a:solidFill>
                  </a:rPr>
                  <a:t>có</a:t>
                </a:r>
                <a:endParaRPr lang="en-US" sz="3200" dirty="0">
                  <a:solidFill>
                    <a:srgbClr val="000099"/>
                  </a:solidFill>
                </a:endParaRP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32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2,5⋅</m:t>
                    </m:r>
                    <m:r>
                      <m:rPr>
                        <m:sty m:val="p"/>
                      </m:rPr>
                      <a:rPr lang="en-US" sz="32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sin</m:t>
                    </m:r>
                    <m:d>
                      <m:dPr>
                        <m:ctrlPr>
                          <a:rPr lang="en-US" sz="32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32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US" sz="32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2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3200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200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320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sz="32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+2=</m:t>
                    </m:r>
                    <m:r>
                      <a:rPr lang="en-US" sz="32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32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US" sz="3200" dirty="0">
                  <a:solidFill>
                    <a:srgbClr val="000099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⇔</m:t>
                      </m:r>
                      <m:r>
                        <m:rPr>
                          <m:sty m:val="p"/>
                        </m:rPr>
                        <a:rPr lang="en-US" sz="320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sin</m:t>
                      </m:r>
                      <m:d>
                        <m:dPr>
                          <m:ctrlPr>
                            <a:rPr lang="en-US" sz="3200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3200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en-US" sz="3200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i="1">
                              <a:solidFill>
                                <a:srgbClr val="000099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3200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i="1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3200">
                                  <a:solidFill>
                                    <a:srgbClr val="000099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US" sz="320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20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1,6&lt;</m:t>
                      </m:r>
                      <m:r>
                        <a:rPr lang="en-US" sz="3200" i="1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200">
                          <a:solidFill>
                            <a:srgbClr val="000099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3200" dirty="0">
                  <a:solidFill>
                    <a:srgbClr val="000099"/>
                  </a:solidFill>
                </a:endParaRP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3200" dirty="0" err="1">
                    <a:solidFill>
                      <a:srgbClr val="000099"/>
                    </a:solidFill>
                  </a:rPr>
                  <a:t>Vì</a:t>
                </a:r>
                <a:r>
                  <a:rPr lang="en-US" sz="3200" dirty="0">
                    <a:solidFill>
                      <a:srgbClr val="000099"/>
                    </a:solidFill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</a:rPr>
                  <a:t>tập</a:t>
                </a:r>
                <a:r>
                  <a:rPr lang="en-US" sz="3200" dirty="0">
                    <a:solidFill>
                      <a:srgbClr val="000099"/>
                    </a:solidFill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</a:rPr>
                  <a:t>giá</a:t>
                </a:r>
                <a:r>
                  <a:rPr lang="en-US" sz="3200" dirty="0">
                    <a:solidFill>
                      <a:srgbClr val="000099"/>
                    </a:solidFill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</a:rPr>
                  <a:t>trị</a:t>
                </a:r>
                <a:r>
                  <a:rPr lang="en-US" sz="3200" dirty="0">
                    <a:solidFill>
                      <a:srgbClr val="000099"/>
                    </a:solidFill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</a:rPr>
                  <a:t>của</a:t>
                </a:r>
                <a:r>
                  <a:rPr lang="en-US" sz="3200" dirty="0">
                    <a:solidFill>
                      <a:srgbClr val="000099"/>
                    </a:solidFill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</a:rPr>
                  <a:t>hàm</a:t>
                </a:r>
                <a:r>
                  <a:rPr lang="en-US" sz="3200" dirty="0">
                    <a:solidFill>
                      <a:srgbClr val="000099"/>
                    </a:solidFill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</a:rPr>
                  <a:t>số</a:t>
                </a:r>
                <a:r>
                  <a:rPr lang="en-US" sz="3200" dirty="0">
                    <a:solidFill>
                      <a:srgbClr val="000099"/>
                    </a:solidFill>
                  </a:rPr>
                  <a:t> sin </a:t>
                </a:r>
                <a:r>
                  <a:rPr lang="en-US" sz="3200" dirty="0" err="1">
                    <a:solidFill>
                      <a:srgbClr val="000099"/>
                    </a:solidFill>
                  </a:rPr>
                  <a:t>là</a:t>
                </a:r>
                <a:r>
                  <a:rPr lang="en-US" sz="32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sz="32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3200">
                        <a:solidFill>
                          <a:srgbClr val="000099"/>
                        </a:solidFill>
                        <a:latin typeface="Cambria Math" panose="02040503050406030204" pitchFamily="18" charset="0"/>
                      </a:rPr>
                      <m:t>1;1]</m:t>
                    </m:r>
                  </m:oMath>
                </a14:m>
                <a:r>
                  <a:rPr lang="en-US" sz="3200" dirty="0">
                    <a:solidFill>
                      <a:srgbClr val="000099"/>
                    </a:solidFill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</a:rPr>
                  <a:t>nên</a:t>
                </a:r>
                <a:r>
                  <a:rPr lang="en-US" sz="3200" dirty="0">
                    <a:solidFill>
                      <a:srgbClr val="000099"/>
                    </a:solidFill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</a:rPr>
                  <a:t>trong</a:t>
                </a:r>
                <a:r>
                  <a:rPr lang="en-US" sz="3200" dirty="0">
                    <a:solidFill>
                      <a:srgbClr val="000099"/>
                    </a:solidFill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</a:rPr>
                  <a:t>trường</a:t>
                </a:r>
                <a:r>
                  <a:rPr lang="en-US" sz="3200" dirty="0">
                    <a:solidFill>
                      <a:srgbClr val="000099"/>
                    </a:solidFill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</a:rPr>
                  <a:t>hợp</a:t>
                </a:r>
                <a:r>
                  <a:rPr lang="en-US" sz="3200" dirty="0">
                    <a:solidFill>
                      <a:srgbClr val="000099"/>
                    </a:solidFill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</a:rPr>
                  <a:t>này</a:t>
                </a:r>
                <a:r>
                  <a:rPr lang="en-US" sz="3200" dirty="0">
                    <a:solidFill>
                      <a:srgbClr val="000099"/>
                    </a:solidFill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</a:rPr>
                  <a:t>phương</a:t>
                </a:r>
                <a:r>
                  <a:rPr lang="en-US" sz="3200" dirty="0">
                    <a:solidFill>
                      <a:srgbClr val="000099"/>
                    </a:solidFill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</a:rPr>
                  <a:t>trình</a:t>
                </a:r>
                <a:r>
                  <a:rPr lang="en-US" sz="3200" dirty="0">
                    <a:solidFill>
                      <a:srgbClr val="000099"/>
                    </a:solidFill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</a:rPr>
                  <a:t>vô</a:t>
                </a:r>
                <a:r>
                  <a:rPr lang="en-US" sz="3200" dirty="0">
                    <a:solidFill>
                      <a:srgbClr val="000099"/>
                    </a:solidFill>
                  </a:rPr>
                  <a:t> </a:t>
                </a:r>
                <a:r>
                  <a:rPr lang="en-US" sz="3200" dirty="0" err="1">
                    <a:solidFill>
                      <a:srgbClr val="000099"/>
                    </a:solidFill>
                  </a:rPr>
                  <a:t>nghiệm</a:t>
                </a:r>
                <a:r>
                  <a:rPr lang="en-US" sz="3200" dirty="0">
                    <a:solidFill>
                      <a:srgbClr val="000099"/>
                    </a:solidFill>
                  </a:rPr>
                  <a:t>.</a:t>
                </a:r>
              </a:p>
              <a:p>
                <a:endParaRPr lang="en-US" sz="2400" dirty="0"/>
              </a:p>
              <a:p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160" y="626073"/>
                <a:ext cx="12127478" cy="1093545"/>
              </a:xfrm>
              <a:prstGeom prst="rect">
                <a:avLst/>
              </a:prstGeom>
              <a:blipFill>
                <a:blip r:embed="rId2"/>
                <a:stretch>
                  <a:fillRect l="-1507" t="-9392" r="-301" b="-452486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2160" y="637148"/>
            <a:ext cx="478318" cy="478318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1D5A35E6-1F08-4448-924B-DAE835443F13}"/>
              </a:ext>
            </a:extLst>
          </p:cNvPr>
          <p:cNvSpPr txBox="1">
            <a:spLocks/>
          </p:cNvSpPr>
          <p:nvPr/>
        </p:nvSpPr>
        <p:spPr>
          <a:xfrm>
            <a:off x="32261" y="1719618"/>
            <a:ext cx="12127478" cy="5138382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009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Blip>
                <a:blip r:embed="rId5"/>
              </a:buBlip>
            </a:pPr>
            <a:r>
              <a:rPr lang="en-US" b="1" dirty="0">
                <a:solidFill>
                  <a:srgbClr val="0000FF"/>
                </a:solidFill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ea typeface="Times New Roman" panose="02020603050405020304" pitchFamily="18" charset="0"/>
              </a:rPr>
              <a:t>Lời</a:t>
            </a:r>
            <a:r>
              <a:rPr lang="en-US" b="1" dirty="0">
                <a:solidFill>
                  <a:srgbClr val="0000FF"/>
                </a:solidFill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ea typeface="Times New Roman" panose="02020603050405020304" pitchFamily="18" charset="0"/>
              </a:rPr>
              <a:t>giải</a:t>
            </a:r>
            <a:r>
              <a:rPr lang="en-US" b="1" dirty="0">
                <a:solidFill>
                  <a:srgbClr val="1F3763"/>
                </a:solidFill>
                <a:ea typeface="Calibri" panose="020F0502020204030204" pitchFamily="34" charset="0"/>
              </a:rPr>
              <a:t>	</a:t>
            </a:r>
            <a:endParaRPr lang="en-US" b="1" dirty="0">
              <a:solidFill>
                <a:srgbClr val="1F3763"/>
              </a:solidFill>
              <a:latin typeface="Calibri Light" panose="020F030202020403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07110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2160" y="637148"/>
                <a:ext cx="11989406" cy="249036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lvl="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1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 err="1"/>
                  <a:t>Dùng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đồ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, </a:t>
                </a:r>
                <a:r>
                  <a:rPr lang="en-US" sz="2800" dirty="0" err="1"/>
                  <a:t>tìm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x </a:t>
                </a:r>
                <a:r>
                  <a:rPr lang="en-US" sz="2800" dirty="0" err="1"/>
                  <a:t>trên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đoạn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;2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để</a:t>
                </a:r>
                <a:r>
                  <a:rPr lang="en-US" sz="2800" dirty="0"/>
                  <a:t>:</a:t>
                </a:r>
                <a:br>
                  <a:rPr lang="en-US" sz="2800" dirty="0"/>
                </a:br>
                <a:r>
                  <a:rPr lang="en-US" sz="2800" dirty="0"/>
                  <a:t>a)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nhận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bằng</a:t>
                </a:r>
                <a:r>
                  <a:rPr lang="en-US" sz="2800" dirty="0"/>
                  <a:t> 1</a:t>
                </a:r>
                <a:br>
                  <a:rPr lang="en-US" sz="2800" dirty="0"/>
                </a:br>
                <a:r>
                  <a:rPr lang="en-US" sz="2800" dirty="0"/>
                  <a:t>b)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nhận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bằng</a:t>
                </a:r>
                <a:r>
                  <a:rPr lang="en-US" sz="2800" dirty="0"/>
                  <a:t> 0</a:t>
                </a:r>
                <a:br>
                  <a:rPr lang="en-US" sz="2800" dirty="0"/>
                </a:br>
                <a:r>
                  <a:rPr lang="en-US" sz="2800" dirty="0"/>
                  <a:t>c)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nhận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bằng</a:t>
                </a:r>
                <a:r>
                  <a:rPr lang="en-US" sz="2800" dirty="0"/>
                  <a:t> - 1</a:t>
                </a:r>
                <a:br>
                  <a:rPr lang="en-US" sz="2800" dirty="0"/>
                </a:br>
                <a:r>
                  <a:rPr lang="en-US" sz="2800" dirty="0"/>
                  <a:t>d)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y = </a:t>
                </a:r>
                <a:r>
                  <a:rPr lang="en-US" sz="2800" dirty="0" err="1"/>
                  <a:t>cosx</a:t>
                </a:r>
                <a:r>
                  <a:rPr lang="en-US" sz="2800" dirty="0"/>
                  <a:t> </a:t>
                </a:r>
                <a:r>
                  <a:rPr lang="en-US" sz="2800" dirty="0" err="1"/>
                  <a:t>nhận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bằng</a:t>
                </a:r>
                <a:r>
                  <a:rPr lang="en-US" sz="2800" dirty="0"/>
                  <a:t> 0</a:t>
                </a:r>
                <a:r>
                  <a:rPr lang="en-US" sz="2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160" y="637148"/>
                <a:ext cx="11989406" cy="2490365"/>
              </a:xfrm>
              <a:prstGeom prst="rect">
                <a:avLst/>
              </a:prstGeom>
              <a:blipFill>
                <a:blip r:embed="rId2"/>
                <a:stretch>
                  <a:fillRect l="-1016" t="-1707" b="-6829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2160" y="670028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4522" y="3160393"/>
                <a:ext cx="12127478" cy="3716497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/>
                  <a:t>c) </a:t>
                </a:r>
                <a:r>
                  <a:rPr lang="en-US" dirty="0" err="1"/>
                  <a:t>Hàm</a:t>
                </a:r>
                <a:r>
                  <a:rPr lang="en-US" dirty="0"/>
                  <a:t> </a:t>
                </a:r>
                <a:r>
                  <a:rPr lang="en-US" dirty="0" err="1"/>
                  <a:t>số</a:t>
                </a:r>
                <a:r>
                  <a:rPr lang="en-US" dirty="0"/>
                  <a:t> y = </a:t>
                </a:r>
                <a:r>
                  <a:rPr lang="en-US" dirty="0" err="1"/>
                  <a:t>cosx</a:t>
                </a:r>
                <a:r>
                  <a:rPr lang="en-US" dirty="0"/>
                  <a:t> </a:t>
                </a:r>
                <a:r>
                  <a:rPr lang="en-US" dirty="0" err="1"/>
                  <a:t>nhận</a:t>
                </a:r>
                <a:r>
                  <a:rPr lang="en-US" dirty="0"/>
                  <a:t> </a:t>
                </a:r>
                <a:r>
                  <a:rPr lang="en-US" dirty="0" err="1"/>
                  <a:t>giá</a:t>
                </a:r>
                <a:r>
                  <a:rPr lang="en-US" dirty="0"/>
                  <a:t> </a:t>
                </a:r>
                <a:r>
                  <a:rPr lang="en-US" dirty="0" err="1"/>
                  <a:t>trị</a:t>
                </a:r>
                <a:r>
                  <a:rPr lang="en-US" dirty="0"/>
                  <a:t> </a:t>
                </a:r>
                <a:r>
                  <a:rPr lang="en-US" dirty="0" err="1"/>
                  <a:t>bằng</a:t>
                </a:r>
                <a:r>
                  <a:rPr lang="en-US" dirty="0"/>
                  <a:t> - 1</a:t>
                </a:r>
              </a:p>
              <a:p>
                <a:r>
                  <a:rPr lang="en-US" dirty="0" err="1"/>
                  <a:t>Vẽ</a:t>
                </a:r>
                <a:r>
                  <a:rPr lang="en-US" dirty="0"/>
                  <a:t> </a:t>
                </a:r>
                <a:r>
                  <a:rPr lang="en-US" dirty="0" err="1"/>
                  <a:t>hàm</a:t>
                </a:r>
                <a:r>
                  <a:rPr lang="en-US" dirty="0"/>
                  <a:t> </a:t>
                </a:r>
                <a:r>
                  <a:rPr lang="en-US" dirty="0" err="1"/>
                  <a:t>số</a:t>
                </a:r>
                <a:r>
                  <a:rPr lang="en-US" dirty="0"/>
                  <a:t> y = </a:t>
                </a:r>
                <a:r>
                  <a:rPr lang="en-US" dirty="0" err="1"/>
                  <a:t>cosx</a:t>
                </a:r>
                <a:r>
                  <a:rPr lang="en-US" dirty="0"/>
                  <a:t> </a:t>
                </a:r>
                <a:r>
                  <a:rPr lang="en-US" dirty="0" err="1"/>
                  <a:t>trên</a:t>
                </a:r>
                <a:r>
                  <a:rPr lang="en-US" dirty="0"/>
                  <a:t> </a:t>
                </a:r>
                <a:r>
                  <a:rPr lang="en-US" dirty="0" err="1"/>
                  <a:t>đoạn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>
                        <a:latin typeface="Cambria Math" panose="02040503050406030204" pitchFamily="18" charset="0"/>
                      </a:rPr>
                      <m:t>;2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/>
              </a:p>
              <a:p>
                <a:r>
                  <a:rPr lang="en-US" dirty="0" err="1"/>
                  <a:t>Vẽ</a:t>
                </a:r>
                <a:r>
                  <a:rPr lang="en-US" dirty="0"/>
                  <a:t> </a:t>
                </a:r>
                <a:r>
                  <a:rPr lang="en-US" dirty="0" err="1"/>
                  <a:t>hàm</a:t>
                </a:r>
                <a:r>
                  <a:rPr lang="en-US" dirty="0"/>
                  <a:t> </a:t>
                </a:r>
                <a:r>
                  <a:rPr lang="en-US" dirty="0" err="1"/>
                  <a:t>số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dirty="0"/>
              </a:p>
              <a:p>
                <a:r>
                  <a:rPr lang="en-US" dirty="0" err="1"/>
                  <a:t>Lấy</a:t>
                </a:r>
                <a:r>
                  <a:rPr lang="en-US" dirty="0"/>
                  <a:t> </a:t>
                </a:r>
                <a:r>
                  <a:rPr lang="en-US" dirty="0" err="1"/>
                  <a:t>giao</a:t>
                </a:r>
                <a:r>
                  <a:rPr lang="en-US" dirty="0"/>
                  <a:t> </a:t>
                </a:r>
                <a:r>
                  <a:rPr lang="en-US" dirty="0" err="1"/>
                  <a:t>điểm</a:t>
                </a:r>
                <a:r>
                  <a:rPr lang="en-US" dirty="0"/>
                  <a:t> </a:t>
                </a:r>
                <a:r>
                  <a:rPr lang="en-US" dirty="0" err="1"/>
                  <a:t>của</a:t>
                </a:r>
                <a:r>
                  <a:rPr lang="en-US" dirty="0"/>
                  <a:t> </a:t>
                </a:r>
                <a:r>
                  <a:rPr lang="en-US" dirty="0" err="1"/>
                  <a:t>hai</a:t>
                </a:r>
                <a:r>
                  <a:rPr lang="en-US" dirty="0"/>
                  <a:t> </a:t>
                </a:r>
                <a:r>
                  <a:rPr lang="en-US" dirty="0" err="1"/>
                  <a:t>hàm</a:t>
                </a:r>
                <a:r>
                  <a:rPr lang="en-US" dirty="0"/>
                  <a:t> </a:t>
                </a:r>
                <a:r>
                  <a:rPr lang="en-US" dirty="0" err="1"/>
                  <a:t>số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và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22" y="3160393"/>
                <a:ext cx="12127478" cy="3716497"/>
              </a:xfrm>
              <a:prstGeom prst="rect">
                <a:avLst/>
              </a:prstGeom>
              <a:blipFill>
                <a:blip r:embed="rId6"/>
                <a:stretch>
                  <a:fillRect l="-1256" t="-2124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D5627B6D-2745-47B5-97FF-CD3EC40EA9EA}"/>
              </a:ext>
            </a:extLst>
          </p:cNvPr>
          <p:cNvPicPr/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113" y="3213441"/>
            <a:ext cx="3965365" cy="23259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619037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2160" y="637148"/>
                <a:ext cx="11989406" cy="249036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lvl="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1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 err="1"/>
                  <a:t>Dùng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đồ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, </a:t>
                </a:r>
                <a:r>
                  <a:rPr lang="en-US" sz="2800" dirty="0" err="1"/>
                  <a:t>tìm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x </a:t>
                </a:r>
                <a:r>
                  <a:rPr lang="en-US" sz="2800" dirty="0" err="1"/>
                  <a:t>trên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đoạn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;2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để</a:t>
                </a:r>
                <a:r>
                  <a:rPr lang="en-US" sz="2800" dirty="0"/>
                  <a:t>:</a:t>
                </a:r>
                <a:br>
                  <a:rPr lang="en-US" sz="2800" dirty="0"/>
                </a:br>
                <a:r>
                  <a:rPr lang="en-US" sz="2800" dirty="0"/>
                  <a:t>a)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nhận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bằng</a:t>
                </a:r>
                <a:r>
                  <a:rPr lang="en-US" sz="2800" dirty="0"/>
                  <a:t> 1</a:t>
                </a:r>
                <a:br>
                  <a:rPr lang="en-US" sz="2800" dirty="0"/>
                </a:br>
                <a:r>
                  <a:rPr lang="en-US" sz="2800" dirty="0"/>
                  <a:t>b)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nhận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bằng</a:t>
                </a:r>
                <a:r>
                  <a:rPr lang="en-US" sz="2800" dirty="0"/>
                  <a:t> 0</a:t>
                </a:r>
                <a:br>
                  <a:rPr lang="en-US" sz="2800" dirty="0"/>
                </a:br>
                <a:r>
                  <a:rPr lang="en-US" sz="2800" dirty="0"/>
                  <a:t>c)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nhận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bằng</a:t>
                </a:r>
                <a:r>
                  <a:rPr lang="en-US" sz="2800" dirty="0"/>
                  <a:t> - 1</a:t>
                </a:r>
                <a:br>
                  <a:rPr lang="en-US" sz="2800" dirty="0"/>
                </a:br>
                <a:r>
                  <a:rPr lang="en-US" sz="2800" dirty="0"/>
                  <a:t>d)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y = </a:t>
                </a:r>
                <a:r>
                  <a:rPr lang="en-US" sz="2800" dirty="0" err="1"/>
                  <a:t>cosx</a:t>
                </a:r>
                <a:r>
                  <a:rPr lang="en-US" sz="2800" dirty="0"/>
                  <a:t> </a:t>
                </a:r>
                <a:r>
                  <a:rPr lang="en-US" sz="2800" dirty="0" err="1"/>
                  <a:t>nhận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bằng</a:t>
                </a:r>
                <a:r>
                  <a:rPr lang="en-US" sz="2800" dirty="0"/>
                  <a:t> 0</a:t>
                </a:r>
                <a:r>
                  <a:rPr lang="en-US" sz="2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160" y="637148"/>
                <a:ext cx="11989406" cy="2490365"/>
              </a:xfrm>
              <a:prstGeom prst="rect">
                <a:avLst/>
              </a:prstGeom>
              <a:blipFill>
                <a:blip r:embed="rId2"/>
                <a:stretch>
                  <a:fillRect l="-1016" t="-1707" b="-6829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2160" y="670028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4522" y="3160393"/>
                <a:ext cx="12127478" cy="3716497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/>
                  <a:t>d) </a:t>
                </a:r>
                <a:r>
                  <a:rPr lang="en-US" dirty="0" err="1"/>
                  <a:t>Hàm</a:t>
                </a:r>
                <a:r>
                  <a:rPr lang="en-US" dirty="0"/>
                  <a:t> </a:t>
                </a:r>
                <a:r>
                  <a:rPr lang="en-US" dirty="0" err="1"/>
                  <a:t>số</a:t>
                </a:r>
                <a:r>
                  <a:rPr lang="en-US" dirty="0"/>
                  <a:t> y = </a:t>
                </a:r>
                <a:r>
                  <a:rPr lang="en-US" dirty="0" err="1"/>
                  <a:t>cosx</a:t>
                </a:r>
                <a:r>
                  <a:rPr lang="en-US" dirty="0"/>
                  <a:t> </a:t>
                </a:r>
                <a:r>
                  <a:rPr lang="en-US" dirty="0" err="1"/>
                  <a:t>nhận</a:t>
                </a:r>
                <a:r>
                  <a:rPr lang="en-US" dirty="0"/>
                  <a:t> </a:t>
                </a:r>
                <a:r>
                  <a:rPr lang="en-US" dirty="0" err="1"/>
                  <a:t>giá</a:t>
                </a:r>
                <a:r>
                  <a:rPr lang="en-US" dirty="0"/>
                  <a:t> </a:t>
                </a:r>
                <a:r>
                  <a:rPr lang="en-US" dirty="0" err="1"/>
                  <a:t>trị</a:t>
                </a:r>
                <a:r>
                  <a:rPr lang="en-US" dirty="0"/>
                  <a:t> </a:t>
                </a:r>
                <a:r>
                  <a:rPr lang="en-US" dirty="0" err="1"/>
                  <a:t>bằng</a:t>
                </a:r>
                <a:r>
                  <a:rPr lang="en-US" dirty="0"/>
                  <a:t> 0</a:t>
                </a:r>
              </a:p>
              <a:p>
                <a:r>
                  <a:rPr lang="en-US" dirty="0" err="1"/>
                  <a:t>Vẽ</a:t>
                </a:r>
                <a:r>
                  <a:rPr lang="en-US" dirty="0"/>
                  <a:t> </a:t>
                </a:r>
                <a:r>
                  <a:rPr lang="en-US" dirty="0" err="1"/>
                  <a:t>hàm</a:t>
                </a:r>
                <a:r>
                  <a:rPr lang="en-US" dirty="0"/>
                  <a:t> </a:t>
                </a:r>
                <a:r>
                  <a:rPr lang="en-US" dirty="0" err="1"/>
                  <a:t>số</a:t>
                </a:r>
                <a:r>
                  <a:rPr lang="en-US" dirty="0"/>
                  <a:t> y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cosx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trên</a:t>
                </a:r>
                <a:r>
                  <a:rPr lang="en-US" dirty="0"/>
                  <a:t> </a:t>
                </a:r>
                <a:r>
                  <a:rPr lang="en-US" dirty="0" err="1"/>
                  <a:t>đoạn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>
                        <a:latin typeface="Cambria Math" panose="02040503050406030204" pitchFamily="18" charset="0"/>
                      </a:rPr>
                      <m:t>;2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/>
              </a:p>
              <a:p>
                <a:r>
                  <a:rPr lang="en-US" dirty="0" err="1"/>
                  <a:t>Vẽ</a:t>
                </a:r>
                <a:r>
                  <a:rPr lang="en-US" dirty="0"/>
                  <a:t> </a:t>
                </a:r>
                <a:r>
                  <a:rPr lang="en-US" dirty="0" err="1"/>
                  <a:t>hàm</a:t>
                </a:r>
                <a:r>
                  <a:rPr lang="en-US" dirty="0"/>
                  <a:t> </a:t>
                </a:r>
                <a:r>
                  <a:rPr lang="en-US" dirty="0" err="1"/>
                  <a:t>số</a:t>
                </a:r>
                <a:r>
                  <a:rPr lang="en-US" dirty="0"/>
                  <a:t> y = 0</a:t>
                </a:r>
              </a:p>
              <a:p>
                <a:r>
                  <a:rPr lang="en-US" dirty="0" err="1"/>
                  <a:t>ấy</a:t>
                </a:r>
                <a:r>
                  <a:rPr lang="en-US" dirty="0"/>
                  <a:t> </a:t>
                </a:r>
                <a:r>
                  <a:rPr lang="en-US" dirty="0" err="1"/>
                  <a:t>giao</a:t>
                </a:r>
                <a:r>
                  <a:rPr lang="en-US" dirty="0"/>
                  <a:t> </a:t>
                </a:r>
                <a:r>
                  <a:rPr lang="en-US" dirty="0" err="1"/>
                  <a:t>điểm</a:t>
                </a:r>
                <a:r>
                  <a:rPr lang="en-US" dirty="0"/>
                  <a:t> </a:t>
                </a:r>
                <a:r>
                  <a:rPr lang="en-US" dirty="0" err="1"/>
                  <a:t>của</a:t>
                </a:r>
                <a:r>
                  <a:rPr lang="en-US" dirty="0"/>
                  <a:t> </a:t>
                </a:r>
                <a:r>
                  <a:rPr lang="en-US" dirty="0" err="1"/>
                  <a:t>hai</a:t>
                </a:r>
                <a:r>
                  <a:rPr lang="en-US" dirty="0"/>
                  <a:t> </a:t>
                </a:r>
                <a:r>
                  <a:rPr lang="en-US" dirty="0" err="1"/>
                  <a:t>hàm</a:t>
                </a:r>
                <a:r>
                  <a:rPr lang="en-US" dirty="0"/>
                  <a:t> </a:t>
                </a:r>
                <a:r>
                  <a:rPr lang="en-US" dirty="0" err="1"/>
                  <a:t>số</a:t>
                </a:r>
                <a:r>
                  <a:rPr lang="en-US" dirty="0"/>
                  <a:t> y 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và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22" y="3160393"/>
                <a:ext cx="12127478" cy="3716497"/>
              </a:xfrm>
              <a:prstGeom prst="rect">
                <a:avLst/>
              </a:prstGeom>
              <a:blipFill>
                <a:blip r:embed="rId6"/>
                <a:stretch>
                  <a:fillRect l="-1256" t="-2124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15796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2160" y="637148"/>
                <a:ext cx="12058442" cy="2674403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2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 err="1"/>
                  <a:t>Dùng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đồ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, </a:t>
                </a:r>
                <a:r>
                  <a:rPr lang="en-US" sz="2800" dirty="0" err="1"/>
                  <a:t>tìm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trên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khoảng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để</a:t>
                </a:r>
                <a:r>
                  <a:rPr lang="en-US" sz="2800" dirty="0"/>
                  <a:t>:</a:t>
                </a:r>
                <a:br>
                  <a:rPr lang="en-US" sz="2800" dirty="0"/>
                </a:br>
                <a:r>
                  <a:rPr lang="en-US" sz="2800" dirty="0"/>
                  <a:t>a)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nhận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bằng</a:t>
                </a:r>
                <a:r>
                  <a:rPr lang="en-US" sz="2800" dirty="0"/>
                  <a:t> - 1</a:t>
                </a:r>
                <a:br>
                  <a:rPr lang="en-US" sz="2800" dirty="0"/>
                </a:br>
                <a:r>
                  <a:rPr lang="en-US" sz="2800" dirty="0"/>
                  <a:t>b)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nhận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bằng</a:t>
                </a:r>
                <a:r>
                  <a:rPr lang="en-US" sz="2800" dirty="0"/>
                  <a:t> 0</a:t>
                </a:r>
                <a:br>
                  <a:rPr lang="en-US" sz="2800" dirty="0"/>
                </a:br>
                <a:r>
                  <a:rPr lang="en-US" sz="2800" dirty="0"/>
                  <a:t>c)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cot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nhận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bằng</a:t>
                </a:r>
                <a:r>
                  <a:rPr lang="en-US" sz="2800" dirty="0"/>
                  <a:t> 1</a:t>
                </a:r>
                <a:br>
                  <a:rPr lang="en-US" sz="2800" dirty="0"/>
                </a:br>
                <a:r>
                  <a:rPr lang="en-US" sz="2800" dirty="0"/>
                  <a:t>d)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cot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nhận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bằng</a:t>
                </a:r>
                <a:r>
                  <a:rPr lang="en-US" sz="2800" dirty="0"/>
                  <a:t> 0</a:t>
                </a:r>
              </a:p>
              <a:p>
                <a:pPr lvl="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160" y="637148"/>
                <a:ext cx="12058442" cy="2674403"/>
              </a:xfrm>
              <a:prstGeom prst="rect">
                <a:avLst/>
              </a:prstGeom>
              <a:blipFill>
                <a:blip r:embed="rId2"/>
                <a:stretch>
                  <a:fillRect l="-1010" b="-7045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2160" y="82905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261" y="3311551"/>
                <a:ext cx="12127478" cy="3501046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/>
                  <a:t>a) </a:t>
                </a:r>
                <a:r>
                  <a:rPr lang="en-US" dirty="0" err="1"/>
                  <a:t>Hàm</a:t>
                </a:r>
                <a:r>
                  <a:rPr lang="en-US" dirty="0"/>
                  <a:t> </a:t>
                </a:r>
                <a:r>
                  <a:rPr lang="en-US" dirty="0" err="1"/>
                  <a:t>số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nhận</a:t>
                </a:r>
                <a:r>
                  <a:rPr lang="en-US" dirty="0"/>
                  <a:t> </a:t>
                </a:r>
                <a:r>
                  <a:rPr lang="en-US" dirty="0" err="1"/>
                  <a:t>giá</a:t>
                </a:r>
                <a:r>
                  <a:rPr lang="en-US" dirty="0"/>
                  <a:t> </a:t>
                </a:r>
                <a:r>
                  <a:rPr lang="en-US" dirty="0" err="1"/>
                  <a:t>trị</a:t>
                </a:r>
                <a:r>
                  <a:rPr lang="en-US" dirty="0"/>
                  <a:t> </a:t>
                </a:r>
                <a:r>
                  <a:rPr lang="en-US" dirty="0" err="1"/>
                  <a:t>bằng</a:t>
                </a:r>
                <a:r>
                  <a:rPr lang="en-US" dirty="0"/>
                  <a:t> - 1</a:t>
                </a:r>
              </a:p>
              <a:p>
                <a:r>
                  <a:rPr lang="en-US" dirty="0" err="1"/>
                  <a:t>Vẽ</a:t>
                </a:r>
                <a:r>
                  <a:rPr lang="en-US" dirty="0"/>
                  <a:t> </a:t>
                </a:r>
                <a:r>
                  <a:rPr lang="en-US" dirty="0" err="1"/>
                  <a:t>hàm</a:t>
                </a:r>
                <a:r>
                  <a:rPr lang="en-US" dirty="0"/>
                  <a:t> </a:t>
                </a:r>
                <a:r>
                  <a:rPr lang="en-US" dirty="0" err="1"/>
                  <a:t>số</a:t>
                </a:r>
                <a:r>
                  <a:rPr lang="en-US" dirty="0"/>
                  <a:t> y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tanx</a:t>
                </a:r>
                <a:r>
                  <a:rPr lang="en-US" dirty="0"/>
                  <a:t> </a:t>
                </a:r>
                <a:r>
                  <a:rPr lang="en-US" dirty="0" err="1"/>
                  <a:t>trên</a:t>
                </a:r>
                <a:r>
                  <a:rPr lang="en-US" dirty="0"/>
                  <a:t> </a:t>
                </a:r>
                <a:r>
                  <a:rPr lang="en-US" dirty="0" err="1"/>
                  <a:t>khoảng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endParaRPr lang="en-US" dirty="0"/>
              </a:p>
              <a:p>
                <a:r>
                  <a:rPr lang="en-US" dirty="0" err="1"/>
                  <a:t>Vẽ</a:t>
                </a:r>
                <a:r>
                  <a:rPr lang="en-US" dirty="0"/>
                  <a:t> </a:t>
                </a:r>
                <a:r>
                  <a:rPr lang="en-US" dirty="0" err="1"/>
                  <a:t>hàm</a:t>
                </a:r>
                <a:r>
                  <a:rPr lang="en-US" dirty="0"/>
                  <a:t> </a:t>
                </a:r>
                <a:r>
                  <a:rPr lang="en-US" dirty="0" err="1"/>
                  <a:t>số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- 1</a:t>
                </a:r>
              </a:p>
              <a:p>
                <a:r>
                  <a:rPr lang="en-US" dirty="0" err="1"/>
                  <a:t>Lấy</a:t>
                </a:r>
                <a:r>
                  <a:rPr lang="en-US" dirty="0"/>
                  <a:t> </a:t>
                </a:r>
                <a:r>
                  <a:rPr lang="en-US" dirty="0" err="1"/>
                  <a:t>giao</a:t>
                </a:r>
                <a:r>
                  <a:rPr lang="en-US" dirty="0"/>
                  <a:t> </a:t>
                </a:r>
                <a:r>
                  <a:rPr lang="en-US" dirty="0" err="1"/>
                  <a:t>điểm</a:t>
                </a:r>
                <a:r>
                  <a:rPr lang="en-US" dirty="0"/>
                  <a:t> </a:t>
                </a:r>
                <a:r>
                  <a:rPr lang="en-US" dirty="0" err="1"/>
                  <a:t>của</a:t>
                </a:r>
                <a:r>
                  <a:rPr lang="en-US" dirty="0"/>
                  <a:t> </a:t>
                </a:r>
                <a:r>
                  <a:rPr lang="en-US" dirty="0" err="1"/>
                  <a:t>hai</a:t>
                </a:r>
                <a:r>
                  <a:rPr lang="en-US" dirty="0"/>
                  <a:t> </a:t>
                </a:r>
                <a:r>
                  <a:rPr lang="en-US" dirty="0" err="1"/>
                  <a:t>hàm</a:t>
                </a:r>
                <a:r>
                  <a:rPr lang="en-US" dirty="0"/>
                  <a:t> </a:t>
                </a:r>
                <a:r>
                  <a:rPr lang="en-US" dirty="0" err="1"/>
                  <a:t>số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tanx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và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61" y="3311551"/>
                <a:ext cx="12127478" cy="3501046"/>
              </a:xfrm>
              <a:prstGeom prst="rect">
                <a:avLst/>
              </a:prstGeom>
              <a:blipFill>
                <a:blip r:embed="rId6"/>
                <a:stretch>
                  <a:fillRect l="-1205" t="-2253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82C5A4DD-F843-4C11-8371-C0A7FEB8EEAB}"/>
              </a:ext>
            </a:extLst>
          </p:cNvPr>
          <p:cNvPicPr/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2146" y="3429000"/>
            <a:ext cx="4577593" cy="24398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955761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2160" y="637148"/>
                <a:ext cx="12058442" cy="2674403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2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 err="1"/>
                  <a:t>Dùng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đồ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, </a:t>
                </a:r>
                <a:r>
                  <a:rPr lang="en-US" sz="2800" dirty="0" err="1"/>
                  <a:t>tìm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trên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khoảng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để</a:t>
                </a:r>
                <a:r>
                  <a:rPr lang="en-US" sz="2800" dirty="0"/>
                  <a:t>:</a:t>
                </a:r>
                <a:br>
                  <a:rPr lang="en-US" sz="2800" dirty="0"/>
                </a:br>
                <a:r>
                  <a:rPr lang="en-US" sz="2800" dirty="0"/>
                  <a:t>a)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nhận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bằng</a:t>
                </a:r>
                <a:r>
                  <a:rPr lang="en-US" sz="2800" dirty="0"/>
                  <a:t> - 1</a:t>
                </a:r>
                <a:br>
                  <a:rPr lang="en-US" sz="2800" dirty="0"/>
                </a:br>
                <a:r>
                  <a:rPr lang="en-US" sz="2800" dirty="0"/>
                  <a:t>b)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nhận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bằng</a:t>
                </a:r>
                <a:r>
                  <a:rPr lang="en-US" sz="2800" dirty="0"/>
                  <a:t> 0</a:t>
                </a:r>
                <a:br>
                  <a:rPr lang="en-US" sz="2800" dirty="0"/>
                </a:br>
                <a:r>
                  <a:rPr lang="en-US" sz="2800" dirty="0"/>
                  <a:t>c)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cot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nhận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bằng</a:t>
                </a:r>
                <a:r>
                  <a:rPr lang="en-US" sz="2800" dirty="0"/>
                  <a:t> 1</a:t>
                </a:r>
                <a:br>
                  <a:rPr lang="en-US" sz="2800" dirty="0"/>
                </a:br>
                <a:r>
                  <a:rPr lang="en-US" sz="2800" dirty="0"/>
                  <a:t>d)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cot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nhận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bằng</a:t>
                </a:r>
                <a:r>
                  <a:rPr lang="en-US" sz="2800" dirty="0"/>
                  <a:t> 0</a:t>
                </a:r>
              </a:p>
              <a:p>
                <a:pPr lvl="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160" y="637148"/>
                <a:ext cx="12058442" cy="2674403"/>
              </a:xfrm>
              <a:prstGeom prst="rect">
                <a:avLst/>
              </a:prstGeom>
              <a:blipFill>
                <a:blip r:embed="rId2"/>
                <a:stretch>
                  <a:fillRect l="-1010" b="-7045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2160" y="82905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261" y="3311551"/>
                <a:ext cx="12127478" cy="3501046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/>
                  <a:t>b) </a:t>
                </a:r>
                <a:r>
                  <a:rPr lang="en-US" dirty="0" err="1"/>
                  <a:t>Hàm</a:t>
                </a:r>
                <a:r>
                  <a:rPr lang="en-US" dirty="0"/>
                  <a:t> </a:t>
                </a:r>
                <a:r>
                  <a:rPr lang="en-US" dirty="0" err="1"/>
                  <a:t>số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nhận</a:t>
                </a:r>
                <a:r>
                  <a:rPr lang="en-US" dirty="0"/>
                  <a:t> </a:t>
                </a:r>
                <a:r>
                  <a:rPr lang="en-US" dirty="0" err="1"/>
                  <a:t>giá</a:t>
                </a:r>
                <a:r>
                  <a:rPr lang="en-US" dirty="0"/>
                  <a:t> </a:t>
                </a:r>
                <a:r>
                  <a:rPr lang="en-US" dirty="0" err="1"/>
                  <a:t>trị</a:t>
                </a:r>
                <a:r>
                  <a:rPr lang="en-US" dirty="0"/>
                  <a:t> </a:t>
                </a:r>
                <a:r>
                  <a:rPr lang="en-US" dirty="0" err="1"/>
                  <a:t>bằng</a:t>
                </a:r>
                <a:r>
                  <a:rPr lang="en-US" dirty="0"/>
                  <a:t> 0</a:t>
                </a:r>
              </a:p>
              <a:p>
                <a:r>
                  <a:rPr lang="en-US" dirty="0" err="1"/>
                  <a:t>Vẽ</a:t>
                </a:r>
                <a:r>
                  <a:rPr lang="en-US" dirty="0"/>
                  <a:t> </a:t>
                </a:r>
                <a:r>
                  <a:rPr lang="en-US" dirty="0" err="1"/>
                  <a:t>hàm</a:t>
                </a:r>
                <a:r>
                  <a:rPr lang="en-US" dirty="0"/>
                  <a:t> </a:t>
                </a:r>
                <a:r>
                  <a:rPr lang="en-US" dirty="0" err="1"/>
                  <a:t>số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trên</a:t>
                </a:r>
                <a:r>
                  <a:rPr lang="en-US" dirty="0"/>
                  <a:t> </a:t>
                </a:r>
                <a:r>
                  <a:rPr lang="en-US" dirty="0" err="1"/>
                  <a:t>khoảng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endParaRPr lang="en-US" dirty="0"/>
              </a:p>
              <a:p>
                <a:r>
                  <a:rPr lang="en-US" dirty="0" err="1"/>
                  <a:t>Vẽ</a:t>
                </a:r>
                <a:r>
                  <a:rPr lang="en-US" dirty="0"/>
                  <a:t> </a:t>
                </a:r>
                <a:r>
                  <a:rPr lang="en-US" dirty="0" err="1"/>
                  <a:t>hàm</a:t>
                </a:r>
                <a:r>
                  <a:rPr lang="en-US" dirty="0"/>
                  <a:t> </a:t>
                </a:r>
                <a:r>
                  <a:rPr lang="en-US" dirty="0" err="1"/>
                  <a:t>số</a:t>
                </a:r>
                <a:r>
                  <a:rPr lang="en-US" dirty="0"/>
                  <a:t> y = 0</a:t>
                </a:r>
              </a:p>
              <a:p>
                <a:r>
                  <a:rPr lang="en-US" dirty="0" err="1"/>
                  <a:t>Lấy</a:t>
                </a:r>
                <a:r>
                  <a:rPr lang="en-US" dirty="0"/>
                  <a:t> </a:t>
                </a:r>
                <a:r>
                  <a:rPr lang="en-US" dirty="0" err="1"/>
                  <a:t>giao</a:t>
                </a:r>
                <a:r>
                  <a:rPr lang="en-US" dirty="0"/>
                  <a:t> </a:t>
                </a:r>
                <a:r>
                  <a:rPr lang="en-US" dirty="0" err="1"/>
                  <a:t>điểm</a:t>
                </a:r>
                <a:r>
                  <a:rPr lang="en-US" dirty="0"/>
                  <a:t> </a:t>
                </a:r>
                <a:r>
                  <a:rPr lang="en-US" dirty="0" err="1"/>
                  <a:t>của</a:t>
                </a:r>
                <a:r>
                  <a:rPr lang="en-US" dirty="0"/>
                  <a:t> </a:t>
                </a:r>
                <a:r>
                  <a:rPr lang="en-US" dirty="0" err="1"/>
                  <a:t>hai</a:t>
                </a:r>
                <a:r>
                  <a:rPr lang="en-US" dirty="0"/>
                  <a:t> </a:t>
                </a:r>
                <a:r>
                  <a:rPr lang="en-US" dirty="0" err="1"/>
                  <a:t>hàm</a:t>
                </a:r>
                <a:r>
                  <a:rPr lang="en-US" dirty="0"/>
                  <a:t> </a:t>
                </a:r>
                <a:r>
                  <a:rPr lang="en-US" dirty="0" err="1"/>
                  <a:t>số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và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61" y="3311551"/>
                <a:ext cx="12127478" cy="3501046"/>
              </a:xfrm>
              <a:prstGeom prst="rect">
                <a:avLst/>
              </a:prstGeom>
              <a:blipFill>
                <a:blip r:embed="rId6"/>
                <a:stretch>
                  <a:fillRect l="-1205" t="-2253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A635C164-DF2E-4AD1-ACA0-944BFB611EFB}"/>
              </a:ext>
            </a:extLst>
          </p:cNvPr>
          <p:cNvPicPr/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2214" y="3311551"/>
            <a:ext cx="3997626" cy="30877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11518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2160" y="637148"/>
                <a:ext cx="12058442" cy="2674403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2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 err="1"/>
                  <a:t>Dùng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đồ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, </a:t>
                </a:r>
                <a:r>
                  <a:rPr lang="en-US" sz="2800" dirty="0" err="1"/>
                  <a:t>tìm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trên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khoảng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để</a:t>
                </a:r>
                <a:r>
                  <a:rPr lang="en-US" sz="2800" dirty="0"/>
                  <a:t>:</a:t>
                </a:r>
                <a:br>
                  <a:rPr lang="en-US" sz="2800" dirty="0"/>
                </a:br>
                <a:r>
                  <a:rPr lang="en-US" sz="2800" dirty="0"/>
                  <a:t>a)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nhận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bằng</a:t>
                </a:r>
                <a:r>
                  <a:rPr lang="en-US" sz="2800" dirty="0"/>
                  <a:t> - 1</a:t>
                </a:r>
                <a:br>
                  <a:rPr lang="en-US" sz="2800" dirty="0"/>
                </a:br>
                <a:r>
                  <a:rPr lang="en-US" sz="2800" dirty="0"/>
                  <a:t>b)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nhận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bằng</a:t>
                </a:r>
                <a:r>
                  <a:rPr lang="en-US" sz="2800" dirty="0"/>
                  <a:t> 0</a:t>
                </a:r>
                <a:br>
                  <a:rPr lang="en-US" sz="2800" dirty="0"/>
                </a:br>
                <a:r>
                  <a:rPr lang="en-US" sz="2800" dirty="0"/>
                  <a:t>c)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cot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nhận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bằng</a:t>
                </a:r>
                <a:r>
                  <a:rPr lang="en-US" sz="2800" dirty="0"/>
                  <a:t> 1</a:t>
                </a:r>
                <a:br>
                  <a:rPr lang="en-US" sz="2800" dirty="0"/>
                </a:br>
                <a:r>
                  <a:rPr lang="en-US" sz="2800" dirty="0"/>
                  <a:t>d)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cot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nhận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bằng</a:t>
                </a:r>
                <a:r>
                  <a:rPr lang="en-US" sz="2800" dirty="0"/>
                  <a:t> 0</a:t>
                </a:r>
              </a:p>
              <a:p>
                <a:pPr lvl="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160" y="637148"/>
                <a:ext cx="12058442" cy="2674403"/>
              </a:xfrm>
              <a:prstGeom prst="rect">
                <a:avLst/>
              </a:prstGeom>
              <a:blipFill>
                <a:blip r:embed="rId2"/>
                <a:stretch>
                  <a:fillRect l="-1010" b="-7045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2160" y="82905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261" y="3311551"/>
                <a:ext cx="12127478" cy="3501046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/>
                  <a:t>c) </a:t>
                </a:r>
                <a:r>
                  <a:rPr lang="en-US" dirty="0" err="1"/>
                  <a:t>Hàm</a:t>
                </a:r>
                <a:r>
                  <a:rPr lang="en-US" dirty="0"/>
                  <a:t> </a:t>
                </a:r>
                <a:r>
                  <a:rPr lang="en-US" dirty="0" err="1"/>
                  <a:t>số</a:t>
                </a:r>
                <a:r>
                  <a:rPr lang="en-US" dirty="0"/>
                  <a:t> y = </a:t>
                </a:r>
                <a:r>
                  <a:rPr lang="en-US" dirty="0" err="1"/>
                  <a:t>cotx</a:t>
                </a:r>
                <a:r>
                  <a:rPr lang="en-US" dirty="0"/>
                  <a:t> </a:t>
                </a:r>
                <a:r>
                  <a:rPr lang="en-US" dirty="0" err="1"/>
                  <a:t>nhận</a:t>
                </a:r>
                <a:r>
                  <a:rPr lang="en-US" dirty="0"/>
                  <a:t> </a:t>
                </a:r>
                <a:r>
                  <a:rPr lang="en-US" dirty="0" err="1"/>
                  <a:t>giá</a:t>
                </a:r>
                <a:r>
                  <a:rPr lang="en-US" dirty="0"/>
                  <a:t> </a:t>
                </a:r>
                <a:r>
                  <a:rPr lang="en-US" dirty="0" err="1"/>
                  <a:t>trị</a:t>
                </a:r>
                <a:r>
                  <a:rPr lang="en-US" dirty="0"/>
                  <a:t> </a:t>
                </a:r>
                <a:r>
                  <a:rPr lang="en-US" dirty="0" err="1"/>
                  <a:t>bằng</a:t>
                </a:r>
                <a:r>
                  <a:rPr lang="en-US" dirty="0"/>
                  <a:t> 1</a:t>
                </a:r>
              </a:p>
              <a:p>
                <a:r>
                  <a:rPr lang="en-US" dirty="0" err="1"/>
                  <a:t>Vẽ</a:t>
                </a:r>
                <a:r>
                  <a:rPr lang="en-US" dirty="0"/>
                  <a:t> </a:t>
                </a:r>
                <a:r>
                  <a:rPr lang="en-US" dirty="0" err="1"/>
                  <a:t>hàm</a:t>
                </a:r>
                <a:r>
                  <a:rPr lang="en-US" dirty="0"/>
                  <a:t> </a:t>
                </a:r>
                <a:r>
                  <a:rPr lang="en-US" dirty="0" err="1"/>
                  <a:t>số</a:t>
                </a:r>
                <a:r>
                  <a:rPr lang="en-US" dirty="0"/>
                  <a:t> y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cotx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trên</a:t>
                </a:r>
                <a:r>
                  <a:rPr lang="en-US" dirty="0"/>
                  <a:t> </a:t>
                </a:r>
                <a:r>
                  <a:rPr lang="en-US" dirty="0" err="1"/>
                  <a:t>khoảng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endParaRPr lang="en-US" dirty="0"/>
              </a:p>
              <a:p>
                <a:r>
                  <a:rPr lang="en-US" dirty="0" err="1"/>
                  <a:t>Vẽ</a:t>
                </a:r>
                <a:r>
                  <a:rPr lang="en-US" dirty="0"/>
                  <a:t> </a:t>
                </a:r>
                <a:r>
                  <a:rPr lang="en-US" dirty="0" err="1"/>
                  <a:t>hàm</a:t>
                </a:r>
                <a:r>
                  <a:rPr lang="en-US" dirty="0"/>
                  <a:t> </a:t>
                </a:r>
                <a:r>
                  <a:rPr lang="en-US" dirty="0" err="1"/>
                  <a:t>số</a:t>
                </a:r>
                <a:r>
                  <a:rPr lang="en-US" dirty="0"/>
                  <a:t> y = 1</a:t>
                </a:r>
              </a:p>
              <a:p>
                <a:r>
                  <a:rPr lang="en-US" dirty="0"/>
                  <a:t> </a:t>
                </a:r>
                <a:r>
                  <a:rPr lang="en-US" dirty="0" err="1"/>
                  <a:t>Lấy</a:t>
                </a:r>
                <a:r>
                  <a:rPr lang="en-US" dirty="0"/>
                  <a:t> </a:t>
                </a:r>
                <a:r>
                  <a:rPr lang="en-US" dirty="0" err="1"/>
                  <a:t>giao</a:t>
                </a:r>
                <a:r>
                  <a:rPr lang="en-US" dirty="0"/>
                  <a:t> </a:t>
                </a:r>
                <a:r>
                  <a:rPr lang="en-US" dirty="0" err="1"/>
                  <a:t>điểm</a:t>
                </a:r>
                <a:r>
                  <a:rPr lang="en-US" dirty="0"/>
                  <a:t> </a:t>
                </a:r>
                <a:r>
                  <a:rPr lang="en-US" dirty="0" err="1"/>
                  <a:t>của</a:t>
                </a:r>
                <a:r>
                  <a:rPr lang="en-US" dirty="0"/>
                  <a:t> </a:t>
                </a:r>
                <a:r>
                  <a:rPr lang="en-US" dirty="0" err="1"/>
                  <a:t>hai</a:t>
                </a:r>
                <a:r>
                  <a:rPr lang="en-US" dirty="0"/>
                  <a:t> </a:t>
                </a:r>
                <a:r>
                  <a:rPr lang="en-US" dirty="0" err="1"/>
                  <a:t>hàm</a:t>
                </a:r>
                <a:r>
                  <a:rPr lang="en-US" dirty="0"/>
                  <a:t> </a:t>
                </a:r>
                <a:r>
                  <a:rPr lang="en-US" dirty="0" err="1"/>
                  <a:t>số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cot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và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61" y="3311551"/>
                <a:ext cx="12127478" cy="3501046"/>
              </a:xfrm>
              <a:prstGeom prst="rect">
                <a:avLst/>
              </a:prstGeom>
              <a:blipFill>
                <a:blip r:embed="rId6"/>
                <a:stretch>
                  <a:fillRect l="-1205" t="-2253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>
            <a:extLst>
              <a:ext uri="{FF2B5EF4-FFF2-40B4-BE49-F238E27FC236}">
                <a16:creationId xmlns:a16="http://schemas.microsoft.com/office/drawing/2014/main" id="{73A7E3C5-FC5A-4BAB-B56B-43C1FC73BA35}"/>
              </a:ext>
            </a:extLst>
          </p:cNvPr>
          <p:cNvPicPr/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8368" y="3311551"/>
            <a:ext cx="4121371" cy="3009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99981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2160" y="637148"/>
                <a:ext cx="12058442" cy="2674403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2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 err="1"/>
                  <a:t>Dùng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đồ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, </a:t>
                </a:r>
                <a:r>
                  <a:rPr lang="en-US" sz="2800" dirty="0" err="1"/>
                  <a:t>tìm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trên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khoảng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US" sz="2800"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để</a:t>
                </a:r>
                <a:r>
                  <a:rPr lang="en-US" sz="2800" dirty="0"/>
                  <a:t>:</a:t>
                </a:r>
                <a:br>
                  <a:rPr lang="en-US" sz="2800" dirty="0"/>
                </a:br>
                <a:r>
                  <a:rPr lang="en-US" sz="2800" dirty="0"/>
                  <a:t>a)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nhận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bằng</a:t>
                </a:r>
                <a:r>
                  <a:rPr lang="en-US" sz="2800" dirty="0"/>
                  <a:t> - 1</a:t>
                </a:r>
                <a:br>
                  <a:rPr lang="en-US" sz="2800" dirty="0"/>
                </a:br>
                <a:r>
                  <a:rPr lang="en-US" sz="2800" dirty="0"/>
                  <a:t>b)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nhận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bằng</a:t>
                </a:r>
                <a:r>
                  <a:rPr lang="en-US" sz="2800" dirty="0"/>
                  <a:t> 0</a:t>
                </a:r>
                <a:br>
                  <a:rPr lang="en-US" sz="2800" dirty="0"/>
                </a:br>
                <a:r>
                  <a:rPr lang="en-US" sz="2800" dirty="0"/>
                  <a:t>c)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cot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nhận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bằng</a:t>
                </a:r>
                <a:r>
                  <a:rPr lang="en-US" sz="2800" dirty="0"/>
                  <a:t> 1</a:t>
                </a:r>
                <a:br>
                  <a:rPr lang="en-US" sz="2800" dirty="0"/>
                </a:br>
                <a:r>
                  <a:rPr lang="en-US" sz="2800" dirty="0"/>
                  <a:t>d)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cot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nhận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trị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bằng</a:t>
                </a:r>
                <a:r>
                  <a:rPr lang="en-US" sz="2800" dirty="0"/>
                  <a:t> 0</a:t>
                </a:r>
              </a:p>
              <a:p>
                <a:pPr lvl="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160" y="637148"/>
                <a:ext cx="12058442" cy="2674403"/>
              </a:xfrm>
              <a:prstGeom prst="rect">
                <a:avLst/>
              </a:prstGeom>
              <a:blipFill>
                <a:blip r:embed="rId2"/>
                <a:stretch>
                  <a:fillRect l="-1010" b="-7045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2160" y="82905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261" y="3311551"/>
                <a:ext cx="12127478" cy="3501046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dirty="0"/>
                  <a:t>d) </a:t>
                </a:r>
                <a:r>
                  <a:rPr lang="en-US" dirty="0" err="1"/>
                  <a:t>Hàm</a:t>
                </a:r>
                <a:r>
                  <a:rPr lang="en-US" dirty="0"/>
                  <a:t> </a:t>
                </a:r>
                <a:r>
                  <a:rPr lang="en-US" dirty="0" err="1"/>
                  <a:t>số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cotx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nhận</a:t>
                </a:r>
                <a:r>
                  <a:rPr lang="en-US" dirty="0"/>
                  <a:t> </a:t>
                </a:r>
                <a:r>
                  <a:rPr lang="en-US" dirty="0" err="1"/>
                  <a:t>giá</a:t>
                </a:r>
                <a:r>
                  <a:rPr lang="en-US" dirty="0"/>
                  <a:t> </a:t>
                </a:r>
                <a:r>
                  <a:rPr lang="en-US" dirty="0" err="1"/>
                  <a:t>trị</a:t>
                </a:r>
                <a:r>
                  <a:rPr lang="en-US" dirty="0"/>
                  <a:t> </a:t>
                </a:r>
                <a:r>
                  <a:rPr lang="en-US" dirty="0" err="1"/>
                  <a:t>bằng</a:t>
                </a:r>
                <a:r>
                  <a:rPr lang="en-US" dirty="0"/>
                  <a:t> 0</a:t>
                </a:r>
              </a:p>
              <a:p>
                <a:r>
                  <a:rPr lang="en-US" dirty="0" err="1"/>
                  <a:t>Vẽ</a:t>
                </a:r>
                <a:r>
                  <a:rPr lang="en-US" dirty="0"/>
                  <a:t> </a:t>
                </a:r>
                <a:r>
                  <a:rPr lang="en-US" dirty="0" err="1"/>
                  <a:t>hàm</a:t>
                </a:r>
                <a:r>
                  <a:rPr lang="en-US" dirty="0"/>
                  <a:t> </a:t>
                </a:r>
                <a:r>
                  <a:rPr lang="en-US" dirty="0" err="1"/>
                  <a:t>số</a:t>
                </a:r>
                <a:r>
                  <a:rPr lang="en-US" dirty="0"/>
                  <a:t> y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cotx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trên</a:t>
                </a:r>
                <a:r>
                  <a:rPr lang="en-US" dirty="0"/>
                  <a:t> </a:t>
                </a:r>
                <a:r>
                  <a:rPr lang="en-US" dirty="0" err="1"/>
                  <a:t>khoảng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endParaRPr lang="en-US" dirty="0"/>
              </a:p>
              <a:p>
                <a:r>
                  <a:rPr lang="en-US" dirty="0" err="1"/>
                  <a:t>Vẽ</a:t>
                </a:r>
                <a:r>
                  <a:rPr lang="en-US" dirty="0"/>
                  <a:t> </a:t>
                </a:r>
                <a:r>
                  <a:rPr lang="en-US" dirty="0" err="1"/>
                  <a:t>hàm</a:t>
                </a:r>
                <a:r>
                  <a:rPr lang="en-US" dirty="0"/>
                  <a:t> </a:t>
                </a:r>
                <a:r>
                  <a:rPr lang="en-US" dirty="0" err="1"/>
                  <a:t>số</a:t>
                </a:r>
                <a:r>
                  <a:rPr lang="en-US" dirty="0"/>
                  <a:t> y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dirty="0"/>
              </a:p>
              <a:p>
                <a:r>
                  <a:rPr lang="en-US" dirty="0" err="1"/>
                  <a:t>Lấy</a:t>
                </a:r>
                <a:r>
                  <a:rPr lang="en-US" dirty="0"/>
                  <a:t> </a:t>
                </a:r>
                <a:r>
                  <a:rPr lang="en-US" dirty="0" err="1"/>
                  <a:t>giao</a:t>
                </a:r>
                <a:r>
                  <a:rPr lang="en-US" dirty="0"/>
                  <a:t> </a:t>
                </a:r>
                <a:r>
                  <a:rPr lang="en-US" dirty="0" err="1"/>
                  <a:t>điểm</a:t>
                </a:r>
                <a:r>
                  <a:rPr lang="en-US" dirty="0"/>
                  <a:t> </a:t>
                </a:r>
                <a:r>
                  <a:rPr lang="en-US" dirty="0" err="1"/>
                  <a:t>của</a:t>
                </a:r>
                <a:r>
                  <a:rPr lang="en-US" dirty="0"/>
                  <a:t> </a:t>
                </a:r>
                <a:r>
                  <a:rPr lang="en-US" dirty="0" err="1"/>
                  <a:t>hai</a:t>
                </a:r>
                <a:r>
                  <a:rPr lang="en-US" dirty="0"/>
                  <a:t> </a:t>
                </a:r>
                <a:r>
                  <a:rPr lang="en-US" dirty="0" err="1"/>
                  <a:t>hàm</a:t>
                </a:r>
                <a:r>
                  <a:rPr lang="en-US" dirty="0"/>
                  <a:t> </a:t>
                </a:r>
                <a:r>
                  <a:rPr lang="en-US" dirty="0" err="1"/>
                  <a:t>số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và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61" y="3311551"/>
                <a:ext cx="12127478" cy="3501046"/>
              </a:xfrm>
              <a:prstGeom prst="rect">
                <a:avLst/>
              </a:prstGeom>
              <a:blipFill>
                <a:blip r:embed="rId6"/>
                <a:stretch>
                  <a:fillRect l="-1205" t="-2253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CE646E41-348B-425A-A60F-88B754479666}"/>
              </a:ext>
            </a:extLst>
          </p:cNvPr>
          <p:cNvPicPr/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09" y="3397479"/>
            <a:ext cx="4230230" cy="28481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793639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2160" y="637148"/>
                <a:ext cx="12058442" cy="1562713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3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/>
                  <a:t>Xét </a:t>
                </a:r>
                <a:r>
                  <a:rPr lang="en-US" sz="2800" dirty="0" err="1"/>
                  <a:t>sự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biến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thiên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mỗi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số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sau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trên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các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khoảng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tương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ứng</a:t>
                </a:r>
                <a:r>
                  <a:rPr lang="en-US" sz="2800" dirty="0"/>
                  <a:t>:</a:t>
                </a:r>
              </a:p>
              <a:p>
                <a:r>
                  <a:rPr lang="en-US" sz="2800" dirty="0"/>
                  <a:t> a)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trên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khoảng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9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7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21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23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endParaRPr lang="en-US" sz="2800" dirty="0"/>
              </a:p>
              <a:p>
                <a:r>
                  <a:rPr lang="en-US" sz="2800" dirty="0"/>
                  <a:t> b)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trên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khoảng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20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19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),(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9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8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  <a:p>
                <a:pPr lvl="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160" y="637148"/>
                <a:ext cx="12058442" cy="1562713"/>
              </a:xfrm>
              <a:prstGeom prst="rect">
                <a:avLst/>
              </a:prstGeom>
              <a:blipFill>
                <a:blip r:embed="rId2"/>
                <a:stretch>
                  <a:fillRect l="-354" t="-7364" b="-4651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2160" y="637148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261" y="2199861"/>
                <a:ext cx="12127478" cy="4612736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marL="0" marR="0" indent="0">
                  <a:lnSpc>
                    <a:spcPct val="107000"/>
                  </a:lnSpc>
                  <a:spcBef>
                    <a:spcPts val="0"/>
                  </a:spcBef>
                  <a:spcAft>
                    <a:spcPts val="1200"/>
                  </a:spcAft>
                  <a:buNone/>
                </a:pPr>
                <a:r>
                  <a:rPr lang="en-US" dirty="0">
                    <a:latin typeface="Chu Van An" panose="02020603050405020304" pitchFamily="18" charset="0"/>
                    <a:ea typeface="Calibri" panose="020F050202020403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𝑦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sin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⁡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𝑥</m:t>
                    </m:r>
                  </m:oMath>
                </a14:m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45720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tabLst>
                    <a:tab pos="457200" algn="l"/>
                  </a:tabLst>
                </a:pPr>
                <a:r>
                  <a:rPr lang="en-US" dirty="0" err="1">
                    <a:latin typeface="Chu Van An" panose="02020603050405020304" pitchFamily="18" charset="0"/>
                    <a:ea typeface="Calibri" panose="020F0502020204030204" pitchFamily="34" charset="0"/>
                  </a:rPr>
                  <a:t>Khoảng</a:t>
                </a:r>
                <a:r>
                  <a:rPr lang="en-US" dirty="0">
                    <a:latin typeface="Chu Van 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hu Van An" panose="020206030504050203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hu Van 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hu Van 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hu Van An" panose="02020603050405020304" pitchFamily="18" charset="0"/>
                              </a:rPr>
                              <m:t>9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hu Van An" panose="020206030504050203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hu Van 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hu Van An" panose="02020603050405020304" pitchFamily="18" charset="0"/>
                          </a:rPr>
                          <m:t>;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hu Van 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hu Van 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hu Van An" panose="02020603050405020304" pitchFamily="18" charset="0"/>
                              </a:rPr>
                              <m:t>7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hu Van An" panose="020206030504050203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hu Van 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45720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tabLst>
                    <a:tab pos="457200" algn="l"/>
                  </a:tabLst>
                </a:pPr>
                <a:r>
                  <a:rPr lang="en-US" dirty="0" err="1">
                    <a:latin typeface="Chu Van An" panose="02020603050405020304" pitchFamily="18" charset="0"/>
                    <a:ea typeface="Calibri" panose="020F0502020204030204" pitchFamily="34" charset="0"/>
                  </a:rPr>
                  <a:t>Vẽ</a:t>
                </a:r>
                <a:r>
                  <a:rPr lang="en-US" dirty="0">
                    <a:latin typeface="Chu Van 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dirty="0" err="1">
                    <a:latin typeface="Chu Van An" panose="02020603050405020304" pitchFamily="18" charset="0"/>
                    <a:ea typeface="Calibri" panose="020F0502020204030204" pitchFamily="34" charset="0"/>
                  </a:rPr>
                  <a:t>đồ</a:t>
                </a:r>
                <a:r>
                  <a:rPr lang="en-US" dirty="0">
                    <a:latin typeface="Chu Van 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dirty="0" err="1">
                    <a:latin typeface="Chu Van An" panose="02020603050405020304" pitchFamily="18" charset="0"/>
                    <a:ea typeface="Calibri" panose="020F0502020204030204" pitchFamily="34" charset="0"/>
                  </a:rPr>
                  <a:t>thị</a:t>
                </a:r>
                <a:r>
                  <a:rPr lang="en-US" dirty="0">
                    <a:latin typeface="Chu Van 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dirty="0" err="1">
                    <a:latin typeface="Chu Van An" panose="02020603050405020304" pitchFamily="18" charset="0"/>
                    <a:ea typeface="Calibri" panose="020F0502020204030204" pitchFamily="34" charset="0"/>
                  </a:rPr>
                  <a:t>hàm</a:t>
                </a:r>
                <a:r>
                  <a:rPr lang="en-US" dirty="0">
                    <a:latin typeface="Chu Van 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dirty="0" err="1">
                    <a:latin typeface="Chu Van An" panose="02020603050405020304" pitchFamily="18" charset="0"/>
                    <a:ea typeface="Calibri" panose="020F0502020204030204" pitchFamily="34" charset="0"/>
                  </a:rPr>
                  <a:t>số</a:t>
                </a:r>
                <a:r>
                  <a:rPr lang="en-US" dirty="0">
                    <a:latin typeface="Chu Van An" panose="02020603050405020304" pitchFamily="18" charset="0"/>
                    <a:ea typeface="Calibri" panose="020F0502020204030204" pitchFamily="34" charset="0"/>
                  </a:rPr>
                  <a:t>:</a:t>
                </a: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r>
                  <a:rPr lang="en-US" dirty="0" err="1"/>
                  <a:t>Đồng</a:t>
                </a:r>
                <a:r>
                  <a:rPr lang="en-US" dirty="0"/>
                  <a:t> </a:t>
                </a:r>
                <a:r>
                  <a:rPr lang="en-US" dirty="0" err="1"/>
                  <a:t>biến</a:t>
                </a:r>
                <a:r>
                  <a:rPr lang="en-US" dirty="0"/>
                  <a:t> </a:t>
                </a:r>
                <a:r>
                  <a:rPr lang="en-US" dirty="0" err="1"/>
                  <a:t>trên</a:t>
                </a:r>
                <a:r>
                  <a:rPr lang="en-US" dirty="0"/>
                  <a:t> </a:t>
                </a:r>
                <a:r>
                  <a:rPr lang="en-US" dirty="0" err="1"/>
                  <a:t>khoảng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9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d>
                  </m:oMath>
                </a14:m>
                <a:endParaRPr lang="en-US" dirty="0"/>
              </a:p>
              <a:p>
                <a:r>
                  <a:rPr lang="en-US" dirty="0" err="1"/>
                  <a:t>Nghịch</a:t>
                </a:r>
                <a:r>
                  <a:rPr lang="en-US" dirty="0"/>
                  <a:t> </a:t>
                </a:r>
                <a:r>
                  <a:rPr lang="en-US" dirty="0" err="1"/>
                  <a:t>biến</a:t>
                </a:r>
                <a:r>
                  <a:rPr lang="en-US" dirty="0"/>
                  <a:t> </a:t>
                </a:r>
                <a:r>
                  <a:rPr lang="en-US" dirty="0" err="1"/>
                  <a:t>trên</a:t>
                </a:r>
                <a:r>
                  <a:rPr lang="en-US" dirty="0"/>
                  <a:t> </a:t>
                </a:r>
                <a:r>
                  <a:rPr lang="en-US" dirty="0" err="1"/>
                  <a:t>khoảng</a:t>
                </a:r>
                <a:r>
                  <a:rPr lang="en-US" dirty="0"/>
                  <a:t>;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7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61" y="2199861"/>
                <a:ext cx="12127478" cy="4612736"/>
              </a:xfrm>
              <a:prstGeom prst="rect">
                <a:avLst/>
              </a:prstGeom>
              <a:blipFill>
                <a:blip r:embed="rId6"/>
                <a:stretch>
                  <a:fillRect l="-1205" t="-1713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9BDCF560-E001-4B04-8E0F-2CA9238C196B}"/>
              </a:ext>
            </a:extLst>
          </p:cNvPr>
          <p:cNvPicPr/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1634" y="2199861"/>
            <a:ext cx="4572000" cy="26837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70077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873</TotalTime>
  <Words>3375</Words>
  <Application>Microsoft Office PowerPoint</Application>
  <PresentationFormat>Widescreen</PresentationFormat>
  <Paragraphs>167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6" baseType="lpstr">
      <vt:lpstr>HGPSoeiKakugothicUB</vt:lpstr>
      <vt:lpstr>Yu Gothic</vt:lpstr>
      <vt:lpstr>Aarial</vt:lpstr>
      <vt:lpstr>Arial</vt:lpstr>
      <vt:lpstr>Baumans</vt:lpstr>
      <vt:lpstr>Calibri</vt:lpstr>
      <vt:lpstr>Calibri Light</vt:lpstr>
      <vt:lpstr>Cambria Math</vt:lpstr>
      <vt:lpstr>Chu Van An</vt:lpstr>
      <vt:lpstr>Georgia Pro Cond Black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Duong Hung</dc:creator>
  <cp:lastModifiedBy>KCOM</cp:lastModifiedBy>
  <cp:revision>169</cp:revision>
  <cp:lastPrinted>2023-04-28T05:43:14Z</cp:lastPrinted>
  <dcterms:created xsi:type="dcterms:W3CDTF">2023-03-24T14:43:27Z</dcterms:created>
  <dcterms:modified xsi:type="dcterms:W3CDTF">2023-08-03T09:29:11Z</dcterms:modified>
</cp:coreProperties>
</file>