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  <p:sldId id="268" r:id="rId3"/>
    <p:sldId id="276" r:id="rId4"/>
    <p:sldId id="280" r:id="rId5"/>
    <p:sldId id="284" r:id="rId6"/>
    <p:sldId id="285" r:id="rId7"/>
    <p:sldId id="286" r:id="rId8"/>
    <p:sldId id="287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uong Hung" initials="DH" lastIdx="1" clrIdx="0">
    <p:extLst>
      <p:ext uri="{19B8F6BF-5375-455C-9EA6-DF929625EA0E}">
        <p15:presenceInfo xmlns:p15="http://schemas.microsoft.com/office/powerpoint/2012/main" userId="159ce12b0739129c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99"/>
    <a:srgbClr val="0000FF"/>
    <a:srgbClr val="FCFFEB"/>
    <a:srgbClr val="3333FF"/>
    <a:srgbClr val="CCECFF"/>
    <a:srgbClr val="DFFED2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426" autoAdjust="0"/>
    <p:restoredTop sz="94660"/>
  </p:normalViewPr>
  <p:slideViewPr>
    <p:cSldViewPr snapToGrid="0">
      <p:cViewPr varScale="1">
        <p:scale>
          <a:sx n="77" d="100"/>
          <a:sy n="77" d="100"/>
        </p:scale>
        <p:origin x="43" y="22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5" Type="http://schemas.microsoft.com/office/2007/relationships/hdphoto" Target="../media/hdphoto2.wdp"/><Relationship Id="rId4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51AB05-D0AD-4661-A563-ED0A973E877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24F8AAF-B3D6-43E0-8BE6-ACC045CA8D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ED0CB0-ACD0-4F2D-999E-A38C11D615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8/6/2023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35AAC0-AB66-45C6-8716-DDDEB5A1EE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25496D-219E-4DC5-B6CB-0D09372B80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CB525EB-EDE9-454B-97E8-BA4EA8A5BDA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3406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12292" y="1"/>
            <a:ext cx="12183770" cy="51434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BD34CDC-813E-42F1-AF2B-E4C69DF07BA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0" y="6343650"/>
            <a:ext cx="12171478" cy="514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66554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AC3267-A90C-45D6-BA22-0CF3557868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FA3D663-20CA-49F7-9088-6A48A3D5ABE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FDDACA-6EE9-4082-908E-56F4087D93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8/6/2023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134AFB-8600-422C-8FE6-3D694E8430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D994D0-9BDB-4F1F-A1AB-6640755470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90838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2F261DE-9197-4D26-B4B9-FF0D3913449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983B291-7E96-497B-BF77-354A929E57F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B0F37F-EFAB-474E-833C-F3A45D4CFC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8/6/2023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71406C-BE5D-4AF2-A987-F31D5F67FB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FF6D1E-FD61-44A6-9E7F-192733997F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49496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494324-618A-4DA5-987A-1BA333D19B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8/6/2023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829741-7706-4FF6-9DA1-5BAD77EB6A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4D27C4-AA06-401D-A02E-B9E7C786AE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17DDAB8-4858-4218-A8DC-8FD3E20B70B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3406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12292" y="1"/>
            <a:ext cx="12183770" cy="51434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7A1FA8D-21B3-44D8-B273-98A7438BEA8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15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1129"/>
          <a:stretch>
            <a:fillRect/>
          </a:stretch>
        </p:blipFill>
        <p:spPr>
          <a:xfrm rot="5400000" flipV="1">
            <a:off x="-2751421" y="3330291"/>
            <a:ext cx="5697036" cy="720206"/>
          </a:xfrm>
          <a:custGeom>
            <a:avLst/>
            <a:gdLst>
              <a:gd name="connsiteX0" fmla="*/ 0 w 3316895"/>
              <a:gd name="connsiteY0" fmla="*/ 0 h 1710480"/>
              <a:gd name="connsiteX1" fmla="*/ 0 w 3316895"/>
              <a:gd name="connsiteY1" fmla="*/ 1710480 h 1710480"/>
              <a:gd name="connsiteX2" fmla="*/ 3316895 w 3316895"/>
              <a:gd name="connsiteY2" fmla="*/ 1710480 h 1710480"/>
              <a:gd name="connsiteX3" fmla="*/ 3316895 w 3316895"/>
              <a:gd name="connsiteY3" fmla="*/ 0 h 1710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16895" h="1710480">
                <a:moveTo>
                  <a:pt x="0" y="0"/>
                </a:moveTo>
                <a:lnTo>
                  <a:pt x="0" y="1710480"/>
                </a:lnTo>
                <a:lnTo>
                  <a:pt x="3316895" y="1710480"/>
                </a:lnTo>
                <a:lnTo>
                  <a:pt x="3316895" y="0"/>
                </a:lnTo>
                <a:close/>
              </a:path>
            </a:pathLst>
          </a:cu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502BBA3-2BFD-43FF-B8A0-E55627E9FA9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0" y="6343650"/>
            <a:ext cx="12171478" cy="514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9635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A375C5-0B2B-42C5-8A7D-B896CBF96D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CF36B3-5183-422A-AD77-A0BDC58CCE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494324-618A-4DA5-987A-1BA333D19B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8/6/2023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829741-7706-4FF6-9DA1-5BAD77EB6A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4D27C4-AA06-401D-A02E-B9E7C786AE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40559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18B002-73E3-4A59-97CF-80D6E2B639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981138-737A-4841-991D-4A6DC18E60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25B2B0-16C2-4497-A60F-28ED6CA050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8/6/2023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9DC5C9-9957-4FDF-BF89-2833D58B7C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DB18C5-C816-4A36-B672-12859720B7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95124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3B16FE-AFBF-4941-97DE-A1D2C92193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43DDBE-57EF-48AF-AD79-133927320C4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3D39D72-66A3-4407-8621-82423B2348A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411A51D-CA18-4B33-8FE1-25BC167DBA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8/6/2023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3BD2AA3-3E11-44B8-8421-726D3EB6A0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463108C-8C3E-47F3-B675-38C54FF9AE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68051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C834F3-A85C-45D5-8A6A-6F06AD2F94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3C0BB03-7E04-4A15-9F04-3E57667AEE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9DC36E7-DB1F-4044-9DF4-57AC3C1584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402FB26-7839-4EF2-9099-450DDC96809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0149131-45CB-4AAD-B16F-CF3E54DC60F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432D7F6-EE1D-4AD4-9744-9AEDBDB01E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8/6/2023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80DB634-987D-4F59-8D47-1C4B935A1E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518064A-455F-4C62-8123-2DDC2D165A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58309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2C62BC-2C50-485B-97B0-378993786E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5AA93BF-A87D-4B1C-ABB9-A67F6BED40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8/6/2023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7FE16EC-2185-4091-8D15-DBCF6C3CA0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ECDF470-98F0-4603-A341-9C53C55A3A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26198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8EEAA94-1BDC-42DD-B24B-C4FA5C707D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8/6/2023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113B2FC-2C28-419E-8F7B-005F39D58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8D0AE7-0247-4B68-B6B7-C9CA5C7A10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6725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71FA3F-BF8D-4D4C-ADB2-5579AACD6C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3F2AFD-C213-4B15-9A0E-745342CE28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1D9834B-3759-4C6C-AEED-6B13CA338FC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464F9FD-D2C6-4CA2-8083-7E832774D5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8/6/2023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3BC3B6B-A0E1-41D3-97AF-D8653D2C3A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84B3D31-D4E1-4232-AA98-8EAE7789EB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25424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39DC08-0059-434E-A005-8567C32A55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9759BE8-FACC-4FFF-8F02-32E6E6F704E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A6B837E-755E-4B80-9050-49344F333A1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1933D91-2280-4452-B770-9F1222173A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8/6/2023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719EA15-6A4F-45B2-AC34-7EB39A0417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07541D7-3872-4DFC-AC84-07869D29A6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10670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88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F2AE268-8DC3-45A7-AC9B-F0654C96B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223FA5-FF0A-4701-89C0-67D667D95F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68BED3-A4CA-478B-8CB8-08D7BF863D0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0ECD91-F9DD-4E35-8C18-96CD1F729712}" type="datetimeFigureOut">
              <a:rPr lang="en-US" smtClean="0"/>
              <a:t>8/6/2023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BDB85B-639E-44C8-B825-D3A7C36C4F0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8EB2C0-62B7-4AE6-B9B9-AB1E080B8C6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FB91FBD-4AD4-42F2-918E-E98DC24A8C70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0" y="136525"/>
            <a:ext cx="1162049" cy="519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89466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0.png"/><Relationship Id="rId4" Type="http://schemas.openxmlformats.org/officeDocument/2006/relationships/image" Target="../media/image7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3.png"/><Relationship Id="rId5" Type="http://schemas.openxmlformats.org/officeDocument/2006/relationships/image" Target="../media/image11.png"/><Relationship Id="rId4" Type="http://schemas.openxmlformats.org/officeDocument/2006/relationships/image" Target="../media/image7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5.png"/><Relationship Id="rId5" Type="http://schemas.openxmlformats.org/officeDocument/2006/relationships/image" Target="../media/image11.png"/><Relationship Id="rId4" Type="http://schemas.openxmlformats.org/officeDocument/2006/relationships/image" Target="../media/image7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7.png"/><Relationship Id="rId5" Type="http://schemas.openxmlformats.org/officeDocument/2006/relationships/image" Target="../media/image11.png"/><Relationship Id="rId4" Type="http://schemas.openxmlformats.org/officeDocument/2006/relationships/image" Target="../media/image7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9.png"/><Relationship Id="rId5" Type="http://schemas.openxmlformats.org/officeDocument/2006/relationships/image" Target="../media/image11.png"/><Relationship Id="rId4" Type="http://schemas.openxmlformats.org/officeDocument/2006/relationships/image" Target="../media/image7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0.png"/><Relationship Id="rId5" Type="http://schemas.openxmlformats.org/officeDocument/2006/relationships/image" Target="../media/image11.png"/><Relationship Id="rId4" Type="http://schemas.openxmlformats.org/officeDocument/2006/relationships/image" Target="../media/image7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2.png"/><Relationship Id="rId5" Type="http://schemas.openxmlformats.org/officeDocument/2006/relationships/image" Target="../media/image11.png"/><Relationship Id="rId4" Type="http://schemas.openxmlformats.org/officeDocument/2006/relationships/image" Target="../media/image7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57F92213-55B3-4750-88F4-5771BAD7382D}"/>
              </a:ext>
            </a:extLst>
          </p:cNvPr>
          <p:cNvGrpSpPr/>
          <p:nvPr/>
        </p:nvGrpSpPr>
        <p:grpSpPr>
          <a:xfrm>
            <a:off x="3746652" y="97423"/>
            <a:ext cx="4415461" cy="461665"/>
            <a:chOff x="477850" y="1505359"/>
            <a:chExt cx="6169871" cy="612325"/>
          </a:xfrm>
        </p:grpSpPr>
        <p:sp>
          <p:nvSpPr>
            <p:cNvPr id="11" name="Arrow: Pentagon 10">
              <a:extLst>
                <a:ext uri="{FF2B5EF4-FFF2-40B4-BE49-F238E27FC236}">
                  <a16:creationId xmlns:a16="http://schemas.microsoft.com/office/drawing/2014/main" id="{9B1DDFF0-2B93-4B59-A142-13C5D925F4E3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0757FAA-25E2-49F7-AFBE-EF22E8617094}"/>
                </a:ext>
              </a:extLst>
            </p:cNvPr>
            <p:cNvSpPr txBox="1"/>
            <p:nvPr/>
          </p:nvSpPr>
          <p:spPr>
            <a:xfrm>
              <a:off x="739857" y="1505359"/>
              <a:ext cx="5907864" cy="6123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 dirty="0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➌</a:t>
              </a:r>
              <a:r>
                <a:rPr lang="vi-VN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Bài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tập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rèn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luyện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SGK</a:t>
              </a:r>
              <a:endParaRPr lang="vi-VN" sz="2400" b="1" dirty="0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itle 1">
                <a:extLst>
                  <a:ext uri="{FF2B5EF4-FFF2-40B4-BE49-F238E27FC236}">
                    <a16:creationId xmlns:a16="http://schemas.microsoft.com/office/drawing/2014/main" id="{34AEEAD4-F0E3-4F5B-AFE8-AD5AC0C0517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59858" y="551220"/>
                <a:ext cx="11989406" cy="1738303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  <a:alpha val="44000"/>
                </a:schemeClr>
              </a:solidFill>
              <a:ln>
                <a:solidFill>
                  <a:srgbClr val="FF0000"/>
                </a:solidFill>
              </a:ln>
            </p:spPr>
            <p:txBody>
              <a:bodyPr/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000" kern="1200">
                    <a:solidFill>
                      <a:srgbClr val="C00000"/>
                    </a:solidFill>
                    <a:latin typeface="Aarial"/>
                    <a:ea typeface="+mj-ea"/>
                    <a:cs typeface="+mj-cs"/>
                  </a:defRPr>
                </a:lvl1pPr>
              </a:lstStyle>
              <a:p>
                <a:pPr>
                  <a:lnSpc>
                    <a:spcPct val="112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n-US" sz="32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    </a:t>
                </a:r>
                <a:r>
                  <a:rPr lang="en-US" sz="3200" b="1" dirty="0" err="1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Bài</a:t>
                </a:r>
                <a:r>
                  <a:rPr lang="en-US" sz="32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1</a:t>
                </a:r>
                <a:r>
                  <a:rPr lang="vi-VN" sz="32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:</a:t>
                </a:r>
                <a:r>
                  <a:rPr lang="en-US" sz="3200" dirty="0"/>
                  <a:t>Cho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3200">
                        <a:latin typeface="Cambria Math" panose="02040503050406030204" pitchFamily="18" charset="0"/>
                      </a:rPr>
                      <m:t>cos</m:t>
                    </m:r>
                    <m:r>
                      <a:rPr lang="en-US" sz="3200" i="1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sz="320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2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US" sz="3200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sz="3200" dirty="0"/>
                  <a:t> </a:t>
                </a:r>
                <a:r>
                  <a:rPr lang="en-US" sz="3200" dirty="0" err="1"/>
                  <a:t>với</a:t>
                </a:r>
                <a:r>
                  <a:rPr lang="en-US" sz="3200" dirty="0"/>
                  <a:t> </a:t>
                </a:r>
                <a14:m>
                  <m:oMath xmlns:m="http://schemas.openxmlformats.org/officeDocument/2006/math">
                    <m:r>
                      <a:rPr lang="en-US" sz="3200">
                        <a:latin typeface="Cambria Math" panose="02040503050406030204" pitchFamily="18" charset="0"/>
                      </a:rPr>
                      <m:t>0&lt;</m:t>
                    </m:r>
                    <m:r>
                      <a:rPr lang="en-US" sz="3200" i="1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sz="3200">
                        <a:latin typeface="Cambria Math" panose="02040503050406030204" pitchFamily="18" charset="0"/>
                      </a:rPr>
                      <m:t>&lt;</m:t>
                    </m:r>
                    <m:f>
                      <m:fPr>
                        <m:ctrlPr>
                          <a:rPr lang="en-US" sz="32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US" sz="320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3200" dirty="0"/>
                  <a:t>. </a:t>
                </a:r>
              </a:p>
              <a:p>
                <a:pPr>
                  <a:lnSpc>
                    <a:spcPct val="112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n-US" sz="3200" dirty="0"/>
                  <a:t>                </a:t>
                </a:r>
                <a:r>
                  <a:rPr lang="en-US" sz="3200" dirty="0" err="1"/>
                  <a:t>Tính</a:t>
                </a:r>
                <a:r>
                  <a:rPr lang="en-US" sz="3200" dirty="0"/>
                  <a:t>: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3200">
                        <a:latin typeface="Cambria Math" panose="02040503050406030204" pitchFamily="18" charset="0"/>
                      </a:rPr>
                      <m:t>sin</m:t>
                    </m:r>
                    <m:d>
                      <m:dPr>
                        <m:ctrlPr>
                          <a:rPr lang="en-US" sz="32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sz="3200">
                            <a:latin typeface="Cambria Math" panose="020405030504060302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lang="en-US" sz="32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3200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3200">
                                <a:latin typeface="Cambria Math" panose="02040503050406030204" pitchFamily="18" charset="0"/>
                              </a:rPr>
                              <m:t>6</m:t>
                            </m:r>
                          </m:den>
                        </m:f>
                      </m:e>
                    </m:d>
                    <m:r>
                      <a:rPr lang="en-US" sz="3200">
                        <a:latin typeface="Cambria Math" panose="02040503050406030204" pitchFamily="18" charset="0"/>
                      </a:rPr>
                      <m:t>,</m:t>
                    </m:r>
                    <m:r>
                      <m:rPr>
                        <m:sty m:val="p"/>
                      </m:rPr>
                      <a:rPr lang="en-US" sz="3200">
                        <a:latin typeface="Cambria Math" panose="02040503050406030204" pitchFamily="18" charset="0"/>
                      </a:rPr>
                      <m:t>cos</m:t>
                    </m:r>
                    <m:d>
                      <m:dPr>
                        <m:ctrlPr>
                          <a:rPr lang="en-US" sz="32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32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3200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3200">
                                <a:latin typeface="Cambria Math" panose="02040503050406030204" pitchFamily="18" charset="0"/>
                              </a:rPr>
                              <m:t>3</m:t>
                            </m:r>
                          </m:den>
                        </m:f>
                      </m:e>
                    </m:d>
                    <m:r>
                      <a:rPr lang="en-US" sz="3200">
                        <a:latin typeface="Cambria Math" panose="02040503050406030204" pitchFamily="18" charset="0"/>
                      </a:rPr>
                      <m:t>,</m:t>
                    </m:r>
                    <m:r>
                      <m:rPr>
                        <m:sty m:val="p"/>
                      </m:rPr>
                      <a:rPr lang="en-US" sz="3200">
                        <a:latin typeface="Cambria Math" panose="02040503050406030204" pitchFamily="18" charset="0"/>
                      </a:rPr>
                      <m:t>tan</m:t>
                    </m:r>
                    <m:d>
                      <m:dPr>
                        <m:ctrlPr>
                          <a:rPr lang="en-US" sz="32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sz="3200">
                            <a:latin typeface="Cambria Math" panose="020405030504060302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lang="en-US" sz="32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3200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3200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e>
                    </m:d>
                  </m:oMath>
                </a14:m>
                <a:endParaRPr lang="en-US" sz="3200" dirty="0"/>
              </a:p>
              <a:p>
                <a:pPr lvl="0">
                  <a:lnSpc>
                    <a:spcPct val="112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n-US" sz="32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endParaRPr lang="en-US" sz="3200" dirty="0">
                  <a:solidFill>
                    <a:srgbClr val="000099"/>
                  </a:solidFill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3" name="Title 1">
                <a:extLst>
                  <a:ext uri="{FF2B5EF4-FFF2-40B4-BE49-F238E27FC236}">
                    <a16:creationId xmlns:a16="http://schemas.microsoft.com/office/drawing/2014/main" id="{34AEEAD4-F0E3-4F5B-AFE8-AD5AC0C051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9858" y="551220"/>
                <a:ext cx="11989406" cy="1738303"/>
              </a:xfrm>
              <a:prstGeom prst="rect">
                <a:avLst/>
              </a:prstGeom>
              <a:blipFill>
                <a:blip r:embed="rId2"/>
                <a:stretch>
                  <a:fillRect b="-6597"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5" name="Graphic 14" descr="Open folder">
            <a:extLst>
              <a:ext uri="{FF2B5EF4-FFF2-40B4-BE49-F238E27FC236}">
                <a16:creationId xmlns:a16="http://schemas.microsoft.com/office/drawing/2014/main" id="{94D711AB-E568-41DA-ACFC-45D27F19D1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74562" y="802553"/>
            <a:ext cx="478318" cy="478318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1D5A35E6-1F08-4448-924B-DAE835443F1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59858" y="2289523"/>
                <a:ext cx="11989406" cy="4322944"/>
              </a:xfrm>
              <a:prstGeom prst="rect">
                <a:avLst/>
              </a:prstGeom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sz="2800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sz="2800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Lời</a:t>
                </a:r>
                <a:r>
                  <a:rPr lang="en-US" sz="2800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sz="2800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giải</a:t>
                </a:r>
                <a:endParaRPr lang="en-US" sz="2800" b="1" dirty="0">
                  <a:solidFill>
                    <a:srgbClr val="0000FF"/>
                  </a:solidFill>
                  <a:ea typeface="Times New Roman" panose="02020603050405020304" pitchFamily="18" charset="0"/>
                </a:endParaRPr>
              </a:p>
              <a:p>
                <a:r>
                  <a:rPr lang="en-US" sz="2800" dirty="0"/>
                  <a:t>Ta </a:t>
                </a:r>
                <a:r>
                  <a:rPr lang="en-US" sz="2800" dirty="0" err="1"/>
                  <a:t>có</a:t>
                </a:r>
                <a:r>
                  <a:rPr lang="en-US" sz="2800" dirty="0"/>
                  <a:t>: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2800">
                            <a:latin typeface="Cambria Math" panose="02040503050406030204" pitchFamily="18" charset="0"/>
                          </a:rPr>
                          <m:t>cos</m:t>
                        </m:r>
                      </m:e>
                      <m:sup>
                        <m:r>
                          <a:rPr lang="en-US" sz="280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2800" i="1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US" sz="28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2800">
                            <a:latin typeface="Cambria Math" panose="02040503050406030204" pitchFamily="18" charset="0"/>
                          </a:rPr>
                          <m:t>sin</m:t>
                        </m:r>
                      </m:e>
                      <m:sup>
                        <m:r>
                          <a:rPr lang="en-US" sz="280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=1⇒</m:t>
                    </m:r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sin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=±</m:t>
                    </m:r>
                    <m:f>
                      <m:fPr>
                        <m:ctrlPr>
                          <a:rPr lang="en-US" sz="2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>
                            <a:latin typeface="Cambria Math" panose="02040503050406030204" pitchFamily="18" charset="0"/>
                          </a:rPr>
                          <m:t>4</m:t>
                        </m:r>
                      </m:num>
                      <m:den>
                        <m:r>
                          <a:rPr lang="en-US" sz="2800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a14:m>
                <a:endParaRPr lang="en-US" sz="2800" dirty="0"/>
              </a:p>
              <a:p>
                <a:r>
                  <a:rPr lang="en-US" sz="2800" dirty="0"/>
                  <a:t>Do </a:t>
                </a:r>
                <a14:m>
                  <m:oMath xmlns:m="http://schemas.openxmlformats.org/officeDocument/2006/math">
                    <m:r>
                      <a:rPr lang="en-US" sz="2800">
                        <a:latin typeface="Cambria Math" panose="02040503050406030204" pitchFamily="18" charset="0"/>
                      </a:rPr>
                      <m:t>0&lt;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&lt;</m:t>
                    </m:r>
                    <m:f>
                      <m:fPr>
                        <m:ctrlPr>
                          <a:rPr lang="en-US" sz="2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US" sz="280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sz="2800">
                        <a:latin typeface="Cambria Math" panose="02040503050406030204" pitchFamily="18" charset="0"/>
                      </a:rPr>
                      <m:t>⇔</m:t>
                    </m:r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sin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>
                            <a:latin typeface="Cambria Math" panose="02040503050406030204" pitchFamily="18" charset="0"/>
                          </a:rPr>
                          <m:t>4</m:t>
                        </m:r>
                      </m:num>
                      <m:den>
                        <m:r>
                          <a:rPr lang="en-US" sz="2800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tan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sz="2800">
                            <a:latin typeface="Cambria Math" panose="02040503050406030204" pitchFamily="18" charset="0"/>
                          </a:rPr>
                          <m:t>sin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𝑎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sz="2800">
                            <a:latin typeface="Cambria Math" panose="02040503050406030204" pitchFamily="18" charset="0"/>
                          </a:rPr>
                          <m:t>cos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𝑎</m:t>
                        </m:r>
                      </m:den>
                    </m:f>
                    <m:r>
                      <a:rPr lang="en-US" sz="280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>
                            <a:latin typeface="Cambria Math" panose="02040503050406030204" pitchFamily="18" charset="0"/>
                          </a:rPr>
                          <m:t>4</m:t>
                        </m:r>
                      </m:num>
                      <m:den>
                        <m:r>
                          <a:rPr lang="en-US" sz="280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endParaRPr lang="en-US" sz="2800" dirty="0"/>
              </a:p>
              <a:p>
                <a14:m>
                  <m:oMath xmlns:m="http://schemas.openxmlformats.org/officeDocument/2006/math">
                    <m:m>
                      <m:mPr>
                        <m:plcHide m:val="on"/>
                        <m:mcs>
                          <m:mc>
                            <m:mcPr>
                              <m:count m:val="2"/>
                              <m:mcJc m:val="center"/>
                            </m:mcPr>
                          </m:mc>
                        </m:mcs>
                        <m:ctrlPr>
                          <a:rPr lang="en-US" sz="2800" i="1" smtClean="0">
                            <a:latin typeface="Cambria Math" panose="02040503050406030204" pitchFamily="18" charset="0"/>
                          </a:rPr>
                        </m:ctrlPr>
                      </m:mPr>
                      <m:mr>
                        <m:e/>
                        <m:e>
                          <m:r>
                            <m:rPr>
                              <m:sty m:val="p"/>
                            </m:rPr>
                            <a:rPr lang="en-US" sz="2800">
                              <a:latin typeface="Cambria Math" panose="02040503050406030204" pitchFamily="18" charset="0"/>
                            </a:rPr>
                            <m:t>sin</m:t>
                          </m:r>
                          <m:d>
                            <m:dPr>
                              <m:ctrlPr>
                                <a:rPr lang="en-US" sz="28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  <m:r>
                                <a:rPr lang="en-US" sz="280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𝜋</m:t>
                                  </m:r>
                                </m:num>
                                <m:den>
                                  <m:r>
                                    <a:rPr lang="en-US" sz="2800">
                                      <a:latin typeface="Cambria Math" panose="02040503050406030204" pitchFamily="18" charset="0"/>
                                    </a:rPr>
                                    <m:t>6</m:t>
                                  </m:r>
                                </m:den>
                              </m:f>
                            </m:e>
                          </m:d>
                          <m:r>
                            <a:rPr lang="en-US" sz="2800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m:rPr>
                              <m:sty m:val="p"/>
                            </m:rPr>
                            <a:rPr lang="en-US" sz="2800">
                              <a:latin typeface="Cambria Math" panose="02040503050406030204" pitchFamily="18" charset="0"/>
                            </a:rPr>
                            <m:t>sin</m:t>
                          </m:r>
                          <m:r>
                            <a:rPr lang="en-US" sz="280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n-US" sz="2800">
                              <a:latin typeface="Cambria Math" panose="02040503050406030204" pitchFamily="18" charset="0"/>
                            </a:rPr>
                            <m:t>⋅</m:t>
                          </m:r>
                          <m:r>
                            <m:rPr>
                              <m:sty m:val="p"/>
                            </m:rPr>
                            <a:rPr lang="en-US" sz="2800">
                              <a:latin typeface="Cambria Math" panose="02040503050406030204" pitchFamily="18" charset="0"/>
                            </a:rPr>
                            <m:t>cos</m:t>
                          </m:r>
                          <m:f>
                            <m:fPr>
                              <m:ctrlPr>
                                <a:rPr lang="en-US" sz="28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𝜋</m:t>
                              </m:r>
                            </m:num>
                            <m:den>
                              <m:r>
                                <a:rPr lang="en-US" sz="2800">
                                  <a:latin typeface="Cambria Math" panose="02040503050406030204" pitchFamily="18" charset="0"/>
                                </a:rPr>
                                <m:t>6</m:t>
                              </m:r>
                            </m:den>
                          </m:f>
                          <m:r>
                            <a:rPr lang="en-US" sz="280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m:rPr>
                              <m:sty m:val="p"/>
                            </m:rPr>
                            <a:rPr lang="en-US" sz="2800">
                              <a:latin typeface="Cambria Math" panose="02040503050406030204" pitchFamily="18" charset="0"/>
                            </a:rPr>
                            <m:t>cos</m:t>
                          </m:r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n-US" sz="2800">
                              <a:latin typeface="Cambria Math" panose="02040503050406030204" pitchFamily="18" charset="0"/>
                            </a:rPr>
                            <m:t>⋅</m:t>
                          </m:r>
                          <m:r>
                            <m:rPr>
                              <m:sty m:val="p"/>
                            </m:rPr>
                            <a:rPr lang="en-US" sz="2800">
                              <a:latin typeface="Cambria Math" panose="02040503050406030204" pitchFamily="18" charset="0"/>
                            </a:rPr>
                            <m:t>sin</m:t>
                          </m:r>
                          <m:f>
                            <m:fPr>
                              <m:ctrlPr>
                                <a:rPr lang="en-US" sz="28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𝜋</m:t>
                              </m:r>
                            </m:num>
                            <m:den>
                              <m:r>
                                <a:rPr lang="en-US" sz="2800">
                                  <a:latin typeface="Cambria Math" panose="02040503050406030204" pitchFamily="18" charset="0"/>
                                </a:rPr>
                                <m:t>6</m:t>
                              </m:r>
                            </m:den>
                          </m:f>
                          <m:r>
                            <a:rPr lang="en-US" sz="2800">
                              <a:latin typeface="Cambria Math" panose="02040503050406030204" pitchFamily="18" charset="0"/>
                            </a:rPr>
                            <m:t>=</m:t>
                          </m:r>
                          <m:f>
                            <m:fPr>
                              <m:ctrlPr>
                                <a:rPr lang="en-US" sz="28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80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num>
                            <m:den>
                              <m:r>
                                <a:rPr lang="en-US" sz="2800"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den>
                          </m:f>
                          <m:r>
                            <a:rPr lang="en-US" sz="2800">
                              <a:latin typeface="Cambria Math" panose="02040503050406030204" pitchFamily="18" charset="0"/>
                            </a:rPr>
                            <m:t>⋅</m:t>
                          </m:r>
                          <m:f>
                            <m:fPr>
                              <m:ctrlPr>
                                <a:rPr lang="en-US" sz="28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ad>
                                <m:radPr>
                                  <m:degHide m:val="on"/>
                                  <m:ctrlP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sz="2800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e>
                              </m:rad>
                            </m:num>
                            <m:den>
                              <m:r>
                                <a:rPr lang="en-US" sz="280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r>
                            <a:rPr lang="en-US" sz="2800">
                              <a:latin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en-US" sz="28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80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num>
                            <m:den>
                              <m:r>
                                <a:rPr lang="en-US" sz="2800"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den>
                          </m:f>
                          <m:r>
                            <a:rPr lang="en-US" sz="2800">
                              <a:latin typeface="Cambria Math" panose="02040503050406030204" pitchFamily="18" charset="0"/>
                            </a:rPr>
                            <m:t>⋅</m:t>
                          </m:r>
                          <m:f>
                            <m:fPr>
                              <m:ctrlPr>
                                <a:rPr lang="en-US" sz="28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80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sz="280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r>
                            <a:rPr lang="en-US" sz="2800">
                              <a:latin typeface="Cambria Math" panose="02040503050406030204" pitchFamily="18" charset="0"/>
                            </a:rPr>
                            <m:t>=</m:t>
                          </m:r>
                          <m:f>
                            <m:fPr>
                              <m:ctrlPr>
                                <a:rPr lang="en-US" sz="28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800">
                                  <a:latin typeface="Cambria Math" panose="02040503050406030204" pitchFamily="18" charset="0"/>
                                </a:rPr>
                                <m:t>3+4</m:t>
                              </m:r>
                              <m:rad>
                                <m:radPr>
                                  <m:degHide m:val="on"/>
                                  <m:ctrlP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sz="2800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e>
                              </m:rad>
                            </m:num>
                            <m:den>
                              <m:r>
                                <a:rPr lang="en-US" sz="2800">
                                  <a:latin typeface="Cambria Math" panose="02040503050406030204" pitchFamily="18" charset="0"/>
                                </a:rPr>
                                <m:t>10</m:t>
                              </m:r>
                            </m:den>
                          </m:f>
                        </m:e>
                      </m:mr>
                      <m:mr>
                        <m:e/>
                        <m:e>
                          <m:r>
                            <m:rPr>
                              <m:sty m:val="p"/>
                            </m:rPr>
                            <a:rPr lang="en-US" sz="2800">
                              <a:latin typeface="Cambria Math" panose="02040503050406030204" pitchFamily="18" charset="0"/>
                            </a:rPr>
                            <m:t>cos</m:t>
                          </m:r>
                          <m:d>
                            <m:dPr>
                              <m:ctrlPr>
                                <a:rPr lang="en-US" sz="28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𝜋</m:t>
                                  </m:r>
                                </m:num>
                                <m:den>
                                  <m:r>
                                    <a:rPr lang="en-US" sz="2800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den>
                              </m:f>
                            </m:e>
                          </m:d>
                          <m:r>
                            <a:rPr lang="en-US" sz="2800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m:rPr>
                              <m:sty m:val="p"/>
                            </m:rPr>
                            <a:rPr lang="en-US" sz="2800">
                              <a:latin typeface="Cambria Math" panose="02040503050406030204" pitchFamily="18" charset="0"/>
                            </a:rPr>
                            <m:t>cos</m:t>
                          </m:r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n-US" sz="2800">
                              <a:latin typeface="Cambria Math" panose="02040503050406030204" pitchFamily="18" charset="0"/>
                            </a:rPr>
                            <m:t>⋅</m:t>
                          </m:r>
                          <m:r>
                            <m:rPr>
                              <m:sty m:val="p"/>
                            </m:rPr>
                            <a:rPr lang="en-US" sz="2800">
                              <a:latin typeface="Cambria Math" panose="02040503050406030204" pitchFamily="18" charset="0"/>
                            </a:rPr>
                            <m:t>cos</m:t>
                          </m:r>
                          <m:f>
                            <m:fPr>
                              <m:ctrlPr>
                                <a:rPr lang="en-US" sz="28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𝜋</m:t>
                              </m:r>
                            </m:num>
                            <m:den>
                              <m:r>
                                <a:rPr lang="en-US" sz="280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den>
                          </m:f>
                          <m:r>
                            <a:rPr lang="en-US" sz="280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m:rPr>
                              <m:sty m:val="p"/>
                            </m:rPr>
                            <a:rPr lang="en-US" sz="2800">
                              <a:latin typeface="Cambria Math" panose="02040503050406030204" pitchFamily="18" charset="0"/>
                            </a:rPr>
                            <m:t>sin</m:t>
                          </m:r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n-US" sz="2800">
                              <a:latin typeface="Cambria Math" panose="02040503050406030204" pitchFamily="18" charset="0"/>
                            </a:rPr>
                            <m:t>⋅</m:t>
                          </m:r>
                          <m:r>
                            <m:rPr>
                              <m:sty m:val="p"/>
                            </m:rPr>
                            <a:rPr lang="en-US" sz="2800">
                              <a:latin typeface="Cambria Math" panose="02040503050406030204" pitchFamily="18" charset="0"/>
                            </a:rPr>
                            <m:t>sin</m:t>
                          </m:r>
                          <m:f>
                            <m:fPr>
                              <m:ctrlPr>
                                <a:rPr lang="en-US" sz="28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𝜋</m:t>
                              </m:r>
                            </m:num>
                            <m:den>
                              <m:r>
                                <a:rPr lang="en-US" sz="280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den>
                          </m:f>
                          <m:r>
                            <a:rPr lang="en-US" sz="2800">
                              <a:latin typeface="Cambria Math" panose="02040503050406030204" pitchFamily="18" charset="0"/>
                            </a:rPr>
                            <m:t>=</m:t>
                          </m:r>
                          <m:f>
                            <m:fPr>
                              <m:ctrlPr>
                                <a:rPr lang="en-US" sz="28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80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num>
                            <m:den>
                              <m:r>
                                <a:rPr lang="en-US" sz="2800"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den>
                          </m:f>
                          <m:r>
                            <a:rPr lang="en-US" sz="2800">
                              <a:latin typeface="Cambria Math" panose="02040503050406030204" pitchFamily="18" charset="0"/>
                            </a:rPr>
                            <m:t>⋅</m:t>
                          </m:r>
                          <m:f>
                            <m:fPr>
                              <m:ctrlPr>
                                <a:rPr lang="en-US" sz="28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80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sz="280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r>
                            <a:rPr lang="en-US" sz="2800">
                              <a:latin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en-US" sz="28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80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num>
                            <m:den>
                              <m:r>
                                <a:rPr lang="en-US" sz="2800"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den>
                          </m:f>
                          <m:r>
                            <a:rPr lang="en-US" sz="2800">
                              <a:latin typeface="Cambria Math" panose="02040503050406030204" pitchFamily="18" charset="0"/>
                            </a:rPr>
                            <m:t>⋅</m:t>
                          </m:r>
                          <m:f>
                            <m:fPr>
                              <m:ctrlPr>
                                <a:rPr lang="en-US" sz="28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ad>
                                <m:radPr>
                                  <m:degHide m:val="on"/>
                                  <m:ctrlP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sz="2800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e>
                              </m:rad>
                            </m:num>
                            <m:den>
                              <m:r>
                                <a:rPr lang="en-US" sz="280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r>
                            <a:rPr lang="en-US" sz="2800">
                              <a:latin typeface="Cambria Math" panose="02040503050406030204" pitchFamily="18" charset="0"/>
                            </a:rPr>
                            <m:t>=</m:t>
                          </m:r>
                          <m:f>
                            <m:fPr>
                              <m:ctrlPr>
                                <a:rPr lang="en-US" sz="28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800">
                                  <a:latin typeface="Cambria Math" panose="02040503050406030204" pitchFamily="18" charset="0"/>
                                </a:rPr>
                                <m:t>3+4</m:t>
                              </m:r>
                              <m:rad>
                                <m:radPr>
                                  <m:degHide m:val="on"/>
                                  <m:ctrlP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sz="2800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e>
                              </m:rad>
                            </m:num>
                            <m:den>
                              <m:r>
                                <a:rPr lang="en-US" sz="2800">
                                  <a:latin typeface="Cambria Math" panose="02040503050406030204" pitchFamily="18" charset="0"/>
                                </a:rPr>
                                <m:t>10</m:t>
                              </m:r>
                            </m:den>
                          </m:f>
                        </m:e>
                      </m:mr>
                      <m:mr>
                        <m:e/>
                        <m:e>
                          <m:r>
                            <m:rPr>
                              <m:sty m:val="p"/>
                            </m:rPr>
                            <a:rPr lang="en-US" sz="2800">
                              <a:latin typeface="Cambria Math" panose="02040503050406030204" pitchFamily="18" charset="0"/>
                            </a:rPr>
                            <m:t>tan</m:t>
                          </m:r>
                          <m:d>
                            <m:dPr>
                              <m:ctrlPr>
                                <a:rPr lang="en-US" sz="28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  <m:r>
                                <a:rPr lang="en-US" sz="280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𝜋</m:t>
                                  </m:r>
                                </m:num>
                                <m:den>
                                  <m:r>
                                    <a:rPr lang="en-US" sz="2800">
                                      <a:latin typeface="Cambria Math" panose="02040503050406030204" pitchFamily="18" charset="0"/>
                                    </a:rPr>
                                    <m:t>4</m:t>
                                  </m:r>
                                </m:den>
                              </m:f>
                            </m:e>
                          </m:d>
                          <m:r>
                            <a:rPr lang="en-US" sz="2800">
                              <a:latin typeface="Cambria Math" panose="02040503050406030204" pitchFamily="18" charset="0"/>
                            </a:rPr>
                            <m:t>=</m:t>
                          </m:r>
                          <m:f>
                            <m:fPr>
                              <m:ctrlPr>
                                <a:rPr lang="en-US" sz="28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m:rPr>
                                  <m:sty m:val="p"/>
                                </m:rPr>
                                <a:rPr lang="en-US" sz="2800">
                                  <a:latin typeface="Cambria Math" panose="02040503050406030204" pitchFamily="18" charset="0"/>
                                </a:rPr>
                                <m:t>tan</m:t>
                              </m:r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  <m:r>
                                <a:rPr lang="en-US" sz="280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m:rPr>
                                  <m:sty m:val="p"/>
                                </m:rPr>
                                <a:rPr lang="en-US" sz="2800">
                                  <a:latin typeface="Cambria Math" panose="02040503050406030204" pitchFamily="18" charset="0"/>
                                </a:rPr>
                                <m:t>tan</m:t>
                              </m:r>
                              <m:f>
                                <m:fPr>
                                  <m:ctrlP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𝜋</m:t>
                                  </m:r>
                                </m:num>
                                <m:den>
                                  <m:r>
                                    <a:rPr lang="en-US" sz="2800">
                                      <a:latin typeface="Cambria Math" panose="02040503050406030204" pitchFamily="18" charset="0"/>
                                    </a:rPr>
                                    <m:t>4</m:t>
                                  </m:r>
                                </m:den>
                              </m:f>
                            </m:num>
                            <m:den>
                              <m:r>
                                <a:rPr lang="en-US" sz="280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m:rPr>
                                  <m:sty m:val="p"/>
                                </m:rPr>
                                <a:rPr lang="en-US" sz="2800">
                                  <a:latin typeface="Cambria Math" panose="02040503050406030204" pitchFamily="18" charset="0"/>
                                </a:rPr>
                                <m:t>tan</m:t>
                              </m:r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  <m:r>
                                <a:rPr lang="en-US" sz="2800">
                                  <a:latin typeface="Cambria Math" panose="02040503050406030204" pitchFamily="18" charset="0"/>
                                </a:rPr>
                                <m:t>⋅</m:t>
                              </m:r>
                              <m:r>
                                <m:rPr>
                                  <m:sty m:val="p"/>
                                </m:rPr>
                                <a:rPr lang="en-US" sz="2800">
                                  <a:latin typeface="Cambria Math" panose="02040503050406030204" pitchFamily="18" charset="0"/>
                                </a:rPr>
                                <m:t>tan</m:t>
                              </m:r>
                              <m:f>
                                <m:fPr>
                                  <m:ctrlP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𝜋</m:t>
                                  </m:r>
                                </m:num>
                                <m:den>
                                  <m:r>
                                    <a:rPr lang="en-US" sz="2800">
                                      <a:latin typeface="Cambria Math" panose="02040503050406030204" pitchFamily="18" charset="0"/>
                                    </a:rPr>
                                    <m:t>4</m:t>
                                  </m:r>
                                </m:den>
                              </m:f>
                            </m:den>
                          </m:f>
                          <m:r>
                            <a:rPr lang="en-US" sz="2800">
                              <a:latin typeface="Cambria Math" panose="02040503050406030204" pitchFamily="18" charset="0"/>
                            </a:rPr>
                            <m:t>=</m:t>
                          </m:r>
                          <m:f>
                            <m:fPr>
                              <m:ctrlPr>
                                <a:rPr lang="en-US" sz="28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f>
                                <m:fPr>
                                  <m:ctrlP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800">
                                      <a:latin typeface="Cambria Math" panose="02040503050406030204" pitchFamily="18" charset="0"/>
                                    </a:rPr>
                                    <m:t>4</m:t>
                                  </m:r>
                                </m:num>
                                <m:den>
                                  <m:r>
                                    <a:rPr lang="en-US" sz="2800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den>
                              </m:f>
                              <m:r>
                                <a:rPr lang="en-US" sz="2800"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num>
                            <m:den>
                              <m:r>
                                <a:rPr lang="en-US" sz="280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800">
                                      <a:latin typeface="Cambria Math" panose="02040503050406030204" pitchFamily="18" charset="0"/>
                                    </a:rPr>
                                    <m:t>4</m:t>
                                  </m:r>
                                </m:num>
                                <m:den>
                                  <m:r>
                                    <a:rPr lang="en-US" sz="2800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den>
                              </m:f>
                            </m:den>
                          </m:f>
                          <m:r>
                            <a:rPr lang="en-US" sz="2800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800">
                              <a:latin typeface="Cambria Math" panose="02040503050406030204" pitchFamily="18" charset="0"/>
                            </a:rPr>
                            <m:t>7</m:t>
                          </m:r>
                        </m:e>
                      </m:mr>
                    </m:m>
                  </m:oMath>
                </a14:m>
                <a:r>
                  <a:rPr lang="en-US" sz="2800" b="1" dirty="0">
                    <a:solidFill>
                      <a:srgbClr val="1F3763"/>
                    </a:solidFill>
                    <a:ea typeface="Calibri" panose="020F0502020204030204" pitchFamily="34" charset="0"/>
                  </a:rPr>
                  <a:t>	</a:t>
                </a:r>
                <a:endParaRPr lang="en-US" sz="2800" b="1" dirty="0">
                  <a:solidFill>
                    <a:srgbClr val="1F3763"/>
                  </a:solidFill>
                  <a:latin typeface="Calibri Light" panose="020F0302020204030204" pitchFamily="34" charset="0"/>
                  <a:ea typeface="Times New Roman" panose="02020603050405020304" pitchFamily="18" charset="0"/>
                </a:endParaRPr>
              </a:p>
              <a:p>
                <a:pPr marL="0" marR="0" algn="just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</a:pPr>
                <a:endParaRPr lang="en-US" sz="2400" dirty="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1D5A35E6-1F08-4448-924B-DAE835443F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9858" y="2289523"/>
                <a:ext cx="11989406" cy="4322944"/>
              </a:xfrm>
              <a:prstGeom prst="rect">
                <a:avLst/>
              </a:prstGeom>
              <a:blipFill>
                <a:blip r:embed="rId5"/>
                <a:stretch>
                  <a:fillRect l="-863" t="-2391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020563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57F92213-55B3-4750-88F4-5771BAD7382D}"/>
              </a:ext>
            </a:extLst>
          </p:cNvPr>
          <p:cNvGrpSpPr/>
          <p:nvPr/>
        </p:nvGrpSpPr>
        <p:grpSpPr>
          <a:xfrm>
            <a:off x="3746652" y="97423"/>
            <a:ext cx="4415461" cy="461665"/>
            <a:chOff x="477850" y="1505359"/>
            <a:chExt cx="6169871" cy="612325"/>
          </a:xfrm>
        </p:grpSpPr>
        <p:sp>
          <p:nvSpPr>
            <p:cNvPr id="11" name="Arrow: Pentagon 10">
              <a:extLst>
                <a:ext uri="{FF2B5EF4-FFF2-40B4-BE49-F238E27FC236}">
                  <a16:creationId xmlns:a16="http://schemas.microsoft.com/office/drawing/2014/main" id="{9B1DDFF0-2B93-4B59-A142-13C5D925F4E3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0757FAA-25E2-49F7-AFBE-EF22E8617094}"/>
                </a:ext>
              </a:extLst>
            </p:cNvPr>
            <p:cNvSpPr txBox="1"/>
            <p:nvPr/>
          </p:nvSpPr>
          <p:spPr>
            <a:xfrm>
              <a:off x="739857" y="1505359"/>
              <a:ext cx="5907864" cy="6123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 dirty="0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➌</a:t>
              </a:r>
              <a:r>
                <a:rPr lang="vi-VN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Bài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tập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rèn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luyện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SGK</a:t>
              </a:r>
              <a:endParaRPr lang="vi-VN" sz="2400" b="1" dirty="0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itle 1">
                <a:extLst>
                  <a:ext uri="{FF2B5EF4-FFF2-40B4-BE49-F238E27FC236}">
                    <a16:creationId xmlns:a16="http://schemas.microsoft.com/office/drawing/2014/main" id="{34AEEAD4-F0E3-4F5B-AFE8-AD5AC0C0517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78908" y="692218"/>
                <a:ext cx="11853234" cy="1567051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  <a:alpha val="44000"/>
                </a:schemeClr>
              </a:solidFill>
              <a:ln>
                <a:solidFill>
                  <a:srgbClr val="FF0000"/>
                </a:solidFill>
              </a:ln>
            </p:spPr>
            <p:txBody>
              <a:bodyPr/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000" kern="1200">
                    <a:solidFill>
                      <a:srgbClr val="C00000"/>
                    </a:solidFill>
                    <a:latin typeface="Aarial"/>
                    <a:ea typeface="+mj-ea"/>
                    <a:cs typeface="+mj-cs"/>
                  </a:defRPr>
                </a:lvl1pPr>
              </a:lstStyle>
              <a:p>
                <a:r>
                  <a:rPr lang="en-US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    </a:t>
                </a:r>
                <a:r>
                  <a:rPr lang="en-US" sz="3000" b="1" dirty="0" err="1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Bài</a:t>
                </a:r>
                <a:r>
                  <a:rPr lang="en-US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2</a:t>
                </a:r>
                <a:r>
                  <a:rPr lang="vi-VN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:</a:t>
                </a:r>
                <a:r>
                  <a:rPr lang="en-US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/>
                  <a:t>Tính</a:t>
                </a:r>
                <a:endParaRPr lang="en-US" sz="2800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m>
                        <m:mPr>
                          <m:plcHide m:val="on"/>
                          <m:mcs>
                            <m:mc>
                              <m:mcPr>
                                <m:count m:val="2"/>
                                <m:mcJc m:val="center"/>
                              </m:mcPr>
                            </m:mc>
                          </m:mcs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mPr>
                        <m:mr>
                          <m:e/>
                          <m:e>
                            <m:r>
                              <m:rPr>
                                <m:sty m:val="p"/>
                              </m:rPr>
                              <a:rPr lang="en-US" sz="2800" i="0">
                                <a:latin typeface="Cambria Math" panose="02040503050406030204" pitchFamily="18" charset="0"/>
                              </a:rPr>
                              <m:t>A</m:t>
                            </m:r>
                            <m:r>
                              <a:rPr lang="en-US" sz="2800" i="0">
                                <a:latin typeface="Cambria Math" panose="02040503050406030204" pitchFamily="18" charset="0"/>
                              </a:rPr>
                              <m:t>=</m:t>
                            </m:r>
                            <m:r>
                              <m:rPr>
                                <m:sty m:val="p"/>
                              </m:rPr>
                              <a:rPr lang="en-US" sz="2800" i="0">
                                <a:latin typeface="Cambria Math" panose="02040503050406030204" pitchFamily="18" charset="0"/>
                              </a:rPr>
                              <m:t>sin</m:t>
                            </m:r>
                            <m:d>
                              <m:dPr>
                                <m:ctrlPr>
                                  <a:rPr lang="en-US" sz="28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m:rPr>
                                    <m:sty m:val="p"/>
                                  </m:rPr>
                                  <a:rPr lang="en-US" sz="2800" i="0">
                                    <a:latin typeface="Cambria Math" panose="02040503050406030204" pitchFamily="18" charset="0"/>
                                  </a:rPr>
                                  <m:t>a</m:t>
                                </m:r>
                                <m:r>
                                  <a:rPr lang="en-US" sz="2800" i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sSup>
                                  <m:sSupPr>
                                    <m:ctrlPr>
                                      <a:rPr lang="en-US" sz="28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800" i="0">
                                        <a:latin typeface="Cambria Math" panose="02040503050406030204" pitchFamily="18" charset="0"/>
                                      </a:rPr>
                                      <m:t>17</m:t>
                                    </m:r>
                                  </m:e>
                                  <m:sup>
                                    <m:r>
                                      <a:rPr lang="en-US" sz="2800" i="0">
                                        <a:latin typeface="Cambria Math" panose="02040503050406030204" pitchFamily="18" charset="0"/>
                                      </a:rPr>
                                      <m:t>∘</m:t>
                                    </m:r>
                                  </m:sup>
                                </m:sSup>
                              </m:e>
                            </m:d>
                            <m:r>
                              <m:rPr>
                                <m:sty m:val="p"/>
                              </m:rPr>
                              <a:rPr lang="en-US" sz="2800" i="0">
                                <a:latin typeface="Cambria Math" panose="02040503050406030204" pitchFamily="18" charset="0"/>
                              </a:rPr>
                              <m:t>cos</m:t>
                            </m:r>
                            <m:d>
                              <m:dPr>
                                <m:ctrlPr>
                                  <a:rPr lang="en-US" sz="28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m:rPr>
                                    <m:sty m:val="p"/>
                                  </m:rPr>
                                  <a:rPr lang="en-US" sz="2800" i="0">
                                    <a:latin typeface="Cambria Math" panose="02040503050406030204" pitchFamily="18" charset="0"/>
                                  </a:rPr>
                                  <m:t>a</m:t>
                                </m:r>
                                <m:r>
                                  <a:rPr lang="en-US" sz="2800" i="0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sSup>
                                  <m:sSupPr>
                                    <m:ctrlPr>
                                      <a:rPr lang="en-US" sz="28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800" i="0">
                                        <a:latin typeface="Cambria Math" panose="02040503050406030204" pitchFamily="18" charset="0"/>
                                      </a:rPr>
                                      <m:t>13</m:t>
                                    </m:r>
                                  </m:e>
                                  <m:sup>
                                    <m:r>
                                      <a:rPr lang="en-US" sz="2800" i="0">
                                        <a:latin typeface="Cambria Math" panose="02040503050406030204" pitchFamily="18" charset="0"/>
                                      </a:rPr>
                                      <m:t>∘</m:t>
                                    </m:r>
                                  </m:sup>
                                </m:sSup>
                              </m:e>
                            </m:d>
                            <m:r>
                              <a:rPr lang="en-US" sz="2800" i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m:rPr>
                                <m:sty m:val="p"/>
                              </m:rPr>
                              <a:rPr lang="en-US" sz="2800" i="0">
                                <a:latin typeface="Cambria Math" panose="02040503050406030204" pitchFamily="18" charset="0"/>
                              </a:rPr>
                              <m:t>sin</m:t>
                            </m:r>
                            <m:d>
                              <m:dPr>
                                <m:ctrlPr>
                                  <a:rPr lang="en-US" sz="28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m:rPr>
                                    <m:sty m:val="p"/>
                                  </m:rPr>
                                  <a:rPr lang="en-US" sz="2800" i="0">
                                    <a:latin typeface="Cambria Math" panose="02040503050406030204" pitchFamily="18" charset="0"/>
                                  </a:rPr>
                                  <m:t>a</m:t>
                                </m:r>
                                <m:r>
                                  <a:rPr lang="en-US" sz="2800" i="0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sSup>
                                  <m:sSupPr>
                                    <m:ctrlPr>
                                      <a:rPr lang="en-US" sz="28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800" i="0">
                                        <a:latin typeface="Cambria Math" panose="02040503050406030204" pitchFamily="18" charset="0"/>
                                      </a:rPr>
                                      <m:t>13</m:t>
                                    </m:r>
                                  </m:e>
                                  <m:sup>
                                    <m:r>
                                      <a:rPr lang="en-US" sz="2800" i="0">
                                        <a:latin typeface="Cambria Math" panose="02040503050406030204" pitchFamily="18" charset="0"/>
                                      </a:rPr>
                                      <m:t>∘</m:t>
                                    </m:r>
                                  </m:sup>
                                </m:sSup>
                              </m:e>
                            </m:d>
                            <m:r>
                              <m:rPr>
                                <m:sty m:val="p"/>
                              </m:rPr>
                              <a:rPr lang="en-US" sz="2800" i="0">
                                <a:latin typeface="Cambria Math" panose="02040503050406030204" pitchFamily="18" charset="0"/>
                              </a:rPr>
                              <m:t>cos</m:t>
                            </m:r>
                            <m:d>
                              <m:dPr>
                                <m:ctrlPr>
                                  <a:rPr lang="en-US" sz="28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m:rPr>
                                    <m:sty m:val="p"/>
                                  </m:rPr>
                                  <a:rPr lang="en-US" sz="2800" i="0">
                                    <a:latin typeface="Cambria Math" panose="02040503050406030204" pitchFamily="18" charset="0"/>
                                  </a:rPr>
                                  <m:t>a</m:t>
                                </m:r>
                                <m:r>
                                  <a:rPr lang="en-US" sz="2800" i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sSup>
                                  <m:sSupPr>
                                    <m:ctrlPr>
                                      <a:rPr lang="en-US" sz="28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800" i="0">
                                        <a:latin typeface="Cambria Math" panose="02040503050406030204" pitchFamily="18" charset="0"/>
                                      </a:rPr>
                                      <m:t>17</m:t>
                                    </m:r>
                                  </m:e>
                                  <m:sup>
                                    <m:r>
                                      <a:rPr lang="en-US" sz="2800" i="0">
                                        <a:latin typeface="Cambria Math" panose="02040503050406030204" pitchFamily="18" charset="0"/>
                                      </a:rPr>
                                      <m:t>∘</m:t>
                                    </m:r>
                                  </m:sup>
                                </m:sSup>
                              </m:e>
                            </m:d>
                          </m:e>
                        </m:mr>
                        <m:mr>
                          <m:e/>
                          <m:e>
                            <m:r>
                              <m:rPr>
                                <m:sty m:val="p"/>
                              </m:rPr>
                              <a:rPr lang="en-US" sz="2800" i="0">
                                <a:latin typeface="Cambria Math" panose="02040503050406030204" pitchFamily="18" charset="0"/>
                              </a:rPr>
                              <m:t>B</m:t>
                            </m:r>
                            <m:r>
                              <a:rPr lang="en-US" sz="2800" i="0">
                                <a:latin typeface="Cambria Math" panose="02040503050406030204" pitchFamily="18" charset="0"/>
                              </a:rPr>
                              <m:t>=</m:t>
                            </m:r>
                            <m:r>
                              <m:rPr>
                                <m:sty m:val="p"/>
                              </m:rPr>
                              <a:rPr lang="en-US" sz="2800" i="0">
                                <a:latin typeface="Cambria Math" panose="02040503050406030204" pitchFamily="18" charset="0"/>
                              </a:rPr>
                              <m:t>cos</m:t>
                            </m:r>
                            <m:d>
                              <m:dPr>
                                <m:ctrlPr>
                                  <a:rPr lang="en-US" sz="28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m:rPr>
                                    <m:sty m:val="p"/>
                                  </m:rPr>
                                  <a:rPr lang="en-US" sz="2800" i="0">
                                    <a:latin typeface="Cambria Math" panose="02040503050406030204" pitchFamily="18" charset="0"/>
                                  </a:rPr>
                                  <m:t>b</m:t>
                                </m:r>
                                <m:r>
                                  <a:rPr lang="en-US" sz="2800" i="0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f>
                                  <m:fPr>
                                    <m:ctrlPr>
                                      <a:rPr lang="en-US" sz="2800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m:rPr>
                                        <m:sty m:val="p"/>
                                      </m:rPr>
                                      <a:rPr lang="en-US" sz="2800" i="0">
                                        <a:latin typeface="Cambria Math" panose="02040503050406030204" pitchFamily="18" charset="0"/>
                                      </a:rPr>
                                      <m:t>π</m:t>
                                    </m:r>
                                  </m:num>
                                  <m:den>
                                    <m:r>
                                      <a:rPr lang="en-US" sz="2800" i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den>
                                </m:f>
                              </m:e>
                            </m:d>
                            <m:r>
                              <m:rPr>
                                <m:sty m:val="p"/>
                              </m:rPr>
                              <a:rPr lang="en-US" sz="2800" i="0">
                                <a:latin typeface="Cambria Math" panose="02040503050406030204" pitchFamily="18" charset="0"/>
                              </a:rPr>
                              <m:t>cos</m:t>
                            </m:r>
                            <m:d>
                              <m:dPr>
                                <m:ctrlPr>
                                  <a:rPr lang="en-US" sz="28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f>
                                  <m:fPr>
                                    <m:ctrlPr>
                                      <a:rPr lang="en-US" sz="2800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m:rPr>
                                        <m:sty m:val="p"/>
                                      </m:rPr>
                                      <a:rPr lang="en-US" sz="2800" i="0">
                                        <a:latin typeface="Cambria Math" panose="02040503050406030204" pitchFamily="18" charset="0"/>
                                      </a:rPr>
                                      <m:t>π</m:t>
                                    </m:r>
                                  </m:num>
                                  <m:den>
                                    <m:r>
                                      <a:rPr lang="en-US" sz="2800" i="0">
                                        <a:latin typeface="Cambria Math" panose="02040503050406030204" pitchFamily="18" charset="0"/>
                                      </a:rPr>
                                      <m:t>6</m:t>
                                    </m:r>
                                  </m:den>
                                </m:f>
                                <m:r>
                                  <a:rPr lang="en-US" sz="2800" i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m:rPr>
                                    <m:sty m:val="p"/>
                                  </m:rPr>
                                  <a:rPr lang="en-US" sz="2800" i="0">
                                    <a:latin typeface="Cambria Math" panose="02040503050406030204" pitchFamily="18" charset="0"/>
                                  </a:rPr>
                                  <m:t>b</m:t>
                                </m:r>
                              </m:e>
                            </m:d>
                            <m:r>
                              <a:rPr lang="en-US" sz="2800" i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m:rPr>
                                <m:sty m:val="p"/>
                              </m:rPr>
                              <a:rPr lang="en-US" sz="2800" i="0">
                                <a:latin typeface="Cambria Math" panose="02040503050406030204" pitchFamily="18" charset="0"/>
                              </a:rPr>
                              <m:t>sin</m:t>
                            </m:r>
                            <m:d>
                              <m:dPr>
                                <m:ctrlPr>
                                  <a:rPr lang="en-US" sz="28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m:rPr>
                                    <m:sty m:val="p"/>
                                  </m:rPr>
                                  <a:rPr lang="en-US" sz="2800" i="0">
                                    <a:latin typeface="Cambria Math" panose="02040503050406030204" pitchFamily="18" charset="0"/>
                                  </a:rPr>
                                  <m:t>b</m:t>
                                </m:r>
                                <m:r>
                                  <a:rPr lang="en-US" sz="2800" i="0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f>
                                  <m:fPr>
                                    <m:ctrlPr>
                                      <a:rPr lang="en-US" sz="2800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m:rPr>
                                        <m:sty m:val="p"/>
                                      </m:rPr>
                                      <a:rPr lang="en-US" sz="2800" i="0">
                                        <a:latin typeface="Cambria Math" panose="02040503050406030204" pitchFamily="18" charset="0"/>
                                      </a:rPr>
                                      <m:t>π</m:t>
                                    </m:r>
                                  </m:num>
                                  <m:den>
                                    <m:r>
                                      <a:rPr lang="en-US" sz="2800" i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den>
                                </m:f>
                              </m:e>
                            </m:d>
                            <m:r>
                              <m:rPr>
                                <m:sty m:val="p"/>
                              </m:rPr>
                              <a:rPr lang="en-US" sz="2800" i="0">
                                <a:latin typeface="Cambria Math" panose="02040503050406030204" pitchFamily="18" charset="0"/>
                              </a:rPr>
                              <m:t>sin</m:t>
                            </m:r>
                            <m:d>
                              <m:dPr>
                                <m:ctrlPr>
                                  <a:rPr lang="en-US" sz="28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f>
                                  <m:fPr>
                                    <m:ctrlPr>
                                      <a:rPr lang="en-US" sz="2800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m:rPr>
                                        <m:sty m:val="p"/>
                                      </m:rPr>
                                      <a:rPr lang="en-US" sz="2800" i="0">
                                        <a:latin typeface="Cambria Math" panose="02040503050406030204" pitchFamily="18" charset="0"/>
                                      </a:rPr>
                                      <m:t>π</m:t>
                                    </m:r>
                                  </m:num>
                                  <m:den>
                                    <m:r>
                                      <a:rPr lang="en-US" sz="2800" i="0">
                                        <a:latin typeface="Cambria Math" panose="02040503050406030204" pitchFamily="18" charset="0"/>
                                      </a:rPr>
                                      <m:t>6</m:t>
                                    </m:r>
                                  </m:den>
                                </m:f>
                                <m:r>
                                  <a:rPr lang="en-US" sz="2800" i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m:rPr>
                                    <m:sty m:val="p"/>
                                  </m:rPr>
                                  <a:rPr lang="en-US" sz="2800" i="0">
                                    <a:latin typeface="Cambria Math" panose="02040503050406030204" pitchFamily="18" charset="0"/>
                                  </a:rPr>
                                  <m:t>b</m:t>
                                </m:r>
                              </m:e>
                            </m:d>
                          </m:e>
                        </m:mr>
                      </m:m>
                    </m:oMath>
                  </m:oMathPara>
                </a14:m>
                <a:endParaRPr lang="en-US" sz="2800" dirty="0"/>
              </a:p>
              <a:p>
                <a:pPr lvl="0" algn="just">
                  <a:lnSpc>
                    <a:spcPct val="112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n-US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endParaRPr lang="en-US" sz="3000" dirty="0">
                  <a:solidFill>
                    <a:srgbClr val="000099"/>
                  </a:solidFill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3" name="Title 1">
                <a:extLst>
                  <a:ext uri="{FF2B5EF4-FFF2-40B4-BE49-F238E27FC236}">
                    <a16:creationId xmlns:a16="http://schemas.microsoft.com/office/drawing/2014/main" id="{34AEEAD4-F0E3-4F5B-AFE8-AD5AC0C051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8908" y="692218"/>
                <a:ext cx="11853234" cy="1567051"/>
              </a:xfrm>
              <a:prstGeom prst="rect">
                <a:avLst/>
              </a:prstGeom>
              <a:blipFill>
                <a:blip r:embed="rId2"/>
                <a:stretch>
                  <a:fillRect t="-7336"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5" name="Graphic 14" descr="Open folder">
            <a:extLst>
              <a:ext uri="{FF2B5EF4-FFF2-40B4-BE49-F238E27FC236}">
                <a16:creationId xmlns:a16="http://schemas.microsoft.com/office/drawing/2014/main" id="{94D711AB-E568-41DA-ACFC-45D27F19D1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27944" y="692218"/>
            <a:ext cx="478318" cy="47831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1D5A35E6-1F08-4448-924B-DAE835443F1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27944" y="2468518"/>
                <a:ext cx="11853234" cy="4094328"/>
              </a:xfrm>
              <a:prstGeom prst="rect">
                <a:avLst/>
              </a:prstGeom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457200" indent="-457200"/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Lời</a:t>
                </a:r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giải</a:t>
                </a:r>
                <a:endParaRPr lang="en-US" i="1" dirty="0">
                  <a:latin typeface="Cambria Math" panose="02040503050406030204" pitchFamily="18" charset="0"/>
                </a:endParaRPr>
              </a:p>
              <a:p>
                <a:pPr marL="457200" indent="-457200"/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𝑎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p>
                              <m:sSup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>
                                    <a:latin typeface="Cambria Math" panose="02040503050406030204" pitchFamily="18" charset="0"/>
                                  </a:rPr>
                                  <m:t>17</m:t>
                                </m:r>
                              </m:e>
                              <m:sup>
                                <m:r>
                                  <a:rPr lang="en-US">
                                    <a:latin typeface="Cambria Math" panose="02040503050406030204" pitchFamily="18" charset="0"/>
                                  </a:rPr>
                                  <m:t>∘</m:t>
                                </m:r>
                              </m:sup>
                            </m:sSup>
                          </m:e>
                        </m:d>
                        <m:func>
                          <m:func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>
                                <a:latin typeface="Cambria Math" panose="02040503050406030204" pitchFamily="18" charset="0"/>
                              </a:rPr>
                              <m:t>cos</m:t>
                            </m:r>
                          </m:fName>
                          <m:e>
                            <m:d>
                              <m:d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US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sSup>
                                  <m:sSup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>
                                        <a:latin typeface="Cambria Math" panose="02040503050406030204" pitchFamily="18" charset="0"/>
                                      </a:rPr>
                                      <m:t>13</m:t>
                                    </m:r>
                                  </m:e>
                                  <m:sup>
                                    <m:r>
                                      <a:rPr lang="en-US">
                                        <a:latin typeface="Cambria Math" panose="02040503050406030204" pitchFamily="18" charset="0"/>
                                      </a:rPr>
                                      <m:t>∘</m:t>
                                    </m:r>
                                  </m:sup>
                                </m:sSup>
                              </m:e>
                            </m:d>
                          </m:e>
                        </m:func>
                      </m:e>
                    </m:func>
                    <m:r>
                      <a:rPr lang="en-US" i="1">
                        <a:latin typeface="Cambria Math" panose="02040503050406030204" pitchFamily="18" charset="0"/>
                      </a:rPr>
                      <m:t>−</m:t>
                    </m:r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𝑎</m:t>
                            </m:r>
                            <m:r>
                              <a:rPr lang="en-US">
                                <a:latin typeface="Cambria Math" panose="02040503050406030204" pitchFamily="18" charset="0"/>
                              </a:rPr>
                              <m:t>+</m:t>
                            </m:r>
                            <m:sSup>
                              <m:sSup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>
                                    <a:latin typeface="Cambria Math" panose="02040503050406030204" pitchFamily="18" charset="0"/>
                                  </a:rPr>
                                  <m:t>13</m:t>
                                </m:r>
                              </m:e>
                              <m:sup>
                                <m:r>
                                  <a:rPr lang="en-US">
                                    <a:latin typeface="Cambria Math" panose="02040503050406030204" pitchFamily="18" charset="0"/>
                                  </a:rPr>
                                  <m:t>∘</m:t>
                                </m:r>
                              </m:sup>
                            </m:sSup>
                          </m:e>
                        </m:d>
                        <m:func>
                          <m:func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>
                                <a:latin typeface="Cambria Math" panose="02040503050406030204" pitchFamily="18" charset="0"/>
                              </a:rPr>
                              <m:t>cos</m:t>
                            </m:r>
                          </m:fName>
                          <m:e>
                            <m:d>
                              <m:d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sSup>
                                  <m:sSup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>
                                        <a:latin typeface="Cambria Math" panose="02040503050406030204" pitchFamily="18" charset="0"/>
                                      </a:rPr>
                                      <m:t>17</m:t>
                                    </m:r>
                                  </m:e>
                                  <m:sup>
                                    <m:r>
                                      <a:rPr lang="en-US">
                                        <a:latin typeface="Cambria Math" panose="02040503050406030204" pitchFamily="18" charset="0"/>
                                      </a:rPr>
                                      <m:t>∘</m:t>
                                    </m:r>
                                  </m:sup>
                                </m:sSup>
                              </m:e>
                            </m:d>
                          </m:e>
                        </m:func>
                      </m:e>
                    </m:func>
                  </m:oMath>
                </a14:m>
                <a:endParaRPr lang="en-US" dirty="0"/>
              </a:p>
              <a:p>
                <a:pPr marL="457200" indent="-457200"/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sin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>
                                <a:latin typeface="Cambria Math" panose="02040503050406030204" pitchFamily="18" charset="0"/>
                              </a:rPr>
                              <m:t>17</m:t>
                            </m:r>
                          </m:e>
                          <m:sup>
                            <m:r>
                              <a:rPr lang="en-US">
                                <a:latin typeface="Cambria Math" panose="02040503050406030204" pitchFamily="18" charset="0"/>
                              </a:rPr>
                              <m:t>∘</m:t>
                            </m:r>
                          </m:sup>
                        </m:sSup>
                        <m:r>
                          <a:rPr lang="en-US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>
                                <a:latin typeface="Cambria Math" panose="02040503050406030204" pitchFamily="18" charset="0"/>
                              </a:rPr>
                              <m:t>13</m:t>
                            </m:r>
                          </m:e>
                          <m:sup>
                            <m:r>
                              <a:rPr lang="en-US">
                                <a:latin typeface="Cambria Math" panose="02040503050406030204" pitchFamily="18" charset="0"/>
                              </a:rPr>
                              <m:t>∘</m:t>
                            </m:r>
                          </m:sup>
                        </m:sSup>
                      </m:e>
                    </m:d>
                    <m:r>
                      <a:rPr lang="en-US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sin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>
                                <a:latin typeface="Cambria Math" panose="02040503050406030204" pitchFamily="18" charset="0"/>
                              </a:rPr>
                              <m:t>30</m:t>
                            </m:r>
                          </m:e>
                          <m:sup>
                            <m:r>
                              <a:rPr lang="en-US">
                                <a:latin typeface="Cambria Math" panose="02040503050406030204" pitchFamily="18" charset="0"/>
                              </a:rPr>
                              <m:t>∘</m:t>
                            </m:r>
                          </m:sup>
                        </m:sSup>
                      </m:e>
                    </m:d>
                    <m:r>
                      <a:rPr lang="en-US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en-US" dirty="0"/>
              </a:p>
              <a:p>
                <a:pPr marL="457200" indent="-457200"/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𝐵</m:t>
                    </m:r>
                    <m:r>
                      <a:rPr lang="en-US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𝑏</m:t>
                            </m:r>
                            <m:r>
                              <a:rPr lang="en-US">
                                <a:latin typeface="Cambria Math" panose="02040503050406030204" pitchFamily="18" charset="0"/>
                              </a:rPr>
                              <m:t>+</m:t>
                            </m:r>
                            <m:f>
                              <m:f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𝜋</m:t>
                                </m:r>
                              </m:num>
                              <m:den>
                                <m:r>
                                  <a:rPr lang="en-US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den>
                            </m:f>
                          </m:e>
                        </m:d>
                        <m:func>
                          <m:func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>
                                <a:latin typeface="Cambria Math" panose="02040503050406030204" pitchFamily="18" charset="0"/>
                              </a:rPr>
                              <m:t>cos</m:t>
                            </m:r>
                          </m:fName>
                          <m:e>
                            <m:d>
                              <m:d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f>
                                  <m:f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𝜋</m:t>
                                    </m:r>
                                  </m:num>
                                  <m:den>
                                    <m:r>
                                      <a:rPr lang="en-US">
                                        <a:latin typeface="Cambria Math" panose="02040503050406030204" pitchFamily="18" charset="0"/>
                                      </a:rPr>
                                      <m:t>6</m:t>
                                    </m:r>
                                  </m:den>
                                </m:f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</m:e>
                            </m:d>
                          </m:e>
                        </m:func>
                      </m:e>
                    </m:func>
                    <m:r>
                      <a:rPr lang="en-US" i="1">
                        <a:latin typeface="Cambria Math" panose="02040503050406030204" pitchFamily="18" charset="0"/>
                      </a:rPr>
                      <m:t>−</m:t>
                    </m:r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𝑏</m:t>
                            </m:r>
                            <m:r>
                              <a:rPr lang="en-US">
                                <a:latin typeface="Cambria Math" panose="02040503050406030204" pitchFamily="18" charset="0"/>
                              </a:rPr>
                              <m:t>+</m:t>
                            </m:r>
                            <m:f>
                              <m:f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𝜋</m:t>
                                </m:r>
                              </m:num>
                              <m:den>
                                <m:r>
                                  <a:rPr lang="en-US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den>
                            </m:f>
                          </m:e>
                        </m:d>
                        <m:func>
                          <m:func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>
                                <a:latin typeface="Cambria Math" panose="02040503050406030204" pitchFamily="18" charset="0"/>
                              </a:rPr>
                              <m:t>sin</m:t>
                            </m:r>
                          </m:fName>
                          <m:e>
                            <m:d>
                              <m:d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f>
                                  <m:f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𝜋</m:t>
                                    </m:r>
                                  </m:num>
                                  <m:den>
                                    <m:r>
                                      <a:rPr lang="en-US">
                                        <a:latin typeface="Cambria Math" panose="02040503050406030204" pitchFamily="18" charset="0"/>
                                      </a:rPr>
                                      <m:t>6</m:t>
                                    </m:r>
                                  </m:den>
                                </m:f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</m:e>
                            </m:d>
                          </m:e>
                        </m:func>
                      </m:e>
                    </m:func>
                  </m:oMath>
                </a14:m>
                <a:endParaRPr lang="en-US" dirty="0"/>
              </a:p>
              <a:p>
                <a:pPr marL="457200" indent="-457200"/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𝐵</m:t>
                    </m:r>
                    <m:r>
                      <a:rPr lang="en-US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cos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𝑏</m:t>
                        </m:r>
                        <m:r>
                          <a:rPr lang="en-US">
                            <a:latin typeface="Cambria Math" panose="020405030504060302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>
                                <a:latin typeface="Cambria Math" panose="02040503050406030204" pitchFamily="18" charset="0"/>
                              </a:rPr>
                              <m:t>3</m:t>
                            </m:r>
                          </m:den>
                        </m:f>
                        <m:r>
                          <a:rPr lang="en-US">
                            <a:latin typeface="Cambria Math" panose="020405030504060302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>
                                <a:latin typeface="Cambria Math" panose="02040503050406030204" pitchFamily="18" charset="0"/>
                              </a:rPr>
                              <m:t>6</m:t>
                            </m:r>
                          </m:den>
                        </m:f>
                        <m:r>
                          <a:rPr lang="en-US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</m:d>
                    <m:r>
                      <a:rPr lang="en-US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cos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US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endParaRPr lang="en-US" dirty="0"/>
              </a:p>
              <a:p>
                <a:pPr marL="0" marR="0" indent="0" algn="just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lang="en-US" sz="2800" dirty="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1D5A35E6-1F08-4448-924B-DAE835443F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7944" y="2468518"/>
                <a:ext cx="11853234" cy="4094328"/>
              </a:xfrm>
              <a:prstGeom prst="rect">
                <a:avLst/>
              </a:prstGeom>
              <a:blipFill>
                <a:blip r:embed="rId5"/>
                <a:stretch>
                  <a:fillRect l="-1130" t="-3116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1430802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57F92213-55B3-4750-88F4-5771BAD7382D}"/>
              </a:ext>
            </a:extLst>
          </p:cNvPr>
          <p:cNvGrpSpPr/>
          <p:nvPr/>
        </p:nvGrpSpPr>
        <p:grpSpPr>
          <a:xfrm>
            <a:off x="3746652" y="97423"/>
            <a:ext cx="4415461" cy="461665"/>
            <a:chOff x="477850" y="1505359"/>
            <a:chExt cx="6169871" cy="612325"/>
          </a:xfrm>
        </p:grpSpPr>
        <p:sp>
          <p:nvSpPr>
            <p:cNvPr id="11" name="Arrow: Pentagon 10">
              <a:extLst>
                <a:ext uri="{FF2B5EF4-FFF2-40B4-BE49-F238E27FC236}">
                  <a16:creationId xmlns:a16="http://schemas.microsoft.com/office/drawing/2014/main" id="{9B1DDFF0-2B93-4B59-A142-13C5D925F4E3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0757FAA-25E2-49F7-AFBE-EF22E8617094}"/>
                </a:ext>
              </a:extLst>
            </p:cNvPr>
            <p:cNvSpPr txBox="1"/>
            <p:nvPr/>
          </p:nvSpPr>
          <p:spPr>
            <a:xfrm>
              <a:off x="739857" y="1505359"/>
              <a:ext cx="5907864" cy="6123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 dirty="0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➌</a:t>
              </a:r>
              <a:r>
                <a:rPr lang="vi-VN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Bài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tập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rèn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luyện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SGK</a:t>
              </a:r>
              <a:endParaRPr lang="vi-VN" sz="2400" b="1" dirty="0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itle 1">
                <a:extLst>
                  <a:ext uri="{FF2B5EF4-FFF2-40B4-BE49-F238E27FC236}">
                    <a16:creationId xmlns:a16="http://schemas.microsoft.com/office/drawing/2014/main" id="{34AEEAD4-F0E3-4F5B-AFE8-AD5AC0C0517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27944" y="794184"/>
                <a:ext cx="11853234" cy="1567051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  <a:alpha val="44000"/>
                </a:schemeClr>
              </a:solidFill>
              <a:ln>
                <a:solidFill>
                  <a:srgbClr val="FF0000"/>
                </a:solidFill>
              </a:ln>
            </p:spPr>
            <p:txBody>
              <a:bodyPr/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000" kern="1200">
                    <a:solidFill>
                      <a:srgbClr val="C00000"/>
                    </a:solidFill>
                    <a:latin typeface="Aarial"/>
                    <a:ea typeface="+mj-ea"/>
                    <a:cs typeface="+mj-cs"/>
                  </a:defRPr>
                </a:lvl1pPr>
              </a:lstStyle>
              <a:p>
                <a:r>
                  <a:rPr lang="en-US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   </a:t>
                </a:r>
                <a:r>
                  <a:rPr lang="en-US" sz="3000" b="1" dirty="0" err="1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Bài</a:t>
                </a:r>
                <a:r>
                  <a:rPr lang="en-US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3</a:t>
                </a:r>
                <a:r>
                  <a:rPr lang="vi-VN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:</a:t>
                </a:r>
                <a:r>
                  <a:rPr lang="en-US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dirty="0"/>
                  <a:t>Cho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3600">
                        <a:latin typeface="Cambria Math" panose="02040503050406030204" pitchFamily="18" charset="0"/>
                      </a:rPr>
                      <m:t>tan</m:t>
                    </m:r>
                    <m:r>
                      <a:rPr lang="en-US" sz="360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3600" i="1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sz="360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3600" i="1"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US" sz="3600">
                        <a:latin typeface="Cambria Math" panose="02040503050406030204" pitchFamily="18" charset="0"/>
                      </a:rPr>
                      <m:t>)</m:t>
                    </m:r>
                    <m:r>
                      <a:rPr lang="en-US" sz="360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600">
                        <a:latin typeface="Cambria Math" panose="02040503050406030204" pitchFamily="18" charset="0"/>
                      </a:rPr>
                      <m:t>3,</m:t>
                    </m:r>
                    <m:r>
                      <m:rPr>
                        <m:sty m:val="p"/>
                      </m:rPr>
                      <a:rPr lang="en-US" sz="3600">
                        <a:latin typeface="Cambria Math" panose="02040503050406030204" pitchFamily="18" charset="0"/>
                      </a:rPr>
                      <m:t>tan</m:t>
                    </m:r>
                    <m:r>
                      <a:rPr lang="en-US" sz="360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3600" i="1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sz="3600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3600" i="1"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US" sz="3600">
                        <a:latin typeface="Cambria Math" panose="02040503050406030204" pitchFamily="18" charset="0"/>
                      </a:rPr>
                      <m:t>)=2</m:t>
                    </m:r>
                  </m:oMath>
                </a14:m>
                <a:br>
                  <a:rPr lang="en-US" sz="3600" dirty="0"/>
                </a:br>
                <a:r>
                  <a:rPr lang="en-US" sz="3600" dirty="0"/>
                  <a:t>             </a:t>
                </a:r>
                <a:r>
                  <a:rPr lang="en-US" sz="3600" dirty="0" err="1"/>
                  <a:t>Tính</a:t>
                </a:r>
                <a:r>
                  <a:rPr lang="en-US" sz="3600" dirty="0"/>
                  <a:t>: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3600">
                        <a:latin typeface="Cambria Math" panose="02040503050406030204" pitchFamily="18" charset="0"/>
                      </a:rPr>
                      <m:t>tan</m:t>
                    </m:r>
                    <m:r>
                      <a:rPr lang="en-US" sz="3600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sz="3600" i="1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sz="3600">
                        <a:latin typeface="Cambria Math" panose="02040503050406030204" pitchFamily="18" charset="0"/>
                      </a:rPr>
                      <m:t>,</m:t>
                    </m:r>
                    <m:r>
                      <m:rPr>
                        <m:sty m:val="p"/>
                      </m:rPr>
                      <a:rPr lang="en-US" sz="3600">
                        <a:latin typeface="Cambria Math" panose="02040503050406030204" pitchFamily="18" charset="0"/>
                      </a:rPr>
                      <m:t>tan</m:t>
                    </m:r>
                    <m:r>
                      <a:rPr lang="en-US" sz="3600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sz="3600" i="1"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endParaRPr lang="en-US" sz="3600" dirty="0"/>
              </a:p>
              <a:p>
                <a:pPr lvl="0" algn="just">
                  <a:lnSpc>
                    <a:spcPct val="112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n-US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endParaRPr lang="en-US" sz="3000" dirty="0">
                  <a:solidFill>
                    <a:srgbClr val="000099"/>
                  </a:solidFill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3" name="Title 1">
                <a:extLst>
                  <a:ext uri="{FF2B5EF4-FFF2-40B4-BE49-F238E27FC236}">
                    <a16:creationId xmlns:a16="http://schemas.microsoft.com/office/drawing/2014/main" id="{34AEEAD4-F0E3-4F5B-AFE8-AD5AC0C051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7944" y="794184"/>
                <a:ext cx="11853234" cy="1567051"/>
              </a:xfrm>
              <a:prstGeom prst="rect">
                <a:avLst/>
              </a:prstGeom>
              <a:blipFill>
                <a:blip r:embed="rId2"/>
                <a:stretch>
                  <a:fillRect t="-8880"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5" name="Graphic 14" descr="Open folder">
            <a:extLst>
              <a:ext uri="{FF2B5EF4-FFF2-40B4-BE49-F238E27FC236}">
                <a16:creationId xmlns:a16="http://schemas.microsoft.com/office/drawing/2014/main" id="{94D711AB-E568-41DA-ACFC-45D27F19D1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78908" y="815804"/>
            <a:ext cx="478318" cy="47831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1D5A35E6-1F08-4448-924B-DAE835443F1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27944" y="2449602"/>
                <a:ext cx="11853234" cy="4094328"/>
              </a:xfrm>
              <a:prstGeom prst="rect">
                <a:avLst/>
              </a:prstGeom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R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  <a:buBlip>
                    <a:blip r:embed="rId5"/>
                  </a:buBlip>
                </a:pPr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Lời</a:t>
                </a:r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giải</a:t>
                </a:r>
                <a:endParaRPr lang="en-US" b="1" dirty="0">
                  <a:solidFill>
                    <a:srgbClr val="0000FF"/>
                  </a:solidFill>
                  <a:ea typeface="Times New Roman" panose="020206030504050203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en-US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>
                        <a:latin typeface="Cambria Math" panose="02040503050406030204" pitchFamily="18" charset="0"/>
                      </a:rPr>
                      <m:t>=(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US">
                        <a:latin typeface="Cambria Math" panose="02040503050406030204" pitchFamily="18" charset="0"/>
                      </a:rPr>
                      <m:t>)+(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US">
                        <a:latin typeface="Cambria Math" panose="02040503050406030204" pitchFamily="18" charset="0"/>
                      </a:rPr>
                      <m:t>)⇒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tan</m:t>
                    </m:r>
                    <m:r>
                      <a:rPr lang="en-US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tan</m:t>
                    </m:r>
                    <m:r>
                      <a:rPr lang="en-US">
                        <a:latin typeface="Cambria Math" panose="02040503050406030204" pitchFamily="18" charset="0"/>
                      </a:rPr>
                      <m:t>[(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US">
                        <a:latin typeface="Cambria Math" panose="02040503050406030204" pitchFamily="18" charset="0"/>
                      </a:rPr>
                      <m:t>)+(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US">
                        <a:latin typeface="Cambria Math" panose="02040503050406030204" pitchFamily="18" charset="0"/>
                      </a:rPr>
                      <m:t>)]</m:t>
                    </m:r>
                  </m:oMath>
                </a14:m>
                <a:endParaRPr lang="en-US" dirty="0"/>
              </a:p>
              <a:p>
                <a14:m>
                  <m:oMath xmlns:m="http://schemas.openxmlformats.org/officeDocument/2006/math">
                    <m:r>
                      <a:rPr lang="en-US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US">
                        <a:latin typeface="Cambria Math" panose="02040503050406030204" pitchFamily="18" charset="0"/>
                      </a:rPr>
                      <m:t>=(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US">
                        <a:latin typeface="Cambria Math" panose="02040503050406030204" pitchFamily="18" charset="0"/>
                      </a:rPr>
                      <m:t>)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US">
                        <a:latin typeface="Cambria Math" panose="02040503050406030204" pitchFamily="18" charset="0"/>
                      </a:rPr>
                      <m:t>)⇒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tan</m:t>
                    </m:r>
                    <m:r>
                      <a:rPr lang="en-US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US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tan</m:t>
                    </m:r>
                    <m:r>
                      <a:rPr lang="en-US">
                        <a:latin typeface="Cambria Math" panose="02040503050406030204" pitchFamily="18" charset="0"/>
                      </a:rPr>
                      <m:t>[(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US">
                        <a:latin typeface="Cambria Math" panose="02040503050406030204" pitchFamily="18" charset="0"/>
                      </a:rPr>
                      <m:t>)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US">
                        <a:latin typeface="Cambria Math" panose="02040503050406030204" pitchFamily="18" charset="0"/>
                      </a:rPr>
                      <m:t>)]</m:t>
                    </m:r>
                  </m:oMath>
                </a14:m>
                <a:endParaRPr lang="en-US" dirty="0"/>
              </a:p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tan</m:t>
                    </m:r>
                    <m:r>
                      <a:rPr lang="en-US">
                        <a:latin typeface="Cambria Math" panose="02040503050406030204" pitchFamily="18" charset="0"/>
                      </a:rPr>
                      <m:t>[(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US">
                        <a:latin typeface="Cambria Math" panose="02040503050406030204" pitchFamily="18" charset="0"/>
                      </a:rPr>
                      <m:t>)+(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US">
                        <a:latin typeface="Cambria Math" panose="02040503050406030204" pitchFamily="18" charset="0"/>
                      </a:rPr>
                      <m:t>)]=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tan</m:t>
                        </m:r>
                        <m:r>
                          <a:rPr lang="en-US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𝑏</m:t>
                        </m:r>
                        <m:r>
                          <a:rPr lang="en-US">
                            <a:latin typeface="Cambria Math" panose="02040503050406030204" pitchFamily="18" charset="0"/>
                          </a:rPr>
                          <m:t>)+</m:t>
                        </m:r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tan</m:t>
                        </m:r>
                        <m:r>
                          <a:rPr lang="en-US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𝑏</m:t>
                        </m:r>
                        <m:r>
                          <a:rPr lang="en-US">
                            <a:latin typeface="Cambria Math" panose="02040503050406030204" pitchFamily="18" charset="0"/>
                          </a:rPr>
                          <m:t>)</m:t>
                        </m:r>
                      </m:num>
                      <m:den>
                        <m:r>
                          <a:rPr lang="en-US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tan</m:t>
                        </m:r>
                        <m:r>
                          <a:rPr lang="en-US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𝑏</m:t>
                        </m:r>
                        <m:r>
                          <a:rPr lang="en-US">
                            <a:latin typeface="Cambria Math" panose="02040503050406030204" pitchFamily="18" charset="0"/>
                          </a:rPr>
                          <m:t>)⋅</m:t>
                        </m:r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tan</m:t>
                        </m:r>
                        <m:r>
                          <a:rPr lang="en-US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𝑏</m:t>
                        </m:r>
                        <m:r>
                          <a:rPr lang="en-US">
                            <a:latin typeface="Cambria Math" panose="02040503050406030204" pitchFamily="18" charset="0"/>
                          </a:rPr>
                          <m:t>)</m:t>
                        </m:r>
                      </m:den>
                    </m:f>
                    <m:r>
                      <a:rPr lang="en-US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>
                            <a:latin typeface="Cambria Math" panose="02040503050406030204" pitchFamily="18" charset="0"/>
                          </a:rPr>
                          <m:t>3+2</m:t>
                        </m:r>
                      </m:num>
                      <m:den>
                        <m:r>
                          <a:rPr lang="en-US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>
                            <a:latin typeface="Cambria Math" panose="02040503050406030204" pitchFamily="18" charset="0"/>
                          </a:rPr>
                          <m:t>3.2</m:t>
                        </m:r>
                      </m:den>
                    </m:f>
                    <m:r>
                      <a:rPr lang="en-US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>
                        <a:latin typeface="Cambria Math" panose="02040503050406030204" pitchFamily="18" charset="0"/>
                      </a:rPr>
                      <m:t>1</m:t>
                    </m:r>
                  </m:oMath>
                </a14:m>
                <a:endParaRPr lang="en-US" dirty="0"/>
              </a:p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tan</m:t>
                    </m:r>
                    <m:r>
                      <a:rPr lang="en-US">
                        <a:latin typeface="Cambria Math" panose="02040503050406030204" pitchFamily="18" charset="0"/>
                      </a:rPr>
                      <m:t>[(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US">
                        <a:latin typeface="Cambria Math" panose="02040503050406030204" pitchFamily="18" charset="0"/>
                      </a:rPr>
                      <m:t>)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US">
                        <a:latin typeface="Cambria Math" panose="02040503050406030204" pitchFamily="18" charset="0"/>
                      </a:rPr>
                      <m:t>)]=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tan</m:t>
                        </m:r>
                        <m:r>
                          <a:rPr lang="en-US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𝑏</m:t>
                        </m:r>
                        <m:r>
                          <a:rPr lang="en-US">
                            <a:latin typeface="Cambria Math" panose="02040503050406030204" pitchFamily="18" charset="0"/>
                          </a:rPr>
                          <m:t>)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tan</m:t>
                        </m:r>
                        <m:r>
                          <a:rPr lang="en-US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𝑏</m:t>
                        </m:r>
                        <m:r>
                          <a:rPr lang="en-US">
                            <a:latin typeface="Cambria Math" panose="02040503050406030204" pitchFamily="18" charset="0"/>
                          </a:rPr>
                          <m:t>)</m:t>
                        </m:r>
                      </m:num>
                      <m:den>
                        <m:r>
                          <a:rPr lang="en-US">
                            <a:latin typeface="Cambria Math" panose="02040503050406030204" pitchFamily="18" charset="0"/>
                          </a:rPr>
                          <m:t>1+</m:t>
                        </m:r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tan</m:t>
                        </m:r>
                        <m:r>
                          <a:rPr lang="en-US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𝑏</m:t>
                        </m:r>
                        <m:r>
                          <a:rPr lang="en-US">
                            <a:latin typeface="Cambria Math" panose="02040503050406030204" pitchFamily="18" charset="0"/>
                          </a:rPr>
                          <m:t>)⋅</m:t>
                        </m:r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tan</m:t>
                        </m:r>
                        <m:r>
                          <a:rPr lang="en-US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𝑏</m:t>
                        </m:r>
                        <m:r>
                          <a:rPr lang="en-US">
                            <a:latin typeface="Cambria Math" panose="02040503050406030204" pitchFamily="18" charset="0"/>
                          </a:rPr>
                          <m:t>)</m:t>
                        </m:r>
                      </m:den>
                    </m:f>
                    <m:r>
                      <a:rPr lang="en-US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n-US">
                            <a:latin typeface="Cambria Math" panose="02040503050406030204" pitchFamily="18" charset="0"/>
                          </a:rPr>
                          <m:t>1+3.2</m:t>
                        </m:r>
                      </m:den>
                    </m:f>
                    <m:r>
                      <a:rPr lang="en-US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>
                            <a:latin typeface="Cambria Math" panose="02040503050406030204" pitchFamily="18" charset="0"/>
                          </a:rPr>
                          <m:t>7</m:t>
                        </m:r>
                      </m:den>
                    </m:f>
                  </m:oMath>
                </a14:m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  </a:t>
                </a:r>
                <a:r>
                  <a:rPr lang="en-US" dirty="0" err="1"/>
                  <a:t>Vậy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/>
                      <m:t>tan</m:t>
                    </m:r>
                    <m:r>
                      <a:rPr lang="en-US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>
                        <a:latin typeface="Cambria Math" panose="02040503050406030204" pitchFamily="18" charset="0"/>
                      </a:rPr>
                      <m:t>1,</m:t>
                    </m:r>
                    <m:r>
                      <m:rPr>
                        <m:nor/>
                      </m:rPr>
                      <a:rPr lang="en-US" i="1"/>
                      <m:t> </m:t>
                    </m:r>
                    <m:r>
                      <m:rPr>
                        <m:nor/>
                      </m:rPr>
                      <a:rPr lang="en-US"/>
                      <m:t>tan</m:t>
                    </m:r>
                    <m:r>
                      <a:rPr lang="en-US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US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7</m:t>
                        </m:r>
                      </m:den>
                    </m:f>
                  </m:oMath>
                </a14:m>
                <a:endParaRPr lang="en-US" sz="3600" dirty="0"/>
              </a:p>
              <a:p>
                <a:endParaRPr lang="en-US" dirty="0"/>
              </a:p>
              <a:p>
                <a:endParaRPr lang="en-US" sz="2400" dirty="0"/>
              </a:p>
            </p:txBody>
          </p:sp>
        </mc:Choice>
        <mc:Fallback xmlns=""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1D5A35E6-1F08-4448-924B-DAE835443F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7944" y="2449602"/>
                <a:ext cx="11853234" cy="4094328"/>
              </a:xfrm>
              <a:prstGeom prst="rect">
                <a:avLst/>
              </a:prstGeom>
              <a:blipFill>
                <a:blip r:embed="rId6"/>
                <a:stretch>
                  <a:fillRect t="-1932" b="-4012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251088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57F92213-55B3-4750-88F4-5771BAD7382D}"/>
              </a:ext>
            </a:extLst>
          </p:cNvPr>
          <p:cNvGrpSpPr/>
          <p:nvPr/>
        </p:nvGrpSpPr>
        <p:grpSpPr>
          <a:xfrm>
            <a:off x="3746652" y="97423"/>
            <a:ext cx="4415461" cy="461665"/>
            <a:chOff x="477850" y="1505359"/>
            <a:chExt cx="6169871" cy="612325"/>
          </a:xfrm>
        </p:grpSpPr>
        <p:sp>
          <p:nvSpPr>
            <p:cNvPr id="11" name="Arrow: Pentagon 10">
              <a:extLst>
                <a:ext uri="{FF2B5EF4-FFF2-40B4-BE49-F238E27FC236}">
                  <a16:creationId xmlns:a16="http://schemas.microsoft.com/office/drawing/2014/main" id="{9B1DDFF0-2B93-4B59-A142-13C5D925F4E3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0757FAA-25E2-49F7-AFBE-EF22E8617094}"/>
                </a:ext>
              </a:extLst>
            </p:cNvPr>
            <p:cNvSpPr txBox="1"/>
            <p:nvPr/>
          </p:nvSpPr>
          <p:spPr>
            <a:xfrm>
              <a:off x="739857" y="1505359"/>
              <a:ext cx="5907864" cy="6123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 dirty="0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➌</a:t>
              </a:r>
              <a:r>
                <a:rPr lang="vi-VN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Bài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tập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rèn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luyện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SGK</a:t>
              </a:r>
              <a:endParaRPr lang="vi-VN" sz="2400" b="1" dirty="0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itle 1">
                <a:extLst>
                  <a:ext uri="{FF2B5EF4-FFF2-40B4-BE49-F238E27FC236}">
                    <a16:creationId xmlns:a16="http://schemas.microsoft.com/office/drawing/2014/main" id="{34AEEAD4-F0E3-4F5B-AFE8-AD5AC0C0517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27944" y="794184"/>
                <a:ext cx="11853234" cy="1567051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  <a:alpha val="44000"/>
                </a:schemeClr>
              </a:solidFill>
              <a:ln>
                <a:solidFill>
                  <a:srgbClr val="FF0000"/>
                </a:solidFill>
              </a:ln>
            </p:spPr>
            <p:txBody>
              <a:bodyPr/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000" kern="1200">
                    <a:solidFill>
                      <a:srgbClr val="C00000"/>
                    </a:solidFill>
                    <a:latin typeface="Aarial"/>
                    <a:ea typeface="+mj-ea"/>
                    <a:cs typeface="+mj-cs"/>
                  </a:defRPr>
                </a:lvl1pPr>
              </a:lstStyle>
              <a:p>
                <a:pPr lvl="0">
                  <a:lnSpc>
                    <a:spcPct val="112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n-US" sz="28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   </a:t>
                </a:r>
                <a:r>
                  <a:rPr lang="en-US" sz="2800" b="1" dirty="0" err="1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Bài</a:t>
                </a:r>
                <a:r>
                  <a:rPr lang="en-US" sz="28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4</a:t>
                </a:r>
                <a:r>
                  <a:rPr lang="vi-VN" sz="28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:</a:t>
                </a:r>
                <a:r>
                  <a:rPr lang="en-US" sz="28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/>
                  <a:t>Cho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3200"/>
                      <m:t>sin</m:t>
                    </m:r>
                    <m:r>
                      <a:rPr lang="en-US" sz="3200" i="1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sz="320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𝑎</m:t>
                        </m:r>
                      </m:den>
                    </m:f>
                  </m:oMath>
                </a14:m>
                <a:r>
                  <a:rPr lang="en-US" sz="3200" dirty="0"/>
                  <a:t>. </a:t>
                </a:r>
                <a:r>
                  <a:rPr lang="en-US" sz="3200" dirty="0" err="1"/>
                  <a:t>Tính</a:t>
                </a:r>
                <a:r>
                  <a:rPr lang="en-US" sz="3200" dirty="0"/>
                  <a:t>: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3200"/>
                      <m:t>cos</m:t>
                    </m:r>
                    <m:r>
                      <a:rPr lang="en-US" sz="3200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sz="3200" i="1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sz="3200">
                        <a:latin typeface="Cambria Math" panose="02040503050406030204" pitchFamily="18" charset="0"/>
                      </a:rPr>
                      <m:t>,</m:t>
                    </m:r>
                    <m:r>
                      <m:rPr>
                        <m:nor/>
                      </m:rPr>
                      <a:rPr lang="en-US" sz="3200"/>
                      <m:t>cos</m:t>
                    </m:r>
                    <m:r>
                      <a:rPr lang="en-US" sz="3200">
                        <a:latin typeface="Cambria Math" panose="02040503050406030204" pitchFamily="18" charset="0"/>
                      </a:rPr>
                      <m:t>4</m:t>
                    </m:r>
                    <m:r>
                      <a:rPr lang="en-US" sz="3200" i="1"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endParaRPr lang="en-US" sz="4800" dirty="0">
                  <a:solidFill>
                    <a:srgbClr val="000099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3" name="Title 1">
                <a:extLst>
                  <a:ext uri="{FF2B5EF4-FFF2-40B4-BE49-F238E27FC236}">
                    <a16:creationId xmlns:a16="http://schemas.microsoft.com/office/drawing/2014/main" id="{34AEEAD4-F0E3-4F5B-AFE8-AD5AC0C051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7944" y="794184"/>
                <a:ext cx="11853234" cy="156705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5" name="Graphic 14" descr="Open folder">
            <a:extLst>
              <a:ext uri="{FF2B5EF4-FFF2-40B4-BE49-F238E27FC236}">
                <a16:creationId xmlns:a16="http://schemas.microsoft.com/office/drawing/2014/main" id="{94D711AB-E568-41DA-ACFC-45D27F19D1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27944" y="1099391"/>
            <a:ext cx="478318" cy="47831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1D5A35E6-1F08-4448-924B-DAE835443F1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27944" y="2398192"/>
                <a:ext cx="11853234" cy="4172312"/>
              </a:xfrm>
              <a:prstGeom prst="rect">
                <a:avLst/>
              </a:prstGeom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R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  <a:buBlip>
                    <a:blip r:embed="rId5"/>
                  </a:buBlip>
                </a:pPr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Lời</a:t>
                </a:r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giải</a:t>
                </a:r>
                <a:endParaRPr lang="en-US" b="1" dirty="0">
                  <a:solidFill>
                    <a:srgbClr val="0000FF"/>
                  </a:solidFill>
                  <a:ea typeface="Times New Roman" panose="02020603050405020304" pitchFamily="18" charset="0"/>
                </a:endParaRPr>
              </a:p>
              <a:p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/>
                      <m:t>si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en-US"/>
                          <m:t>n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+</m:t>
                    </m:r>
                    <m:r>
                      <m:rPr>
                        <m:nor/>
                      </m:rPr>
                      <a:rPr lang="en-US"/>
                      <m:t>co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en-US"/>
                          <m:t>s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=1⇔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num>
                              <m:den>
                                <m:rad>
                                  <m:radPr>
                                    <m:degHide m:val="on"/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radPr>
                                  <m:deg/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5</m:t>
                                    </m:r>
                                  </m:e>
                                </m:rad>
                              </m:den>
                            </m:f>
                          </m:e>
                        </m:d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</a:rPr>
                      <m:t>+</m:t>
                    </m:r>
                    <m:r>
                      <m:rPr>
                        <m:nor/>
                      </m:rPr>
                      <a:rPr lang="en-US"/>
                      <m:t>co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en-US"/>
                          <m:t>s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=1⇔</m:t>
                    </m:r>
                    <m:r>
                      <m:rPr>
                        <m:nor/>
                      </m:rPr>
                      <a:rPr lang="en-US"/>
                      <m:t>co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en-US"/>
                          <m:t>s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a14:m>
                <a:endParaRPr lang="en-US" dirty="0"/>
              </a:p>
              <a:p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/>
                      <m:t>cos</m:t>
                    </m:r>
                    <m:r>
                      <a:rPr lang="en-US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nor/>
                      </m:rPr>
                      <a:rPr lang="en-US"/>
                      <m:t>co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en-US"/>
                          <m:t>s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−</m:t>
                    </m:r>
                    <m:r>
                      <m:rPr>
                        <m:nor/>
                      </m:rPr>
                      <a:rPr lang="en-US"/>
                      <m:t>si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en-US"/>
                          <m:t>n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  <m:r>
                      <a:rPr lang="en-US" i="1">
                        <a:latin typeface="Cambria Math" panose="02040503050406030204" pitchFamily="18" charset="0"/>
                      </a:rPr>
                      <m:t>−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num>
                              <m:den>
                                <m:rad>
                                  <m:radPr>
                                    <m:degHide m:val="on"/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radPr>
                                  <m:deg/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5</m:t>
                                    </m:r>
                                  </m:e>
                                </m:rad>
                              </m:den>
                            </m:f>
                          </m:e>
                        </m:d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</a:rPr>
                      <m:t>=−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a14:m>
                <a:endParaRPr lang="en-US" dirty="0"/>
              </a:p>
              <a:p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/>
                      <m:t>co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en-US"/>
                          <m:t>s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+</m:t>
                    </m:r>
                    <m:r>
                      <m:rPr>
                        <m:nor/>
                      </m:rPr>
                      <a:rPr lang="en-US"/>
                      <m:t>si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en-US"/>
                          <m:t>n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=1⇔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−3</m:t>
                                </m:r>
                              </m:num>
                              <m:den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</a:rPr>
                      <m:t>+</m:t>
                    </m:r>
                    <m:r>
                      <m:rPr>
                        <m:nor/>
                      </m:rPr>
                      <a:rPr lang="en-US"/>
                      <m:t>si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en-US"/>
                          <m:t>n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=1⇔</m:t>
                    </m:r>
                    <m:r>
                      <m:rPr>
                        <m:nor/>
                      </m:rPr>
                      <a:rPr lang="en-US"/>
                      <m:t>si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en-US"/>
                          <m:t>n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16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25</m:t>
                        </m:r>
                      </m:den>
                    </m:f>
                  </m:oMath>
                </a14:m>
                <a:endParaRPr lang="en-US" dirty="0"/>
              </a:p>
              <a:p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/>
                      <m:t>cos</m:t>
                    </m:r>
                    <m:r>
                      <a:rPr lang="en-US">
                        <a:latin typeface="Cambria Math" panose="02040503050406030204" pitchFamily="18" charset="0"/>
                      </a:rPr>
                      <m:t>4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nor/>
                      </m:rPr>
                      <a:rPr lang="en-US"/>
                      <m:t>cos</m:t>
                    </m:r>
                    <m:r>
                      <a:rPr lang="en-US">
                        <a:latin typeface="Cambria Math" panose="02040503050406030204" pitchFamily="18" charset="0"/>
                      </a:rPr>
                      <m:t>2.2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nor/>
                      </m:rPr>
                      <a:rPr lang="en-US"/>
                      <m:t>co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en-US"/>
                          <m:t>s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−</m:t>
                    </m:r>
                    <m:r>
                      <m:rPr>
                        <m:nor/>
                      </m:rPr>
                      <a:rPr lang="en-US"/>
                      <m:t>si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en-US"/>
                          <m:t>n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f>
                              <m:f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num>
                              <m:den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16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25</m:t>
                        </m:r>
                      </m:den>
                    </m:f>
                    <m:r>
                      <a:rPr lang="en-US" i="1">
                        <a:latin typeface="Cambria Math" panose="02040503050406030204" pitchFamily="18" charset="0"/>
                      </a:rPr>
                      <m:t>=−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7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25</m:t>
                        </m:r>
                      </m:den>
                    </m:f>
                  </m:oMath>
                </a14:m>
                <a:endParaRPr lang="en-US" dirty="0"/>
              </a:p>
              <a:p>
                <a:pPr marL="0" indent="0">
                  <a:buNone/>
                </a:pPr>
                <a:br>
                  <a:rPr lang="en-US" dirty="0"/>
                </a:br>
                <a:endParaRPr lang="en-US" sz="2400" dirty="0"/>
              </a:p>
            </p:txBody>
          </p:sp>
        </mc:Choice>
        <mc:Fallback xmlns=""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1D5A35E6-1F08-4448-924B-DAE835443F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7944" y="2398192"/>
                <a:ext cx="11853234" cy="4172312"/>
              </a:xfrm>
              <a:prstGeom prst="rect">
                <a:avLst/>
              </a:prstGeom>
              <a:blipFill>
                <a:blip r:embed="rId6"/>
                <a:stretch>
                  <a:fillRect t="-1892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568094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57F92213-55B3-4750-88F4-5771BAD7382D}"/>
              </a:ext>
            </a:extLst>
          </p:cNvPr>
          <p:cNvGrpSpPr/>
          <p:nvPr/>
        </p:nvGrpSpPr>
        <p:grpSpPr>
          <a:xfrm>
            <a:off x="3746652" y="97423"/>
            <a:ext cx="4415461" cy="461665"/>
            <a:chOff x="477850" y="1505359"/>
            <a:chExt cx="6169871" cy="612325"/>
          </a:xfrm>
        </p:grpSpPr>
        <p:sp>
          <p:nvSpPr>
            <p:cNvPr id="11" name="Arrow: Pentagon 10">
              <a:extLst>
                <a:ext uri="{FF2B5EF4-FFF2-40B4-BE49-F238E27FC236}">
                  <a16:creationId xmlns:a16="http://schemas.microsoft.com/office/drawing/2014/main" id="{9B1DDFF0-2B93-4B59-A142-13C5D925F4E3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0757FAA-25E2-49F7-AFBE-EF22E8617094}"/>
                </a:ext>
              </a:extLst>
            </p:cNvPr>
            <p:cNvSpPr txBox="1"/>
            <p:nvPr/>
          </p:nvSpPr>
          <p:spPr>
            <a:xfrm>
              <a:off x="739857" y="1505359"/>
              <a:ext cx="5907864" cy="6123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 dirty="0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➌</a:t>
              </a:r>
              <a:r>
                <a:rPr lang="vi-VN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Bài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tập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rèn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luyện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SGK</a:t>
              </a:r>
              <a:endParaRPr lang="vi-VN" sz="2400" b="1" dirty="0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itle 1">
                <a:extLst>
                  <a:ext uri="{FF2B5EF4-FFF2-40B4-BE49-F238E27FC236}">
                    <a16:creationId xmlns:a16="http://schemas.microsoft.com/office/drawing/2014/main" id="{34AEEAD4-F0E3-4F5B-AFE8-AD5AC0C0517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27944" y="794185"/>
                <a:ext cx="11853234" cy="925434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  <a:alpha val="44000"/>
                </a:schemeClr>
              </a:solidFill>
              <a:ln>
                <a:solidFill>
                  <a:srgbClr val="FF0000"/>
                </a:solidFill>
              </a:ln>
            </p:spPr>
            <p:txBody>
              <a:bodyPr/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000" kern="1200">
                    <a:solidFill>
                      <a:srgbClr val="C00000"/>
                    </a:solidFill>
                    <a:latin typeface="Aarial"/>
                    <a:ea typeface="+mj-ea"/>
                    <a:cs typeface="+mj-cs"/>
                  </a:defRPr>
                </a:lvl1pPr>
              </a:lstStyle>
              <a:p>
                <a:pPr>
                  <a:lnSpc>
                    <a:spcPct val="112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n-US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    </a:t>
                </a:r>
                <a:r>
                  <a:rPr lang="en-US" sz="3000" b="1" dirty="0" err="1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Bài</a:t>
                </a:r>
                <a:r>
                  <a:rPr lang="en-US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5</a:t>
                </a:r>
                <a:r>
                  <a:rPr lang="vi-VN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:</a:t>
                </a:r>
                <a:r>
                  <a:rPr lang="en-US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/>
                  <a:t>Cho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3200"/>
                      <m:t>sin</m:t>
                    </m:r>
                    <m:r>
                      <a:rPr lang="en-US" sz="3200" i="1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sz="3200">
                        <a:latin typeface="Cambria Math" panose="02040503050406030204" pitchFamily="18" charset="0"/>
                      </a:rPr>
                      <m:t>+</m:t>
                    </m:r>
                    <m:r>
                      <m:rPr>
                        <m:nor/>
                      </m:rPr>
                      <a:rPr lang="en-US" sz="3200"/>
                      <m:t>cos</m:t>
                    </m:r>
                    <m:r>
                      <a:rPr lang="en-US" sz="3200" i="1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sz="3200"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r>
                  <a:rPr lang="en-US" sz="3200" dirty="0"/>
                  <a:t>. </a:t>
                </a:r>
                <a:r>
                  <a:rPr lang="en-US" sz="3200" dirty="0" err="1"/>
                  <a:t>Tính</a:t>
                </a:r>
                <a:r>
                  <a:rPr lang="en-US" sz="3200" dirty="0"/>
                  <a:t>: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3200"/>
                      <m:t>sin</m:t>
                    </m:r>
                    <m:r>
                      <a:rPr lang="en-US" sz="3200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sz="3200" i="1"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endParaRPr lang="en-US" sz="3200" dirty="0"/>
              </a:p>
              <a:p>
                <a:pPr lvl="0">
                  <a:lnSpc>
                    <a:spcPct val="112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endParaRPr lang="en-US" sz="3200" dirty="0">
                  <a:solidFill>
                    <a:srgbClr val="000099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lvl="0" algn="just">
                  <a:lnSpc>
                    <a:spcPct val="112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n-US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endParaRPr lang="en-US" sz="3000" dirty="0">
                  <a:solidFill>
                    <a:srgbClr val="000099"/>
                  </a:solidFill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3" name="Title 1">
                <a:extLst>
                  <a:ext uri="{FF2B5EF4-FFF2-40B4-BE49-F238E27FC236}">
                    <a16:creationId xmlns:a16="http://schemas.microsoft.com/office/drawing/2014/main" id="{34AEEAD4-F0E3-4F5B-AFE8-AD5AC0C051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7944" y="794185"/>
                <a:ext cx="11853234" cy="925434"/>
              </a:xfrm>
              <a:prstGeom prst="rect">
                <a:avLst/>
              </a:prstGeom>
              <a:blipFill>
                <a:blip r:embed="rId2"/>
                <a:stretch>
                  <a:fillRect t="-4545"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5" name="Graphic 14" descr="Open folder">
            <a:extLst>
              <a:ext uri="{FF2B5EF4-FFF2-40B4-BE49-F238E27FC236}">
                <a16:creationId xmlns:a16="http://schemas.microsoft.com/office/drawing/2014/main" id="{94D711AB-E568-41DA-ACFC-45D27F19D1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27944" y="897690"/>
            <a:ext cx="478318" cy="47831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1D5A35E6-1F08-4448-924B-DAE835443F1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27944" y="1713848"/>
                <a:ext cx="11853234" cy="4823430"/>
              </a:xfrm>
              <a:prstGeom prst="rect">
                <a:avLst/>
              </a:prstGeom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R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  <a:buBlip>
                    <a:blip r:embed="rId5"/>
                  </a:buBlip>
                </a:pPr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Lời</a:t>
                </a:r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giải</a:t>
                </a:r>
                <a:endParaRPr lang="en-US" b="1" dirty="0">
                  <a:solidFill>
                    <a:srgbClr val="0000FF"/>
                  </a:solidFill>
                  <a:ea typeface="Times New Roman" panose="02020603050405020304" pitchFamily="18" charset="0"/>
                </a:endParaRPr>
              </a:p>
              <a:p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/>
                      <m:t>sin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>
                        <a:latin typeface="Cambria Math" panose="02040503050406030204" pitchFamily="18" charset="0"/>
                      </a:rPr>
                      <m:t>+</m:t>
                    </m:r>
                    <m:r>
                      <m:rPr>
                        <m:nor/>
                      </m:rPr>
                      <a:rPr lang="en-US"/>
                      <m:t>cos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>
                        <a:latin typeface="Cambria Math" panose="02040503050406030204" pitchFamily="18" charset="0"/>
                      </a:rPr>
                      <m:t>=1⇒(</m:t>
                    </m:r>
                    <m:r>
                      <m:rPr>
                        <m:nor/>
                      </m:rPr>
                      <a:rPr lang="en-US"/>
                      <m:t>sin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>
                        <a:latin typeface="Cambria Math" panose="02040503050406030204" pitchFamily="18" charset="0"/>
                      </a:rPr>
                      <m:t>+</m:t>
                    </m:r>
                    <m:r>
                      <m:rPr>
                        <m:nor/>
                      </m:rPr>
                      <a:rPr lang="en-US"/>
                      <m:t>cos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𝑎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endParaRPr lang="en-US" dirty="0"/>
              </a:p>
              <a:p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⇔</m:t>
                    </m:r>
                    <m:r>
                      <m:rPr>
                        <m:nor/>
                      </m:rPr>
                      <a:rPr lang="en-US"/>
                      <m:t>si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en-US"/>
                          <m:t>n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+</m:t>
                    </m:r>
                    <m:r>
                      <m:rPr>
                        <m:nor/>
                      </m:rPr>
                      <a:rPr lang="en-US"/>
                      <m:t>co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en-US"/>
                          <m:t>s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</a:rPr>
                      <m:t>+2</m:t>
                    </m:r>
                    <m:r>
                      <m:rPr>
                        <m:nor/>
                      </m:rPr>
                      <a:rPr lang="en-US"/>
                      <m:t>sin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𝑎</m:t>
                    </m:r>
                    <m:r>
                      <m:rPr>
                        <m:nor/>
                      </m:rPr>
                      <a:rPr lang="en-US"/>
                      <m:t>cos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>
                        <a:latin typeface="Cambria Math" panose="02040503050406030204" pitchFamily="18" charset="0"/>
                      </a:rPr>
                      <m:t>=1⇔1+</m:t>
                    </m:r>
                    <m:r>
                      <m:rPr>
                        <m:nor/>
                      </m:rPr>
                      <a:rPr lang="en-US"/>
                      <m:t>sin</m:t>
                    </m:r>
                    <m:r>
                      <a:rPr lang="en-US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endParaRPr lang="en-US" dirty="0"/>
              </a:p>
              <a:p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⇔</m:t>
                    </m:r>
                    <m:r>
                      <m:rPr>
                        <m:nor/>
                      </m:rPr>
                      <a:rPr lang="en-US"/>
                      <m:t>sin</m:t>
                    </m:r>
                    <m:r>
                      <a:rPr lang="en-US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1D5A35E6-1F08-4448-924B-DAE835443F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7944" y="1713848"/>
                <a:ext cx="11853234" cy="4823430"/>
              </a:xfrm>
              <a:prstGeom prst="rect">
                <a:avLst/>
              </a:prstGeom>
              <a:blipFill>
                <a:blip r:embed="rId6"/>
                <a:stretch>
                  <a:fillRect t="-1639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ectangle 2">
            <a:extLst>
              <a:ext uri="{FF2B5EF4-FFF2-40B4-BE49-F238E27FC236}">
                <a16:creationId xmlns:a16="http://schemas.microsoft.com/office/drawing/2014/main" id="{6B20FFFE-35C0-E380-205C-99B8E4809F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15343" y="3310360"/>
            <a:ext cx="19794528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72253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57F92213-55B3-4750-88F4-5771BAD7382D}"/>
              </a:ext>
            </a:extLst>
          </p:cNvPr>
          <p:cNvGrpSpPr/>
          <p:nvPr/>
        </p:nvGrpSpPr>
        <p:grpSpPr>
          <a:xfrm>
            <a:off x="3746652" y="97423"/>
            <a:ext cx="4415461" cy="461665"/>
            <a:chOff x="477850" y="1505359"/>
            <a:chExt cx="6169871" cy="612325"/>
          </a:xfrm>
        </p:grpSpPr>
        <p:sp>
          <p:nvSpPr>
            <p:cNvPr id="11" name="Arrow: Pentagon 10">
              <a:extLst>
                <a:ext uri="{FF2B5EF4-FFF2-40B4-BE49-F238E27FC236}">
                  <a16:creationId xmlns:a16="http://schemas.microsoft.com/office/drawing/2014/main" id="{9B1DDFF0-2B93-4B59-A142-13C5D925F4E3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0757FAA-25E2-49F7-AFBE-EF22E8617094}"/>
                </a:ext>
              </a:extLst>
            </p:cNvPr>
            <p:cNvSpPr txBox="1"/>
            <p:nvPr/>
          </p:nvSpPr>
          <p:spPr>
            <a:xfrm>
              <a:off x="739857" y="1505359"/>
              <a:ext cx="5907864" cy="6123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 dirty="0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➌</a:t>
              </a:r>
              <a:r>
                <a:rPr lang="vi-VN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Bài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tập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rèn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luyện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SGK</a:t>
              </a:r>
              <a:endParaRPr lang="vi-VN" sz="2400" b="1" dirty="0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itle 1">
                <a:extLst>
                  <a:ext uri="{FF2B5EF4-FFF2-40B4-BE49-F238E27FC236}">
                    <a16:creationId xmlns:a16="http://schemas.microsoft.com/office/drawing/2014/main" id="{34AEEAD4-F0E3-4F5B-AFE8-AD5AC0C0517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27944" y="794185"/>
                <a:ext cx="11853234" cy="925434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  <a:alpha val="44000"/>
                </a:schemeClr>
              </a:solidFill>
              <a:ln>
                <a:solidFill>
                  <a:srgbClr val="FF0000"/>
                </a:solidFill>
              </a:ln>
            </p:spPr>
            <p:txBody>
              <a:bodyPr/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000" kern="1200">
                    <a:solidFill>
                      <a:srgbClr val="C00000"/>
                    </a:solidFill>
                    <a:latin typeface="Aarial"/>
                    <a:ea typeface="+mj-ea"/>
                    <a:cs typeface="+mj-cs"/>
                  </a:defRPr>
                </a:lvl1pPr>
              </a:lstStyle>
              <a:p>
                <a:pPr>
                  <a:lnSpc>
                    <a:spcPct val="112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n-US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    </a:t>
                </a:r>
                <a:r>
                  <a:rPr lang="en-US" sz="3000" b="1" dirty="0" err="1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Bài</a:t>
                </a:r>
                <a:r>
                  <a:rPr lang="en-US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6</a:t>
                </a:r>
                <a:r>
                  <a:rPr lang="vi-VN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:</a:t>
                </a:r>
                <a:r>
                  <a:rPr lang="en-US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/>
                  <a:t>Cho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3200"/>
                      <m:t>cos</m:t>
                    </m:r>
                    <m:r>
                      <a:rPr lang="en-US" sz="3200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sz="3200" i="1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sz="320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3200" dirty="0"/>
                  <a:t> </a:t>
                </a:r>
                <a:r>
                  <a:rPr lang="en-US" sz="3200" dirty="0" err="1"/>
                  <a:t>với</a:t>
                </a:r>
                <a:r>
                  <a:rPr lang="en-US" sz="3200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sz="3200" i="1">
                        <a:latin typeface="Cambria Math" panose="02040503050406030204" pitchFamily="18" charset="0"/>
                      </a:rPr>
                      <m:t>&lt;</m:t>
                    </m:r>
                    <m:r>
                      <a:rPr lang="en-US" sz="3200" i="1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sz="3200" i="1">
                        <a:latin typeface="Cambria Math" panose="02040503050406030204" pitchFamily="18" charset="0"/>
                      </a:rPr>
                      <m:t>&lt;</m:t>
                    </m:r>
                    <m:r>
                      <a:rPr lang="en-US" sz="3200" i="1">
                        <a:latin typeface="Cambria Math" panose="02040503050406030204" pitchFamily="18" charset="0"/>
                      </a:rPr>
                      <m:t>𝜋</m:t>
                    </m:r>
                  </m:oMath>
                </a14:m>
                <a:r>
                  <a:rPr lang="en-US" sz="3200" dirty="0"/>
                  <a:t>. </a:t>
                </a:r>
                <a:r>
                  <a:rPr lang="en-US" sz="3200" dirty="0" err="1"/>
                  <a:t>Tính</a:t>
                </a:r>
                <a:r>
                  <a:rPr lang="en-US" sz="3200" dirty="0"/>
                  <a:t>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3200"/>
                      <m:t>sin</m:t>
                    </m:r>
                    <m:r>
                      <a:rPr lang="en-US" sz="3200" i="1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sz="3200">
                        <a:latin typeface="Cambria Math" panose="02040503050406030204" pitchFamily="18" charset="0"/>
                      </a:rPr>
                      <m:t>,</m:t>
                    </m:r>
                    <m:r>
                      <m:rPr>
                        <m:nor/>
                      </m:rPr>
                      <a:rPr lang="en-US" sz="3200"/>
                      <m:t>cos</m:t>
                    </m:r>
                    <m:r>
                      <a:rPr lang="en-US" sz="3200" i="1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sz="3200">
                        <a:latin typeface="Cambria Math" panose="02040503050406030204" pitchFamily="18" charset="0"/>
                      </a:rPr>
                      <m:t>,</m:t>
                    </m:r>
                    <m:r>
                      <m:rPr>
                        <m:nor/>
                      </m:rPr>
                      <a:rPr lang="en-US" sz="3200"/>
                      <m:t>tan</m:t>
                    </m:r>
                    <m:r>
                      <a:rPr lang="en-US" sz="3200" i="1"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endParaRPr lang="en-US" sz="3200" dirty="0"/>
              </a:p>
              <a:p>
                <a:pPr>
                  <a:lnSpc>
                    <a:spcPct val="112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endParaRPr lang="en-US" sz="3000" dirty="0">
                  <a:solidFill>
                    <a:srgbClr val="000099"/>
                  </a:solidFill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3" name="Title 1">
                <a:extLst>
                  <a:ext uri="{FF2B5EF4-FFF2-40B4-BE49-F238E27FC236}">
                    <a16:creationId xmlns:a16="http://schemas.microsoft.com/office/drawing/2014/main" id="{34AEEAD4-F0E3-4F5B-AFE8-AD5AC0C051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7944" y="794185"/>
                <a:ext cx="11853234" cy="925434"/>
              </a:xfrm>
              <a:prstGeom prst="rect">
                <a:avLst/>
              </a:prstGeom>
              <a:blipFill>
                <a:blip r:embed="rId2"/>
                <a:stretch>
                  <a:fillRect b="-5844"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5" name="Graphic 14" descr="Open folder">
            <a:extLst>
              <a:ext uri="{FF2B5EF4-FFF2-40B4-BE49-F238E27FC236}">
                <a16:creationId xmlns:a16="http://schemas.microsoft.com/office/drawing/2014/main" id="{94D711AB-E568-41DA-ACFC-45D27F19D1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55240" y="1073104"/>
            <a:ext cx="478318" cy="47831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1D5A35E6-1F08-4448-924B-DAE835443F1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27944" y="1713848"/>
                <a:ext cx="11853234" cy="4349967"/>
              </a:xfrm>
              <a:prstGeom prst="rect">
                <a:avLst/>
              </a:prstGeom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R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  <a:buBlip>
                    <a:blip r:embed="rId5"/>
                  </a:buBlip>
                </a:pPr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Lời</a:t>
                </a:r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giải</a:t>
                </a:r>
                <a:endParaRPr lang="en-US" b="1" dirty="0">
                  <a:solidFill>
                    <a:srgbClr val="0000FF"/>
                  </a:solidFill>
                  <a:ea typeface="Times New Roman" panose="02020603050405020304" pitchFamily="18" charset="0"/>
                </a:endParaRPr>
              </a:p>
              <a:p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/>
                      <m:t>cos</m:t>
                    </m:r>
                    <m:r>
                      <a:rPr lang="en-US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  <m:r>
                      <a:rPr lang="en-US" i="1">
                        <a:latin typeface="Cambria Math" panose="02040503050406030204" pitchFamily="18" charset="0"/>
                      </a:rPr>
                      <m:t>⇔</m:t>
                    </m:r>
                    <m:r>
                      <m:rPr>
                        <m:nor/>
                      </m:rPr>
                      <a:rPr lang="en-US"/>
                      <m:t>co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en-US"/>
                          <m:t>s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−</m:t>
                    </m:r>
                    <m:r>
                      <m:rPr>
                        <m:nor/>
                      </m:rPr>
                      <a:rPr lang="en-US"/>
                      <m:t>si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en-US"/>
                          <m:t>n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dirty="0"/>
                  <a:t>                                                     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/>
                      <m:t>co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en-US"/>
                          <m:t>s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+</m:t>
                    </m:r>
                    <m:r>
                      <m:rPr>
                        <m:nor/>
                      </m:rPr>
                      <a:rPr lang="en-US"/>
                      <m:t>si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en-US"/>
                          <m:t>n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endParaRPr lang="en-US" dirty="0"/>
              </a:p>
              <a:p>
                <a:r>
                  <a:rPr lang="en-US" dirty="0" err="1"/>
                  <a:t>Từ</a:t>
                </a:r>
                <a:r>
                  <a:rPr lang="en-US" dirty="0"/>
                  <a:t> (1) </a:t>
                </a:r>
                <a:r>
                  <a:rPr lang="en-US" dirty="0" err="1"/>
                  <a:t>và</a:t>
                </a:r>
                <a:r>
                  <a:rPr lang="en-US" dirty="0"/>
                  <a:t> (2)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⇒</m:t>
                    </m:r>
                    <m:d>
                      <m:dPr>
                        <m:begChr m:val="{"/>
                        <m:endChr m:val="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nor/>
                                </m:rPr>
                                <a:rPr lang="en-US"/>
                                <m:t>co</m:t>
                              </m:r>
                              <m:sSup>
                                <m:sSup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nor/>
                                    </m:rPr>
                                    <a:rPr lang="en-US"/>
                                    <m:t>s</m:t>
                                  </m:r>
                                </m:e>
                                <m:sup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f>
                                <m:f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num>
                                <m:den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den>
                              </m:f>
                            </m:e>
                          </m:mr>
                          <m:mr>
                            <m:e>
                              <m:r>
                                <m:rPr>
                                  <m:nor/>
                                </m:rPr>
                                <a:rPr lang="en-US"/>
                                <m:t>si</m:t>
                              </m:r>
                              <m:sSup>
                                <m:sSup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nor/>
                                    </m:rPr>
                                    <a:rPr lang="en-US"/>
                                    <m:t>n</m:t>
                                  </m:r>
                                </m:e>
                                <m:sup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f>
                                <m:f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den>
                              </m:f>
                            </m:e>
                          </m:mr>
                        </m:m>
                        <m:r>
                          <a:rPr lang="en-US" i="1">
                            <a:latin typeface="Cambria Math" panose="02040503050406030204" pitchFamily="18" charset="0"/>
                          </a:rPr>
                          <m:t>⇔</m:t>
                        </m:r>
                        <m:d>
                          <m:dPr>
                            <m:begChr m:val="{"/>
                            <m:endChr m:val="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m>
                              <m:mPr>
                                <m:mcs>
                                  <m:mc>
                                    <m:mcPr>
                                      <m:count m:val="1"/>
                                      <m:mcJc m:val="center"/>
                                    </m:mcPr>
                                  </m:mc>
                                </m:mcs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mPr>
                              <m:mr>
                                <m:e>
                                  <m:r>
                                    <m:rPr>
                                      <m:nor/>
                                    </m:rPr>
                                    <a:rPr lang="en-US"/>
                                    <m:t>cos</m:t>
                                  </m:r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  <m:r>
                                    <a:rPr lang="en-US">
                                      <a:latin typeface="Cambria Math" panose="02040503050406030204" pitchFamily="18" charset="0"/>
                                    </a:rPr>
                                    <m:t>=±</m:t>
                                  </m:r>
                                  <m:f>
                                    <m:f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ad>
                                        <m:radPr>
                                          <m:degHide m:val="on"/>
                                          <m:ctrlP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radPr>
                                        <m:deg/>
                                        <m:e>
                                          <m: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  <m:t>6</m:t>
                                          </m:r>
                                        </m:e>
                                      </m:rad>
                                    </m:num>
                                    <m:den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3</m:t>
                                      </m:r>
                                    </m:den>
                                  </m:f>
                                </m:e>
                              </m:mr>
                              <m:mr>
                                <m:e>
                                  <m:r>
                                    <m:rPr>
                                      <m:nor/>
                                    </m:rPr>
                                    <a:rPr lang="en-US"/>
                                    <m:t>sin</m:t>
                                  </m:r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  <m:r>
                                    <a:rPr lang="en-US">
                                      <a:latin typeface="Cambria Math" panose="02040503050406030204" pitchFamily="18" charset="0"/>
                                    </a:rPr>
                                    <m:t>=±</m:t>
                                  </m:r>
                                  <m:f>
                                    <m:f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ad>
                                        <m:radPr>
                                          <m:degHide m:val="on"/>
                                          <m:ctrlP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radPr>
                                        <m:deg/>
                                        <m:e>
                                          <m: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  <m:t>3</m:t>
                                          </m:r>
                                        </m:e>
                                      </m:rad>
                                    </m:num>
                                    <m:den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3</m:t>
                                      </m:r>
                                    </m:den>
                                  </m:f>
                                </m:e>
                              </m:mr>
                            </m:m>
                          </m:e>
                        </m:d>
                      </m:e>
                    </m:d>
                  </m:oMath>
                </a14:m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1D5A35E6-1F08-4448-924B-DAE835443F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7944" y="1713848"/>
                <a:ext cx="11853234" cy="4349967"/>
              </a:xfrm>
              <a:prstGeom prst="rect">
                <a:avLst/>
              </a:prstGeom>
              <a:blipFill>
                <a:blip r:embed="rId6"/>
                <a:stretch>
                  <a:fillRect l="-1130" t="-1816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ectangle 2">
            <a:extLst>
              <a:ext uri="{FF2B5EF4-FFF2-40B4-BE49-F238E27FC236}">
                <a16:creationId xmlns:a16="http://schemas.microsoft.com/office/drawing/2014/main" id="{6B20FFFE-35C0-E380-205C-99B8E4809F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15343" y="3310360"/>
            <a:ext cx="19794528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29838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57F92213-55B3-4750-88F4-5771BAD7382D}"/>
              </a:ext>
            </a:extLst>
          </p:cNvPr>
          <p:cNvGrpSpPr/>
          <p:nvPr/>
        </p:nvGrpSpPr>
        <p:grpSpPr>
          <a:xfrm>
            <a:off x="3746652" y="97423"/>
            <a:ext cx="4415461" cy="461665"/>
            <a:chOff x="477850" y="1505359"/>
            <a:chExt cx="6169871" cy="612325"/>
          </a:xfrm>
        </p:grpSpPr>
        <p:sp>
          <p:nvSpPr>
            <p:cNvPr id="11" name="Arrow: Pentagon 10">
              <a:extLst>
                <a:ext uri="{FF2B5EF4-FFF2-40B4-BE49-F238E27FC236}">
                  <a16:creationId xmlns:a16="http://schemas.microsoft.com/office/drawing/2014/main" id="{9B1DDFF0-2B93-4B59-A142-13C5D925F4E3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0757FAA-25E2-49F7-AFBE-EF22E8617094}"/>
                </a:ext>
              </a:extLst>
            </p:cNvPr>
            <p:cNvSpPr txBox="1"/>
            <p:nvPr/>
          </p:nvSpPr>
          <p:spPr>
            <a:xfrm>
              <a:off x="739857" y="1505359"/>
              <a:ext cx="5907864" cy="6123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 dirty="0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➌</a:t>
              </a:r>
              <a:r>
                <a:rPr lang="vi-VN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Bài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tập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rèn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luyện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SGK</a:t>
              </a:r>
              <a:endParaRPr lang="vi-VN" sz="2400" b="1" dirty="0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itle 1">
                <a:extLst>
                  <a:ext uri="{FF2B5EF4-FFF2-40B4-BE49-F238E27FC236}">
                    <a16:creationId xmlns:a16="http://schemas.microsoft.com/office/drawing/2014/main" id="{34AEEAD4-F0E3-4F5B-AFE8-AD5AC0C0517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27944" y="794185"/>
                <a:ext cx="11853234" cy="925434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  <a:alpha val="44000"/>
                </a:schemeClr>
              </a:solidFill>
              <a:ln>
                <a:solidFill>
                  <a:srgbClr val="FF0000"/>
                </a:solidFill>
              </a:ln>
            </p:spPr>
            <p:txBody>
              <a:bodyPr/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000" kern="1200">
                    <a:solidFill>
                      <a:srgbClr val="C00000"/>
                    </a:solidFill>
                    <a:latin typeface="Aarial"/>
                    <a:ea typeface="+mj-ea"/>
                    <a:cs typeface="+mj-cs"/>
                  </a:defRPr>
                </a:lvl1pPr>
              </a:lstStyle>
              <a:p>
                <a:pPr>
                  <a:lnSpc>
                    <a:spcPct val="112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n-US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    </a:t>
                </a:r>
                <a:r>
                  <a:rPr lang="en-US" sz="3000" b="1" dirty="0" err="1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Bài</a:t>
                </a:r>
                <a:r>
                  <a:rPr lang="en-US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6</a:t>
                </a:r>
                <a:r>
                  <a:rPr lang="vi-VN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:</a:t>
                </a:r>
                <a:r>
                  <a:rPr lang="en-US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/>
                  <a:t>Cho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3200"/>
                      <m:t>cos</m:t>
                    </m:r>
                    <m:r>
                      <a:rPr lang="en-US" sz="3200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sz="3200" i="1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sz="320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3200" dirty="0"/>
                  <a:t> </a:t>
                </a:r>
                <a:r>
                  <a:rPr lang="en-US" sz="3200" dirty="0" err="1"/>
                  <a:t>với</a:t>
                </a:r>
                <a:r>
                  <a:rPr lang="en-US" sz="3200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sz="3200" i="1">
                        <a:latin typeface="Cambria Math" panose="02040503050406030204" pitchFamily="18" charset="0"/>
                      </a:rPr>
                      <m:t>&lt;</m:t>
                    </m:r>
                    <m:r>
                      <a:rPr lang="en-US" sz="3200" i="1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sz="3200" i="1">
                        <a:latin typeface="Cambria Math" panose="02040503050406030204" pitchFamily="18" charset="0"/>
                      </a:rPr>
                      <m:t>&lt;</m:t>
                    </m:r>
                    <m:r>
                      <a:rPr lang="en-US" sz="3200" i="1">
                        <a:latin typeface="Cambria Math" panose="02040503050406030204" pitchFamily="18" charset="0"/>
                      </a:rPr>
                      <m:t>𝜋</m:t>
                    </m:r>
                  </m:oMath>
                </a14:m>
                <a:r>
                  <a:rPr lang="en-US" sz="3200" dirty="0"/>
                  <a:t>. </a:t>
                </a:r>
                <a:r>
                  <a:rPr lang="en-US" sz="3200" dirty="0" err="1"/>
                  <a:t>Tính</a:t>
                </a:r>
                <a:r>
                  <a:rPr lang="en-US" sz="3200" dirty="0"/>
                  <a:t>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3200"/>
                      <m:t>sin</m:t>
                    </m:r>
                    <m:r>
                      <a:rPr lang="en-US" sz="3200" i="1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sz="3200">
                        <a:latin typeface="Cambria Math" panose="02040503050406030204" pitchFamily="18" charset="0"/>
                      </a:rPr>
                      <m:t>,</m:t>
                    </m:r>
                    <m:r>
                      <m:rPr>
                        <m:nor/>
                      </m:rPr>
                      <a:rPr lang="en-US" sz="3200"/>
                      <m:t>cos</m:t>
                    </m:r>
                    <m:r>
                      <a:rPr lang="en-US" sz="3200" i="1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sz="3200">
                        <a:latin typeface="Cambria Math" panose="02040503050406030204" pitchFamily="18" charset="0"/>
                      </a:rPr>
                      <m:t>,</m:t>
                    </m:r>
                    <m:r>
                      <m:rPr>
                        <m:nor/>
                      </m:rPr>
                      <a:rPr lang="en-US" sz="3200"/>
                      <m:t>tan</m:t>
                    </m:r>
                    <m:r>
                      <a:rPr lang="en-US" sz="3200" i="1"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endParaRPr lang="en-US" sz="3200" dirty="0"/>
              </a:p>
              <a:p>
                <a:pPr>
                  <a:lnSpc>
                    <a:spcPct val="112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endParaRPr lang="en-US" sz="3000" dirty="0">
                  <a:solidFill>
                    <a:srgbClr val="000099"/>
                  </a:solidFill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3" name="Title 1">
                <a:extLst>
                  <a:ext uri="{FF2B5EF4-FFF2-40B4-BE49-F238E27FC236}">
                    <a16:creationId xmlns:a16="http://schemas.microsoft.com/office/drawing/2014/main" id="{34AEEAD4-F0E3-4F5B-AFE8-AD5AC0C051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7944" y="794185"/>
                <a:ext cx="11853234" cy="925434"/>
              </a:xfrm>
              <a:prstGeom prst="rect">
                <a:avLst/>
              </a:prstGeom>
              <a:blipFill>
                <a:blip r:embed="rId2"/>
                <a:stretch>
                  <a:fillRect b="-5844"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5" name="Graphic 14" descr="Open folder">
            <a:extLst>
              <a:ext uri="{FF2B5EF4-FFF2-40B4-BE49-F238E27FC236}">
                <a16:creationId xmlns:a16="http://schemas.microsoft.com/office/drawing/2014/main" id="{94D711AB-E568-41DA-ACFC-45D27F19D1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55240" y="1073104"/>
            <a:ext cx="478318" cy="47831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1D5A35E6-1F08-4448-924B-DAE835443F1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27944" y="1713848"/>
                <a:ext cx="11853234" cy="4845949"/>
              </a:xfrm>
              <a:prstGeom prst="rect">
                <a:avLst/>
              </a:prstGeom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R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  <a:buBlip>
                    <a:blip r:embed="rId5"/>
                  </a:buBlip>
                </a:pPr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Lời</a:t>
                </a:r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giải</a:t>
                </a:r>
                <a:endParaRPr lang="en-US" b="1" dirty="0">
                  <a:solidFill>
                    <a:srgbClr val="0000FF"/>
                  </a:solidFill>
                  <a:ea typeface="Times New Roman" panose="02020603050405020304" pitchFamily="18" charset="0"/>
                </a:endParaRPr>
              </a:p>
              <a:p>
                <a:r>
                  <a:rPr lang="en-US" dirty="0"/>
                  <a:t>Do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i="1">
                        <a:latin typeface="Cambria Math" panose="02040503050406030204" pitchFamily="18" charset="0"/>
                      </a:rPr>
                      <m:t>&lt;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&lt;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𝜋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⇒</m:t>
                    </m:r>
                    <m:d>
                      <m:dPr>
                        <m:begChr m:val="{"/>
                        <m:endChr m:val="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nor/>
                                </m:rPr>
                                <a:rPr lang="en-US"/>
                                <m:t>cos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  <m:r>
                                <a:rPr lang="en-US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f>
                                <m:f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ad>
                                    <m:radPr>
                                      <m:degHide m:val="on"/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radPr>
                                    <m:deg/>
                                    <m:e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6</m:t>
                                      </m:r>
                                    </m:e>
                                  </m:rad>
                                </m:num>
                                <m:den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den>
                              </m:f>
                            </m:e>
                          </m:mr>
                          <m:mr>
                            <m:e>
                              <m:r>
                                <m:rPr>
                                  <m:nor/>
                                </m:rPr>
                                <a:rPr lang="en-US"/>
                                <m:t>sin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  <m:r>
                                <a:rPr lang="en-US">
                                  <a:latin typeface="Cambria Math" panose="02040503050406030204" pitchFamily="18" charset="0"/>
                                </a:rPr>
                                <m:t>=±</m:t>
                              </m:r>
                              <m:f>
                                <m:f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ad>
                                    <m:radPr>
                                      <m:degHide m:val="on"/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radPr>
                                    <m:deg/>
                                    <m:e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3</m:t>
                                      </m:r>
                                    </m:e>
                                  </m:rad>
                                </m:num>
                                <m:den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den>
                              </m:f>
                            </m:e>
                          </m:mr>
                        </m:m>
                      </m:e>
                    </m:d>
                  </m:oMath>
                </a14:m>
                <a:endParaRPr lang="en-US" dirty="0"/>
              </a:p>
              <a:p>
                <a:r>
                  <a:rPr lang="en-US" dirty="0" err="1"/>
                  <a:t>Với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/>
                      <m:t>sin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3</m:t>
                            </m:r>
                          </m:e>
                        </m:rad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  <m:r>
                      <a:rPr lang="en-US" i="1">
                        <a:latin typeface="Cambria Math" panose="02040503050406030204" pitchFamily="18" charset="0"/>
                      </a:rPr>
                      <m:t>⇒</m:t>
                    </m:r>
                    <m:r>
                      <m:rPr>
                        <m:nor/>
                      </m:rPr>
                      <a:rPr lang="en-US"/>
                      <m:t>tan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/>
                          <m:t>sin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𝑎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/>
                          <m:t>cos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𝑎</m:t>
                        </m:r>
                      </m:den>
                    </m:f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</m:rad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en-US" dirty="0"/>
              </a:p>
              <a:p>
                <a:r>
                  <a:rPr lang="en-US" dirty="0" err="1"/>
                  <a:t>Với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/>
                      <m:t>sin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3</m:t>
                            </m:r>
                          </m:e>
                        </m:rad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  <m:r>
                      <a:rPr lang="en-US" i="1">
                        <a:latin typeface="Cambria Math" panose="02040503050406030204" pitchFamily="18" charset="0"/>
                      </a:rPr>
                      <m:t>⇒</m:t>
                    </m:r>
                    <m:r>
                      <m:rPr>
                        <m:nor/>
                      </m:rPr>
                      <a:rPr lang="en-US"/>
                      <m:t>tan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/>
                          <m:t>sin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𝑎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/>
                          <m:t>cos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𝑎</m:t>
                        </m:r>
                      </m:den>
                    </m:f>
                    <m:r>
                      <a:rPr lang="en-US" i="1">
                        <a:latin typeface="Cambria Math" panose="02040503050406030204" pitchFamily="18" charset="0"/>
                      </a:rPr>
                      <m:t>=−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</m:rad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en-US" dirty="0"/>
              </a:p>
              <a:p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1D5A35E6-1F08-4448-924B-DAE835443F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7944" y="1713848"/>
                <a:ext cx="11853234" cy="4845949"/>
              </a:xfrm>
              <a:prstGeom prst="rect">
                <a:avLst/>
              </a:prstGeom>
              <a:blipFill>
                <a:blip r:embed="rId6"/>
                <a:stretch>
                  <a:fillRect l="-1130" t="-1631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ectangle 2">
            <a:extLst>
              <a:ext uri="{FF2B5EF4-FFF2-40B4-BE49-F238E27FC236}">
                <a16:creationId xmlns:a16="http://schemas.microsoft.com/office/drawing/2014/main" id="{6B20FFFE-35C0-E380-205C-99B8E4809F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15343" y="3310360"/>
            <a:ext cx="19794528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50581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57F92213-55B3-4750-88F4-5771BAD7382D}"/>
              </a:ext>
            </a:extLst>
          </p:cNvPr>
          <p:cNvGrpSpPr/>
          <p:nvPr/>
        </p:nvGrpSpPr>
        <p:grpSpPr>
          <a:xfrm>
            <a:off x="3746652" y="97423"/>
            <a:ext cx="4415461" cy="461665"/>
            <a:chOff x="477850" y="1505359"/>
            <a:chExt cx="6169871" cy="612325"/>
          </a:xfrm>
        </p:grpSpPr>
        <p:sp>
          <p:nvSpPr>
            <p:cNvPr id="11" name="Arrow: Pentagon 10">
              <a:extLst>
                <a:ext uri="{FF2B5EF4-FFF2-40B4-BE49-F238E27FC236}">
                  <a16:creationId xmlns:a16="http://schemas.microsoft.com/office/drawing/2014/main" id="{9B1DDFF0-2B93-4B59-A142-13C5D925F4E3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0757FAA-25E2-49F7-AFBE-EF22E8617094}"/>
                </a:ext>
              </a:extLst>
            </p:cNvPr>
            <p:cNvSpPr txBox="1"/>
            <p:nvPr/>
          </p:nvSpPr>
          <p:spPr>
            <a:xfrm>
              <a:off x="739857" y="1505359"/>
              <a:ext cx="5907864" cy="6123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 dirty="0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➌</a:t>
              </a:r>
              <a:r>
                <a:rPr lang="vi-VN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Bài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tập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rèn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luyện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SGK</a:t>
              </a:r>
              <a:endParaRPr lang="vi-VN" sz="2400" b="1" dirty="0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itle 1">
                <a:extLst>
                  <a:ext uri="{FF2B5EF4-FFF2-40B4-BE49-F238E27FC236}">
                    <a16:creationId xmlns:a16="http://schemas.microsoft.com/office/drawing/2014/main" id="{34AEEAD4-F0E3-4F5B-AFE8-AD5AC0C0517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27944" y="794185"/>
                <a:ext cx="11853234" cy="925434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  <a:alpha val="44000"/>
                </a:schemeClr>
              </a:solidFill>
              <a:ln>
                <a:solidFill>
                  <a:srgbClr val="FF0000"/>
                </a:solidFill>
              </a:ln>
            </p:spPr>
            <p:txBody>
              <a:bodyPr/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000" kern="1200">
                    <a:solidFill>
                      <a:srgbClr val="C00000"/>
                    </a:solidFill>
                    <a:latin typeface="Aarial"/>
                    <a:ea typeface="+mj-ea"/>
                    <a:cs typeface="+mj-cs"/>
                  </a:defRPr>
                </a:lvl1pPr>
              </a:lstStyle>
              <a:p>
                <a:r>
                  <a:rPr lang="en-US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    </a:t>
                </a:r>
                <a:r>
                  <a:rPr lang="en-US" sz="3000" b="1" dirty="0" err="1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Bài</a:t>
                </a:r>
                <a:r>
                  <a:rPr lang="en-US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6</a:t>
                </a:r>
                <a:r>
                  <a:rPr lang="vi-VN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:</a:t>
                </a:r>
                <a:r>
                  <a:rPr lang="en-US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/>
                  <a:t>Rút</a:t>
                </a:r>
                <a:r>
                  <a:rPr lang="en-US" sz="3200" dirty="0"/>
                  <a:t> </a:t>
                </a:r>
                <a:r>
                  <a:rPr lang="en-US" sz="3200" dirty="0" err="1"/>
                  <a:t>gọn</a:t>
                </a:r>
                <a:r>
                  <a:rPr lang="en-US" sz="3200" dirty="0"/>
                  <a:t> </a:t>
                </a:r>
                <a:r>
                  <a:rPr lang="en-US" sz="3200" dirty="0" err="1"/>
                  <a:t>biểu</a:t>
                </a:r>
                <a:r>
                  <a:rPr lang="en-US" sz="3200" dirty="0"/>
                  <a:t> </a:t>
                </a:r>
                <a:r>
                  <a:rPr lang="en-US" sz="3200" dirty="0" err="1"/>
                  <a:t>thức</a:t>
                </a:r>
                <a:r>
                  <a:rPr lang="en-US" sz="3200" dirty="0"/>
                  <a:t>: </a:t>
                </a:r>
                <a14:m>
                  <m:oMath xmlns:m="http://schemas.openxmlformats.org/officeDocument/2006/math">
                    <m:r>
                      <a:rPr lang="en-US" sz="3200" i="1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sz="32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3200"/>
                          <m:t>sin</m:t>
                        </m:r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320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m:rPr>
                            <m:nor/>
                          </m:rPr>
                          <a:rPr lang="en-US" sz="3200"/>
                          <m:t>sin</m:t>
                        </m:r>
                        <m:r>
                          <a:rPr lang="en-US" sz="320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320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m:rPr>
                            <m:nor/>
                          </m:rPr>
                          <a:rPr lang="en-US" sz="3200"/>
                          <m:t>sin</m:t>
                        </m:r>
                        <m:r>
                          <a:rPr lang="en-US" sz="3200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𝑥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3200"/>
                          <m:t>cos</m:t>
                        </m:r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320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m:rPr>
                            <m:nor/>
                          </m:rPr>
                          <a:rPr lang="en-US" sz="3200"/>
                          <m:t>cos</m:t>
                        </m:r>
                        <m:r>
                          <a:rPr lang="en-US" sz="320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320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m:rPr>
                            <m:nor/>
                          </m:rPr>
                          <a:rPr lang="en-US" sz="3200"/>
                          <m:t>cos</m:t>
                        </m:r>
                        <m:r>
                          <a:rPr lang="en-US" sz="3200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𝑥</m:t>
                        </m:r>
                      </m:den>
                    </m:f>
                  </m:oMath>
                </a14:m>
                <a:br>
                  <a:rPr lang="en-US" dirty="0"/>
                </a:br>
                <a:endParaRPr lang="en-US" dirty="0"/>
              </a:p>
              <a:p>
                <a:pPr>
                  <a:lnSpc>
                    <a:spcPct val="112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endParaRPr lang="en-US" sz="3000" dirty="0">
                  <a:solidFill>
                    <a:srgbClr val="000099"/>
                  </a:solidFill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3" name="Title 1">
                <a:extLst>
                  <a:ext uri="{FF2B5EF4-FFF2-40B4-BE49-F238E27FC236}">
                    <a16:creationId xmlns:a16="http://schemas.microsoft.com/office/drawing/2014/main" id="{34AEEAD4-F0E3-4F5B-AFE8-AD5AC0C051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7944" y="794185"/>
                <a:ext cx="11853234" cy="92543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5" name="Graphic 14" descr="Open folder">
            <a:extLst>
              <a:ext uri="{FF2B5EF4-FFF2-40B4-BE49-F238E27FC236}">
                <a16:creationId xmlns:a16="http://schemas.microsoft.com/office/drawing/2014/main" id="{94D711AB-E568-41DA-ACFC-45D27F19D1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41592" y="1001210"/>
            <a:ext cx="478318" cy="47831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1D5A35E6-1F08-4448-924B-DAE835443F1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27944" y="1713848"/>
                <a:ext cx="11853234" cy="4918964"/>
              </a:xfrm>
              <a:prstGeom prst="rect">
                <a:avLst/>
              </a:prstGeom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R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  <a:buBlip>
                    <a:blip r:embed="rId5"/>
                  </a:buBlip>
                </a:pPr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Lời</a:t>
                </a:r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giải</a:t>
                </a:r>
                <a:endParaRPr lang="en-US" b="1" dirty="0">
                  <a:solidFill>
                    <a:srgbClr val="0000FF"/>
                  </a:solidFill>
                  <a:ea typeface="Times New Roman" panose="020206030504050203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800"/>
                          <m:t>sin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280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m:rPr>
                            <m:nor/>
                          </m:rPr>
                          <a:rPr lang="en-US" sz="2800"/>
                          <m:t>sin</m:t>
                        </m:r>
                        <m:r>
                          <a:rPr lang="en-US" sz="280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280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m:rPr>
                            <m:nor/>
                          </m:rPr>
                          <a:rPr lang="en-US" sz="2800"/>
                          <m:t>sin</m:t>
                        </m:r>
                        <m:r>
                          <a:rPr lang="en-US" sz="2800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𝑥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800"/>
                          <m:t>cos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280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m:rPr>
                            <m:nor/>
                          </m:rPr>
                          <a:rPr lang="en-US" sz="2800"/>
                          <m:t>cos</m:t>
                        </m:r>
                        <m:r>
                          <a:rPr lang="en-US" sz="280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280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m:rPr>
                            <m:nor/>
                          </m:rPr>
                          <a:rPr lang="en-US" sz="2800"/>
                          <m:t>cos</m:t>
                        </m:r>
                        <m:r>
                          <a:rPr lang="en-US" sz="2800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𝑥</m:t>
                        </m:r>
                      </m:den>
                    </m:f>
                    <m:r>
                      <a:rPr lang="en-US" sz="28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2⋅</m:t>
                        </m:r>
                        <m:r>
                          <m:rPr>
                            <m:nor/>
                          </m:rPr>
                          <a:rPr lang="en-US" sz="2800"/>
                          <m:t>sin</m:t>
                        </m:r>
                        <m:r>
                          <a:rPr lang="en-US" sz="280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2800">
                            <a:latin typeface="Cambria Math" panose="02040503050406030204" pitchFamily="18" charset="0"/>
                          </a:rPr>
                          <m:t>⋅</m:t>
                        </m:r>
                        <m:r>
                          <m:rPr>
                            <m:nor/>
                          </m:rPr>
                          <a:rPr lang="en-US" sz="2800"/>
                          <m:t>cos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280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m:rPr>
                            <m:nor/>
                          </m:rPr>
                          <a:rPr lang="en-US" sz="2800"/>
                          <m:t>sin</m:t>
                        </m:r>
                        <m:r>
                          <a:rPr lang="en-US" sz="280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𝑥</m:t>
                        </m:r>
                      </m:num>
                      <m:den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2⋅</m:t>
                        </m:r>
                        <m:r>
                          <m:rPr>
                            <m:nor/>
                          </m:rPr>
                          <a:rPr lang="en-US" sz="2800"/>
                          <m:t>cos</m:t>
                        </m:r>
                        <m:r>
                          <a:rPr lang="en-US" sz="280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2800">
                            <a:latin typeface="Cambria Math" panose="02040503050406030204" pitchFamily="18" charset="0"/>
                          </a:rPr>
                          <m:t>⋅</m:t>
                        </m:r>
                        <m:r>
                          <m:rPr>
                            <m:nor/>
                          </m:rPr>
                          <a:rPr lang="en-US" sz="2800"/>
                          <m:t>cos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280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m:rPr>
                            <m:nor/>
                          </m:rPr>
                          <a:rPr lang="en-US" sz="2800"/>
                          <m:t>cos</m:t>
                        </m:r>
                        <m:r>
                          <a:rPr lang="en-US" sz="280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𝑥</m:t>
                        </m:r>
                      </m:den>
                    </m:f>
                    <m:r>
                      <a:rPr lang="en-US" sz="28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800"/>
                          <m:t>sin</m:t>
                        </m:r>
                        <m:r>
                          <a:rPr lang="en-US" sz="280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𝑥</m:t>
                        </m:r>
                        <m:d>
                          <m:d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m:rPr>
                                <m:nor/>
                              </m:rPr>
                              <a:rPr lang="en-US" sz="2800"/>
                              <m:t>cos</m:t>
                            </m:r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US" sz="2800">
                                <a:latin typeface="Cambria Math" panose="02040503050406030204" pitchFamily="18" charset="0"/>
                              </a:rPr>
                              <m:t>+1</m:t>
                            </m:r>
                          </m:e>
                        </m:d>
                      </m:num>
                      <m:den>
                        <m:r>
                          <m:rPr>
                            <m:nor/>
                          </m:rPr>
                          <a:rPr lang="en-US" sz="2800"/>
                          <m:t>cos</m:t>
                        </m:r>
                        <m:r>
                          <a:rPr lang="en-US" sz="280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𝑥</m:t>
                        </m:r>
                        <m:d>
                          <m:d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m:rPr>
                                <m:nor/>
                              </m:rPr>
                              <a:rPr lang="en-US" sz="2800"/>
                              <m:t>cos</m:t>
                            </m:r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US" sz="2800">
                                <a:latin typeface="Cambria Math" panose="02040503050406030204" pitchFamily="18" charset="0"/>
                              </a:rPr>
                              <m:t>+1</m:t>
                            </m:r>
                          </m:e>
                        </m:d>
                      </m:den>
                    </m:f>
                    <m:r>
                      <a:rPr lang="en-US" sz="28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800"/>
                          <m:t>sin</m:t>
                        </m:r>
                        <m:r>
                          <a:rPr lang="en-US" sz="280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𝑥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800"/>
                          <m:t>cos</m:t>
                        </m:r>
                        <m:r>
                          <a:rPr lang="en-US" sz="280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𝑥</m:t>
                        </m:r>
                      </m:den>
                    </m:f>
                  </m:oMath>
                </a14:m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1D5A35E6-1F08-4448-924B-DAE835443F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7944" y="1713848"/>
                <a:ext cx="11853234" cy="4918964"/>
              </a:xfrm>
              <a:prstGeom prst="rect">
                <a:avLst/>
              </a:prstGeom>
              <a:blipFill>
                <a:blip r:embed="rId6"/>
                <a:stretch>
                  <a:fillRect t="-1607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ectangle 2">
            <a:extLst>
              <a:ext uri="{FF2B5EF4-FFF2-40B4-BE49-F238E27FC236}">
                <a16:creationId xmlns:a16="http://schemas.microsoft.com/office/drawing/2014/main" id="{6B20FFFE-35C0-E380-205C-99B8E4809F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15343" y="3310360"/>
            <a:ext cx="19794528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70690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845</TotalTime>
  <Words>617</Words>
  <Application>Microsoft Office PowerPoint</Application>
  <PresentationFormat>Widescreen</PresentationFormat>
  <Paragraphs>58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9" baseType="lpstr">
      <vt:lpstr>HGPSoeiKakugothicUB</vt:lpstr>
      <vt:lpstr>Yu Gothic</vt:lpstr>
      <vt:lpstr>Aarial</vt:lpstr>
      <vt:lpstr>Arial</vt:lpstr>
      <vt:lpstr>Baumans</vt:lpstr>
      <vt:lpstr>Calibri</vt:lpstr>
      <vt:lpstr>Calibri Light</vt:lpstr>
      <vt:lpstr>Cambria Math</vt:lpstr>
      <vt:lpstr>Georgia Pro Cond Black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Duong Hung</dc:creator>
  <cp:lastModifiedBy>Admin</cp:lastModifiedBy>
  <cp:revision>171</cp:revision>
  <cp:lastPrinted>2023-04-28T05:43:14Z</cp:lastPrinted>
  <dcterms:created xsi:type="dcterms:W3CDTF">2023-03-24T14:43:27Z</dcterms:created>
  <dcterms:modified xsi:type="dcterms:W3CDTF">2023-08-06T00:27:11Z</dcterms:modified>
</cp:coreProperties>
</file>