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tm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7.tm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</m:oMath>
                </a14:m>
                <a:r>
                  <a:rPr lang="en-US" sz="2800" dirty="0"/>
                  <a:t>. Qua </a:t>
                </a:r>
                <a14:m>
                  <m:oMath xmlns:m="http://schemas.openxmlformats.org/officeDocument/2006/math">
                    <m:r>
                      <a:rPr lang="en-US" sz="2800" i="1"/>
                      <m:t>𝐴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𝐵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bốn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𝑐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𝑑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đôi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nhau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nằm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𝑐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𝑑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bốn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 i="1"/>
                      <m:t>𝐷</m:t>
                    </m:r>
                  </m:oMath>
                </a14:m>
                <a:r>
                  <a:rPr lang="en-US" sz="2800" dirty="0"/>
                  <a:t> '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</a:t>
                </a: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965" t="-2053" r="-1016" b="-850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Theo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lí</a:t>
                </a:r>
                <a:r>
                  <a:rPr lang="en-US" sz="2800" dirty="0"/>
                  <a:t> 2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:r>
                  <a:rPr lang="en-US" sz="2800" dirty="0" err="1"/>
                  <a:t>Chỉ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qua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//(</m:t>
                    </m:r>
                    <m:r>
                      <m:rPr>
                        <m:sty m:val="p"/>
                      </m:rPr>
                      <a:rPr lang="en-US" sz="2800"/>
                      <m:t>P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</a:p>
              <a:p>
                <a:r>
                  <a:rPr lang="en-US" sz="2800" dirty="0"/>
                  <a:t>Tương </a:t>
                </a:r>
                <a:r>
                  <a:rPr lang="en-US" sz="2800" dirty="0" err="1"/>
                  <a:t>tự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đề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bài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đồng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endParaRPr lang="en-US" sz="2800" dirty="0"/>
              </a:p>
              <a:p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chứa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P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A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D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B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/>
                          <m:t>C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056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2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</m:oMath>
                </a14:m>
                <a:r>
                  <a:rPr lang="en-US" sz="2800" dirty="0"/>
                  <a:t>. Qua </a:t>
                </a:r>
                <a14:m>
                  <m:oMath xmlns:m="http://schemas.openxmlformats.org/officeDocument/2006/math">
                    <m:r>
                      <a:rPr lang="en-US" sz="2800" i="1"/>
                      <m:t>𝐴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𝐵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vẽ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bốn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𝑐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𝑑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đôi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nhau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nằm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Một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𝑐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𝑑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bốn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/>
                      <m:t>,</m:t>
                    </m:r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𝐷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𝐴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𝐵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/>
                        </m:ctrlPr>
                      </m:sSupPr>
                      <m:e>
                        <m:r>
                          <a:rPr lang="en-US" sz="2800" i="1"/>
                          <m:t>𝐶</m:t>
                        </m:r>
                      </m:e>
                      <m:sup>
                        <m:r>
                          <a:rPr lang="en-US" sz="2800" i="1"/>
                          <m:t>′</m:t>
                        </m:r>
                      </m:sup>
                    </m:sSup>
                    <m:r>
                      <a:rPr lang="en-US" sz="2800" i="1"/>
                      <m:t>𝐷</m:t>
                    </m:r>
                  </m:oMath>
                </a14:m>
                <a:r>
                  <a:rPr lang="en-US" sz="2800" dirty="0"/>
                  <a:t> '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</a:t>
                </a:r>
                <a:r>
                  <a:rPr lang="en-US" sz="2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965" t="-2053" r="-1016" b="-8504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r>
                  <a:rPr lang="en-US" sz="2800" dirty="0"/>
                  <a:t>Suy ra: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endParaRPr lang="en-US" sz="2800" dirty="0"/>
              </a:p>
              <a:p>
                <a:r>
                  <a:rPr lang="en-US" sz="2800" dirty="0" err="1"/>
                  <a:t>Tương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tự</a:t>
                </a:r>
                <a:r>
                  <a:rPr lang="en-US" sz="2800" dirty="0"/>
                  <a:t>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//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CD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800">
                        <a:latin typeface="Cambria Math" panose="02040503050406030204" pitchFamily="18" charset="0"/>
                      </a:rPr>
                      <m:t>(2)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(1)(2)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80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2800" dirty="0"/>
                  <a:t> '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2800" dirty="0"/>
                  <a:t> '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.</a:t>
                </a:r>
                <a:br>
                  <a:rPr lang="en-US" sz="3600" dirty="0"/>
                </a:br>
                <a:br>
                  <a:rPr lang="en-US" sz="3600" dirty="0"/>
                </a:b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63950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r>
                      <a:rPr lang="en-US" sz="2800"/>
                      <m:t>,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2</m:t>
                        </m:r>
                      </m:sub>
                    </m:sSub>
                    <m:r>
                      <a:rPr lang="en-US" sz="2800"/>
                      <m:t>,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3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𝐴𝐶𝐷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𝐴𝐷𝐵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3</m:t>
                            </m:r>
                          </m:sub>
                        </m:sSub>
                      </m:e>
                    </m:d>
                    <m:r>
                      <a:rPr lang="en-US" sz="2800"/>
                      <m:t>//(</m:t>
                    </m:r>
                    <m:r>
                      <a:rPr lang="en-US" sz="2800" i="1"/>
                      <m:t>𝐵𝐶𝐷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𝐴𝐵𝐷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965" t="-2053" r="-102" b="-55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1F3763"/>
                  </a:solidFill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a) </a:t>
                </a: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𝐸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𝐹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𝐻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𝐶𝐷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𝐵𝐷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△</m:t>
                    </m:r>
                    <m:r>
                      <m:rPr>
                        <m:sty m:val="p"/>
                      </m:rPr>
                      <a:rPr lang="en-US" sz="2800"/>
                      <m:t>ABC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</m:t>
                        </m:r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800" i="1"/>
                          <m:t>𝐴𝐸</m:t>
                        </m:r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2</m:t>
                        </m:r>
                      </m:num>
                      <m:den>
                        <m:r>
                          <a:rPr lang="en-US" sz="2800"/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3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△</m:t>
                    </m:r>
                    <m:r>
                      <m:rPr>
                        <m:sty m:val="p"/>
                      </m:rPr>
                      <a:rPr lang="en-US" sz="2800"/>
                      <m:t>ABD</m:t>
                    </m:r>
                  </m:oMath>
                </a14:m>
                <a:r>
                  <a:rPr lang="en-US" sz="2800" dirty="0"/>
                  <a:t>,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ra</m:t>
                    </m:r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2</m:t>
                        </m:r>
                      </m:num>
                      <m:den>
                        <m:r>
                          <a:rPr lang="en-US" sz="2800"/>
                          <m:t>3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r>
                      <a:rPr lang="en-US" sz="2800"/>
                      <m:t>△</m:t>
                    </m:r>
                    <m:r>
                      <m:rPr>
                        <m:sty m:val="p"/>
                      </m:rPr>
                      <a:rPr lang="en-US" sz="2800"/>
                      <m:t>AEH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</m:t>
                        </m:r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800" i="1"/>
                          <m:t>𝐴𝐸</m:t>
                        </m:r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</m:t>
                        </m:r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3</m:t>
                            </m:r>
                          </m:sub>
                        </m:sSub>
                      </m:num>
                      <m:den>
                        <m:r>
                          <a:rPr lang="en-US" sz="2800" i="1"/>
                          <m:t>𝐴𝐻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/>
                          <m:t>G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800"/>
                          <m:t>G</m:t>
                        </m:r>
                      </m:e>
                      <m:sub>
                        <m:r>
                          <a:rPr lang="en-US" sz="2800"/>
                          <m:t>3</m:t>
                        </m:r>
                      </m:sub>
                    </m:sSub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EH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43001853-05F1-4D30-92A9-0F4FBC98F535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643" y="3108003"/>
            <a:ext cx="3816623" cy="342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95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3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/>
                  <a:t>Cho </a:t>
                </a:r>
                <a:r>
                  <a:rPr lang="en-US" sz="2800" dirty="0" err="1"/>
                  <a:t>tứ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diện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Lấy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1</m:t>
                        </m:r>
                      </m:sub>
                    </m:sSub>
                    <m:r>
                      <a:rPr lang="en-US" sz="2800"/>
                      <m:t>,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2</m:t>
                        </m:r>
                      </m:sub>
                    </m:sSub>
                    <m:r>
                      <a:rPr lang="en-US" sz="2800"/>
                      <m:t>,</m:t>
                    </m:r>
                    <m:sSub>
                      <m:sSubPr>
                        <m:ctrlPr>
                          <a:rPr lang="en-US" sz="2800" i="1"/>
                        </m:ctrlPr>
                      </m:sSubPr>
                      <m:e>
                        <m:r>
                          <a:rPr lang="en-US" sz="2800" i="1"/>
                          <m:t>𝐺</m:t>
                        </m:r>
                      </m:e>
                      <m:sub>
                        <m:r>
                          <a:rPr lang="en-US" sz="2800"/>
                          <m:t>3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lần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lượt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tam </a:t>
                </a:r>
                <a:r>
                  <a:rPr lang="en-US" sz="2800" dirty="0" err="1"/>
                  <a:t>giác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𝐴𝐵𝐶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𝐴𝐶𝐷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𝐴𝐷𝐵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a) </a:t>
                </a:r>
                <a:r>
                  <a:rPr lang="en-US" sz="2800" dirty="0" err="1"/>
                  <a:t>Chứng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minh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3</m:t>
                            </m:r>
                          </m:sub>
                        </m:sSub>
                      </m:e>
                    </m:d>
                    <m:r>
                      <a:rPr lang="en-US" sz="2800"/>
                      <m:t>//(</m:t>
                    </m:r>
                    <m:r>
                      <a:rPr lang="en-US" sz="2800" i="1"/>
                      <m:t>𝐵𝐶𝐷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  <a:br>
                  <a:rPr lang="en-US" sz="2800" dirty="0"/>
                </a:br>
                <a:r>
                  <a:rPr lang="en-US" sz="2800" dirty="0"/>
                  <a:t>b) </a:t>
                </a:r>
                <a:r>
                  <a:rPr lang="en-US" sz="2800" dirty="0" err="1"/>
                  <a:t>Xác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giao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tuyến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/>
                        </m:ctrlPr>
                      </m:dPr>
                      <m:e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2800" i="1"/>
                            </m:ctrlPr>
                          </m:sSubPr>
                          <m:e>
                            <m:r>
                              <a:rPr lang="en-US" sz="2800" i="1"/>
                              <m:t>𝐺</m:t>
                            </m:r>
                          </m:e>
                          <m:sub>
                            <m:r>
                              <a:rPr lang="en-US" sz="2800"/>
                              <m:t>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𝐴𝐵𝐷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 lvl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965" t="-2053" r="-102" b="-5572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1F3763"/>
                  </a:solidFill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Mà</a:t>
                </a:r>
                <a:r>
                  <a:rPr lang="en-US" sz="2600" dirty="0"/>
                  <a:t> EH </a:t>
                </a:r>
                <a:r>
                  <a:rPr lang="en-US" sz="2600" dirty="0" err="1"/>
                  <a:t>thuộc</a:t>
                </a:r>
                <a:r>
                  <a:rPr lang="en-US" sz="2600" dirty="0"/>
                  <a:t> (BCD)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a:rPr lang="en-US" sz="2600"/>
                      <m:t>//(</m:t>
                    </m:r>
                    <m:r>
                      <m:rPr>
                        <m:sty m:val="p"/>
                      </m:rPr>
                      <a:rPr lang="en-US" sz="2600"/>
                      <m:t>BCD</m:t>
                    </m:r>
                    <m:r>
                      <a:rPr lang="en-US" sz="2600"/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Tương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tự</a:t>
                </a:r>
                <a:r>
                  <a:rPr lang="en-US" sz="2600" dirty="0"/>
                  <a:t> 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a:rPr lang="en-US" sz="2600"/>
                      <m:t>//(</m:t>
                    </m:r>
                    <m:r>
                      <m:rPr>
                        <m:sty m:val="p"/>
                      </m:rPr>
                      <a:rPr lang="en-US" sz="2600"/>
                      <m:t>BCD</m:t>
                    </m:r>
                    <m:r>
                      <a:rPr lang="en-US" sz="2600"/>
                      <m:t>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/>
                  <a:t>Do </a:t>
                </a:r>
                <a:r>
                  <a:rPr lang="en-US" sz="2600" dirty="0" err="1"/>
                  <a:t>đó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a:rPr lang="en-US" sz="2600"/>
                      <m:t>//(</m:t>
                    </m:r>
                    <m:r>
                      <m:rPr>
                        <m:sty m:val="p"/>
                      </m:rPr>
                      <a:rPr lang="en-US" sz="2600"/>
                      <m:t>BCD</m:t>
                    </m:r>
                    <m:r>
                      <a:rPr lang="en-US" sz="2600"/>
                      <m:t>)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/>
                  <a:t>b) 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a:rPr lang="en-US" sz="2600"/>
                      <m:t>//(</m:t>
                    </m:r>
                    <m:r>
                      <m:rPr>
                        <m:sty m:val="p"/>
                      </m:rPr>
                      <a:rPr lang="en-US" sz="2600"/>
                      <m:t>BCD</m:t>
                    </m:r>
                    <m:r>
                      <a:rPr lang="en-US" sz="2600"/>
                      <m:t>)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2</m:t>
                        </m:r>
                      </m:sub>
                    </m:sSub>
                    <m:r>
                      <a:rPr lang="en-US" sz="2600"/>
                      <m:t>//</m:t>
                    </m:r>
                    <m:r>
                      <m:rPr>
                        <m:sty m:val="p"/>
                      </m:rPr>
                      <a:rPr lang="en-US" sz="2600"/>
                      <m:t>BD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mà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của</a:t>
                </a:r>
                <a:r>
                  <a:rPr lang="en-US" sz="2600" dirty="0"/>
                  <a:t> </a:t>
                </a:r>
                <a:r>
                  <a:rPr lang="en-US" sz="2600" dirty="0" err="1"/>
                  <a:t>hai</a:t>
                </a:r>
                <a:r>
                  <a:rPr lang="en-US" sz="2600" dirty="0"/>
                  <a:t> </a:t>
                </a:r>
                <a:r>
                  <a:rPr lang="en-US" sz="2600" dirty="0" err="1"/>
                  <a:t>mặt</a:t>
                </a:r>
                <a:r>
                  <a:rPr lang="en-US" sz="2600" dirty="0"/>
                  <a:t> </a:t>
                </a:r>
                <a:r>
                  <a:rPr lang="en-US" sz="2600" dirty="0" err="1"/>
                  <a:t>phẳng</a:t>
                </a:r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Từ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kè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a:rPr lang="en-US" sz="2600" i="1"/>
                      <m:t>𝑥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sao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cho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/>
                          <m:t>G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m:rPr>
                        <m:sty m:val="p"/>
                      </m:rPr>
                      <a:rPr lang="en-US" sz="2600"/>
                      <m:t>x</m:t>
                    </m:r>
                    <m:r>
                      <a:rPr lang="en-US" sz="2600"/>
                      <m:t>//</m:t>
                    </m:r>
                    <m:r>
                      <m:rPr>
                        <m:sty m:val="p"/>
                      </m:rPr>
                      <a:rPr lang="en-US" sz="2600"/>
                      <m:t>BD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Vậy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/>
                        </m:ctrlPr>
                      </m:sSubPr>
                      <m:e>
                        <m:r>
                          <a:rPr lang="en-US" sz="2600" i="1"/>
                          <m:t>𝐺</m:t>
                        </m:r>
                      </m:e>
                      <m:sub>
                        <m:r>
                          <a:rPr lang="en-US" sz="2600"/>
                          <m:t>3</m:t>
                        </m:r>
                      </m:sub>
                    </m:sSub>
                    <m:r>
                      <a:rPr lang="en-US" sz="2600" i="1"/>
                      <m:t>𝑥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giao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tuyến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cần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tìm</a:t>
                </a:r>
                <a:r>
                  <a:rPr lang="en-US" sz="26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762" t="-2124" b="-441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767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500" dirty="0"/>
                  <a:t>Cho </a:t>
                </a:r>
                <a:r>
                  <a:rPr lang="en-US" sz="2500" dirty="0" err="1"/>
                  <a:t>hai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bình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hành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𝐴𝐵𝐶𝐷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𝐴𝐵𝐸𝐹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không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cùng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nằm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một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a) </a:t>
                </a:r>
                <a:r>
                  <a:rPr lang="en-US" sz="2500" dirty="0" err="1"/>
                  <a:t>Chứng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minh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rằng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)//(</m:t>
                    </m:r>
                    <m:r>
                      <a:rPr lang="en-US" sz="2500" i="1"/>
                      <m:t>𝐵𝐸𝐶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b)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trọng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tâm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tam </a:t>
                </a:r>
                <a:r>
                  <a:rPr lang="en-US" sz="2500" dirty="0" err="1"/>
                  <a:t>giác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</a:t>
                </a:r>
                <a:r>
                  <a:rPr lang="en-US" sz="2500" dirty="0"/>
                  <a:t> qua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song </a:t>
                </a:r>
                <a:r>
                  <a:rPr lang="en-US" sz="2500" dirty="0" err="1"/>
                  <a:t>song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với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Lấy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𝑁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giao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điểm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𝐴𝐶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Tính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/>
                        </m:ctrlPr>
                      </m:fPr>
                      <m:num>
                        <m:r>
                          <a:rPr lang="en-US" sz="2500" i="1"/>
                          <m:t>𝐴𝑁</m:t>
                        </m:r>
                      </m:num>
                      <m:den>
                        <m:r>
                          <a:rPr lang="en-US" sz="2500" i="1"/>
                          <m:t>𝑁𝐶</m:t>
                        </m:r>
                      </m:den>
                    </m:f>
                  </m:oMath>
                </a14:m>
                <a:endParaRPr lang="en-US" sz="25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762" t="-2053" b="-351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1F3763"/>
                  </a:solidFill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a) 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 ( </a:t>
                </a:r>
                <a14:m>
                  <m:oMath xmlns:m="http://schemas.openxmlformats.org/officeDocument/2006/math">
                    <m:r>
                      <a:rPr lang="en-US" sz="2800" i="1"/>
                      <m:t>𝐴𝐵𝐶𝐷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)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𝐴𝐹𝐷</m:t>
                    </m:r>
                    <m:r>
                      <a:rPr lang="en-US" sz="2800"/>
                      <m:t>),</m:t>
                    </m:r>
                    <m:r>
                      <m:rPr>
                        <m:sty m:val="p"/>
                      </m:rPr>
                      <a:rPr lang="en-US" sz="2800"/>
                      <m:t>BC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𝐵𝐸𝐶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Nên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AFD</m:t>
                    </m:r>
                    <m:r>
                      <a:rPr lang="en-US" sz="2800"/>
                      <m:t>)//(</m:t>
                    </m:r>
                    <m:r>
                      <m:rPr>
                        <m:sty m:val="p"/>
                      </m:rPr>
                      <a:rPr lang="en-US" sz="2800"/>
                      <m:t>BEC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b) </a:t>
                </a: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ABEF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kẻ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d</m:t>
                    </m:r>
                  </m:oMath>
                </a14:m>
                <a:r>
                  <a:rPr lang="en-US" sz="2800" dirty="0"/>
                  <a:t> qua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>
                            <a:latin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800"/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800"/>
                          <m:t>AF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I</m:t>
                    </m:r>
                    <m:r>
                      <a:rPr lang="en-US" sz="2800"/>
                      <m:t>,</m:t>
                    </m:r>
                    <m:r>
                      <m:rPr>
                        <m:sty m:val="p"/>
                      </m:rPr>
                      <a:rPr lang="en-US" sz="2800"/>
                      <m:t>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EF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J</m:t>
                    </m:r>
                    <m:r>
                      <a:rPr lang="en-US" sz="2800"/>
                      <m:t>(1)</m:t>
                    </m:r>
                  </m:oMath>
                </a14:m>
                <a:br>
                  <a:rPr lang="en-US" dirty="0"/>
                </a:b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4825FB5-D761-4847-A310-046B88EBAD27}"/>
              </a:ext>
            </a:extLst>
          </p:cNvPr>
          <p:cNvPicPr/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633" y="3100135"/>
            <a:ext cx="3682862" cy="313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319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500" dirty="0"/>
                  <a:t>Cho </a:t>
                </a:r>
                <a:r>
                  <a:rPr lang="en-US" sz="2500" dirty="0" err="1"/>
                  <a:t>hai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bình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hành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𝐴𝐵𝐶𝐷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𝐴𝐵𝐸𝐹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không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cùng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nằm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một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a) </a:t>
                </a:r>
                <a:r>
                  <a:rPr lang="en-US" sz="2500" dirty="0" err="1"/>
                  <a:t>Chứng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minh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rằng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)//(</m:t>
                    </m:r>
                    <m:r>
                      <a:rPr lang="en-US" sz="2500" i="1"/>
                      <m:t>𝐵𝐸𝐶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b)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trọng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tâm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tam </a:t>
                </a:r>
                <a:r>
                  <a:rPr lang="en-US" sz="2500" dirty="0" err="1"/>
                  <a:t>giác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</a:t>
                </a:r>
                <a:r>
                  <a:rPr lang="en-US" sz="2500" dirty="0"/>
                  <a:t> qua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song </a:t>
                </a:r>
                <a:r>
                  <a:rPr lang="en-US" sz="2500" dirty="0" err="1"/>
                  <a:t>song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với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Lấy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𝑁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giao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điểm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𝐴𝐶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Tính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/>
                        </m:ctrlPr>
                      </m:fPr>
                      <m:num>
                        <m:r>
                          <a:rPr lang="en-US" sz="2500" i="1"/>
                          <m:t>𝐴𝑁</m:t>
                        </m:r>
                      </m:num>
                      <m:den>
                        <m:r>
                          <a:rPr lang="en-US" sz="2500" i="1"/>
                          <m:t>𝑁𝐶</m:t>
                        </m:r>
                      </m:den>
                    </m:f>
                  </m:oMath>
                </a14:m>
                <a:endParaRPr lang="en-US" sz="25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762" t="-2053" b="-351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1F3763"/>
                  </a:solidFill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Trong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𝐴𝐵𝐶𝐷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I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P</m:t>
                    </m:r>
                    <m:r>
                      <a:rPr lang="en-US" sz="2800"/>
                      <m:t>)//(</m:t>
                    </m:r>
                    <m:r>
                      <m:rPr>
                        <m:sty m:val="p"/>
                      </m:rPr>
                      <a:rPr lang="en-US" sz="2800"/>
                      <m:t>AFD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:r>
                  <a:rPr lang="en-US" sz="2800" dirty="0" err="1"/>
                  <a:t>từ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I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kẻ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IH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AD</m:t>
                    </m:r>
                    <m:r>
                      <a:rPr lang="en-US" sz="2800"/>
                      <m:t>(2)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14:m>
                  <m:oMath xmlns:m="http://schemas.openxmlformats.org/officeDocument/2006/math">
                    <m:r>
                      <a:rPr lang="en-US" sz="2800"/>
                      <m:t>(1)(2)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IJH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trùng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P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//(</m:t>
                    </m:r>
                    <m:r>
                      <m:rPr>
                        <m:sty m:val="p"/>
                      </m:rPr>
                      <a:rPr lang="en-US" sz="2800"/>
                      <m:t>AFD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𝐴𝐶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𝑁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mthuộc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𝐴𝐵𝐶𝐷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IH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𝐴𝐵𝐶𝐷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IH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AC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tại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N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các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IBCH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𝐼𝐵𝐸𝐽</m:t>
                    </m:r>
                  </m:oMath>
                </a14:m>
                <a:br>
                  <a:rPr lang="en-US" dirty="0"/>
                </a:br>
                <a:br>
                  <a:rPr lang="en-US" dirty="0"/>
                </a:b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086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500" dirty="0"/>
                  <a:t>Cho </a:t>
                </a:r>
                <a:r>
                  <a:rPr lang="en-US" sz="2500" dirty="0" err="1"/>
                  <a:t>hai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bình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hành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𝐴𝐵𝐶𝐷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𝐴𝐵𝐸𝐹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không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cùng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nằm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một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a) </a:t>
                </a:r>
                <a:r>
                  <a:rPr lang="en-US" sz="2500" dirty="0" err="1"/>
                  <a:t>Chứng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minh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rằng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)//(</m:t>
                    </m:r>
                    <m:r>
                      <a:rPr lang="en-US" sz="2500" i="1"/>
                      <m:t>𝐵𝐸𝐶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b)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trọng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tâm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tam </a:t>
                </a:r>
                <a:r>
                  <a:rPr lang="en-US" sz="2500" dirty="0" err="1"/>
                  <a:t>giác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</a:t>
                </a:r>
                <a:r>
                  <a:rPr lang="en-US" sz="2500" dirty="0"/>
                  <a:t> qua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song </a:t>
                </a:r>
                <a:r>
                  <a:rPr lang="en-US" sz="2500" dirty="0" err="1"/>
                  <a:t>song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với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Lấy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𝑁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giao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điểm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𝐴𝐶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Tính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/>
                        </m:ctrlPr>
                      </m:fPr>
                      <m:num>
                        <m:r>
                          <a:rPr lang="en-US" sz="2500" i="1"/>
                          <m:t>𝐴𝑁</m:t>
                        </m:r>
                      </m:num>
                      <m:den>
                        <m:r>
                          <a:rPr lang="en-US" sz="2500" i="1"/>
                          <m:t>𝑁𝐶</m:t>
                        </m:r>
                      </m:den>
                    </m:f>
                  </m:oMath>
                </a14:m>
                <a:endParaRPr lang="en-US" sz="25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762" t="-2053" b="-351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1F3763"/>
                  </a:solidFill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Gọi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𝑂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trung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điểm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𝐴𝐵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trọng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tâm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△</m:t>
                    </m:r>
                    <m:r>
                      <a:rPr lang="en-US" sz="2800" i="1"/>
                      <m:t>𝐴𝐵𝐸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𝑀𝑂</m:t>
                        </m:r>
                      </m:num>
                      <m:den>
                        <m:r>
                          <a:rPr lang="en-US" sz="2800" i="1"/>
                          <m:t>𝑀𝐸</m:t>
                        </m:r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/>
                          <m:t>1</m:t>
                        </m:r>
                      </m:num>
                      <m:den>
                        <m:r>
                          <a:rPr lang="en-US" sz="2800"/>
                          <m:t>2</m:t>
                        </m:r>
                      </m:den>
                    </m:f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có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AB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CD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suy</a:t>
                </a:r>
                <a:r>
                  <a:rPr lang="en-US" sz="2800" dirty="0"/>
                  <a:t> ra: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AI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CH</m:t>
                    </m:r>
                  </m:oMath>
                </a14:m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Định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lí</a:t>
                </a:r>
                <a:r>
                  <a:rPr lang="en-US" sz="2800" dirty="0"/>
                  <a:t> Ta-</a:t>
                </a:r>
                <a:r>
                  <a:rPr lang="en-US" sz="2800" dirty="0" err="1"/>
                  <a:t>lét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𝐴𝑁</m:t>
                        </m:r>
                      </m:num>
                      <m:den>
                        <m:r>
                          <a:rPr lang="en-US" sz="2800" i="1"/>
                          <m:t>𝑁𝐶</m:t>
                        </m:r>
                      </m:den>
                    </m:f>
                    <m:r>
                      <a:rPr lang="en-US" sz="2800"/>
                      <m:t>=</m:t>
                    </m:r>
                    <m:f>
                      <m:fPr>
                        <m:ctrlPr>
                          <a:rPr lang="en-US" sz="2800" i="1"/>
                        </m:ctrlPr>
                      </m:fPr>
                      <m:num>
                        <m:r>
                          <a:rPr lang="en-US" sz="2800" i="1"/>
                          <m:t>𝐴𝐼</m:t>
                        </m:r>
                      </m:num>
                      <m:den>
                        <m:r>
                          <a:rPr lang="en-US" sz="2800" i="1"/>
                          <m:t>𝐶𝐻</m:t>
                        </m:r>
                      </m:den>
                    </m:f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CH</m:t>
                    </m:r>
                    <m:r>
                      <a:rPr lang="en-US" sz="2800"/>
                      <m:t>=</m:t>
                    </m:r>
                    <m:r>
                      <m:rPr>
                        <m:sty m:val="p"/>
                      </m:rPr>
                      <a:rPr lang="en-US" sz="2800"/>
                      <m:t>IB</m:t>
                    </m:r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IBCH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là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bình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hành</a:t>
                </a:r>
                <a:r>
                  <a:rPr lang="en-US" sz="2800" dirty="0"/>
                  <a:t>)</a:t>
                </a:r>
                <a:br>
                  <a:rPr lang="en-US" sz="2800" dirty="0"/>
                </a:br>
                <a:br>
                  <a:rPr lang="en-US" dirty="0"/>
                </a:br>
                <a:endParaRPr lang="en-US" sz="2800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648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500" dirty="0"/>
                  <a:t>Cho </a:t>
                </a:r>
                <a:r>
                  <a:rPr lang="en-US" sz="2500" dirty="0" err="1"/>
                  <a:t>hai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bình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hành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𝐴𝐵𝐶𝐷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𝐴𝐵𝐸𝐹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không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cùng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nằm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một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a) </a:t>
                </a:r>
                <a:r>
                  <a:rPr lang="en-US" sz="2500" dirty="0" err="1"/>
                  <a:t>Chứng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minh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rằng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)//(</m:t>
                    </m:r>
                    <m:r>
                      <a:rPr lang="en-US" sz="2500" i="1"/>
                      <m:t>𝐵𝐸𝐶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b)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trọng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tâm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tam </a:t>
                </a:r>
                <a:r>
                  <a:rPr lang="en-US" sz="2500" dirty="0" err="1"/>
                  <a:t>giác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</a:t>
                </a:r>
                <a:r>
                  <a:rPr lang="en-US" sz="2500" dirty="0"/>
                  <a:t> qua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song </a:t>
                </a:r>
                <a:r>
                  <a:rPr lang="en-US" sz="2500" dirty="0" err="1"/>
                  <a:t>song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với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Lấy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𝑁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giao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điểm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𝐴𝐶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Tính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/>
                        </m:ctrlPr>
                      </m:fPr>
                      <m:num>
                        <m:r>
                          <a:rPr lang="en-US" sz="2500" i="1"/>
                          <m:t>𝐴𝑁</m:t>
                        </m:r>
                      </m:num>
                      <m:den>
                        <m:r>
                          <a:rPr lang="en-US" sz="2500" i="1"/>
                          <m:t>𝑁𝐶</m:t>
                        </m:r>
                      </m:den>
                    </m:f>
                  </m:oMath>
                </a14:m>
                <a:endParaRPr lang="en-US" sz="25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762" t="-2053" b="-351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Suy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𝐴𝑁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𝑁𝐶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𝐴𝐼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𝐼𝐵</m:t>
                        </m:r>
                      </m:den>
                    </m:f>
                  </m:oMath>
                </a14:m>
                <a:endParaRPr lang="en-US" sz="2800" dirty="0">
                  <a:latin typeface="Georgia" panose="02040502050405020303" pitchFamily="18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Ta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c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ó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AB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EF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ê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OI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//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EJ</m:t>
                    </m:r>
                  </m:oMath>
                </a14:m>
                <a:endParaRPr lang="en-US" sz="2800" dirty="0">
                  <a:latin typeface="Georgia" panose="02040502050405020303" pitchFamily="18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Do 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đó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𝑂𝐼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𝐸𝐽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𝑀𝑂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𝑀𝐸</m:t>
                        </m:r>
                      </m:den>
                    </m:f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80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800" dirty="0">
                  <a:latin typeface="Georgia" panose="02040502050405020303" pitchFamily="18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M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EJ</m:t>
                    </m:r>
                    <m: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IB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(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𝐼𝐵𝐸𝐽</m:t>
                    </m:r>
                  </m:oMath>
                </a14:m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l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h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nh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b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ì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nh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h</a:t>
                </a:r>
                <a:r>
                  <a:rPr lang="en-US" sz="2800" dirty="0" err="1">
                    <a:latin typeface="Calibri" panose="020F0502020204030204" pitchFamily="34" charset="0"/>
                    <a:ea typeface="Calibri" panose="020F0502020204030204" pitchFamily="34" charset="0"/>
                  </a:rPr>
                  <a:t>à</a:t>
                </a:r>
                <a:r>
                  <a:rPr lang="en-US" sz="2800" dirty="0" err="1">
                    <a:latin typeface="Georgia" panose="02040502050405020303" pitchFamily="18" charset="0"/>
                    <a:ea typeface="Calibri" panose="020F0502020204030204" pitchFamily="34" charset="0"/>
                  </a:rPr>
                  <a:t>nh</a:t>
                </a:r>
                <a:r>
                  <a:rPr lang="en-US" sz="2800" dirty="0">
                    <a:latin typeface="Georgia" panose="02040502050405020303" pitchFamily="18" charset="0"/>
                    <a:ea typeface="Calibri" panose="020F0502020204030204" pitchFamily="34" charset="0"/>
                  </a:rPr>
                  <a:t>)</a:t>
                </a:r>
                <a:endParaRPr lang="en-US" sz="2800" b="1" dirty="0">
                  <a:solidFill>
                    <a:srgbClr val="1F3763"/>
                  </a:solidFill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863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7873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F92213-55B3-4750-88F4-5771BAD7382D}"/>
              </a:ext>
            </a:extLst>
          </p:cNvPr>
          <p:cNvGrpSpPr/>
          <p:nvPr/>
        </p:nvGrpSpPr>
        <p:grpSpPr>
          <a:xfrm>
            <a:off x="3746652" y="97423"/>
            <a:ext cx="4415461" cy="461665"/>
            <a:chOff x="477850" y="1505359"/>
            <a:chExt cx="6169871" cy="612325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9B1DDFF0-2B93-4B59-A142-13C5D925F4E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757FAA-25E2-49F7-AFBE-EF22E8617094}"/>
                </a:ext>
              </a:extLst>
            </p:cNvPr>
            <p:cNvSpPr txBox="1"/>
            <p:nvPr/>
          </p:nvSpPr>
          <p:spPr>
            <a:xfrm>
              <a:off x="739857" y="1505359"/>
              <a:ext cx="5907864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➌</a:t>
              </a:r>
              <a:r>
                <a:rPr lang="vi-VN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rèn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luyện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SGK</a:t>
              </a:r>
              <a:endParaRPr lang="vi-VN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    </a:t>
                </a:r>
                <a:r>
                  <a:rPr lang="en-US" sz="30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4</a:t>
                </a:r>
                <a:r>
                  <a:rPr lang="vi-VN" sz="30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500" dirty="0"/>
                  <a:t>Cho </a:t>
                </a:r>
                <a:r>
                  <a:rPr lang="en-US" sz="2500" dirty="0" err="1"/>
                  <a:t>hai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bình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hành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𝐴𝐵𝐶𝐷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𝐴𝐵𝐸𝐹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không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cùng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nằm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một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a) </a:t>
                </a:r>
                <a:r>
                  <a:rPr lang="en-US" sz="2500" dirty="0" err="1"/>
                  <a:t>Chứng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minh</a:t>
                </a:r>
                <a:r>
                  <a:rPr lang="en-US" sz="2500" dirty="0"/>
                  <a:t> </a:t>
                </a:r>
                <a:r>
                  <a:rPr lang="en-US" sz="2500" dirty="0" err="1"/>
                  <a:t>rằng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)//(</m:t>
                    </m:r>
                    <m:r>
                      <a:rPr lang="en-US" sz="2500" i="1"/>
                      <m:t>𝐵𝐸𝐶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</a:t>
                </a:r>
                <a:br>
                  <a:rPr lang="en-US" sz="2500" dirty="0"/>
                </a:br>
                <a:r>
                  <a:rPr lang="en-US" sz="2500" dirty="0"/>
                  <a:t>b)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trọng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tâm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tam </a:t>
                </a:r>
                <a:r>
                  <a:rPr lang="en-US" sz="2500" dirty="0" err="1"/>
                  <a:t>giác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𝐴𝐵𝐸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Gọi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</a:t>
                </a:r>
                <a:r>
                  <a:rPr lang="en-US" sz="2500" dirty="0"/>
                  <a:t> qua </a:t>
                </a:r>
                <a14:m>
                  <m:oMath xmlns:m="http://schemas.openxmlformats.org/officeDocument/2006/math">
                    <m:r>
                      <a:rPr lang="en-US" sz="2500" i="1"/>
                      <m:t>𝑀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song </a:t>
                </a:r>
                <a:r>
                  <a:rPr lang="en-US" sz="2500" dirty="0" err="1"/>
                  <a:t>song</a:t>
                </a:r>
                <a:r>
                  <a:rPr lang="en-US" sz="2500" dirty="0"/>
                  <a:t> </a:t>
                </a:r>
                <a:r>
                  <a:rPr lang="en-US" sz="2500" dirty="0" err="1"/>
                  <a:t>với</a:t>
                </a:r>
                <a:r>
                  <a:rPr lang="en-US" sz="2500" dirty="0"/>
                  <a:t> </a:t>
                </a:r>
                <a:r>
                  <a:rPr lang="en-US" sz="2500" dirty="0" err="1"/>
                  <a:t>mặt</a:t>
                </a:r>
                <a:r>
                  <a:rPr lang="en-US" sz="2500" dirty="0"/>
                  <a:t> </a:t>
                </a:r>
                <a:r>
                  <a:rPr lang="en-US" sz="2500" dirty="0" err="1"/>
                  <a:t>phẳng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𝐴𝐹𝐷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Lấy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𝑁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là</a:t>
                </a:r>
                <a:r>
                  <a:rPr lang="en-US" sz="2500" dirty="0"/>
                  <a:t> </a:t>
                </a:r>
                <a:r>
                  <a:rPr lang="en-US" sz="2500" dirty="0" err="1"/>
                  <a:t>giao</a:t>
                </a:r>
                <a:r>
                  <a:rPr lang="en-US" sz="2500" dirty="0"/>
                  <a:t> </a:t>
                </a:r>
                <a:r>
                  <a:rPr lang="en-US" sz="2500" dirty="0" err="1"/>
                  <a:t>điểm</a:t>
                </a:r>
                <a:r>
                  <a:rPr lang="en-US" sz="2500" dirty="0"/>
                  <a:t> </a:t>
                </a:r>
                <a:r>
                  <a:rPr lang="en-US" sz="2500" dirty="0" err="1"/>
                  <a:t>của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/>
                      <m:t>(</m:t>
                    </m:r>
                    <m:r>
                      <a:rPr lang="en-US" sz="2500" i="1"/>
                      <m:t>𝑃</m:t>
                    </m:r>
                    <m:r>
                      <a:rPr lang="en-US" sz="2500"/>
                      <m:t>)</m:t>
                    </m:r>
                  </m:oMath>
                </a14:m>
                <a:r>
                  <a:rPr lang="en-US" sz="2500" dirty="0"/>
                  <a:t> </a:t>
                </a:r>
                <a:r>
                  <a:rPr lang="en-US" sz="2500" dirty="0" err="1"/>
                  <a:t>và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r>
                      <a:rPr lang="en-US" sz="2500" i="1"/>
                      <m:t>𝐴𝐶</m:t>
                    </m:r>
                  </m:oMath>
                </a14:m>
                <a:r>
                  <a:rPr lang="en-US" sz="2500" dirty="0"/>
                  <a:t>. </a:t>
                </a:r>
                <a:r>
                  <a:rPr lang="en-US" sz="2500" dirty="0" err="1"/>
                  <a:t>Tính</a:t>
                </a:r>
                <a:r>
                  <a:rPr lang="en-US" sz="2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500" i="1"/>
                        </m:ctrlPr>
                      </m:fPr>
                      <m:num>
                        <m:r>
                          <a:rPr lang="en-US" sz="2500" i="1"/>
                          <m:t>𝐴𝑁</m:t>
                        </m:r>
                      </m:num>
                      <m:den>
                        <m:r>
                          <a:rPr lang="en-US" sz="2500" i="1"/>
                          <m:t>𝑁𝐶</m:t>
                        </m:r>
                      </m:den>
                    </m:f>
                  </m:oMath>
                </a14:m>
                <a:endParaRPr lang="en-US" sz="2500" dirty="0"/>
              </a:p>
              <a:p>
                <a:pPr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30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itle 1">
                <a:extLst>
                  <a:ext uri="{FF2B5EF4-FFF2-40B4-BE49-F238E27FC236}">
                    <a16:creationId xmlns:a16="http://schemas.microsoft.com/office/drawing/2014/main" id="{34AEEAD4-F0E3-4F5B-AFE8-AD5AC0C05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8" y="796753"/>
                <a:ext cx="11989406" cy="2065717"/>
              </a:xfrm>
              <a:prstGeom prst="rect">
                <a:avLst/>
              </a:prstGeom>
              <a:blipFill>
                <a:blip r:embed="rId2"/>
                <a:stretch>
                  <a:fillRect l="-762" t="-2053" b="-3519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 descr="Open folder">
            <a:extLst>
              <a:ext uri="{FF2B5EF4-FFF2-40B4-BE49-F238E27FC236}">
                <a16:creationId xmlns:a16="http://schemas.microsoft.com/office/drawing/2014/main" id="{94D711AB-E568-41DA-ACFC-45D27F19D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118" y="868814"/>
            <a:ext cx="478318" cy="478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5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Suy</a:t>
                </a:r>
                <a:r>
                  <a:rPr lang="en-US" sz="2600" dirty="0"/>
                  <a:t> ra: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𝑂𝐼</m:t>
                        </m:r>
                      </m:num>
                      <m:den>
                        <m:r>
                          <a:rPr lang="en-US" sz="2600" i="1"/>
                          <m:t>𝐼𝐵</m:t>
                        </m:r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/>
                          <m:t>1</m:t>
                        </m:r>
                      </m:num>
                      <m:den>
                        <m:r>
                          <a:rPr lang="en-US" sz="2600"/>
                          <m:t>2</m:t>
                        </m:r>
                      </m:den>
                    </m:f>
                  </m:oMath>
                </a14:m>
                <a:r>
                  <a:rPr lang="en-US" sz="2600" dirty="0"/>
                  <a:t> hay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IB</m:t>
                    </m:r>
                    <m:r>
                      <a:rPr lang="en-US" sz="2600"/>
                      <m:t>=2</m:t>
                    </m:r>
                    <m:r>
                      <m:rPr>
                        <m:sty m:val="p"/>
                      </m:rPr>
                      <a:rPr lang="en-US" sz="2600"/>
                      <m:t>OI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/>
                  <a:t>Ta </a:t>
                </a:r>
                <a:r>
                  <a:rPr lang="en-US" sz="2600" dirty="0" err="1"/>
                  <a:t>có</a:t>
                </a:r>
                <a:r>
                  <a:rPr lang="en-US" sz="260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𝐴𝑁</m:t>
                        </m:r>
                      </m:num>
                      <m:den>
                        <m:r>
                          <a:rPr lang="en-US" sz="2600" i="1"/>
                          <m:t>𝑁𝐶</m:t>
                        </m:r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𝐴𝐼</m:t>
                        </m:r>
                      </m:num>
                      <m:den>
                        <m:r>
                          <a:rPr lang="en-US" sz="2600" i="1"/>
                          <m:t>𝐼𝐵</m:t>
                        </m:r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𝐴𝑂</m:t>
                        </m:r>
                        <m:r>
                          <a:rPr lang="en-US" sz="2600"/>
                          <m:t>+</m:t>
                        </m:r>
                        <m:r>
                          <a:rPr lang="en-US" sz="2600" i="1"/>
                          <m:t>𝑂𝐼</m:t>
                        </m:r>
                      </m:num>
                      <m:den>
                        <m:r>
                          <a:rPr lang="en-US" sz="2600"/>
                          <m:t>2</m:t>
                        </m:r>
                        <m:r>
                          <a:rPr lang="en-US" sz="2600" i="1"/>
                          <m:t>𝑂𝐼</m:t>
                        </m:r>
                      </m:den>
                    </m:f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Mà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OA</m:t>
                    </m:r>
                    <m:r>
                      <a:rPr lang="en-US" sz="2600"/>
                      <m:t>=</m:t>
                    </m:r>
                    <m:r>
                      <m:rPr>
                        <m:sty m:val="p"/>
                      </m:rPr>
                      <a:rPr lang="en-US" sz="2600"/>
                      <m:t>OB</m:t>
                    </m:r>
                    <m:r>
                      <a:rPr lang="en-US" sz="2600"/>
                      <m:t>(</m:t>
                    </m:r>
                    <m:r>
                      <m:rPr>
                        <m:sty m:val="p"/>
                      </m:rPr>
                      <a:rPr lang="en-US" sz="2600"/>
                      <m:t>O</m:t>
                    </m:r>
                  </m:oMath>
                </a14:m>
                <a:r>
                  <a:rPr lang="en-US" sz="2600" dirty="0"/>
                  <a:t> </a:t>
                </a:r>
                <a:r>
                  <a:rPr lang="en-US" sz="2600" dirty="0" err="1"/>
                  <a:t>là</a:t>
                </a:r>
                <a:r>
                  <a:rPr lang="en-US" sz="2600" dirty="0"/>
                  <a:t> </a:t>
                </a:r>
                <a:r>
                  <a:rPr lang="en-US" sz="2600" dirty="0" err="1"/>
                  <a:t>trung</a:t>
                </a:r>
                <a:r>
                  <a:rPr lang="en-US" sz="2600" dirty="0"/>
                  <a:t> </a:t>
                </a:r>
                <a:r>
                  <a:rPr lang="en-US" sz="2600" dirty="0" err="1"/>
                  <a:t>điểm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/>
                      <m:t>AB</m:t>
                    </m:r>
                    <m:r>
                      <a:rPr lang="en-US" sz="2600"/>
                      <m:t>)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 err="1"/>
                  <a:t>Nên</a:t>
                </a:r>
                <a:r>
                  <a:rPr lang="en-US" sz="2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𝐴𝑁</m:t>
                        </m:r>
                      </m:num>
                      <m:den>
                        <m:r>
                          <a:rPr lang="en-US" sz="2600" i="1"/>
                          <m:t>𝑁𝐶</m:t>
                        </m:r>
                      </m:den>
                    </m:f>
                    <m:r>
                      <a:rPr lang="en-US" sz="2600"/>
                      <m:t>=</m:t>
                    </m:r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𝑂𝐵</m:t>
                        </m:r>
                        <m:r>
                          <a:rPr lang="en-US" sz="2600"/>
                          <m:t>+</m:t>
                        </m:r>
                        <m:r>
                          <a:rPr lang="en-US" sz="2600" i="1"/>
                          <m:t>𝑂𝐼</m:t>
                        </m:r>
                      </m:num>
                      <m:den>
                        <m:r>
                          <a:rPr lang="en-US" sz="2600"/>
                          <m:t>2</m:t>
                        </m:r>
                        <m:r>
                          <a:rPr lang="en-US" sz="2600" i="1"/>
                          <m:t>𝑂𝐼</m:t>
                        </m:r>
                      </m:den>
                    </m:f>
                    <m:r>
                      <a:rPr lang="en-US" sz="2600"/>
                      <m:t>=2</m:t>
                    </m:r>
                  </m:oMath>
                </a14:m>
                <a:endParaRPr lang="en-US" sz="26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600" dirty="0"/>
                  <a:t>Do </a:t>
                </a:r>
                <a:r>
                  <a:rPr lang="en-US" sz="2600" dirty="0" err="1"/>
                  <a:t>đó</a:t>
                </a:r>
                <a:r>
                  <a:rPr lang="en-US" sz="26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/>
                        </m:ctrlPr>
                      </m:fPr>
                      <m:num>
                        <m:r>
                          <a:rPr lang="en-US" sz="2600" i="1"/>
                          <m:t>𝐴𝑁</m:t>
                        </m:r>
                      </m:num>
                      <m:den>
                        <m:r>
                          <a:rPr lang="en-US" sz="2600" i="1"/>
                          <m:t>𝑁𝐶</m:t>
                        </m:r>
                      </m:den>
                    </m:f>
                    <m:r>
                      <a:rPr lang="en-US" sz="2600"/>
                      <m:t>=2</m:t>
                    </m:r>
                  </m:oMath>
                </a14:m>
                <a:r>
                  <a:rPr lang="en-US" sz="2600" dirty="0"/>
                  <a:t>.</a:t>
                </a:r>
              </a:p>
              <a:p>
                <a:pPr marL="0" marR="0" indent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None/>
                </a:pP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1D5A35E6-1F08-4448-924B-DAE835443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54" y="2934531"/>
                <a:ext cx="11989406" cy="3716497"/>
              </a:xfrm>
              <a:prstGeom prst="rect">
                <a:avLst/>
              </a:prstGeom>
              <a:blipFill>
                <a:blip r:embed="rId6"/>
                <a:stretch>
                  <a:fillRect l="-762" t="-2124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8719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1300</Words>
  <Application>Microsoft Office PowerPoint</Application>
  <PresentationFormat>Widescreen</PresentationFormat>
  <Paragraphs>71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Georgia</vt:lpstr>
      <vt:lpstr>Georgia Pro Cond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152</cp:revision>
  <cp:lastPrinted>2023-04-28T05:43:14Z</cp:lastPrinted>
  <dcterms:created xsi:type="dcterms:W3CDTF">2023-03-24T14:43:27Z</dcterms:created>
  <dcterms:modified xsi:type="dcterms:W3CDTF">2023-08-03T04:15:11Z</dcterms:modified>
</cp:coreProperties>
</file>