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86" r:id="rId3"/>
    <p:sldId id="287" r:id="rId4"/>
    <p:sldId id="288" r:id="rId5"/>
    <p:sldId id="289" r:id="rId6"/>
    <p:sldId id="290" r:id="rId7"/>
    <p:sldId id="291" r:id="rId8"/>
    <p:sldId id="29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ong Hung" initials="DH" lastIdx="1" clrIdx="0">
    <p:extLst>
      <p:ext uri="{19B8F6BF-5375-455C-9EA6-DF929625EA0E}">
        <p15:presenceInfo xmlns:p15="http://schemas.microsoft.com/office/powerpoint/2012/main" userId="159ce12b0739129c" providerId="Windows Live"/>
      </p:ext>
    </p:extLst>
  </p:cmAuthor>
  <p:cmAuthor id="2" name="KCOM" initials="K" lastIdx="1" clrIdx="1">
    <p:extLst>
      <p:ext uri="{19B8F6BF-5375-455C-9EA6-DF929625EA0E}">
        <p15:presenceInfo xmlns:p15="http://schemas.microsoft.com/office/powerpoint/2012/main" userId="KCO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FCFFEB"/>
    <a:srgbClr val="3333FF"/>
    <a:srgbClr val="CCECFF"/>
    <a:srgbClr val="DFFED2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26" autoAdjust="0"/>
    <p:restoredTop sz="94660"/>
  </p:normalViewPr>
  <p:slideViewPr>
    <p:cSldViewPr snapToGrid="0">
      <p:cViewPr varScale="1">
        <p:scale>
          <a:sx n="70" d="100"/>
          <a:sy n="70" d="100"/>
        </p:scale>
        <p:origin x="1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1AB05-D0AD-4661-A563-ED0A973E87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4F8AAF-B3D6-43E0-8BE6-ACC045CA8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D0CB0-ACD0-4F2D-999E-A38C11D6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5AAC0-AB66-45C6-8716-DDDEB5A1E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5496D-219E-4DC5-B6CB-0D09372B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B525EB-EDE9-454B-97E8-BA4EA8A5BD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D34CDC-813E-42F1-AF2B-E4C69DF07B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55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C3267-A90C-45D6-BA22-0CF355786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A3D663-20CA-49F7-9088-6A48A3D5A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DDACA-6EE9-4082-908E-56F4087D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34AFB-8600-422C-8FE6-3D694E843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994D0-9BDB-4F1F-A1AB-664075547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8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F261DE-9197-4D26-B4B9-FF0D391344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83B291-7E96-497B-BF77-354A929E5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0F37F-EFAB-474E-833C-F3A45D4C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1406C-BE5D-4AF2-A987-F31D5F6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F6D1E-FD61-44A6-9E7F-19273399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49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7DDAB8-4858-4218-A8DC-8FD3E20B70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A1FA8D-21B3-44D8-B273-98A7438BEA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129"/>
          <a:stretch>
            <a:fillRect/>
          </a:stretch>
        </p:blipFill>
        <p:spPr>
          <a:xfrm rot="5400000" flipV="1">
            <a:off x="-2751421" y="3330291"/>
            <a:ext cx="5697036" cy="720206"/>
          </a:xfrm>
          <a:custGeom>
            <a:avLst/>
            <a:gdLst>
              <a:gd name="connsiteX0" fmla="*/ 0 w 3316895"/>
              <a:gd name="connsiteY0" fmla="*/ 0 h 1710480"/>
              <a:gd name="connsiteX1" fmla="*/ 0 w 3316895"/>
              <a:gd name="connsiteY1" fmla="*/ 1710480 h 1710480"/>
              <a:gd name="connsiteX2" fmla="*/ 3316895 w 3316895"/>
              <a:gd name="connsiteY2" fmla="*/ 1710480 h 1710480"/>
              <a:gd name="connsiteX3" fmla="*/ 3316895 w 3316895"/>
              <a:gd name="connsiteY3" fmla="*/ 0 h 171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6895" h="1710480">
                <a:moveTo>
                  <a:pt x="0" y="0"/>
                </a:moveTo>
                <a:lnTo>
                  <a:pt x="0" y="1710480"/>
                </a:lnTo>
                <a:lnTo>
                  <a:pt x="3316895" y="1710480"/>
                </a:lnTo>
                <a:lnTo>
                  <a:pt x="3316895" y="0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02BBA3-2BFD-43FF-B8A0-E55627E9FA9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63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375C5-0B2B-42C5-8A7D-B896CBF96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F36B3-5183-422A-AD77-A0BDC58CC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5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8B002-73E3-4A59-97CF-80D6E2B63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81138-737A-4841-991D-4A6DC18E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5B2B0-16C2-4497-A60F-28ED6CA05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DC5C9-9957-4FDF-BF89-2833D58B7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B18C5-C816-4A36-B672-12859720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1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B16FE-AFBF-4941-97DE-A1D2C9219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3DDBE-57EF-48AF-AD79-133927320C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39D72-66A3-4407-8621-82423B234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1A51D-CA18-4B33-8FE1-25BC167DB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D2AA3-3E11-44B8-8421-726D3EB6A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3108C-8C3E-47F3-B675-38C54FF9A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0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834F3-A85C-45D5-8A6A-6F06AD2F9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0BB03-7E04-4A15-9F04-3E57667AE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DC36E7-DB1F-4044-9DF4-57AC3C158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02FB26-7839-4EF2-9099-450DDC9680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149131-45CB-4AAD-B16F-CF3E54DC6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32D7F6-EE1D-4AD4-9744-9AEDBDB0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DB634-987D-4F59-8D47-1C4B935A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18064A-455F-4C62-8123-2DDC2D16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3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C62BC-2C50-485B-97B0-378993786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A93BF-A87D-4B1C-ABB9-A67F6BED4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FE16EC-2185-4091-8D15-DBCF6C3CA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CDF470-98F0-4603-A341-9C53C55A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1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EEAA94-1BDC-42DD-B24B-C4FA5C70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3B2FC-2C28-419E-8F7B-005F39D5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D0AE7-0247-4B68-B6B7-C9CA5C7A1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7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1FA3F-BF8D-4D4C-ADB2-5579AACD6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F2AFD-C213-4B15-9A0E-745342CE2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9834B-3759-4C6C-AEED-6B13CA338F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64F9FD-D2C6-4CA2-8083-7E832774D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C3B6B-A0E1-41D3-97AF-D8653D2C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B3D31-D4E1-4232-AA98-8EAE7789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42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9DC08-0059-434E-A005-8567C32A5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759BE8-FACC-4FFF-8F02-32E6E6F70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6B837E-755E-4B80-9050-49344F333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33D91-2280-4452-B770-9F1222173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9EA15-6A4F-45B2-AC34-7EB39A041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7541D7-3872-4DFC-AC84-07869D29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67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4">
                <a:lumMod val="0"/>
                <a:lumOff val="100000"/>
              </a:schemeClr>
            </a:gs>
            <a:gs pos="100000">
              <a:srgbClr val="FCFFEB"/>
            </a:gs>
            <a:gs pos="0">
              <a:srgbClr val="FFFFFF"/>
            </a:gs>
            <a:gs pos="60000">
              <a:schemeClr val="bg1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AE268-8DC3-45A7-AC9B-F0654C96B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23FA5-FF0A-4701-89C0-67D667D9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8BED3-A4CA-478B-8CB8-08D7BF863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ECD91-F9DD-4E35-8C18-96CD1F729712}" type="datetimeFigureOut">
              <a:rPr lang="en-US" smtClean="0"/>
              <a:t>8/4/2023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DB85B-639E-44C8-B825-D3A7C36C4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EB2C0-62B7-4AE6-B9B9-AB1E080B8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B91FBD-4AD4-42F2-918E-E98DC24A8C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36525"/>
            <a:ext cx="1162049" cy="51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4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796754"/>
                <a:ext cx="11989406" cy="129709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1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/>
                  <a:t>Vẽ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đoạn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rồi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xác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định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nghiệm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trình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+2=0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đoạn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đó</a:t>
                </a:r>
                <a:r>
                  <a:rPr lang="en-US" sz="2800" dirty="0"/>
                  <a:t>.</a:t>
                </a:r>
              </a:p>
              <a:p>
                <a:pPr lvl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796754"/>
                <a:ext cx="11989406" cy="1297090"/>
              </a:xfrm>
              <a:prstGeom prst="rect">
                <a:avLst/>
              </a:prstGeom>
              <a:blipFill>
                <a:blip r:embed="rId2"/>
                <a:stretch>
                  <a:fillRect l="-965" r="-1016" b="-10280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9858" y="1001334"/>
            <a:ext cx="478318" cy="478318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D5A35E6-1F08-4448-924B-DAE835443F13}"/>
              </a:ext>
            </a:extLst>
          </p:cNvPr>
          <p:cNvSpPr txBox="1">
            <a:spLocks/>
          </p:cNvSpPr>
          <p:nvPr/>
        </p:nvSpPr>
        <p:spPr>
          <a:xfrm>
            <a:off x="159858" y="2093844"/>
            <a:ext cx="11989406" cy="4764156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Blip>
                <a:blip r:embed="rId5"/>
              </a:buBlip>
            </a:pPr>
            <a:r>
              <a:rPr lang="en-US" b="1" dirty="0">
                <a:solidFill>
                  <a:srgbClr val="0000FF"/>
                </a:solidFill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a typeface="Times New Roman" panose="02020603050405020304" pitchFamily="18" charset="0"/>
              </a:rPr>
              <a:t>Lời</a:t>
            </a:r>
            <a:r>
              <a:rPr lang="en-US" b="1" dirty="0">
                <a:solidFill>
                  <a:srgbClr val="0000FF"/>
                </a:solidFill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a typeface="Times New Roman" panose="02020603050405020304" pitchFamily="18" charset="0"/>
              </a:rPr>
              <a:t>giải</a:t>
            </a:r>
            <a:r>
              <a:rPr lang="en-US" b="1" dirty="0">
                <a:solidFill>
                  <a:srgbClr val="1F3763"/>
                </a:solidFill>
                <a:ea typeface="Calibri" panose="020F0502020204030204" pitchFamily="34" charset="0"/>
              </a:rPr>
              <a:t>	</a:t>
            </a:r>
            <a:endParaRPr lang="en-US" b="1" dirty="0">
              <a:solidFill>
                <a:srgbClr val="1F3763"/>
              </a:solidFill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0A634A8-A176-4A23-975F-4500051FEA5E}"/>
                  </a:ext>
                </a:extLst>
              </p:cNvPr>
              <p:cNvSpPr/>
              <p:nvPr/>
            </p:nvSpPr>
            <p:spPr>
              <a:xfrm>
                <a:off x="159858" y="5354761"/>
                <a:ext cx="7465955" cy="7340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800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3</m:t>
                    </m:r>
                    <m:func>
                      <m:func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800" i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+2=0</m:t>
                    </m:r>
                    <m:r>
                      <m:rPr>
                        <m:nor/>
                      </m:rP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tr</m:t>
                    </m:r>
                    <m:r>
                      <m:rPr>
                        <m:nor/>
                      </m:rP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ê</m:t>
                    </m:r>
                    <m:r>
                      <m:rPr>
                        <m:nor/>
                      </m:rP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d>
                      <m:dPr>
                        <m:begChr m:val="["/>
                        <m:endChr m:val="]"/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func>
                          <m:funcPr>
                            <m:ctrlPr>
                              <a:rPr lang="en-US" sz="28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800" i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;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sz="2800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US" sz="2800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800" i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func>
                      </m:e>
                    </m:d>
                    <m:r>
                      <m:rPr>
                        <m:nor/>
                      </m:rP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ó </m:t>
                    </m:r>
                    <m:r>
                      <a:rPr lang="en-US" sz="2800" i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m:rPr>
                        <m:nor/>
                      </m:rP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nghi</m:t>
                    </m:r>
                    <m:r>
                      <m:rPr>
                        <m:nor/>
                      </m:rP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ệ</m:t>
                    </m:r>
                    <m:r>
                      <m:rPr>
                        <m:nor/>
                      </m:rP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m</m:t>
                    </m:r>
                    <m:r>
                      <m:rPr>
                        <m:nor/>
                      </m:rP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800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0A634A8-A176-4A23-975F-4500051FEA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5354761"/>
                <a:ext cx="7465955" cy="73404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>
            <a:extLst>
              <a:ext uri="{FF2B5EF4-FFF2-40B4-BE49-F238E27FC236}">
                <a16:creationId xmlns:a16="http://schemas.microsoft.com/office/drawing/2014/main" id="{88F1CC4B-0A14-4488-A5A0-DB3FD0FD9B3B}"/>
              </a:ext>
            </a:extLst>
          </p:cNvPr>
          <p:cNvPicPr/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41328" y="2366586"/>
            <a:ext cx="6802672" cy="2715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056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2594" y="659553"/>
                <a:ext cx="11989406" cy="207612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Giải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sau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 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  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br>
                  <a:rPr lang="en-US" sz="2800" dirty="0"/>
                </a:br>
                <a:r>
                  <a:rPr lang="en-US" sz="2800" dirty="0"/>
                  <a:t>d)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cos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800" dirty="0"/>
                  <a:t>            e)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/>
                  <a:t>        f)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800" dirty="0"/>
              </a:p>
              <a:p>
                <a:pPr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94" y="659553"/>
                <a:ext cx="11989406" cy="2076122"/>
              </a:xfrm>
              <a:prstGeom prst="rect">
                <a:avLst/>
              </a:prstGeom>
              <a:blipFill>
                <a:blip r:embed="rId2"/>
                <a:stretch>
                  <a:fillRect l="-965" t="-2041" b="-3790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2594" y="701083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2594" y="2735675"/>
                <a:ext cx="11989406" cy="4122325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700" dirty="0"/>
                  <a:t>a)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⇔</m:t>
                      </m:r>
                      <m:func>
                        <m:func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fName>
                        <m:e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fName>
                        <m:e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sz="2800" i="1">
                          <a:latin typeface="Cambria Math" panose="02040503050406030204" pitchFamily="18" charset="0"/>
                        </a:rPr>
                        <m:t>⇔</m:t>
                      </m:r>
                      <m:d>
                        <m:dPr>
                          <m:begChr m:val="["/>
                          <m:endChr m:val="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=−</m:t>
                                </m:r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mr>
                          </m: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 (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ℤ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94" y="2735675"/>
                <a:ext cx="11989406" cy="4122325"/>
              </a:xfrm>
              <a:prstGeom prst="rect">
                <a:avLst/>
              </a:prstGeom>
              <a:blipFill>
                <a:blip r:embed="rId6"/>
                <a:stretch>
                  <a:fillRect l="-914" t="-191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4406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2594" y="659553"/>
                <a:ext cx="11989406" cy="207612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Giải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sau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 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  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br>
                  <a:rPr lang="en-US" sz="2800" dirty="0"/>
                </a:br>
                <a:r>
                  <a:rPr lang="en-US" sz="2800" dirty="0"/>
                  <a:t>d)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cos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800" dirty="0"/>
                  <a:t>            e)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/>
                  <a:t>        f)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800" dirty="0"/>
              </a:p>
              <a:p>
                <a:pPr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94" y="659553"/>
                <a:ext cx="11989406" cy="2076122"/>
              </a:xfrm>
              <a:prstGeom prst="rect">
                <a:avLst/>
              </a:prstGeom>
              <a:blipFill>
                <a:blip r:embed="rId2"/>
                <a:stretch>
                  <a:fillRect l="-965" t="-2041" b="-3790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2594" y="701083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2594" y="2735675"/>
                <a:ext cx="11989406" cy="4122325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⇔</m:t>
                      </m:r>
                      <m:d>
                        <m:dPr>
                          <m:begChr m:val="["/>
                          <m:endChr m:val="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=−</m:t>
                                </m:r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mr>
                          </m: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 (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ℤ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en-US" sz="2800" i="1">
                          <a:latin typeface="Cambria Math" panose="02040503050406030204" pitchFamily="18" charset="0"/>
                        </a:rPr>
                        <m:t>⇔</m:t>
                      </m:r>
                      <m:d>
                        <m:dPr>
                          <m:begChr m:val="["/>
                          <m:endChr m:val="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=−</m:t>
                                </m:r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den>
                                </m:f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mr>
                          </m: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 (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ℤ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US" sz="2800" dirty="0"/>
                  <a:t>b)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⇔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func>
                  </m:oMath>
                </a14:m>
                <a:br>
                  <a:rPr lang="en-US" sz="2800" dirty="0"/>
                </a:br>
                <a:endParaRPr lang="en-US" sz="2800" dirty="0"/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94" y="2735675"/>
                <a:ext cx="11989406" cy="4122325"/>
              </a:xfrm>
              <a:prstGeom prst="rect">
                <a:avLst/>
              </a:prstGeom>
              <a:blipFill>
                <a:blip r:embed="rId6"/>
                <a:stretch>
                  <a:fillRect l="-965" t="-191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84607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2594" y="659553"/>
                <a:ext cx="11989406" cy="207612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Giải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sau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 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  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br>
                  <a:rPr lang="en-US" sz="2800" dirty="0"/>
                </a:br>
                <a:r>
                  <a:rPr lang="en-US" sz="2800" dirty="0"/>
                  <a:t>d)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cos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800" dirty="0"/>
                  <a:t>            e)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/>
                  <a:t>        f)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800" dirty="0"/>
              </a:p>
              <a:p>
                <a:pPr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94" y="659553"/>
                <a:ext cx="11989406" cy="2076122"/>
              </a:xfrm>
              <a:prstGeom prst="rect">
                <a:avLst/>
              </a:prstGeom>
              <a:blipFill>
                <a:blip r:embed="rId2"/>
                <a:stretch>
                  <a:fillRect l="-965" t="-2041" b="-3790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2594" y="701083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2594" y="2735675"/>
                <a:ext cx="11989406" cy="4122325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⇔</m:t>
                    </m:r>
                    <m:d>
                      <m:dPr>
                        <m:begChr m:val="[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  <m:mr>
                            <m:e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</m: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 (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ℤ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⇔ </m:t>
                    </m:r>
                    <m:d>
                      <m:dPr>
                        <m:begChr m:val="[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18</m:t>
                                  </m:r>
                                </m:den>
                              </m:f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mr>
                          <m:m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−7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18</m:t>
                                  </m:r>
                                </m:den>
                              </m:f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mr>
                        </m: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 (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ℤ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US" sz="2800" dirty="0"/>
                  <a:t>c)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=0⇔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⇔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−3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</m:oMath>
                </a14:m>
                <a:br>
                  <a:rPr lang="en-US" sz="2800" dirty="0"/>
                </a:br>
                <a:endParaRPr lang="en-US" sz="2800" dirty="0"/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94" y="2735675"/>
                <a:ext cx="11989406" cy="4122325"/>
              </a:xfrm>
              <a:prstGeom prst="rect">
                <a:avLst/>
              </a:prstGeom>
              <a:blipFill>
                <a:blip r:embed="rId6"/>
                <a:stretch>
                  <a:fillRect l="-965" t="-191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0291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6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2594" y="659553"/>
                <a:ext cx="11989406" cy="207612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Giải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sau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 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  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br>
                  <a:rPr lang="en-US" sz="2800" dirty="0"/>
                </a:br>
                <a:r>
                  <a:rPr lang="en-US" sz="2800" dirty="0"/>
                  <a:t>d)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cos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800" dirty="0"/>
                  <a:t>            e)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/>
                  <a:t>        f)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800" dirty="0"/>
              </a:p>
              <a:p>
                <a:pPr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94" y="659553"/>
                <a:ext cx="11989406" cy="2076122"/>
              </a:xfrm>
              <a:prstGeom prst="rect">
                <a:avLst/>
              </a:prstGeom>
              <a:blipFill>
                <a:blip r:embed="rId2"/>
                <a:stretch>
                  <a:fillRect l="-965" t="-2041" b="-3790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2594" y="701083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2594" y="2735675"/>
                <a:ext cx="11989406" cy="4122325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⇔</m:t>
                    </m:r>
                    <m:d>
                      <m:dPr>
                        <m:begChr m:val="[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  <m:m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=−</m:t>
                              </m:r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−3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</m:m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⇔</m:t>
                    </m:r>
                    <m:d>
                      <m:dPr>
                        <m:begChr m:val="[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  <m:m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=−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</m:m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⇔</m:t>
                    </m:r>
                    <m:d>
                      <m:dPr>
                        <m:begChr m:val="[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16</m:t>
                                  </m:r>
                                </m:den>
                              </m:f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mr>
                          <m:m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=−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94" y="2735675"/>
                <a:ext cx="11989406" cy="4122325"/>
              </a:xfrm>
              <a:prstGeom prst="rect">
                <a:avLst/>
              </a:prstGeom>
              <a:blipFill>
                <a:blip r:embed="rId6"/>
                <a:stretch>
                  <a:fillRect t="-191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51821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2594" y="659553"/>
                <a:ext cx="11989406" cy="207612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Giải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sau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 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  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br>
                  <a:rPr lang="en-US" sz="2800" dirty="0"/>
                </a:br>
                <a:r>
                  <a:rPr lang="en-US" sz="2800" dirty="0"/>
                  <a:t>d)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cos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800" dirty="0"/>
                  <a:t>            e)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/>
                  <a:t>        f)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800" dirty="0"/>
              </a:p>
              <a:p>
                <a:pPr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94" y="659553"/>
                <a:ext cx="11989406" cy="2076122"/>
              </a:xfrm>
              <a:prstGeom prst="rect">
                <a:avLst/>
              </a:prstGeom>
              <a:blipFill>
                <a:blip r:embed="rId2"/>
                <a:stretch>
                  <a:fillRect l="-965" t="-2041" b="-3790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2594" y="701083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2594" y="2735675"/>
                <a:ext cx="11989406" cy="4122325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</a:p>
              <a:p>
                <a:r>
                  <a:rPr lang="en-US" sz="2800" dirty="0"/>
                  <a:t>d)</a:t>
                </a:r>
                <a:endParaRPr lang="en-US" sz="28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 ⇔</m:t>
                    </m:r>
                    <m:d>
                      <m:dPr>
                        <m:begChr m:val="[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unc>
                                <m:func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𝑐𝑜𝑠</m:t>
                                  </m:r>
                                </m:fName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mr>
                          <m:mr>
                            <m:e>
                              <m:func>
                                <m:func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𝑐𝑜𝑠</m:t>
                                  </m:r>
                                </m:fName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=−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mr>
                        </m:m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 ⇔</m:t>
                    </m:r>
                    <m:d>
                      <m:dPr>
                        <m:begChr m:val="[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unc>
                                <m:func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𝑐𝑜𝑠</m:t>
                                  </m:r>
                                </m:fName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unc>
                                <m:func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𝑐𝑜𝑠</m:t>
                                  </m:r>
                                </m:fName>
                                <m:e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den>
                                  </m:f>
                                </m:e>
                              </m:func>
                            </m:e>
                          </m:mr>
                          <m:mr>
                            <m:e>
                              <m:func>
                                <m:func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𝑐𝑜𝑠</m:t>
                                  </m:r>
                                </m:fName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unc>
                                <m:func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𝑐𝑜𝑠</m:t>
                                  </m:r>
                                </m:fName>
                                <m:e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den>
                                  </m:f>
                                </m:e>
                              </m:func>
                            </m:e>
                          </m:mr>
                        </m:m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 ⇔</m:t>
                    </m:r>
                    <m:d>
                      <m:dPr>
                        <m:begChr m:val="[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  <m:m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=−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  <m:mr>
                            <m:e>
                              <m:d>
                                <m:dPr>
                                  <m:begChr m:val="["/>
                                  <m:endChr m:val=""/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m>
                                    <m:mPr>
                                      <m:mcs>
                                        <m:mc>
                                          <m:mcPr>
                                            <m:count m:val="1"/>
                                            <m:mcJc m:val="center"/>
                                          </m:mcPr>
                                        </m:mc>
                                      </m:mcs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mPr>
                                    <m:mr>
                                      <m:e>
                                        <m:r>
                                          <a:rPr lang="en-US" sz="2800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en-US" sz="2800" i="1">
                                            <a:latin typeface="Cambria Math" panose="02040503050406030204" pitchFamily="18" charset="0"/>
                                          </a:rPr>
                                          <m:t>=</m:t>
                                        </m:r>
                                        <m:f>
                                          <m:fPr>
                                            <m:ctrlPr>
                                              <a:rPr lang="en-US" sz="28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sz="2800" i="1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  <m:r>
                                              <a:rPr lang="en-US" sz="2800" i="1">
                                                <a:latin typeface="Cambria Math" panose="02040503050406030204" pitchFamily="18" charset="0"/>
                                              </a:rPr>
                                              <m:t>𝜋</m:t>
                                            </m:r>
                                          </m:num>
                                          <m:den>
                                            <m:r>
                                              <a:rPr lang="en-US" sz="2800" i="1">
                                                <a:latin typeface="Cambria Math" panose="02040503050406030204" pitchFamily="18" charset="0"/>
                                              </a:rPr>
                                              <m:t>3</m:t>
                                            </m:r>
                                          </m:den>
                                        </m:f>
                                        <m:r>
                                          <a:rPr lang="en-US" sz="2800" i="1"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a:rPr lang="en-US" sz="2800" i="1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  <m:r>
                                          <a:rPr lang="en-US" sz="28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  <m:r>
                                          <a:rPr lang="en-US" sz="2800" i="1">
                                            <a:latin typeface="Cambria Math" panose="02040503050406030204" pitchFamily="18" charset="0"/>
                                          </a:rPr>
                                          <m:t>𝜋</m:t>
                                        </m:r>
                                      </m:e>
                                    </m:mr>
                                    <m:mr>
                                      <m:e>
                                        <m:r>
                                          <a:rPr lang="en-US" sz="2800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en-US" sz="2800" i="1">
                                            <a:latin typeface="Cambria Math" panose="02040503050406030204" pitchFamily="18" charset="0"/>
                                          </a:rPr>
                                          <m:t>=−</m:t>
                                        </m:r>
                                        <m:f>
                                          <m:fPr>
                                            <m:ctrlPr>
                                              <a:rPr lang="en-US" sz="28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sz="2800" i="1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  <m:r>
                                              <a:rPr lang="en-US" sz="2800" i="1">
                                                <a:latin typeface="Cambria Math" panose="02040503050406030204" pitchFamily="18" charset="0"/>
                                              </a:rPr>
                                              <m:t>𝜋</m:t>
                                            </m:r>
                                          </m:num>
                                          <m:den>
                                            <m:r>
                                              <a:rPr lang="en-US" sz="2800" i="1">
                                                <a:latin typeface="Cambria Math" panose="02040503050406030204" pitchFamily="18" charset="0"/>
                                              </a:rPr>
                                              <m:t>3</m:t>
                                            </m:r>
                                          </m:den>
                                        </m:f>
                                        <m:r>
                                          <a:rPr lang="en-US" sz="2800" i="1"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a:rPr lang="en-US" sz="2800" i="1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  <m:r>
                                          <a:rPr lang="en-US" sz="28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  <m:r>
                                          <a:rPr lang="en-US" sz="2800" i="1">
                                            <a:latin typeface="Cambria Math" panose="02040503050406030204" pitchFamily="18" charset="0"/>
                                          </a:rPr>
                                          <m:t>𝜋</m:t>
                                        </m:r>
                                      </m:e>
                                    </m:mr>
                                  </m:m>
                                </m:e>
                              </m:d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94" y="2735675"/>
                <a:ext cx="11989406" cy="4122325"/>
              </a:xfrm>
              <a:prstGeom prst="rect">
                <a:avLst/>
              </a:prstGeom>
              <a:blipFill>
                <a:blip r:embed="rId6"/>
                <a:stretch>
                  <a:fillRect l="-863" t="-191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03117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2594" y="659553"/>
                <a:ext cx="11989406" cy="207612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Giải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sau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 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  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br>
                  <a:rPr lang="en-US" sz="2800" dirty="0"/>
                </a:br>
                <a:r>
                  <a:rPr lang="en-US" sz="2800" dirty="0"/>
                  <a:t>d)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cos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800" dirty="0"/>
                  <a:t>            e)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/>
                  <a:t>        f)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800" dirty="0"/>
              </a:p>
              <a:p>
                <a:pPr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94" y="659553"/>
                <a:ext cx="11989406" cy="2076122"/>
              </a:xfrm>
              <a:prstGeom prst="rect">
                <a:avLst/>
              </a:prstGeom>
              <a:blipFill>
                <a:blip r:embed="rId2"/>
                <a:stretch>
                  <a:fillRect l="-965" t="-2041" b="-3790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2594" y="701083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2594" y="2735675"/>
                <a:ext cx="11989406" cy="4122325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</a:p>
              <a:p>
                <a:pPr marL="0" indent="0">
                  <a:buNone/>
                </a:pPr>
                <a:r>
                  <a:rPr lang="en-US" sz="2800" dirty="0"/>
                  <a:t>e)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=0⇔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=0⇔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⋅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⋅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⇔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=0 ⇔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 ⇔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;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 ⇔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;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94" y="2735675"/>
                <a:ext cx="11989406" cy="4122325"/>
              </a:xfrm>
              <a:prstGeom prst="rect">
                <a:avLst/>
              </a:prstGeom>
              <a:blipFill>
                <a:blip r:embed="rId6"/>
                <a:stretch>
                  <a:fillRect l="-965" t="-191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1875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2594" y="659553"/>
                <a:ext cx="11989406" cy="207612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Giải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sau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    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  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br>
                  <a:rPr lang="en-US" sz="2800" dirty="0"/>
                </a:br>
                <a:r>
                  <a:rPr lang="en-US" sz="2800" dirty="0"/>
                  <a:t>d)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cos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800" dirty="0"/>
                  <a:t>            e)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/>
                  <a:t>        f)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800" dirty="0"/>
              </a:p>
              <a:p>
                <a:pPr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94" y="659553"/>
                <a:ext cx="11989406" cy="2076122"/>
              </a:xfrm>
              <a:prstGeom prst="rect">
                <a:avLst/>
              </a:prstGeom>
              <a:blipFill>
                <a:blip r:embed="rId2"/>
                <a:stretch>
                  <a:fillRect l="-965" t="-2041" b="-3790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2594" y="701083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2594" y="2735675"/>
                <a:ext cx="11989406" cy="4122325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</a:p>
              <a:p>
                <a:r>
                  <a:rPr lang="en-US" sz="2800" dirty="0"/>
                  <a:t>f)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700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700" i="1">
                        <a:latin typeface="Cambria Math" panose="02040503050406030204" pitchFamily="18" charset="0"/>
                      </a:rPr>
                      <m:t>=0⇔</m:t>
                    </m:r>
                    <m:f>
                      <m:f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func>
                      <m:func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7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func>
                      <m:func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700" i="1">
                        <a:latin typeface="Cambria Math" panose="02040503050406030204" pitchFamily="18" charset="0"/>
                      </a:rPr>
                      <m:t>=0⇔</m:t>
                    </m:r>
                    <m:func>
                      <m:func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f>
                          <m:f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func>
                    <m:r>
                      <a:rPr lang="en-US" sz="2700" i="1">
                        <a:latin typeface="Cambria Math" panose="02040503050406030204" pitchFamily="18" charset="0"/>
                      </a:rPr>
                      <m:t>⋅</m:t>
                    </m:r>
                    <m:func>
                      <m:func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700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f>
                          <m:f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func>
                    <m:r>
                      <a:rPr lang="en-US" sz="2700" i="1">
                        <a:latin typeface="Cambria Math" panose="02040503050406030204" pitchFamily="18" charset="0"/>
                      </a:rPr>
                      <m:t>⋅</m:t>
                    </m:r>
                    <m:func>
                      <m:func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7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700" i="1" dirty="0"/>
              </a:p>
              <a:p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⇔</m:t>
                    </m:r>
                    <m:func>
                      <m:func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sz="27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7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7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sz="2700" i="1">
                        <a:latin typeface="Cambria Math" panose="02040503050406030204" pitchFamily="18" charset="0"/>
                      </a:rPr>
                      <m:t>=0 ⇔</m:t>
                    </m:r>
                    <m:func>
                      <m:func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sz="27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7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7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sz="27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func>
                    <m:r>
                      <a:rPr lang="en-US" sz="27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700" i="1" dirty="0"/>
              </a:p>
              <a:p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⇔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𝜋</m:t>
                    </m:r>
                    <m:func>
                      <m:func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;</m:t>
                        </m:r>
                      </m:fName>
                      <m: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func>
                    <m:r>
                      <a:rPr lang="en-US" sz="27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endParaRPr lang="en-US" sz="2700" i="1" dirty="0"/>
              </a:p>
              <a:p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⇔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7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𝜋</m:t>
                    </m:r>
                    <m:func>
                      <m:func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;</m:t>
                        </m:r>
                      </m:fName>
                      <m: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func>
                    <m:r>
                      <a:rPr lang="en-US" sz="27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endParaRPr lang="en-US" sz="27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94" y="2735675"/>
                <a:ext cx="11989406" cy="4122325"/>
              </a:xfrm>
              <a:prstGeom prst="rect">
                <a:avLst/>
              </a:prstGeom>
              <a:blipFill>
                <a:blip r:embed="rId6"/>
                <a:stretch>
                  <a:fillRect l="-863" t="-191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7110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819</TotalTime>
  <Words>728</Words>
  <Application>Microsoft Office PowerPoint</Application>
  <PresentationFormat>Widescreen</PresentationFormat>
  <Paragraphs>52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9" baseType="lpstr">
      <vt:lpstr>HGPSoeiKakugothicUB</vt:lpstr>
      <vt:lpstr>Yu Gothic</vt:lpstr>
      <vt:lpstr>Aarial</vt:lpstr>
      <vt:lpstr>Arial</vt:lpstr>
      <vt:lpstr>Baumans</vt:lpstr>
      <vt:lpstr>Calibri</vt:lpstr>
      <vt:lpstr>Calibri Light</vt:lpstr>
      <vt:lpstr>Cambria Math</vt:lpstr>
      <vt:lpstr>Georgia Pro Cond Black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Duong Hung</dc:creator>
  <cp:lastModifiedBy>KCOM</cp:lastModifiedBy>
  <cp:revision>154</cp:revision>
  <cp:lastPrinted>2023-04-28T05:43:14Z</cp:lastPrinted>
  <dcterms:created xsi:type="dcterms:W3CDTF">2023-03-24T14:43:27Z</dcterms:created>
  <dcterms:modified xsi:type="dcterms:W3CDTF">2023-08-04T07:10:57Z</dcterms:modified>
</cp:coreProperties>
</file>