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7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sv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sv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sv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sv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sv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5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sv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38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3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159858" y="796753"/>
            <a:ext cx="11989406" cy="1738303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159858" y="2759716"/>
            <a:ext cx="11989406" cy="37164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04FCB-F6B5-A40F-203B-1C69D517E1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191" y="838513"/>
            <a:ext cx="9758678" cy="16547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703A48-A706-16AA-16B4-BF6579992C1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023" y="3360387"/>
            <a:ext cx="10921141" cy="283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159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159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40.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159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159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40.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tan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159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159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159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cot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159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tan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159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570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a)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2800"/>
                      <m:t>      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nor/>
                      </m:rPr>
                      <a:rPr lang="en-US" sz="2800"/>
                      <m:t>tan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cot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tan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5"/>
                <a:stretch>
                  <a:fillRect l="-873"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5846A40-62E3-6E07-A147-77F07114A6F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7294" y="815804"/>
            <a:ext cx="6067966" cy="450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CFC336-EB8C-30C4-3F02-BA38E3B8191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562" y="1226110"/>
            <a:ext cx="2673256" cy="1077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807C44-7C79-E644-137E-131DE67B648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0818" y="1207088"/>
            <a:ext cx="2354580" cy="11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71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b)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                                                               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tan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/>
                          <m:t>sin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cot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5"/>
                <a:stretch>
                  <a:fillRect l="-1130"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300D853F-F76D-4652-81F1-E67EA8D1695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7294" y="815804"/>
            <a:ext cx="6067966" cy="4504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3EC555E-FE64-4E4A-982E-5B97BFBB295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562" y="1226110"/>
            <a:ext cx="2673256" cy="10772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62EE71-7803-47C8-854E-3A52E1CE24C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0818" y="1207088"/>
            <a:ext cx="2354580" cy="11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08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17231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c)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=0</m:t>
                    </m:r>
                    <m:r>
                      <m:rPr>
                        <m:nor/>
                      </m:rPr>
                      <a:rPr lang="en-US" sz="2800"/>
                      <m:t>                                                                          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nor/>
                      </m:rPr>
                      <a:rPr lang="en-US" sz="2800"/>
                      <m:t>tan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sz="2800"/>
                                <m:t>sin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=−1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sz="2800"/>
                                <m:t>sin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</m:m>
                      </m:e>
                    </m:d>
                    <m:r>
                      <m:rPr>
                        <m:nor/>
                      </m:rPr>
                      <a:rPr lang="en-US" sz="2800"/>
                      <m:t>                                 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cot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172312"/>
              </a:xfrm>
              <a:prstGeom prst="rect">
                <a:avLst/>
              </a:prstGeom>
              <a:blipFill>
                <a:blip r:embed="rId5"/>
                <a:stretch>
                  <a:fillRect l="-873" t="-1895" b="-131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FEA7C7FB-C32D-4A02-A002-4D57E3E90FE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7294" y="815804"/>
            <a:ext cx="6067966" cy="450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049E91-52DA-40AB-8083-11292AADB4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562" y="1226110"/>
            <a:ext cx="2673256" cy="10772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80385F9-60F6-4AD8-80E1-404447B29D7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0818" y="1207088"/>
            <a:ext cx="2354580" cy="11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18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8908" y="2468518"/>
                <a:ext cx="12013092" cy="417231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600" dirty="0"/>
                  <a:t>d) </a:t>
                </a:r>
                <a:r>
                  <a:rPr lang="en-US" sz="2600" dirty="0" err="1"/>
                  <a:t>Với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i="1">
                        <a:latin typeface="Cambria Math" panose="02040503050406030204" pitchFamily="18" charset="0"/>
                      </a:rPr>
                      <m:t>+1 </m:t>
                    </m:r>
                  </m:oMath>
                </a14:m>
                <a:r>
                  <a:rPr lang="en-US" sz="2600" dirty="0" err="1"/>
                  <a:t>thì</a:t>
                </a:r>
                <a:endParaRPr lang="en-US" sz="26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/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200"/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200"/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200"/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200"/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2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 =−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600"/>
                      <m:t>tan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6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600"/>
                      <m:t>cot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6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08" y="2468518"/>
                <a:ext cx="12013092" cy="4172312"/>
              </a:xfrm>
              <a:prstGeom prst="rect">
                <a:avLst/>
              </a:prstGeom>
              <a:blipFill>
                <a:blip r:embed="rId5"/>
                <a:stretch>
                  <a:fillRect l="-710" t="-189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A7DA9A60-2CC9-4690-92CA-C30C16D01A3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7294" y="815804"/>
            <a:ext cx="6067966" cy="450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28F34F-1721-40AF-9BDD-3D8977B72C4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562" y="1226110"/>
            <a:ext cx="2673256" cy="10772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58ED98-E2CB-4B59-9303-D00B18396B2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0818" y="1207088"/>
            <a:ext cx="2354580" cy="11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8014" y="2410610"/>
                <a:ext cx="12043985" cy="417231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lvl="0"/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 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tan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cot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14" y="2410610"/>
                <a:ext cx="12043985" cy="4172312"/>
              </a:xfrm>
              <a:prstGeom prst="rect">
                <a:avLst/>
              </a:prstGeom>
              <a:blipFill>
                <a:blip r:embed="rId5"/>
                <a:stretch>
                  <a:fillRect l="-859" t="-189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22FC5FBC-96B0-40C7-A7F7-6D7B3550426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7294" y="815804"/>
            <a:ext cx="6067966" cy="450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4A4CD2-FD7E-48C8-9459-8736620AD7E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562" y="1226110"/>
            <a:ext cx="2673256" cy="10772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ECC0E8-9343-473A-8E47-CE895AB78E4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0818" y="1207088"/>
            <a:ext cx="2354580" cy="11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2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398192"/>
                <a:ext cx="11853234" cy="417231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a)  Ta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=1⇒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&lt;0⇒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. </a:t>
                </a:r>
              </a:p>
              <a:p>
                <a:pPr marL="0" indent="0">
                  <a:buNone/>
                </a:pPr>
                <a:r>
                  <a:rPr lang="en-US" dirty="0"/>
                  <a:t>Khi </a:t>
                </a:r>
                <a:r>
                  <a:rPr lang="en-US" dirty="0" err="1"/>
                  <a:t>đó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/>
                          <m:t>sin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en-US"/>
                      <m:t>cot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/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</m:rad>
                      </m:den>
                    </m:f>
                  </m:oMath>
                </a14:m>
                <a:br>
                  <a:rPr lang="en-US" dirty="0"/>
                </a:b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398192"/>
                <a:ext cx="11853234" cy="4172312"/>
              </a:xfrm>
              <a:prstGeom prst="rect">
                <a:avLst/>
              </a:prstGeom>
              <a:blipFill>
                <a:blip r:embed="rId5"/>
                <a:stretch>
                  <a:fillRect l="-1233" t="-189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98FB7C3-CD88-75C6-7BFC-54646633B14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1201" y="1313266"/>
            <a:ext cx="2980952" cy="1047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4F46FD-8C25-9183-7BA6-FDCB7FE0A9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6454" y="775037"/>
            <a:ext cx="7561905" cy="4571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B9B94AB-9A8C-F45C-DF9A-E56C8752881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6671" y="1232180"/>
            <a:ext cx="4839265" cy="108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09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10610"/>
                <a:ext cx="11853235" cy="417231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b) Ta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nên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=1⇒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</a:p>
              <a:p>
                <a:pPr marL="0" indent="0">
                  <a:buNone/>
                </a:pP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&lt;0⇒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. </a:t>
                </a:r>
              </a:p>
              <a:p>
                <a:pPr marL="0" indent="0">
                  <a:buNone/>
                </a:pPr>
                <a:r>
                  <a:rPr lang="en-US" dirty="0"/>
                  <a:t>Khi </a:t>
                </a:r>
                <a:r>
                  <a:rPr lang="en-US" dirty="0" err="1"/>
                  <a:t>đó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/>
                          <m:t>sin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en-US"/>
                      <m:t>cot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/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10610"/>
                <a:ext cx="11853235" cy="4172312"/>
              </a:xfrm>
              <a:prstGeom prst="rect">
                <a:avLst/>
              </a:prstGeom>
              <a:blipFill>
                <a:blip r:embed="rId5"/>
                <a:stretch>
                  <a:fillRect l="-1233" t="-189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521E948-E9DB-4466-953A-8DB25A91813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1201" y="1313266"/>
            <a:ext cx="2980952" cy="10479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689C6E-713F-4CA2-BFB3-4942441DDC6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6454" y="775037"/>
            <a:ext cx="7561905" cy="4571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54B19E-DD53-4C97-9A7A-344DB28D748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6671" y="1232180"/>
            <a:ext cx="4839265" cy="108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41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8015" y="2382855"/>
                <a:ext cx="11933163" cy="437772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 </a:t>
                </a:r>
                <a:r>
                  <a:rPr lang="en-US" sz="2400" dirty="0"/>
                  <a:t>c) 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 tan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nên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cot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/>
                          <m:t>tan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/>
                            <m:t>co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2400"/>
                                <m:t>s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=1+</m:t>
                      </m:r>
                      <m:r>
                        <m:rPr>
                          <m:nor/>
                        </m:rPr>
                        <a:rPr lang="en-US" sz="2400"/>
                        <m:t>ta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/>
                            <m:t>n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=10⇒</m:t>
                      </m:r>
                      <m:r>
                        <m:rPr>
                          <m:nor/>
                        </m:rPr>
                        <a:rPr lang="en-US" sz="2400"/>
                        <m:t>co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/>
                            <m:t>s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err="1"/>
                  <a:t>Mà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/>
                          <m:t>s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/>
                      <m:t>si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/>
                          <m:t>n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=1⇒</m:t>
                    </m:r>
                    <m:r>
                      <m:rPr>
                        <m:nor/>
                      </m:rPr>
                      <a:rPr lang="en-US" sz="2400"/>
                      <m:t>si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/>
                          <m:t>n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err="1"/>
                  <a:t>Với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thì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sin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&lt;0⇒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e>
                    </m:ra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err="1"/>
                  <a:t>Với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thì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&lt;0⇒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e>
                    </m:ra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và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thì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&gt;0⇒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e>
                    </m:ra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15" y="2382855"/>
                <a:ext cx="11933163" cy="4377722"/>
              </a:xfrm>
              <a:prstGeom prst="rect">
                <a:avLst/>
              </a:prstGeom>
              <a:blipFill>
                <a:blip r:embed="rId5"/>
                <a:stretch>
                  <a:fillRect l="-71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FB3C7035-40C1-4776-983F-F279EABAB55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1201" y="1313266"/>
            <a:ext cx="2980952" cy="10479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47355D-4057-4FC2-807E-125132B3D3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6454" y="775037"/>
            <a:ext cx="7561905" cy="4571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C2FBAE-91A6-45A1-9569-E1E29D71581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6671" y="1232180"/>
            <a:ext cx="4839265" cy="108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07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10610"/>
                <a:ext cx="11853235" cy="434996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d) 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𝑐𝑜𝑡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nên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tan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/>
                            <m:t>si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2400"/>
                                <m:t>n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=1+</m:t>
                      </m:r>
                      <m:r>
                        <m:rPr>
                          <m:nor/>
                        </m:rPr>
                        <a:rPr lang="en-US" sz="2400"/>
                        <m:t>co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/>
                            <m:t>t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=1+(−2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=5⇒</m:t>
                      </m:r>
                      <m:r>
                        <m:rPr>
                          <m:nor/>
                        </m:rPr>
                        <a:rPr lang="en-US" sz="2400"/>
                        <m:t>si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/>
                            <m:t>n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err="1"/>
                  <a:t>Mà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/>
                          <m:t>s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/>
                      <m:t>si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/>
                          <m:t>n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=1⇒</m:t>
                    </m:r>
                    <m:r>
                      <m:rPr>
                        <m:nor/>
                      </m:rPr>
                      <a:rPr lang="en-US" sz="2400"/>
                      <m:t>co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/>
                          <m:t>s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br>
                  <a:rPr lang="en-US" sz="2400" dirty="0"/>
                </a:br>
                <a:r>
                  <a:rPr lang="en-US" sz="2400" dirty="0" err="1"/>
                  <a:t>Với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thì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sin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&gt;0⇒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br>
                  <a:rPr lang="en-US" sz="2400" dirty="0"/>
                </a:br>
                <a:r>
                  <a:rPr lang="en-US" sz="2400" dirty="0" err="1"/>
                  <a:t>Với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thì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&gt;0⇒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br>
                  <a:rPr lang="en-US" sz="2400" dirty="0"/>
                </a:br>
                <a:r>
                  <a:rPr lang="en-US" sz="2400" dirty="0" err="1"/>
                  <a:t>và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thì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&lt;0⇒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2400" dirty="0"/>
                  <a:t>. </a:t>
                </a:r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10610"/>
                <a:ext cx="11853235" cy="4349967"/>
              </a:xfrm>
              <a:prstGeom prst="rect">
                <a:avLst/>
              </a:prstGeom>
              <a:blipFill>
                <a:blip r:embed="rId5"/>
                <a:stretch>
                  <a:fillRect l="-719" t="-1816" b="-195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C0E2EB5-E32B-48D1-B990-8ACDA955B0F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1201" y="1313266"/>
            <a:ext cx="2980952" cy="10479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C9AF623-9E6C-4373-BC53-018173CA62F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6454" y="775037"/>
            <a:ext cx="7561905" cy="4571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3970CAD-3710-4181-A679-CC4F364C495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6671" y="1232180"/>
            <a:ext cx="4839265" cy="108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44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159858" y="796753"/>
            <a:ext cx="11989406" cy="1738303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159858" y="2759716"/>
            <a:ext cx="11989406" cy="37164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04FCB-F6B5-A40F-203B-1C69D517E1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191" y="838513"/>
            <a:ext cx="9758678" cy="16547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593DC4-387F-6399-87A5-058A8EAF03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536" y="3427488"/>
            <a:ext cx="9987424" cy="15114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4453CF-49AE-E96C-2889-13DA9F5ED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536" y="4938902"/>
            <a:ext cx="9987423" cy="149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12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227944" y="2410610"/>
            <a:ext cx="11853234" cy="434996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C4BFDF-47EC-F840-2D5F-1F0C58AA48A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1682" y="1102963"/>
            <a:ext cx="9484551" cy="1027915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6B20FFFE-35C0-E380-205C-99B8E480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43" y="3310360"/>
            <a:ext cx="197945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37666F8E-2135-F533-8490-47E265D366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89968"/>
              </p:ext>
            </p:extLst>
          </p:nvPr>
        </p:nvGraphicFramePr>
        <p:xfrm>
          <a:off x="1215344" y="3310361"/>
          <a:ext cx="10081548" cy="2372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4927600" imgH="939800" progId="Equation.DSMT4">
                  <p:embed/>
                </p:oleObj>
              </mc:Choice>
              <mc:Fallback>
                <p:oleObj r:id="rId6" imgW="4927600" imgH="939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5344" y="3310361"/>
                        <a:ext cx="10081548" cy="23728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7225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227944" y="794184"/>
            <a:ext cx="11853234" cy="1567051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endParaRPr lang="en-US" sz="32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10610"/>
                <a:ext cx="11853234" cy="434996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4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+…+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17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        </m:t>
                      </m:r>
                      <m:r>
                        <m:rPr>
                          <m:nor/>
                        </m:rPr>
                        <a:rPr lang="en-US"/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/>
                            <m:t>cos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/>
                            <m:t>cos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17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/>
                            <m:t>cos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/>
                            <m:t>cos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17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i="1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/>
                  <a:t>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9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br>
                  <a:rPr lang="en-US" i="1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/>
                        <m:t>  </m:t>
                      </m:r>
                      <m:r>
                        <m:rPr>
                          <m:nor/>
                        </m:rPr>
                        <a:rPr lang="en-US" b="0" i="0" smtClean="0"/>
                        <m:t>     </m:t>
                      </m:r>
                      <m:r>
                        <m:rPr>
                          <m:nor/>
                        </m:rPr>
                        <a:rPr lang="en-US"/>
                        <m:t> =0+0+...+0+0=0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10610"/>
                <a:ext cx="11853234" cy="4349967"/>
              </a:xfrm>
              <a:prstGeom prst="rect">
                <a:avLst/>
              </a:prstGeom>
              <a:blipFill>
                <a:blip r:embed="rId5"/>
                <a:stretch>
                  <a:fillRect l="-1233" t="-18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6B20FFFE-35C0-E380-205C-99B8E480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43" y="3310360"/>
            <a:ext cx="197945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B8FE84-E109-4996-AF59-27CADE48014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9505" y="1063751"/>
            <a:ext cx="9484551" cy="102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92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34AEEAD4-F0E3-4F5B-AFE8-AD5AC0C05177}"/>
              </a:ext>
            </a:extLst>
          </p:cNvPr>
          <p:cNvSpPr txBox="1">
            <a:spLocks/>
          </p:cNvSpPr>
          <p:nvPr/>
        </p:nvSpPr>
        <p:spPr>
          <a:xfrm>
            <a:off x="159858" y="796753"/>
            <a:ext cx="11989406" cy="1738303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0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0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159858" y="2759716"/>
            <a:ext cx="11989406" cy="37164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04FCB-F6B5-A40F-203B-1C69D517E1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191" y="838513"/>
            <a:ext cx="9758678" cy="1654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B3CD9F-C707-A307-95F0-4A2C92CA92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74" y="3343321"/>
            <a:ext cx="10511276" cy="9489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C3C46A-430B-0BD1-3517-ED0CFA7AE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618" y="3817788"/>
            <a:ext cx="2635885" cy="240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62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227944" y="2468518"/>
            <a:ext cx="11853234" cy="409432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5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5C85B6-5213-C988-817A-4B7E625779F1}"/>
                  </a:ext>
                </a:extLst>
              </p:cNvPr>
              <p:cNvSpPr txBox="1"/>
              <p:nvPr/>
            </p:nvSpPr>
            <p:spPr>
              <a:xfrm>
                <a:off x="418067" y="2949075"/>
                <a:ext cx="11639965" cy="34045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269875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22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)=−</m:t>
                      </m:r>
                      <m:func>
                        <m:func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22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)=−</m:t>
                      </m:r>
                      <m:func>
                        <m:func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22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</m:e>
                          </m:func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22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</m:e>
                          </m:func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22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𝑐𝑜𝑡</m:t>
                          </m:r>
                        </m:fName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22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</m:e>
                          </m:func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22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𝑜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400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en-US" sz="24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5C85B6-5213-C988-817A-4B7E6257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67" y="2949075"/>
                <a:ext cx="11639965" cy="34045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308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−103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103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6.36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i="1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−103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)=−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103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)=−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6.36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−4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9086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−103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−103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−103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𝑐𝑜𝑡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−103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−103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4755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−22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22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18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p>
                            </m:s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−22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22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18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+4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−22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func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22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func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22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𝑐𝑜𝑡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−22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func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22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7434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/>
                              <m:t>5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π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800"/>
                      <m:t>=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800"/>
                          <m:t>π</m:t>
                        </m:r>
                        <m:r>
                          <m:rPr>
                            <m:nor/>
                          </m:rPr>
                          <a:rPr lang="en-US" sz="2800"/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/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π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800"/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/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π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i="1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/>
                              <m:t>5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π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800"/>
                      <m:t>=</m:t>
                    </m:r>
                    <m:r>
                      <m:rPr>
                        <m:nor/>
                      </m:rPr>
                      <a:rPr lang="en-US" sz="2800"/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800"/>
                          <m:t>π</m:t>
                        </m:r>
                        <m:r>
                          <m:rPr>
                            <m:nor/>
                          </m:rPr>
                          <a:rPr lang="en-US" sz="2800"/>
                          <m:t>+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/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π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nor/>
                                  </m:rPr>
                                  <a:rPr lang="en-US" sz="2800"/>
                                  <m:t>2</m:t>
                                </m:r>
                                <m:r>
                                  <m:rPr>
                                    <m:nor/>
                                  </m:rPr>
                                  <a:rPr lang="en-US" sz="2800"/>
                                  <m:t>π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𝑡𝑎𝑛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𝑐𝑜𝑡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𝑡𝑎𝑛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383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mỗi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;−22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solidFill>
                    <a:srgbClr val="000099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−103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solidFill>
                          <a:srgbClr val="0000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;−</m:t>
                    </m:r>
                    <m:f>
                      <m:fPr>
                        <m:ctrlP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159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0099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3861" b="-7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/>
                              <m:t>19</m:t>
                            </m:r>
                            <m:r>
                              <m:rPr>
                                <m:nor/>
                              </m:rPr>
                              <a:rPr lang="en-US" sz="2400"/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400"/>
                      <m:t>=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/>
                          <m:t>8</m:t>
                        </m:r>
                        <m:r>
                          <m:rPr>
                            <m:nor/>
                          </m:rPr>
                          <a:rPr lang="en-US" sz="2400"/>
                          <m:t>π</m:t>
                        </m:r>
                        <m:r>
                          <m:rPr>
                            <m:nor/>
                          </m:rPr>
                          <a:rPr lang="en-US" sz="2400"/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/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2400"/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400"/>
                      <m:t>=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/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2400"/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400"/>
                      <m:t>=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nor/>
                      </m:rPr>
                      <a:rPr lang="en-US" sz="2400"/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/>
                              <m:t>19</m:t>
                            </m:r>
                            <m:r>
                              <m:rPr>
                                <m:nor/>
                              </m:rPr>
                              <a:rPr lang="en-US" sz="2400"/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2400"/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/>
                          <m:t>8</m:t>
                        </m:r>
                        <m:r>
                          <m:rPr>
                            <m:nor/>
                          </m:rPr>
                          <a:rPr lang="en-US" sz="2400"/>
                          <m:t>π</m:t>
                        </m:r>
                        <m:r>
                          <m:rPr>
                            <m:nor/>
                          </m:rPr>
                          <a:rPr lang="en-US" sz="2400"/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/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2400"/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nor/>
                                  </m:rPr>
                                  <a:rPr lang="en-US" sz="2400"/>
                                  <m:t>3</m:t>
                                </m:r>
                                <m:r>
                                  <m:rPr>
                                    <m:nor/>
                                  </m:rPr>
                                  <a:rPr lang="en-US" sz="2400"/>
                                  <m:t>π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m:rPr>
                        <m:nor/>
                      </m:rPr>
                      <a:rPr lang="en-US" sz="2400"/>
                      <m:t>=</m:t>
                    </m:r>
                    <m:r>
                      <m:rPr>
                        <m:nor/>
                      </m:rPr>
                      <a:rPr lang="en-US" sz="2400"/>
                      <m:t>sin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2400" i="1" dirty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𝑡𝑎𝑛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19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num>
                      <m:den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i="1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𝑐𝑜𝑡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778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1377</Words>
  <Application>Microsoft Office PowerPoint</Application>
  <PresentationFormat>Widescreen</PresentationFormat>
  <Paragraphs>154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Yu Gothic</vt:lpstr>
      <vt:lpstr>Aarial</vt:lpstr>
      <vt:lpstr>Arial</vt:lpstr>
      <vt:lpstr>Calibri</vt:lpstr>
      <vt:lpstr>Calibri Light</vt:lpstr>
      <vt:lpstr>Cambria Math</vt:lpstr>
      <vt:lpstr>Georgia Pro Cond Black</vt:lpstr>
      <vt:lpstr>Times New Roman</vt:lpstr>
      <vt:lpstr>Office Theme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Duong Hung</cp:lastModifiedBy>
  <cp:revision>147</cp:revision>
  <cp:lastPrinted>2023-04-28T05:43:14Z</cp:lastPrinted>
  <dcterms:created xsi:type="dcterms:W3CDTF">2023-03-24T14:43:27Z</dcterms:created>
  <dcterms:modified xsi:type="dcterms:W3CDTF">2023-07-04T08:20:48Z</dcterms:modified>
</cp:coreProperties>
</file>