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7" r:id="rId4"/>
    <p:sldId id="268" r:id="rId5"/>
    <p:sldId id="269" r:id="rId6"/>
    <p:sldId id="271" r:id="rId7"/>
    <p:sldId id="270" r:id="rId8"/>
    <p:sldId id="272" r:id="rId9"/>
    <p:sldId id="274" r:id="rId10"/>
    <p:sldId id="273" r:id="rId11"/>
    <p:sldId id="275" r:id="rId12"/>
    <p:sldId id="277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6" autoAdjust="0"/>
    <p:restoredTop sz="94660"/>
  </p:normalViewPr>
  <p:slideViewPr>
    <p:cSldViewPr snapToGrid="0">
      <p:cViewPr varScale="1">
        <p:scale>
          <a:sx n="83" d="100"/>
          <a:sy n="83" d="100"/>
        </p:scale>
        <p:origin x="49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9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tm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tm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159858" y="796753"/>
            <a:ext cx="6850542" cy="1738303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/>
              <a:t>Hình</a:t>
            </a:r>
            <a:r>
              <a:rPr lang="en-US" sz="2800" dirty="0"/>
              <a:t> 29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chặn</a:t>
            </a:r>
            <a:r>
              <a:rPr lang="en-US" sz="2800" dirty="0"/>
              <a:t> </a:t>
            </a:r>
            <a:r>
              <a:rPr lang="en-US" sz="2800" dirty="0" err="1"/>
              <a:t>giấy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gỗ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bốn</a:t>
            </a:r>
            <a:r>
              <a:rPr lang="en-US" sz="2800" dirty="0"/>
              <a:t> </a:t>
            </a:r>
            <a:r>
              <a:rPr lang="en-US" sz="2800" dirty="0" err="1"/>
              <a:t>mặt</a:t>
            </a:r>
            <a:r>
              <a:rPr lang="en-US" sz="2800" dirty="0"/>
              <a:t> </a:t>
            </a:r>
            <a:r>
              <a:rPr lang="en-US" sz="2800" dirty="0" err="1"/>
              <a:t>phân</a:t>
            </a:r>
            <a:r>
              <a:rPr lang="en-US" sz="2800" dirty="0"/>
              <a:t> </a:t>
            </a:r>
            <a:r>
              <a:rPr lang="en-US" sz="2800" dirty="0" err="1"/>
              <a:t>biệt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tam </a:t>
            </a:r>
            <a:r>
              <a:rPr lang="en-US" sz="2800" dirty="0" err="1"/>
              <a:t>giác</a:t>
            </a:r>
            <a:r>
              <a:rPr lang="en-US" sz="2800" dirty="0"/>
              <a:t>.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biểu</a:t>
            </a:r>
            <a:r>
              <a:rPr lang="en-US" sz="2800" dirty="0"/>
              <a:t> </a:t>
            </a:r>
            <a:r>
              <a:rPr lang="en-US" sz="2800" dirty="0" err="1"/>
              <a:t>diễn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chặn</a:t>
            </a:r>
            <a:r>
              <a:rPr lang="en-US" sz="2800" dirty="0"/>
              <a:t> </a:t>
            </a:r>
            <a:r>
              <a:rPr lang="en-US" sz="2800" dirty="0" err="1"/>
              <a:t>giấy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gỗ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.</a:t>
            </a: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5A35E6-1F08-4448-924B-DAE835443F13}"/>
              </a:ext>
            </a:extLst>
          </p:cNvPr>
          <p:cNvSpPr txBox="1">
            <a:spLocks/>
          </p:cNvSpPr>
          <p:nvPr/>
        </p:nvSpPr>
        <p:spPr>
          <a:xfrm>
            <a:off x="159858" y="2570623"/>
            <a:ext cx="11989406" cy="371649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212EA8-871C-4323-9901-7CB59FE2A5B9}"/>
              </a:ext>
            </a:extLst>
          </p:cNvPr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47" r="3587"/>
          <a:stretch/>
        </p:blipFill>
        <p:spPr bwMode="auto">
          <a:xfrm>
            <a:off x="7501571" y="628602"/>
            <a:ext cx="2685416" cy="18725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CE4833D-0A35-4FEF-BFC1-3CFEF3E596F9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17" y="2780589"/>
            <a:ext cx="4950861" cy="340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535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1"/>
                <a:ext cx="11861986" cy="178227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𝐶𝐷𝐴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𝐵𝑁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𝐺𝑀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𝐺𝐴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𝐺𝐵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/>
                  <a:t>.</a:t>
                </a:r>
                <a:br>
                  <a:rPr lang="en-US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1"/>
                <a:ext cx="11861986" cy="1782271"/>
              </a:xfrm>
              <a:prstGeom prst="rect">
                <a:avLst/>
              </a:prstGeom>
              <a:blipFill>
                <a:blip r:embed="rId2"/>
                <a:stretch>
                  <a:fillRect l="-1027" t="-2373" b="-305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420" y="2677586"/>
                <a:ext cx="11833496" cy="405607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r>
                  <a:rPr lang="en-US" sz="2800" dirty="0"/>
                  <a:t>b)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AG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BG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𝐻𝐾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𝐻𝐾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r>
                  <a:rPr lang="en-US" sz="2800" dirty="0"/>
                  <a:t>Theo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lý</a:t>
                </a:r>
                <a:r>
                  <a:rPr lang="en-US" sz="2800" dirty="0"/>
                  <a:t> Ta-</a:t>
                </a:r>
                <a:r>
                  <a:rPr lang="en-US" sz="2800" dirty="0" err="1"/>
                  <a:t>lét</a:t>
                </a:r>
                <a:r>
                  <a:rPr lang="en-US" sz="2800" dirty="0"/>
                  <a:t>,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𝐺𝑀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𝐺𝐻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𝐺𝐾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𝐻𝐾</m:t>
                        </m:r>
                      </m:den>
                    </m:f>
                  </m:oMath>
                </a14:m>
                <a:r>
                  <a:rPr lang="en-US" sz="2800" dirty="0"/>
                  <a:t> (1)</a:t>
                </a: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𝐻𝐾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20" y="2677586"/>
                <a:ext cx="11833496" cy="4056073"/>
              </a:xfrm>
              <a:prstGeom prst="rect">
                <a:avLst/>
              </a:prstGeom>
              <a:blipFill>
                <a:blip r:embed="rId6"/>
                <a:stretch>
                  <a:fillRect l="-874" t="-1946" b="-104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825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1"/>
                <a:ext cx="11861986" cy="178227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𝐶𝐷𝐴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𝐵𝑁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𝐺𝑀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𝐺𝐴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𝐺𝐵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/>
                  <a:t>.</a:t>
                </a:r>
                <a:br>
                  <a:rPr lang="en-US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1"/>
                <a:ext cx="11861986" cy="1782271"/>
              </a:xfrm>
              <a:prstGeom prst="rect">
                <a:avLst/>
              </a:prstGeom>
              <a:blipFill>
                <a:blip r:embed="rId2"/>
                <a:stretch>
                  <a:fillRect l="-1027" t="-2373" b="-305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420" y="2677587"/>
                <a:ext cx="11833496" cy="391428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r>
                  <a:rPr lang="en-US" dirty="0"/>
                  <a:t>Do </a:t>
                </a:r>
                <a:r>
                  <a:rPr lang="en-US" dirty="0" err="1"/>
                  <a:t>đó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𝑀𝑁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𝐻𝐾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𝑀𝑁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𝐻𝐾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(1)(2) </a:t>
                </a:r>
                <a:r>
                  <a:rPr lang="en-US" dirty="0" err="1"/>
                  <a:t>suy</a:t>
                </a:r>
                <a:r>
                  <a:rPr lang="en-US" dirty="0"/>
                  <a:t> ra: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𝐺𝑀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𝐺𝐻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𝐺𝐻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𝐺𝐴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𝐺𝑀</m:t>
                        </m:r>
                      </m:num>
                      <m:den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𝐺𝐴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𝐺𝑀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𝐺𝐴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 err="1"/>
                  <a:t>Chứng</a:t>
                </a:r>
                <a:r>
                  <a:rPr lang="en-US" dirty="0"/>
                  <a:t> </a:t>
                </a:r>
                <a:r>
                  <a:rPr lang="en-US" dirty="0" err="1"/>
                  <a:t>minh</a:t>
                </a:r>
                <a:r>
                  <a:rPr lang="en-US" dirty="0"/>
                  <a:t> </a:t>
                </a:r>
                <a:r>
                  <a:rPr lang="en-US" dirty="0" err="1"/>
                  <a:t>tương</a:t>
                </a:r>
                <a:r>
                  <a:rPr lang="en-US" dirty="0"/>
                  <a:t> </a:t>
                </a:r>
                <a:r>
                  <a:rPr lang="en-US" dirty="0" err="1"/>
                  <a:t>tự</a:t>
                </a:r>
                <a:r>
                  <a:rPr lang="en-US" dirty="0"/>
                  <a:t> ta </a:t>
                </a:r>
                <a:r>
                  <a:rPr lang="en-US" dirty="0" err="1"/>
                  <a:t>được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𝐺𝑁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𝐺𝐵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  <a:br>
                  <a:rPr lang="en-US" dirty="0"/>
                </a:br>
                <a:endParaRPr lang="en-US" sz="2800" dirty="0"/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20" y="2677587"/>
                <a:ext cx="11833496" cy="3914282"/>
              </a:xfrm>
              <a:prstGeom prst="rect">
                <a:avLst/>
              </a:prstGeom>
              <a:blipFill>
                <a:blip r:embed="rId6"/>
                <a:stretch>
                  <a:fillRect l="-1132" t="-201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3354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1"/>
                <a:ext cx="11861986" cy="224629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𝐶𝐷𝐴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𝐶𝑃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</a:t>
                </a:r>
                <a:r>
                  <a:rPr lang="en-US" sz="2800" dirty="0"/>
                  <a:t> qua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𝐺𝑃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𝐺𝐶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𝐺𝑄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𝐺𝐷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1"/>
                <a:ext cx="11861986" cy="2246295"/>
              </a:xfrm>
              <a:prstGeom prst="rect">
                <a:avLst/>
              </a:prstGeom>
              <a:blipFill>
                <a:blip r:embed="rId2"/>
                <a:stretch>
                  <a:fillRect l="-1027" t="-1887" b="-323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420" y="3141611"/>
                <a:ext cx="11833496" cy="345025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r>
                  <a:rPr lang="en-US" sz="2800" dirty="0"/>
                  <a:t>c)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BC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BD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AHD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𝐻𝑀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𝐻𝐷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𝐻𝑄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𝐻𝐴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QM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AD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𝑄𝐺𝑀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đồng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DGA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br>
                  <a:rPr lang="en-US" sz="2800" dirty="0"/>
                </a:br>
                <a:br>
                  <a:rPr lang="en-US" dirty="0"/>
                </a:br>
                <a:endParaRPr lang="en-US" sz="2800" dirty="0"/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20" y="3141611"/>
                <a:ext cx="11833496" cy="3450258"/>
              </a:xfrm>
              <a:prstGeom prst="rect">
                <a:avLst/>
              </a:prstGeom>
              <a:blipFill>
                <a:blip r:embed="rId6"/>
                <a:stretch>
                  <a:fillRect l="-874" t="-2289" b="-140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0235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1"/>
                <a:ext cx="11861986" cy="224629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tứ</a:t>
                </a:r>
                <a:r>
                  <a:rPr lang="en-US" sz="2600" dirty="0"/>
                  <a:t> </a:t>
                </a:r>
                <a:r>
                  <a:rPr lang="en-US" sz="2600" dirty="0" err="1"/>
                  <a:t>diện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trọng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tâm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𝐶𝐷𝐴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c)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trọng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tâm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𝐷𝐴𝐵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đường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𝐶𝑃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𝐷𝑄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cùng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</a:t>
                </a:r>
                <a:r>
                  <a:rPr lang="en-US" sz="2600" dirty="0"/>
                  <a:t> qua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𝐺𝑃</m:t>
                        </m:r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𝐺𝐶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𝐺𝑄</m:t>
                        </m:r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𝐺𝐷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1"/>
                <a:ext cx="11861986" cy="2246295"/>
              </a:xfrm>
              <a:prstGeom prst="rect">
                <a:avLst/>
              </a:prstGeom>
              <a:blipFill>
                <a:blip r:embed="rId2"/>
                <a:stretch>
                  <a:fillRect l="-1181" t="-188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420" y="3141611"/>
                <a:ext cx="11833496" cy="359204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r>
                  <a:rPr lang="en-US" sz="2400" dirty="0"/>
                  <a:t>Ta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QM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AD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nên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𝑄𝑀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𝐴𝐷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𝐻𝑀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𝐻𝐷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𝐻𝑄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𝐻𝐴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/>
              </a:p>
              <a:p>
                <a:r>
                  <a:rPr lang="en-US" sz="2400" dirty="0" err="1"/>
                  <a:t>Mà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𝑄𝑀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𝐴𝐷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𝑄𝐺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𝐺𝐷</m:t>
                        </m:r>
                      </m:den>
                    </m:f>
                  </m:oMath>
                </a14:m>
                <a:endParaRPr lang="en-US" sz="2400" dirty="0"/>
              </a:p>
              <a:p>
                <a:r>
                  <a:rPr lang="en-US" sz="2400" dirty="0"/>
                  <a:t>Do </a:t>
                </a:r>
                <a:r>
                  <a:rPr lang="en-US" sz="2400" dirty="0" err="1"/>
                  <a:t>đó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𝑄𝐺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𝐺𝐷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sz="2400" dirty="0" err="1"/>
                  <a:t>Chứng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minh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tương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tự</a:t>
                </a:r>
                <a:r>
                  <a:rPr lang="en-US" sz="2400" dirty="0"/>
                  <a:t> ta </a:t>
                </a:r>
                <a:r>
                  <a:rPr lang="en-US" sz="2400" dirty="0" err="1"/>
                  <a:t>được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𝐺𝑃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𝐺𝐶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r>
                  <a:rPr lang="en-US" sz="2400" dirty="0" err="1"/>
                  <a:t>Suy</a:t>
                </a:r>
                <a:r>
                  <a:rPr lang="en-US" sz="2400" dirty="0"/>
                  <a:t> ra </a:t>
                </a:r>
                <a:r>
                  <a:rPr lang="en-US" sz="2400" dirty="0" err="1"/>
                  <a:t>điều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cần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chứng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minh</a:t>
                </a:r>
                <a:r>
                  <a:rPr lang="en-US" sz="2400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br>
                  <a:rPr lang="en-US" dirty="0"/>
                </a:br>
                <a:endParaRPr lang="en-US" sz="2800" dirty="0"/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20" y="3141611"/>
                <a:ext cx="11833496" cy="3592049"/>
              </a:xfrm>
              <a:prstGeom prst="rect">
                <a:avLst/>
              </a:prstGeom>
              <a:blipFill>
                <a:blip r:embed="rId6"/>
                <a:stretch>
                  <a:fillRect l="-617" t="-219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7052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2"/>
                <a:ext cx="11989406" cy="173830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200" dirty="0"/>
                  <a:t>Cho </a:t>
                </a:r>
                <a:r>
                  <a:rPr lang="en-US" sz="3200" dirty="0" err="1"/>
                  <a:t>ba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đường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thẳng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/>
                  <a:t>không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cùng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nằm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trong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một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mặt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phẳng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và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đôi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một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cắt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nhau</a:t>
                </a:r>
                <a:r>
                  <a:rPr lang="en-US" sz="3200" dirty="0"/>
                  <a:t>. </a:t>
                </a:r>
                <a:r>
                  <a:rPr lang="en-US" sz="3200" dirty="0" err="1"/>
                  <a:t>Chứng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minh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rằng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ba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đường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thẳng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/>
                  <a:t>cùng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đi</a:t>
                </a:r>
                <a:r>
                  <a:rPr lang="en-US" sz="3200" dirty="0"/>
                  <a:t> qua </a:t>
                </a:r>
                <a:r>
                  <a:rPr lang="en-US" sz="3200" dirty="0" err="1"/>
                  <a:t>một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điểm</a:t>
                </a:r>
                <a:r>
                  <a:rPr lang="en-US" sz="3200" dirty="0"/>
                  <a:t>, hay </a:t>
                </a:r>
                <a:r>
                  <a:rPr lang="en-US" sz="3200" dirty="0" err="1"/>
                  <a:t>còn</a:t>
                </a:r>
                <a:r>
                  <a:rPr lang="en-US" sz="3200" dirty="0"/>
                  <a:t> </a:t>
                </a:r>
                <a:r>
                  <a:rPr lang="en-US" sz="3200" dirty="0" err="1"/>
                  <a:t>gọi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 </a:t>
                </a:r>
                <a:r>
                  <a:rPr lang="en-US" sz="3200" dirty="0" err="1"/>
                  <a:t>ba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đường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thẳng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đồng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quy</a:t>
                </a:r>
                <a:r>
                  <a:rPr lang="en-US" sz="3200" dirty="0"/>
                  <a:t>.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2"/>
                <a:ext cx="11989406" cy="1738303"/>
              </a:xfrm>
              <a:prstGeom prst="rect">
                <a:avLst/>
              </a:prstGeom>
              <a:blipFill>
                <a:blip r:embed="rId2"/>
                <a:stretch>
                  <a:fillRect l="-1270" t="-2439" r="-2033" b="-905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633619"/>
                <a:ext cx="11989406" cy="400572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Giả</a:t>
                </a:r>
                <a:r>
                  <a:rPr lang="en-US" dirty="0"/>
                  <a:t> </a:t>
                </a:r>
                <a:r>
                  <a:rPr lang="en-US" dirty="0" err="1"/>
                  <a:t>sử</a:t>
                </a:r>
                <a:r>
                  <a:rPr lang="en-US" dirty="0"/>
                  <a:t>: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:r>
                  <a:rPr lang="en-US" dirty="0" err="1"/>
                  <a:t>nhau</a:t>
                </a:r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:r>
                  <a:rPr lang="en-US" dirty="0" err="1"/>
                  <a:t>nhau</a:t>
                </a:r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:r>
                  <a:rPr lang="en-US" dirty="0" err="1"/>
                  <a:t>nhau</a:t>
                </a:r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trong</a:t>
                </a:r>
                <a:r>
                  <a:rPr lang="en-US" dirty="0"/>
                  <a:t> </a:t>
                </a:r>
                <a:r>
                  <a:rPr lang="en-US" dirty="0" err="1"/>
                  <a:t>đó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không</a:t>
                </a:r>
                <a:r>
                  <a:rPr lang="en-US" dirty="0"/>
                  <a:t> </a:t>
                </a:r>
                <a:r>
                  <a:rPr lang="en-US" dirty="0" err="1"/>
                  <a:t>đồng</a:t>
                </a:r>
                <a:r>
                  <a:rPr lang="en-US" dirty="0"/>
                  <a:t> </a:t>
                </a:r>
                <a:r>
                  <a:rPr lang="en-US" dirty="0" err="1"/>
                  <a:t>quy</a:t>
                </a:r>
                <a:r>
                  <a:rPr lang="en-US" dirty="0"/>
                  <a:t> (1)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Khi</a:t>
                </a:r>
                <a:r>
                  <a:rPr lang="en-US" dirty="0"/>
                  <a:t> </a:t>
                </a:r>
                <a:r>
                  <a:rPr lang="en-US" dirty="0" err="1"/>
                  <a:t>đó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endParaRPr lang="en-US" sz="36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633619"/>
                <a:ext cx="11989406" cy="4005720"/>
              </a:xfrm>
              <a:prstGeom prst="rect">
                <a:avLst/>
              </a:prstGeom>
              <a:blipFill>
                <a:blip r:embed="rId6"/>
                <a:stretch>
                  <a:fillRect l="-1117" t="-197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2"/>
                <a:ext cx="11989406" cy="173830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200" dirty="0"/>
                  <a:t>Cho </a:t>
                </a:r>
                <a:r>
                  <a:rPr lang="en-US" sz="3200" dirty="0" err="1"/>
                  <a:t>ba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đường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thẳng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/>
                  <a:t>không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cùng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nằm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trong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một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mặt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phẳng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và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đôi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một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cắt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nhau</a:t>
                </a:r>
                <a:r>
                  <a:rPr lang="en-US" sz="3200" dirty="0"/>
                  <a:t>. </a:t>
                </a:r>
                <a:r>
                  <a:rPr lang="en-US" sz="3200" dirty="0" err="1"/>
                  <a:t>Chứng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minh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rằng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ba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đường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thẳng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/>
                  <a:t>cùng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đi</a:t>
                </a:r>
                <a:r>
                  <a:rPr lang="en-US" sz="3200" dirty="0"/>
                  <a:t> qua </a:t>
                </a:r>
                <a:r>
                  <a:rPr lang="en-US" sz="3200" dirty="0" err="1"/>
                  <a:t>một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điểm</a:t>
                </a:r>
                <a:r>
                  <a:rPr lang="en-US" sz="3200" dirty="0"/>
                  <a:t>, hay </a:t>
                </a:r>
                <a:r>
                  <a:rPr lang="en-US" sz="3200" dirty="0" err="1"/>
                  <a:t>còn</a:t>
                </a:r>
                <a:r>
                  <a:rPr lang="en-US" sz="3200" dirty="0"/>
                  <a:t> </a:t>
                </a:r>
                <a:r>
                  <a:rPr lang="en-US" sz="3200" dirty="0" err="1"/>
                  <a:t>gọi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 </a:t>
                </a:r>
                <a:r>
                  <a:rPr lang="en-US" sz="3200" dirty="0" err="1"/>
                  <a:t>ba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đường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thẳng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đồng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quy</a:t>
                </a:r>
                <a:r>
                  <a:rPr lang="en-US" sz="3200" dirty="0"/>
                  <a:t>.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2"/>
                <a:ext cx="11989406" cy="1738303"/>
              </a:xfrm>
              <a:prstGeom prst="rect">
                <a:avLst/>
              </a:prstGeom>
              <a:blipFill>
                <a:blip r:embed="rId2"/>
                <a:stretch>
                  <a:fillRect l="-1270" t="-2439" r="-1270" b="-905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633619"/>
                <a:ext cx="11989406" cy="400572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khác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endParaRPr lang="en-US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dirty="0" err="1"/>
                  <a:t>Suy</a:t>
                </a:r>
                <a:r>
                  <a:rPr lang="en-US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BC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mp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chứa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dirty="0"/>
                  <a:t>Do </a:t>
                </a:r>
                <a:r>
                  <a:rPr lang="en-US" dirty="0" err="1"/>
                  <a:t>đó</a:t>
                </a:r>
                <a:r>
                  <a:rPr lang="en-US" dirty="0"/>
                  <a:t>: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ba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:r>
                  <a:rPr lang="en-US" dirty="0" err="1"/>
                  <a:t>này</a:t>
                </a:r>
                <a:r>
                  <a:rPr lang="en-US" dirty="0"/>
                  <a:t> </a:t>
                </a:r>
                <a:r>
                  <a:rPr lang="en-US" dirty="0" err="1"/>
                  <a:t>đồng</a:t>
                </a:r>
                <a:r>
                  <a:rPr lang="en-US" dirty="0"/>
                  <a:t> </a:t>
                </a:r>
                <a:r>
                  <a:rPr lang="en-US" dirty="0" err="1"/>
                  <a:t>quy</a:t>
                </a:r>
                <a:r>
                  <a:rPr lang="en-US" dirty="0"/>
                  <a:t> (</a:t>
                </a:r>
                <a:r>
                  <a:rPr lang="en-US" dirty="0" err="1"/>
                  <a:t>trái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(1)).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dirty="0" err="1"/>
                  <a:t>Kết</a:t>
                </a:r>
                <a:r>
                  <a:rPr lang="en-US" dirty="0"/>
                  <a:t> </a:t>
                </a:r>
                <a:r>
                  <a:rPr lang="en-US" dirty="0" err="1"/>
                  <a:t>luận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Ba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cùng</a:t>
                </a:r>
                <a:r>
                  <a:rPr lang="en-US" dirty="0"/>
                  <a:t> </a:t>
                </a:r>
                <a:r>
                  <a:rPr lang="en-US" dirty="0" err="1"/>
                  <a:t>đi</a:t>
                </a:r>
                <a:r>
                  <a:rPr lang="en-US" dirty="0"/>
                  <a:t> qua. </a:t>
                </a:r>
                <a:r>
                  <a:rPr lang="en-US" dirty="0" err="1"/>
                  <a:t>một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endParaRPr lang="en-US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633619"/>
                <a:ext cx="11989406" cy="4005720"/>
              </a:xfrm>
              <a:prstGeom prst="rect">
                <a:avLst/>
              </a:prstGeom>
              <a:blipFill>
                <a:blip r:embed="rId6"/>
                <a:stretch>
                  <a:fillRect l="-1117" t="-197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9409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2"/>
                <a:ext cx="11989406" cy="154768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khác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khác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𝑀𝑃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𝐷𝑁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hàng</a:t>
                </a:r>
                <a:r>
                  <a:rPr lang="en-US" sz="2800" dirty="0"/>
                  <a:t>.</a:t>
                </a:r>
                <a:br>
                  <a:rPr lang="en-US" sz="2800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2"/>
                <a:ext cx="11989406" cy="1547687"/>
              </a:xfrm>
              <a:prstGeom prst="rect">
                <a:avLst/>
              </a:prstGeom>
              <a:blipFill>
                <a:blip r:embed="rId2"/>
                <a:stretch>
                  <a:fillRect l="-1016" t="-2734" b="-976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443002"/>
                <a:ext cx="11989406" cy="429065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DN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thuộc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MC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thuộc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600" dirty="0"/>
              </a:p>
              <a:p>
                <a:r>
                  <a:rPr lang="en-US" sz="2600" dirty="0" err="1"/>
                  <a:t>Mà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MC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cắt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DN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tại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nên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cùng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thuộc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SBD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𝑣𝑎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̀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r>
                  <a:rPr lang="en-US" sz="2600" dirty="0"/>
                  <a:t>Theo </a:t>
                </a:r>
                <a:r>
                  <a:rPr lang="en-US" sz="2600" dirty="0" err="1"/>
                  <a:t>tính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chất</a:t>
                </a:r>
                <a:r>
                  <a:rPr lang="en-US" sz="2600" dirty="0"/>
                  <a:t> 4: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đều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thuộc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Vậy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hàng</a:t>
                </a:r>
                <a:r>
                  <a:rPr lang="en-US" sz="2600" dirty="0"/>
                  <a:t>.</a:t>
                </a:r>
                <a:br>
                  <a:rPr lang="en-US" sz="2600" dirty="0"/>
                </a:br>
                <a:endParaRPr lang="en-US" sz="26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443002"/>
                <a:ext cx="11989406" cy="4290657"/>
              </a:xfrm>
              <a:prstGeom prst="rect">
                <a:avLst/>
              </a:prstGeom>
              <a:blipFill>
                <a:blip r:embed="rId6"/>
                <a:stretch>
                  <a:fillRect l="-711" t="-18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5182C45F-8B4F-4A02-A5AC-3A0333107E8A}"/>
              </a:ext>
            </a:extLst>
          </p:cNvPr>
          <p:cNvPicPr/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/>
          <a:stretch/>
        </p:blipFill>
        <p:spPr bwMode="auto">
          <a:xfrm>
            <a:off x="6419029" y="2443002"/>
            <a:ext cx="2943336" cy="23162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8827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2"/>
                <a:ext cx="11989406" cy="201428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𝑀𝐴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𝑁𝐶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Xác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Xác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𝐵𝑀𝑁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2"/>
                <a:ext cx="11989406" cy="2014282"/>
              </a:xfrm>
              <a:prstGeom prst="rect">
                <a:avLst/>
              </a:prstGeom>
              <a:blipFill>
                <a:blip r:embed="rId2"/>
                <a:stretch>
                  <a:fillRect l="-1169" t="-2102" b="-810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909599"/>
                <a:ext cx="11989406" cy="370956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ABC</m:t>
                        </m:r>
                      </m:e>
                    </m:d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b)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𝐵𝑀𝑁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BMN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ABC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BE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.</a:t>
                </a:r>
                <a:br>
                  <a:rPr lang="en-US" sz="2800" dirty="0"/>
                </a:br>
                <a:endParaRPr lang="en-US" sz="2400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909599"/>
                <a:ext cx="11989406" cy="3709566"/>
              </a:xfrm>
              <a:prstGeom prst="rect">
                <a:avLst/>
              </a:prstGeom>
              <a:blipFill>
                <a:blip r:embed="rId6"/>
                <a:stretch>
                  <a:fillRect l="-863" t="-212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83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1"/>
                <a:ext cx="11989406" cy="23613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chóp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tứ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đáy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không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thang.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𝑆𝐴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c)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𝑀𝐶𝐷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1"/>
                <a:ext cx="11989406" cy="2361379"/>
              </a:xfrm>
              <a:prstGeom prst="rect">
                <a:avLst/>
              </a:prstGeom>
              <a:blipFill>
                <a:blip r:embed="rId2"/>
                <a:stretch>
                  <a:fillRect l="-864" t="-1795" b="-615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3236224"/>
                <a:ext cx="11989406" cy="338294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/>
                  <a:t>a) </a:t>
                </a:r>
                <a:r>
                  <a:rPr lang="en-US" dirty="0" err="1"/>
                  <a:t>Gọi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endParaRPr lang="en-US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Vì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phẳng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SAB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3236224"/>
                <a:ext cx="11989406" cy="3382940"/>
              </a:xfrm>
              <a:prstGeom prst="rect">
                <a:avLst/>
              </a:prstGeom>
              <a:blipFill>
                <a:blip r:embed="rId6"/>
                <a:stretch>
                  <a:fillRect l="-1117" t="-2334" b="-359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8053CBD4-E194-4EB2-8009-7D11E3AAF85C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488" y="1902692"/>
            <a:ext cx="4081785" cy="405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04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1"/>
                <a:ext cx="11989406" cy="23613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chóp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tứ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đáy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không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thang.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𝑆𝐴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c)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𝑀𝐶𝐷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1"/>
                <a:ext cx="11989406" cy="2361379"/>
              </a:xfrm>
              <a:prstGeom prst="rect">
                <a:avLst/>
              </a:prstGeom>
              <a:blipFill>
                <a:blip r:embed="rId2"/>
                <a:stretch>
                  <a:fillRect l="-864" t="-1795" b="-615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3236224"/>
                <a:ext cx="11989406" cy="338294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/>
                  <a:t>b) Ta </a:t>
                </a:r>
                <a:r>
                  <a:rPr lang="en-US" dirty="0" err="1"/>
                  <a:t>có</a:t>
                </a:r>
                <a:r>
                  <a:rPr lang="en-US" dirty="0"/>
                  <a:t>: S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phẳng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phẳng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SAB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SCD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Suy</a:t>
                </a:r>
                <a:r>
                  <a:rPr lang="en-US" dirty="0"/>
                  <a:t> ra: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𝑆𝐸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tuyến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phẳng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.</a:t>
                </a: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3236224"/>
                <a:ext cx="11989406" cy="3382940"/>
              </a:xfrm>
              <a:prstGeom prst="rect">
                <a:avLst/>
              </a:prstGeom>
              <a:blipFill>
                <a:blip r:embed="rId6"/>
                <a:stretch>
                  <a:fillRect l="-1117" t="-233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944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1"/>
                <a:ext cx="11989406" cy="236137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chóp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tứ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đáy</a:t>
                </a:r>
                <a:r>
                  <a:rPr lang="en-US" sz="2600" dirty="0"/>
                  <a:t> </a:t>
                </a:r>
                <a:r>
                  <a:rPr lang="en-US" sz="2600" dirty="0" err="1"/>
                  <a:t>không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thang.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𝑆𝐴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c)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𝑀𝐶𝐷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1"/>
                <a:ext cx="11989406" cy="2361379"/>
              </a:xfrm>
              <a:prstGeom prst="rect">
                <a:avLst/>
              </a:prstGeom>
              <a:blipFill>
                <a:blip r:embed="rId2"/>
                <a:stretch>
                  <a:fillRect l="-864" t="-1795" b="-615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3236224"/>
                <a:ext cx="11989406" cy="338294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/>
                  <a:t>c) </a:t>
                </a:r>
                <a:r>
                  <a:rPr lang="en-US" dirty="0" err="1"/>
                  <a:t>Trong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𝑆𝐴𝐵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gọi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𝑀𝐸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SB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Mà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SB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SBC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ME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MCD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/>
                  <a:t>Do </a:t>
                </a:r>
                <a:r>
                  <a:rPr lang="en-US" dirty="0" err="1"/>
                  <a:t>đó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phẳng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MCD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SBC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/>
                  <a:t>Ta </a:t>
                </a:r>
                <a:r>
                  <a:rPr lang="en-US" dirty="0" err="1"/>
                  <a:t>có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phẳng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MCD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SBC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Vậy</a:t>
                </a:r>
                <a:r>
                  <a:rPr lang="en-US" dirty="0"/>
                  <a:t> CG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tuyến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phẳng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.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3236224"/>
                <a:ext cx="11989406" cy="3382940"/>
              </a:xfrm>
              <a:prstGeom prst="rect">
                <a:avLst/>
              </a:prstGeom>
              <a:blipFill>
                <a:blip r:embed="rId6"/>
                <a:stretch>
                  <a:fillRect l="-1117" t="-2334" b="-359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328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9930" y="824451"/>
                <a:ext cx="11861986" cy="159120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𝐶𝐷𝐴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0" y="824451"/>
                <a:ext cx="11861986" cy="1591203"/>
              </a:xfrm>
              <a:prstGeom prst="rect">
                <a:avLst/>
              </a:prstGeom>
              <a:blipFill>
                <a:blip r:embed="rId2"/>
                <a:stretch>
                  <a:fillRect l="-1181" t="-2662" b="-684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42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420" y="2486519"/>
                <a:ext cx="11833496" cy="410535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a)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nằm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BI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ACD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nằm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AI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(1)(2)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ABI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dirty="0"/>
                </a:b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br>
                  <a:rPr lang="en-US" dirty="0"/>
                </a:b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20" y="2486519"/>
                <a:ext cx="11833496" cy="4105350"/>
              </a:xfrm>
              <a:prstGeom prst="rect">
                <a:avLst/>
              </a:prstGeom>
              <a:blipFill>
                <a:blip r:embed="rId6"/>
                <a:stretch>
                  <a:fillRect l="-874" t="-192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4486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1684</Words>
  <Application>Microsoft Office PowerPoint</Application>
  <PresentationFormat>Widescreen</PresentationFormat>
  <Paragraphs>126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164</cp:revision>
  <cp:lastPrinted>2023-04-28T05:43:14Z</cp:lastPrinted>
  <dcterms:created xsi:type="dcterms:W3CDTF">2023-03-24T14:43:27Z</dcterms:created>
  <dcterms:modified xsi:type="dcterms:W3CDTF">2023-08-19T01:38:00Z</dcterms:modified>
</cp:coreProperties>
</file>