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6" r:id="rId3"/>
    <p:sldId id="267" r:id="rId4"/>
    <p:sldId id="268" r:id="rId5"/>
    <p:sldId id="269" r:id="rId6"/>
    <p:sldId id="270" r:id="rId7"/>
    <p:sldId id="27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uong Hung" initials="DH" lastIdx="1" clrIdx="0">
    <p:extLst>
      <p:ext uri="{19B8F6BF-5375-455C-9EA6-DF929625EA0E}">
        <p15:presenceInfo xmlns:p15="http://schemas.microsoft.com/office/powerpoint/2012/main" userId="159ce12b0739129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FF"/>
    <a:srgbClr val="FCFFEB"/>
    <a:srgbClr val="3333FF"/>
    <a:srgbClr val="CCECFF"/>
    <a:srgbClr val="DFFED2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426" autoAdjust="0"/>
    <p:restoredTop sz="94660"/>
  </p:normalViewPr>
  <p:slideViewPr>
    <p:cSldViewPr snapToGrid="0">
      <p:cViewPr varScale="1">
        <p:scale>
          <a:sx n="83" d="100"/>
          <a:sy n="83" d="100"/>
        </p:scale>
        <p:origin x="499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1AB05-D0AD-4661-A563-ED0A973E87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4F8AAF-B3D6-43E0-8BE6-ACC045CA8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ED0CB0-ACD0-4F2D-999E-A38C11D61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35AAC0-AB66-45C6-8716-DDDEB5A1E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25496D-219E-4DC5-B6CB-0D09372B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B525EB-EDE9-454B-97E8-BA4EA8A5BD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406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292" y="1"/>
            <a:ext cx="12183770" cy="5143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D34CDC-813E-42F1-AF2B-E4C69DF07BA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6343650"/>
            <a:ext cx="12171478" cy="51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655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C3267-A90C-45D6-BA22-0CF355786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A3D663-20CA-49F7-9088-6A48A3D5AB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FDDACA-6EE9-4082-908E-56F4087D9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134AFB-8600-422C-8FE6-3D694E843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D994D0-9BDB-4F1F-A1AB-664075547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083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F261DE-9197-4D26-B4B9-FF0D391344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83B291-7E96-497B-BF77-354A929E57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B0F37F-EFAB-474E-833C-F3A45D4CF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71406C-BE5D-4AF2-A987-F31D5F67F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FF6D1E-FD61-44A6-9E7F-192733997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949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94324-618A-4DA5-987A-1BA333D19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29741-7706-4FF6-9DA1-5BAD77EB6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D27C4-AA06-401D-A02E-B9E7C786A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7DDAB8-4858-4218-A8DC-8FD3E20B70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406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292" y="1"/>
            <a:ext cx="12183770" cy="5143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7A1FA8D-21B3-44D8-B273-98A7438BEA8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1129"/>
          <a:stretch>
            <a:fillRect/>
          </a:stretch>
        </p:blipFill>
        <p:spPr>
          <a:xfrm rot="5400000" flipV="1">
            <a:off x="-2751421" y="3330291"/>
            <a:ext cx="5697036" cy="720206"/>
          </a:xfrm>
          <a:custGeom>
            <a:avLst/>
            <a:gdLst>
              <a:gd name="connsiteX0" fmla="*/ 0 w 3316895"/>
              <a:gd name="connsiteY0" fmla="*/ 0 h 1710480"/>
              <a:gd name="connsiteX1" fmla="*/ 0 w 3316895"/>
              <a:gd name="connsiteY1" fmla="*/ 1710480 h 1710480"/>
              <a:gd name="connsiteX2" fmla="*/ 3316895 w 3316895"/>
              <a:gd name="connsiteY2" fmla="*/ 1710480 h 1710480"/>
              <a:gd name="connsiteX3" fmla="*/ 3316895 w 3316895"/>
              <a:gd name="connsiteY3" fmla="*/ 0 h 1710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6895" h="1710480">
                <a:moveTo>
                  <a:pt x="0" y="0"/>
                </a:moveTo>
                <a:lnTo>
                  <a:pt x="0" y="1710480"/>
                </a:lnTo>
                <a:lnTo>
                  <a:pt x="3316895" y="1710480"/>
                </a:lnTo>
                <a:lnTo>
                  <a:pt x="3316895" y="0"/>
                </a:lnTo>
                <a:close/>
              </a:path>
            </a:pathLst>
          </a:cu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502BBA3-2BFD-43FF-B8A0-E55627E9FA9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6343650"/>
            <a:ext cx="12171478" cy="51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635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375C5-0B2B-42C5-8A7D-B896CBF96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CF36B3-5183-422A-AD77-A0BDC58CCE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94324-618A-4DA5-987A-1BA333D19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29741-7706-4FF6-9DA1-5BAD77EB6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D27C4-AA06-401D-A02E-B9E7C786A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055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8B002-73E3-4A59-97CF-80D6E2B63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981138-737A-4841-991D-4A6DC18E60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25B2B0-16C2-4497-A60F-28ED6CA05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9DC5C9-9957-4FDF-BF89-2833D58B7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DB18C5-C816-4A36-B672-12859720B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512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B16FE-AFBF-4941-97DE-A1D2C9219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43DDBE-57EF-48AF-AD79-133927320C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D39D72-66A3-4407-8621-82423B2348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11A51D-CA18-4B33-8FE1-25BC167DB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BD2AA3-3E11-44B8-8421-726D3EB6A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63108C-8C3E-47F3-B675-38C54FF9A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805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834F3-A85C-45D5-8A6A-6F06AD2F9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C0BB03-7E04-4A15-9F04-3E57667AE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DC36E7-DB1F-4044-9DF4-57AC3C1584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02FB26-7839-4EF2-9099-450DDC9680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149131-45CB-4AAD-B16F-CF3E54DC60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32D7F6-EE1D-4AD4-9744-9AEDBDB01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0DB634-987D-4F59-8D47-1C4B935A1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18064A-455F-4C62-8123-2DDC2D165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830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C62BC-2C50-485B-97B0-378993786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AA93BF-A87D-4B1C-ABB9-A67F6BED4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FE16EC-2185-4091-8D15-DBCF6C3CA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CDF470-98F0-4603-A341-9C53C55A3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619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EEAA94-1BDC-42DD-B24B-C4FA5C707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3B2FC-2C28-419E-8F7B-005F39D58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8D0AE7-0247-4B68-B6B7-C9CA5C7A1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672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1FA3F-BF8D-4D4C-ADB2-5579AACD6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3F2AFD-C213-4B15-9A0E-745342CE28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D9834B-3759-4C6C-AEED-6B13CA338F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64F9FD-D2C6-4CA2-8083-7E832774D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BC3B6B-A0E1-41D3-97AF-D8653D2C3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4B3D31-D4E1-4232-AA98-8EAE7789E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542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9DC08-0059-434E-A005-8567C32A5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759BE8-FACC-4FFF-8F02-32E6E6F704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6B837E-755E-4B80-9050-49344F333A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933D91-2280-4452-B770-9F1222173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19EA15-6A4F-45B2-AC34-7EB39A041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7541D7-3872-4DFC-AC84-07869D29A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067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accent4">
                <a:lumMod val="0"/>
                <a:lumOff val="100000"/>
              </a:schemeClr>
            </a:gs>
            <a:gs pos="100000">
              <a:srgbClr val="FCFFEB"/>
            </a:gs>
            <a:gs pos="0">
              <a:srgbClr val="FFFFFF"/>
            </a:gs>
            <a:gs pos="60000">
              <a:schemeClr val="bg1"/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2AE268-8DC3-45A7-AC9B-F0654C96B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223FA5-FF0A-4701-89C0-67D667D95F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68BED3-A4CA-478B-8CB8-08D7BF863D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BDB85B-639E-44C8-B825-D3A7C36C4F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EB2C0-62B7-4AE6-B9B9-AB1E080B8C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FB91FBD-4AD4-42F2-918E-E98DC24A8C70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136525"/>
            <a:ext cx="1162049" cy="519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946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tm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tm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1.tm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12.tmp"/><Relationship Id="rId4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58" y="796753"/>
                <a:ext cx="11989406" cy="1615143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lvl="0" algn="just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3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dirty="0"/>
                  <a:t>Cho </a:t>
                </a:r>
                <a:r>
                  <a:rPr lang="en-US" sz="2800" dirty="0" err="1"/>
                  <a:t>hình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chóp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đáy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hành</a:t>
                </a:r>
                <a:r>
                  <a:rPr lang="en-US" sz="2800" dirty="0"/>
                  <a:t>. </a:t>
                </a:r>
                <a:r>
                  <a:rPr lang="en-US" sz="2800" dirty="0" err="1"/>
                  <a:t>Gọi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lần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lượt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trung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các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cạnh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𝑆𝐴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𝐴𝐵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𝑆𝐷</m:t>
                    </m:r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Xác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định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tuyến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mỗi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cặp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mặt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phẳng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sau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𝑆𝐴𝐷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và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𝑆𝐵𝐶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);(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𝑀𝑁𝑃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và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𝐴𝐵𝐶𝐷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58" y="796753"/>
                <a:ext cx="11989406" cy="1615143"/>
              </a:xfrm>
              <a:prstGeom prst="rect">
                <a:avLst/>
              </a:prstGeom>
              <a:blipFill>
                <a:blip r:embed="rId2"/>
                <a:stretch>
                  <a:fillRect l="-1117" t="-2622" r="-1727" b="-5243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8908" y="815804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58" y="2544418"/>
                <a:ext cx="11989406" cy="4189242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 marL="0" marR="0" indent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sz="2400" dirty="0"/>
              </a:p>
              <a:p>
                <a:pPr marL="0" marR="0" indent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sz="2400" dirty="0"/>
              </a:p>
              <a:p>
                <a:pPr marL="0" marR="0" indent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sz="2400" dirty="0"/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400" dirty="0"/>
                  <a:t>Ta </a:t>
                </a:r>
                <a:r>
                  <a:rPr lang="en-US" sz="2400" dirty="0" err="1"/>
                  <a:t>có</a:t>
                </a:r>
                <a:r>
                  <a:rPr lang="en-US" sz="2400" dirty="0"/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</a:rPr>
                      <m:t>S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 err="1"/>
                  <a:t>là</a:t>
                </a:r>
                <a:r>
                  <a:rPr lang="en-US" sz="2400" dirty="0"/>
                  <a:t> </a:t>
                </a:r>
                <a:r>
                  <a:rPr lang="en-US" sz="2400" dirty="0" err="1"/>
                  <a:t>điểm</a:t>
                </a:r>
                <a:r>
                  <a:rPr lang="en-US" sz="2400" dirty="0"/>
                  <a:t> </a:t>
                </a:r>
                <a:r>
                  <a:rPr lang="en-US" sz="2400" dirty="0" err="1"/>
                  <a:t>chung</a:t>
                </a:r>
                <a:r>
                  <a:rPr lang="en-US" sz="2400" dirty="0"/>
                  <a:t> </a:t>
                </a:r>
                <a:r>
                  <a:rPr lang="en-US" sz="2400" dirty="0" err="1"/>
                  <a:t>của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hai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mặt</a:t>
                </a:r>
                <a:r>
                  <a:rPr lang="en-US" sz="2400" dirty="0"/>
                  <a:t> </a:t>
                </a:r>
                <a:r>
                  <a:rPr lang="en-US" sz="2400" dirty="0" err="1"/>
                  <a:t>phẳng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𝑆𝐴𝐷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𝑣𝑎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̀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𝑆𝐵𝐶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/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400" dirty="0" err="1"/>
                  <a:t>Từ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 err="1"/>
                  <a:t>kẻ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𝑆𝑥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 err="1"/>
                  <a:t>sao</a:t>
                </a:r>
                <a:r>
                  <a:rPr lang="en-US" sz="2400" dirty="0"/>
                  <a:t> </a:t>
                </a:r>
                <a:r>
                  <a:rPr lang="en-US" sz="2400" dirty="0" err="1"/>
                  <a:t>cho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𝑆𝑥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//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𝐴𝐷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//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𝐵𝐶</m:t>
                    </m:r>
                  </m:oMath>
                </a14:m>
                <a:r>
                  <a:rPr lang="en-US" sz="2400" dirty="0"/>
                  <a:t>. </a:t>
                </a:r>
                <a:r>
                  <a:rPr lang="en-US" sz="2400" dirty="0" err="1"/>
                  <a:t>Vậy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𝑆𝑥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 err="1"/>
                  <a:t>là</a:t>
                </a:r>
                <a:r>
                  <a:rPr lang="en-US" sz="2400" dirty="0"/>
                  <a:t> </a:t>
                </a:r>
                <a:r>
                  <a:rPr lang="en-US" sz="2400" dirty="0" err="1"/>
                  <a:t>giao</a:t>
                </a:r>
                <a:r>
                  <a:rPr lang="en-US" sz="2400" dirty="0"/>
                  <a:t> </a:t>
                </a:r>
                <a:r>
                  <a:rPr lang="en-US" sz="2400" dirty="0" err="1"/>
                  <a:t>tuyến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của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hai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mặt</a:t>
                </a:r>
                <a:r>
                  <a:rPr lang="en-US" sz="2400" dirty="0"/>
                  <a:t> </a:t>
                </a:r>
                <a:r>
                  <a:rPr lang="en-US" sz="2400" dirty="0" err="1"/>
                  <a:t>phẳng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𝑆𝐴𝐷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 err="1"/>
                  <a:t>và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𝑆𝐵𝐶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.</a:t>
                </a:r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400" dirty="0"/>
                  <a:t>Ta </a:t>
                </a:r>
                <a:r>
                  <a:rPr lang="en-US" sz="2400" dirty="0" err="1"/>
                  <a:t>có</a:t>
                </a:r>
                <a:r>
                  <a:rPr lang="en-US" sz="2400" dirty="0"/>
                  <a:t>: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 err="1"/>
                  <a:t>là</a:t>
                </a:r>
                <a:r>
                  <a:rPr lang="en-US" sz="2400" dirty="0"/>
                  <a:t> </a:t>
                </a:r>
                <a:r>
                  <a:rPr lang="en-US" sz="2400" dirty="0" err="1"/>
                  <a:t>trung</a:t>
                </a:r>
                <a:r>
                  <a:rPr lang="en-US" sz="2400" dirty="0"/>
                  <a:t> </a:t>
                </a:r>
                <a:r>
                  <a:rPr lang="en-US" sz="2400" dirty="0" err="1"/>
                  <a:t>điểm</a:t>
                </a:r>
                <a:r>
                  <a:rPr lang="en-US" sz="2400" dirty="0"/>
                  <a:t> </a:t>
                </a:r>
                <a:r>
                  <a:rPr lang="en-US" sz="2400" dirty="0" err="1"/>
                  <a:t>của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𝑆𝐴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𝑆𝐷</m:t>
                    </m:r>
                  </m:oMath>
                </a14:m>
                <a:r>
                  <a:rPr lang="en-US" sz="2400" dirty="0"/>
                  <a:t>. </a:t>
                </a:r>
                <a:r>
                  <a:rPr lang="en-US" sz="2400" dirty="0" err="1"/>
                  <a:t>Suy</a:t>
                </a:r>
                <a:r>
                  <a:rPr lang="en-US" sz="2400" dirty="0"/>
                  <a:t> ra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𝑀𝑃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//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𝐴𝐷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//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𝐵𝐶</m:t>
                    </m:r>
                  </m:oMath>
                </a14:m>
                <a:endParaRPr lang="en-US" sz="2400" dirty="0"/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400" dirty="0" err="1"/>
                  <a:t>Có</a:t>
                </a:r>
                <a:r>
                  <a:rPr lang="en-US" sz="2400" dirty="0"/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</a:rPr>
                      <m:t>N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 err="1"/>
                  <a:t>là</a:t>
                </a:r>
                <a:r>
                  <a:rPr lang="en-US" sz="2400" dirty="0"/>
                  <a:t> </a:t>
                </a:r>
                <a:r>
                  <a:rPr lang="en-US" sz="2400" dirty="0" err="1"/>
                  <a:t>điểm</a:t>
                </a:r>
                <a:r>
                  <a:rPr lang="en-US" sz="2400" dirty="0"/>
                  <a:t> </a:t>
                </a:r>
                <a:r>
                  <a:rPr lang="en-US" sz="2400" dirty="0" err="1"/>
                  <a:t>chung</a:t>
                </a:r>
                <a:r>
                  <a:rPr lang="en-US" sz="2400" dirty="0"/>
                  <a:t> </a:t>
                </a:r>
                <a:r>
                  <a:rPr lang="en-US" sz="2400" dirty="0" err="1"/>
                  <a:t>của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hai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mặt</a:t>
                </a:r>
                <a:r>
                  <a:rPr lang="en-US" sz="2400" dirty="0"/>
                  <a:t> </a:t>
                </a:r>
                <a:r>
                  <a:rPr lang="en-US" sz="2400" dirty="0" err="1"/>
                  <a:t>phẳng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𝑀𝑁𝑃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 err="1"/>
                  <a:t>và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</a:rPr>
                      <m:t>ABCD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/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400" dirty="0" err="1"/>
                  <a:t>Từ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</a:rPr>
                      <m:t>N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 err="1"/>
                  <a:t>kẻ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</a:rPr>
                      <m:t>NQ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 err="1"/>
                  <a:t>sao</a:t>
                </a:r>
                <a:r>
                  <a:rPr lang="en-US" sz="2400" dirty="0"/>
                  <a:t> </a:t>
                </a:r>
                <a:r>
                  <a:rPr lang="en-US" sz="2400" dirty="0" err="1"/>
                  <a:t>cho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</a:rPr>
                      <m:t>NQ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//</m:t>
                    </m:r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</a:rPr>
                      <m:t>AD</m:t>
                    </m:r>
                  </m:oMath>
                </a14:m>
                <a:r>
                  <a:rPr lang="en-US" sz="2400" dirty="0"/>
                  <a:t>.</a:t>
                </a:r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400" dirty="0" err="1"/>
                  <a:t>Vậy</a:t>
                </a:r>
                <a:r>
                  <a:rPr lang="en-US" sz="2400" dirty="0"/>
                  <a:t> NQ </a:t>
                </a:r>
                <a:r>
                  <a:rPr lang="en-US" sz="2400" dirty="0" err="1"/>
                  <a:t>là</a:t>
                </a:r>
                <a:r>
                  <a:rPr lang="en-US" sz="2400" dirty="0"/>
                  <a:t> </a:t>
                </a:r>
                <a:r>
                  <a:rPr lang="en-US" sz="2400" dirty="0" err="1"/>
                  <a:t>giao</a:t>
                </a:r>
                <a:r>
                  <a:rPr lang="en-US" sz="2400" dirty="0"/>
                  <a:t> </a:t>
                </a:r>
                <a:r>
                  <a:rPr lang="en-US" sz="2400" dirty="0" err="1"/>
                  <a:t>tuyến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của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hai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mặt</a:t>
                </a:r>
                <a:r>
                  <a:rPr lang="en-US" sz="2400" dirty="0"/>
                  <a:t> </a:t>
                </a:r>
                <a:r>
                  <a:rPr lang="en-US" sz="2400" dirty="0" err="1"/>
                  <a:t>phẳng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𝑀𝑁𝑃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 err="1"/>
                  <a:t>và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𝐴𝐵𝐶𝐷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.</a:t>
                </a:r>
                <a:br>
                  <a:rPr lang="en-US" sz="2600" dirty="0"/>
                </a:br>
                <a:endParaRPr lang="en-US" sz="26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58" y="2544418"/>
                <a:ext cx="11989406" cy="4189242"/>
              </a:xfrm>
              <a:prstGeom prst="rect">
                <a:avLst/>
              </a:prstGeom>
              <a:blipFill>
                <a:blip r:embed="rId6"/>
                <a:stretch>
                  <a:fillRect l="-609" t="-1884" b="-1159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id="{2D335A86-E58E-4CE8-B2F1-61372AC1D6D0}"/>
              </a:ext>
            </a:extLst>
          </p:cNvPr>
          <p:cNvPicPr/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4076" y="2579099"/>
            <a:ext cx="2757805" cy="2059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0563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58" y="748115"/>
                <a:ext cx="11989406" cy="1615143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algn="just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4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dirty="0"/>
                  <a:t>Cho </a:t>
                </a:r>
                <a:r>
                  <a:rPr lang="en-US" sz="2800" dirty="0" err="1"/>
                  <a:t>tứ</a:t>
                </a:r>
                <a:r>
                  <a:rPr lang="en-US" sz="2800" dirty="0"/>
                  <a:t> </a:t>
                </a:r>
                <a:r>
                  <a:rPr lang="en-US" sz="2800" dirty="0" err="1"/>
                  <a:t>diện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Gọi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sz="280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lần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lượt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trọng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tâm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các</a:t>
                </a:r>
                <a:r>
                  <a:rPr lang="en-US" sz="2800" dirty="0"/>
                  <a:t> tam </a:t>
                </a:r>
                <a:r>
                  <a:rPr lang="en-US" sz="2800" dirty="0" err="1"/>
                  <a:t>giác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và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𝐴𝐵𝐷</m:t>
                    </m:r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Chứng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minh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rằng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đường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thẳng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sz="280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dirty="0"/>
                  <a:t> song </a:t>
                </a:r>
                <a:r>
                  <a:rPr lang="en-US" sz="2800" dirty="0" err="1"/>
                  <a:t>song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đường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thẳng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𝐶𝐷</m:t>
                    </m:r>
                  </m:oMath>
                </a14:m>
                <a:r>
                  <a:rPr lang="en-US" sz="2800" dirty="0"/>
                  <a:t>.</a:t>
                </a:r>
              </a:p>
              <a:p>
                <a:pPr lvl="0" algn="just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58" y="748115"/>
                <a:ext cx="11989406" cy="1615143"/>
              </a:xfrm>
              <a:prstGeom prst="rect">
                <a:avLst/>
              </a:prstGeom>
              <a:blipFill>
                <a:blip r:embed="rId2"/>
                <a:stretch>
                  <a:fillRect l="-1117" t="-2622" r="-1727" b="-5243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8908" y="815804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58" y="2430947"/>
                <a:ext cx="11989406" cy="4302713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600" dirty="0" err="1"/>
                  <a:t>Gọi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là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trung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điểm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endParaRPr lang="en-US" sz="2600" dirty="0"/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600" dirty="0"/>
                  <a:t>Ta </a:t>
                </a:r>
                <a:r>
                  <a:rPr lang="en-US" sz="2600" dirty="0" err="1"/>
                  <a:t>có</a:t>
                </a:r>
                <a:r>
                  <a:rPr lang="en-US" sz="2600" dirty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sz="260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là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trọng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tâm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của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>
                        <a:latin typeface="Cambria Math" panose="02040503050406030204" pitchFamily="18" charset="0"/>
                      </a:rPr>
                      <m:t>△</m:t>
                    </m:r>
                    <m:r>
                      <m:rPr>
                        <m:sty m:val="p"/>
                      </m:rPr>
                      <a:rPr lang="en-US" sz="2600">
                        <a:latin typeface="Cambria Math" panose="02040503050406030204" pitchFamily="18" charset="0"/>
                      </a:rPr>
                      <m:t>ABC</m:t>
                    </m:r>
                  </m:oMath>
                </a14:m>
                <a:endParaRPr lang="en-US" sz="2600" dirty="0"/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600" dirty="0" err="1"/>
                  <a:t>Suy</a:t>
                </a:r>
                <a:r>
                  <a:rPr lang="en-US" sz="2600" dirty="0"/>
                  <a:t> ra: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𝐸</m:t>
                        </m:r>
                        <m:sSub>
                          <m:sSubPr>
                            <m:ctrlPr>
                              <a:rPr lang="en-US" sz="2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600" i="1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sz="260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𝐸𝐶</m:t>
                        </m:r>
                      </m:den>
                    </m:f>
                    <m:r>
                      <a:rPr lang="en-US" sz="26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6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60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sz="26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600" dirty="0"/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600" dirty="0"/>
                  <a:t>Ta </a:t>
                </a:r>
                <a:r>
                  <a:rPr lang="en-US" sz="2600" dirty="0" err="1"/>
                  <a:t>có</a:t>
                </a:r>
                <a:r>
                  <a:rPr lang="en-US" sz="2600" dirty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sz="260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là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trọng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tâm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của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>
                        <a:latin typeface="Cambria Math" panose="02040503050406030204" pitchFamily="18" charset="0"/>
                      </a:rPr>
                      <m:t>△</m:t>
                    </m:r>
                    <m:r>
                      <m:rPr>
                        <m:sty m:val="p"/>
                      </m:rPr>
                      <a:rPr lang="en-US" sz="2600">
                        <a:latin typeface="Cambria Math" panose="02040503050406030204" pitchFamily="18" charset="0"/>
                      </a:rPr>
                      <m:t>ABD</m:t>
                    </m:r>
                  </m:oMath>
                </a14:m>
                <a:endParaRPr lang="en-US" sz="2600" dirty="0"/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600" dirty="0" err="1"/>
                  <a:t>Suy</a:t>
                </a:r>
                <a:r>
                  <a:rPr lang="en-US" sz="2600" dirty="0"/>
                  <a:t> ra: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𝐸</m:t>
                        </m:r>
                        <m:sSub>
                          <m:sSubPr>
                            <m:ctrlPr>
                              <a:rPr lang="en-US" sz="2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600" i="1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sz="260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𝐸𝐷</m:t>
                        </m:r>
                      </m:den>
                    </m:f>
                    <m:r>
                      <a:rPr lang="en-US" sz="26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6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60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sz="26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600" dirty="0"/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600" dirty="0" err="1"/>
                  <a:t>Từ</a:t>
                </a:r>
                <a:r>
                  <a:rPr lang="en-US" sz="2600" dirty="0"/>
                  <a:t> (1)(2) </a:t>
                </a:r>
                <a:r>
                  <a:rPr lang="en-US" sz="2600" dirty="0" err="1"/>
                  <a:t>suy</a:t>
                </a:r>
                <a:r>
                  <a:rPr lang="en-US" sz="2600" dirty="0"/>
                  <a:t> ra: </a:t>
                </a:r>
                <a14:m>
                  <m:oMath xmlns:m="http://schemas.openxmlformats.org/officeDocument/2006/math">
                    <m:r>
                      <a:rPr lang="en-US" sz="2600">
                        <a:latin typeface="Cambria Math" panose="02040503050406030204" pitchFamily="18" charset="0"/>
                      </a:rPr>
                      <m:t>△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𝐸𝐶𝐷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có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𝐸</m:t>
                        </m:r>
                        <m:sSub>
                          <m:sSubPr>
                            <m:ctrlPr>
                              <a:rPr lang="en-US" sz="2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600" i="1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sz="260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𝐸𝐶</m:t>
                        </m:r>
                      </m:den>
                    </m:f>
                    <m:r>
                      <a:rPr lang="en-US" sz="26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𝐸</m:t>
                        </m:r>
                        <m:sSub>
                          <m:sSubPr>
                            <m:ctrlPr>
                              <a:rPr lang="en-US" sz="2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600" i="1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sz="260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𝐸𝐷</m:t>
                        </m:r>
                      </m:den>
                    </m:f>
                  </m:oMath>
                </a14:m>
                <a:endParaRPr lang="en-US" sz="2600" dirty="0"/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600" dirty="0"/>
                  <a:t>Theo </a:t>
                </a:r>
                <a:r>
                  <a:rPr lang="en-US" sz="2600" dirty="0" err="1"/>
                  <a:t>định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lí</a:t>
                </a:r>
                <a:r>
                  <a:rPr lang="en-US" sz="2600" dirty="0"/>
                  <a:t> Ta-</a:t>
                </a:r>
                <a:r>
                  <a:rPr lang="en-US" sz="2600" dirty="0" err="1"/>
                  <a:t>lét</a:t>
                </a:r>
                <a:r>
                  <a:rPr lang="en-US" sz="2600" dirty="0"/>
                  <a:t>, </a:t>
                </a:r>
                <a:r>
                  <a:rPr lang="en-US" sz="2600" dirty="0" err="1"/>
                  <a:t>suy</a:t>
                </a:r>
                <a:r>
                  <a:rPr lang="en-US" sz="2600" dirty="0"/>
                  <a:t> ra: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sz="260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sz="260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600">
                        <a:latin typeface="Cambria Math" panose="02040503050406030204" pitchFamily="18" charset="0"/>
                      </a:rPr>
                      <m:t>//</m:t>
                    </m:r>
                    <m:r>
                      <m:rPr>
                        <m:sty m:val="p"/>
                      </m:rPr>
                      <a:rPr lang="en-US" sz="2600">
                        <a:latin typeface="Cambria Math" panose="02040503050406030204" pitchFamily="18" charset="0"/>
                      </a:rPr>
                      <m:t>CD</m:t>
                    </m:r>
                  </m:oMath>
                </a14:m>
                <a:endParaRPr lang="en-US" sz="2600" dirty="0"/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endParaRPr lang="en-US" sz="2400" dirty="0"/>
              </a:p>
              <a:p>
                <a:pPr marL="0" marR="0" indent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sz="2400" dirty="0"/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58" y="2430947"/>
                <a:ext cx="11989406" cy="4302713"/>
              </a:xfrm>
              <a:prstGeom prst="rect">
                <a:avLst/>
              </a:prstGeom>
              <a:blipFill>
                <a:blip r:embed="rId6"/>
                <a:stretch>
                  <a:fillRect l="-711" t="-1836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7950FA34-740B-4BA1-9B92-CA6D7CAE78FE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2510" y="2430947"/>
            <a:ext cx="3251490" cy="4204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503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58" y="748115"/>
                <a:ext cx="11989406" cy="1615143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algn="just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5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dirty="0"/>
                  <a:t>Cho </a:t>
                </a:r>
                <a:r>
                  <a:rPr lang="en-US" sz="2800" dirty="0" err="1"/>
                  <a:t>hình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chóp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đáy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hình</a:t>
                </a:r>
                <a:r>
                  <a:rPr lang="en-US" sz="2800" dirty="0"/>
                  <a:t> thang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đáy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lớn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và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𝐴𝐵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𝐶𝐷</m:t>
                    </m:r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Gọi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lần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lượt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trung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các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cạnh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𝑆𝐴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và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𝑆𝐵</m:t>
                    </m:r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Chứng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minh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rằng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đường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thẳng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𝑁𝐶</m:t>
                    </m:r>
                  </m:oMath>
                </a14:m>
                <a:r>
                  <a:rPr lang="en-US" sz="2800" dirty="0"/>
                  <a:t> song </a:t>
                </a:r>
                <a:r>
                  <a:rPr lang="en-US" sz="2800" dirty="0" err="1"/>
                  <a:t>song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đường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thẳng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𝑀𝐷</m:t>
                    </m:r>
                  </m:oMath>
                </a14:m>
                <a:r>
                  <a:rPr lang="en-US" sz="2800" dirty="0"/>
                  <a:t>.</a:t>
                </a:r>
              </a:p>
              <a:p>
                <a:pPr algn="just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58" y="748115"/>
                <a:ext cx="11989406" cy="1615143"/>
              </a:xfrm>
              <a:prstGeom prst="rect">
                <a:avLst/>
              </a:prstGeom>
              <a:blipFill>
                <a:blip r:embed="rId2"/>
                <a:stretch>
                  <a:fillRect l="-1117" t="-2622" r="-1727" b="-5243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8908" y="815804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58" y="2430947"/>
                <a:ext cx="11989406" cy="4302713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600" dirty="0"/>
                  <a:t>Ta </a:t>
                </a:r>
                <a:r>
                  <a:rPr lang="en-US" sz="2600" dirty="0" err="1"/>
                  <a:t>có</a:t>
                </a:r>
                <a:r>
                  <a:rPr lang="en-US" sz="2600" dirty="0"/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𝑆𝑀</m:t>
                        </m:r>
                      </m:num>
                      <m:den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𝑆𝐴</m:t>
                        </m:r>
                      </m:den>
                    </m:f>
                    <m:r>
                      <a:rPr lang="en-US" sz="26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𝑆𝑁</m:t>
                        </m:r>
                      </m:num>
                      <m:den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𝑆𝐵</m:t>
                        </m:r>
                      </m:den>
                    </m:f>
                    <m:r>
                      <a:rPr lang="en-US" sz="26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6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6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600">
                        <a:latin typeface="Cambria Math" panose="02040503050406030204" pitchFamily="18" charset="0"/>
                      </a:rPr>
                      <m:t>⇒</m:t>
                    </m:r>
                    <m:r>
                      <m:rPr>
                        <m:sty m:val="p"/>
                      </m:rPr>
                      <a:rPr lang="en-US" sz="2600">
                        <a:latin typeface="Cambria Math" panose="02040503050406030204" pitchFamily="18" charset="0"/>
                      </a:rPr>
                      <m:t>MN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//</m:t>
                    </m:r>
                    <m:r>
                      <m:rPr>
                        <m:sty m:val="p"/>
                      </m:rPr>
                      <a:rPr lang="en-US" sz="2600">
                        <a:latin typeface="Cambria Math" panose="02040503050406030204" pitchFamily="18" charset="0"/>
                      </a:rPr>
                      <m:t>AB</m:t>
                    </m:r>
                  </m:oMath>
                </a14:m>
                <a:endParaRPr lang="en-US" sz="2600" dirty="0"/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600" dirty="0" err="1"/>
                  <a:t>Mà</a:t>
                </a:r>
                <a:r>
                  <a:rPr lang="en-US" sz="2600" dirty="0"/>
                  <a:t>: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𝐴𝐵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//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𝐶𝐷</m:t>
                    </m:r>
                  </m:oMath>
                </a14:m>
                <a:endParaRPr lang="en-US" sz="2600" dirty="0"/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600" dirty="0" err="1"/>
                  <a:t>Suy</a:t>
                </a:r>
                <a:r>
                  <a:rPr lang="en-US" sz="2600" dirty="0"/>
                  <a:t> ra: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600">
                        <a:latin typeface="Cambria Math" panose="02040503050406030204" pitchFamily="18" charset="0"/>
                      </a:rPr>
                      <m:t>MN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//</m:t>
                    </m:r>
                    <m:r>
                      <m:rPr>
                        <m:sty m:val="p"/>
                      </m:rPr>
                      <a:rPr lang="en-US" sz="2600">
                        <a:latin typeface="Cambria Math" panose="02040503050406030204" pitchFamily="18" charset="0"/>
                      </a:rPr>
                      <m:t>CD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(1)</m:t>
                    </m:r>
                  </m:oMath>
                </a14:m>
                <a:endParaRPr lang="en-US" sz="2600" dirty="0"/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600" dirty="0"/>
                  <a:t>Ta </a:t>
                </a:r>
                <a:r>
                  <a:rPr lang="en-US" sz="2600" dirty="0" err="1"/>
                  <a:t>có</a:t>
                </a:r>
                <a:r>
                  <a:rPr lang="en-US" sz="2600" dirty="0"/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𝑀𝑁</m:t>
                        </m:r>
                      </m:num>
                      <m:den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𝐴𝐵</m:t>
                        </m:r>
                      </m:den>
                    </m:f>
                    <m:r>
                      <a:rPr lang="en-US" sz="26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6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6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mà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600">
                        <a:latin typeface="Cambria Math" panose="02040503050406030204" pitchFamily="18" charset="0"/>
                      </a:rPr>
                      <m:t>AB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=2</m:t>
                    </m:r>
                    <m:r>
                      <m:rPr>
                        <m:sty m:val="p"/>
                      </m:rPr>
                      <a:rPr lang="en-US" sz="2600">
                        <a:latin typeface="Cambria Math" panose="02040503050406030204" pitchFamily="18" charset="0"/>
                      </a:rPr>
                      <m:t>CD</m:t>
                    </m:r>
                  </m:oMath>
                </a14:m>
                <a:endParaRPr lang="en-US" sz="2600" dirty="0"/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600" dirty="0" err="1"/>
                  <a:t>Suy</a:t>
                </a:r>
                <a:r>
                  <a:rPr lang="en-US" sz="2600" dirty="0"/>
                  <a:t> ra: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𝑀𝑁</m:t>
                        </m:r>
                      </m:num>
                      <m:den>
                        <m:r>
                          <a:rPr lang="en-US" sz="26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𝐶𝐷</m:t>
                        </m:r>
                      </m:den>
                    </m:f>
                    <m:r>
                      <a:rPr lang="en-US" sz="26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6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6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600">
                        <a:latin typeface="Cambria Math" panose="02040503050406030204" pitchFamily="18" charset="0"/>
                      </a:rPr>
                      <m:t>⇒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𝑀𝑁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𝐶𝐷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(2)</m:t>
                    </m:r>
                  </m:oMath>
                </a14:m>
                <a:endParaRPr lang="en-US" sz="2600" dirty="0"/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600" dirty="0" err="1"/>
                  <a:t>Từ</a:t>
                </a:r>
                <a:r>
                  <a:rPr lang="en-US" sz="2600" dirty="0"/>
                  <a:t> (1)(2) </a:t>
                </a:r>
                <a:r>
                  <a:rPr lang="en-US" sz="2600" dirty="0" err="1"/>
                  <a:t>suy</a:t>
                </a:r>
                <a:r>
                  <a:rPr lang="en-US" sz="2600" dirty="0"/>
                  <a:t> ra: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600">
                        <a:latin typeface="Cambria Math" panose="02040503050406030204" pitchFamily="18" charset="0"/>
                      </a:rPr>
                      <m:t>MNCD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là</a:t>
                </a:r>
                <a:r>
                  <a:rPr lang="en-US" sz="2600" dirty="0"/>
                  <a:t> </a:t>
                </a:r>
                <a:r>
                  <a:rPr lang="en-US" sz="2600" dirty="0" err="1"/>
                  <a:t>hình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bình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hành</a:t>
                </a:r>
                <a:endParaRPr lang="en-US" sz="2600" dirty="0"/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600" dirty="0"/>
                  <a:t>Do </a:t>
                </a:r>
                <a:r>
                  <a:rPr lang="en-US" sz="2600" dirty="0" err="1"/>
                  <a:t>đó</a:t>
                </a:r>
                <a:r>
                  <a:rPr lang="en-US" sz="2600" dirty="0"/>
                  <a:t>: NC // MD.</a:t>
                </a:r>
                <a:br>
                  <a:rPr lang="en-US" sz="2600" dirty="0"/>
                </a:br>
                <a:endParaRPr lang="en-US" sz="2600" dirty="0"/>
              </a:p>
              <a:p>
                <a:pPr marL="0" marR="0" indent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sz="2400" dirty="0"/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58" y="2430947"/>
                <a:ext cx="11989406" cy="4302713"/>
              </a:xfrm>
              <a:prstGeom prst="rect">
                <a:avLst/>
              </a:prstGeom>
              <a:blipFill>
                <a:blip r:embed="rId6"/>
                <a:stretch>
                  <a:fillRect l="-711" t="-1836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id="{8F191CC3-8DE8-4168-83FD-1D9D1ECD1FAE}"/>
              </a:ext>
            </a:extLst>
          </p:cNvPr>
          <p:cNvPicPr/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4477" y="2526635"/>
            <a:ext cx="3490341" cy="404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8793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58" y="748115"/>
                <a:ext cx="11989406" cy="232263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6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600" dirty="0"/>
                  <a:t>Cho </a:t>
                </a:r>
                <a:r>
                  <a:rPr lang="en-US" sz="2600" dirty="0" err="1"/>
                  <a:t>hình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chóp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có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đáy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là</a:t>
                </a:r>
                <a:r>
                  <a:rPr lang="en-US" sz="2600" dirty="0"/>
                  <a:t> </a:t>
                </a:r>
                <a:r>
                  <a:rPr lang="en-US" sz="2600" dirty="0" err="1"/>
                  <a:t>hình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bình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hành</a:t>
                </a:r>
                <a:r>
                  <a:rPr lang="en-US" sz="2600" dirty="0"/>
                  <a:t>. </a:t>
                </a:r>
                <a:r>
                  <a:rPr lang="en-US" sz="2600" dirty="0" err="1"/>
                  <a:t>Gọi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lần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lượt</a:t>
                </a:r>
                <a:r>
                  <a:rPr lang="en-US" sz="2600" dirty="0"/>
                  <a:t> </a:t>
                </a:r>
                <a:r>
                  <a:rPr lang="en-US" sz="2600" dirty="0" err="1"/>
                  <a:t>là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trung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điểm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của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các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cạnh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𝐴𝐵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𝐵𝐶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𝐶𝐷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𝐷𝐴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𝐽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𝐾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lần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lượt</a:t>
                </a:r>
                <a:r>
                  <a:rPr lang="en-US" sz="2600" dirty="0"/>
                  <a:t> </a:t>
                </a:r>
                <a:r>
                  <a:rPr lang="en-US" sz="2600" dirty="0" err="1"/>
                  <a:t>là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trung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điểm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của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các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đoạn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thẳng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𝑆𝑀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𝑆𝑁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𝑆𝑃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𝑆𝑄</m:t>
                    </m:r>
                  </m:oMath>
                </a14:m>
                <a:r>
                  <a:rPr lang="en-US" sz="2600" dirty="0"/>
                  <a:t>.</a:t>
                </a:r>
                <a:br>
                  <a:rPr lang="en-US" sz="2600" dirty="0"/>
                </a:br>
                <a:r>
                  <a:rPr lang="en-US" sz="2600" dirty="0"/>
                  <a:t>a) </a:t>
                </a:r>
                <a:r>
                  <a:rPr lang="en-US" sz="2600" dirty="0" err="1"/>
                  <a:t>Chứng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minh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rằng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bốn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điểm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𝐽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𝐾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đồng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phẳng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và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tứ</a:t>
                </a:r>
                <a:r>
                  <a:rPr lang="en-US" sz="2600" dirty="0"/>
                  <a:t> </a:t>
                </a:r>
                <a:r>
                  <a:rPr lang="en-US" sz="2600" dirty="0" err="1"/>
                  <a:t>giác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𝐼𝐽𝐾𝐿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là</a:t>
                </a:r>
                <a:r>
                  <a:rPr lang="en-US" sz="2600" dirty="0"/>
                  <a:t> </a:t>
                </a:r>
                <a:r>
                  <a:rPr lang="en-US" sz="2600" dirty="0" err="1"/>
                  <a:t>hình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bình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hành</a:t>
                </a:r>
                <a:r>
                  <a:rPr lang="en-US" sz="2600" dirty="0"/>
                  <a:t>.</a:t>
                </a:r>
                <a:br>
                  <a:rPr lang="en-US" sz="2600" dirty="0"/>
                </a:br>
                <a:r>
                  <a:rPr lang="en-US" sz="2600" dirty="0"/>
                  <a:t>b) </a:t>
                </a:r>
                <a:r>
                  <a:rPr lang="en-US" sz="2600" dirty="0" err="1"/>
                  <a:t>Chứng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minh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rằng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600">
                        <a:latin typeface="Cambria Math" panose="02040503050406030204" pitchFamily="18" charset="0"/>
                      </a:rPr>
                      <m:t>IK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//</m:t>
                    </m:r>
                    <m:r>
                      <m:rPr>
                        <m:sty m:val="p"/>
                      </m:rPr>
                      <a:rPr lang="en-US" sz="2600">
                        <a:latin typeface="Cambria Math" panose="02040503050406030204" pitchFamily="18" charset="0"/>
                      </a:rPr>
                      <m:t>BC</m:t>
                    </m:r>
                  </m:oMath>
                </a14:m>
                <a:r>
                  <a:rPr lang="en-US" sz="2600" dirty="0"/>
                  <a:t>.</a:t>
                </a:r>
                <a:br>
                  <a:rPr lang="en-US" sz="2600" dirty="0"/>
                </a:br>
                <a:r>
                  <a:rPr lang="en-US" sz="2600" dirty="0"/>
                  <a:t>c) </a:t>
                </a:r>
                <a:r>
                  <a:rPr lang="en-US" sz="2600" dirty="0" err="1"/>
                  <a:t>Xác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định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giao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tuyến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của</a:t>
                </a:r>
                <a:r>
                  <a:rPr lang="en-US" sz="2600" dirty="0"/>
                  <a:t> </a:t>
                </a:r>
                <a:r>
                  <a:rPr lang="en-US" sz="2600" dirty="0" err="1"/>
                  <a:t>hai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mặt</a:t>
                </a:r>
                <a:r>
                  <a:rPr lang="en-US" sz="2600" dirty="0"/>
                  <a:t> </a:t>
                </a:r>
                <a:r>
                  <a:rPr lang="en-US" sz="2600" dirty="0" err="1"/>
                  <a:t>phẳng</a:t>
                </a:r>
                <a:r>
                  <a:rPr lang="en-US" sz="2600" dirty="0"/>
                  <a:t> (IJKL) </a:t>
                </a:r>
                <a:r>
                  <a:rPr lang="en-US" sz="2600" dirty="0" err="1"/>
                  <a:t>và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𝑆𝐵𝐶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dirty="0"/>
                  <a:t>.</a:t>
                </a:r>
              </a:p>
              <a:p>
                <a:r>
                  <a:rPr lang="en-US" dirty="0"/>
                  <a:t> </a:t>
                </a:r>
              </a:p>
              <a:p>
                <a:endParaRPr lang="en-US" dirty="0"/>
              </a:p>
              <a:p>
                <a:pPr algn="just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58" y="748115"/>
                <a:ext cx="11989406" cy="2322631"/>
              </a:xfrm>
              <a:prstGeom prst="rect">
                <a:avLst/>
              </a:prstGeom>
              <a:blipFill>
                <a:blip r:embed="rId2"/>
                <a:stretch>
                  <a:fillRect l="-863" t="-4961" b="-4961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3500" y="733916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58" y="3138435"/>
                <a:ext cx="11989406" cy="3494377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Bef>
                    <a:spcPts val="0"/>
                  </a:spcBef>
                  <a:buNone/>
                </a:pPr>
                <a:r>
                  <a:rPr lang="en-US" sz="2800" dirty="0"/>
                  <a:t>a)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△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và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trung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𝐴𝐵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𝐵𝐶</m:t>
                    </m:r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nên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𝑀𝑁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//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𝐴𝐶</m:t>
                    </m:r>
                  </m:oMath>
                </a14:m>
                <a:r>
                  <a:rPr lang="en-US" sz="2800" dirty="0"/>
                  <a:t>. (1) </a:t>
                </a:r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14:m>
                  <m:oMath xmlns:m="http://schemas.openxmlformats.org/officeDocument/2006/math">
                    <m:r>
                      <a:rPr lang="en-US" sz="2800" smtClean="0">
                        <a:latin typeface="Cambria Math" panose="02040503050406030204" pitchFamily="18" charset="0"/>
                      </a:rPr>
                      <m:t>△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𝐴𝐶𝐷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và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trung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𝐶𝐷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𝐷𝐴</m:t>
                    </m:r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nên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𝑃𝑄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//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𝐴𝐶</m:t>
                    </m:r>
                  </m:oMath>
                </a14:m>
                <a:r>
                  <a:rPr lang="en-US" sz="2800" dirty="0"/>
                  <a:t>. (2)</a:t>
                </a:r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△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𝑆𝑀𝑁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và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J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trung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SN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nên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IJ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//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MN</m:t>
                    </m:r>
                  </m:oMath>
                </a14:m>
                <a:r>
                  <a:rPr lang="en-US" sz="2800" dirty="0"/>
                  <a:t> (3)</a:t>
                </a:r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△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𝑆𝑃𝑄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và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trung</a:t>
                </a:r>
                <a:r>
                  <a:rPr lang="en-US" sz="2800" dirty="0"/>
                  <a:t> đi4)</a:t>
                </a:r>
              </a:p>
              <a:p>
                <a:pPr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2800" dirty="0" err="1"/>
                  <a:t>Từ</a:t>
                </a:r>
                <a:r>
                  <a:rPr lang="en-US" sz="2800" dirty="0"/>
                  <a:t> (1)(2)(3)(4) </a:t>
                </a:r>
                <a:r>
                  <a:rPr lang="en-US" sz="2800" dirty="0" err="1"/>
                  <a:t>suy</a:t>
                </a:r>
                <a:r>
                  <a:rPr lang="en-US" sz="2800" dirty="0"/>
                  <a:t> ra IJ // LK. Do </a:t>
                </a:r>
                <a:r>
                  <a:rPr lang="en-US" sz="2800" dirty="0" err="1"/>
                  <a:t>đó</a:t>
                </a:r>
                <a:r>
                  <a:rPr lang="en-US" sz="2800" dirty="0"/>
                  <a:t>: I, J, K, L </a:t>
                </a:r>
                <a:r>
                  <a:rPr lang="en-US" sz="2800" dirty="0" err="1"/>
                  <a:t>đồng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phẳng</a:t>
                </a:r>
                <a:r>
                  <a:rPr lang="en-US" sz="2800" dirty="0"/>
                  <a:t>.</a:t>
                </a:r>
                <a:br>
                  <a:rPr lang="en-US" dirty="0"/>
                </a:br>
                <a:endParaRPr lang="en-US" sz="2400" dirty="0"/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58" y="3138435"/>
                <a:ext cx="11989406" cy="3494377"/>
              </a:xfrm>
              <a:prstGeom prst="rect">
                <a:avLst/>
              </a:prstGeom>
              <a:blipFill>
                <a:blip r:embed="rId6"/>
                <a:stretch>
                  <a:fillRect l="-965" t="-2261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669981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58" y="748115"/>
                <a:ext cx="11989406" cy="232263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6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600" dirty="0"/>
                  <a:t>Cho </a:t>
                </a:r>
                <a:r>
                  <a:rPr lang="en-US" sz="2600" dirty="0" err="1"/>
                  <a:t>hình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chóp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có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đáy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là</a:t>
                </a:r>
                <a:r>
                  <a:rPr lang="en-US" sz="2600" dirty="0"/>
                  <a:t> </a:t>
                </a:r>
                <a:r>
                  <a:rPr lang="en-US" sz="2600" dirty="0" err="1"/>
                  <a:t>hình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bình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hành</a:t>
                </a:r>
                <a:r>
                  <a:rPr lang="en-US" sz="2600" dirty="0"/>
                  <a:t>. </a:t>
                </a:r>
                <a:r>
                  <a:rPr lang="en-US" sz="2600" dirty="0" err="1"/>
                  <a:t>Gọi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lần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lượt</a:t>
                </a:r>
                <a:r>
                  <a:rPr lang="en-US" sz="2600" dirty="0"/>
                  <a:t> </a:t>
                </a:r>
                <a:r>
                  <a:rPr lang="en-US" sz="2600" dirty="0" err="1"/>
                  <a:t>là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trung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điểm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của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các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cạnh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𝐴𝐵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𝐵𝐶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𝐶𝐷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𝐷𝐴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𝐽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𝐾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lần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lượt</a:t>
                </a:r>
                <a:r>
                  <a:rPr lang="en-US" sz="2600" dirty="0"/>
                  <a:t> </a:t>
                </a:r>
                <a:r>
                  <a:rPr lang="en-US" sz="2600" dirty="0" err="1"/>
                  <a:t>là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trung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điểm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của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các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đoạn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thẳng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𝑆𝑀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𝑆𝑁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𝑆𝑃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𝑆𝑄</m:t>
                    </m:r>
                  </m:oMath>
                </a14:m>
                <a:r>
                  <a:rPr lang="en-US" sz="2600" dirty="0"/>
                  <a:t>.</a:t>
                </a:r>
                <a:br>
                  <a:rPr lang="en-US" sz="2600" dirty="0"/>
                </a:br>
                <a:r>
                  <a:rPr lang="en-US" sz="2600" dirty="0"/>
                  <a:t>a) </a:t>
                </a:r>
                <a:r>
                  <a:rPr lang="en-US" sz="2600" dirty="0" err="1"/>
                  <a:t>Chứng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minh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rằng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bốn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điểm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𝐽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𝐾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đồng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phẳng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và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tứ</a:t>
                </a:r>
                <a:r>
                  <a:rPr lang="en-US" sz="2600" dirty="0"/>
                  <a:t> </a:t>
                </a:r>
                <a:r>
                  <a:rPr lang="en-US" sz="2600" dirty="0" err="1"/>
                  <a:t>giác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𝐼𝐽𝐾𝐿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là</a:t>
                </a:r>
                <a:r>
                  <a:rPr lang="en-US" sz="2600" dirty="0"/>
                  <a:t> </a:t>
                </a:r>
                <a:r>
                  <a:rPr lang="en-US" sz="2600" dirty="0" err="1"/>
                  <a:t>hình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bình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hành</a:t>
                </a:r>
                <a:r>
                  <a:rPr lang="en-US" sz="2600" dirty="0"/>
                  <a:t>.</a:t>
                </a:r>
                <a:br>
                  <a:rPr lang="en-US" sz="2600" dirty="0"/>
                </a:br>
                <a:r>
                  <a:rPr lang="en-US" sz="2600" dirty="0"/>
                  <a:t>b) </a:t>
                </a:r>
                <a:r>
                  <a:rPr lang="en-US" sz="2600" dirty="0" err="1"/>
                  <a:t>Chứng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minh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rằng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600">
                        <a:latin typeface="Cambria Math" panose="02040503050406030204" pitchFamily="18" charset="0"/>
                      </a:rPr>
                      <m:t>IK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//</m:t>
                    </m:r>
                    <m:r>
                      <m:rPr>
                        <m:sty m:val="p"/>
                      </m:rPr>
                      <a:rPr lang="en-US" sz="2600">
                        <a:latin typeface="Cambria Math" panose="02040503050406030204" pitchFamily="18" charset="0"/>
                      </a:rPr>
                      <m:t>BC</m:t>
                    </m:r>
                  </m:oMath>
                </a14:m>
                <a:r>
                  <a:rPr lang="en-US" sz="2600" dirty="0"/>
                  <a:t>.</a:t>
                </a:r>
                <a:br>
                  <a:rPr lang="en-US" sz="2600" dirty="0"/>
                </a:br>
                <a:r>
                  <a:rPr lang="en-US" sz="2600" dirty="0"/>
                  <a:t>c) </a:t>
                </a:r>
                <a:r>
                  <a:rPr lang="en-US" sz="2600" dirty="0" err="1"/>
                  <a:t>Xác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định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giao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tuyến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của</a:t>
                </a:r>
                <a:r>
                  <a:rPr lang="en-US" sz="2600" dirty="0"/>
                  <a:t> </a:t>
                </a:r>
                <a:r>
                  <a:rPr lang="en-US" sz="2600" dirty="0" err="1"/>
                  <a:t>hai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mặt</a:t>
                </a:r>
                <a:r>
                  <a:rPr lang="en-US" sz="2600" dirty="0"/>
                  <a:t> </a:t>
                </a:r>
                <a:r>
                  <a:rPr lang="en-US" sz="2600" dirty="0" err="1"/>
                  <a:t>phẳng</a:t>
                </a:r>
                <a:r>
                  <a:rPr lang="en-US" sz="2600" dirty="0"/>
                  <a:t> (IJKL) </a:t>
                </a:r>
                <a:r>
                  <a:rPr lang="en-US" sz="2600" dirty="0" err="1"/>
                  <a:t>và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𝑆𝐵𝐶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dirty="0"/>
                  <a:t>.</a:t>
                </a:r>
              </a:p>
              <a:p>
                <a:r>
                  <a:rPr lang="en-US" dirty="0"/>
                  <a:t> </a:t>
                </a:r>
              </a:p>
              <a:p>
                <a:endParaRPr lang="en-US" dirty="0"/>
              </a:p>
              <a:p>
                <a:pPr algn="just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58" y="748115"/>
                <a:ext cx="11989406" cy="2322631"/>
              </a:xfrm>
              <a:prstGeom prst="rect">
                <a:avLst/>
              </a:prstGeom>
              <a:blipFill>
                <a:blip r:embed="rId2"/>
                <a:stretch>
                  <a:fillRect l="-1117" t="-4961" r="-457" b="-4961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3500" y="733916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58" y="3138435"/>
                <a:ext cx="11989406" cy="3494377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r>
                  <a:rPr lang="en-US" sz="2800" dirty="0"/>
                  <a:t>Ta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𝑀𝑁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𝐴𝐶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𝑄𝑃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𝐴𝐶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800" dirty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𝐼𝐽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𝑀𝑁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𝐿𝐾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𝑃𝑄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800" dirty="0"/>
              </a:p>
              <a:p>
                <a:r>
                  <a:rPr lang="en-US" sz="2800" dirty="0" err="1"/>
                  <a:t>Từ</a:t>
                </a:r>
                <a:r>
                  <a:rPr lang="en-US" sz="2800" dirty="0"/>
                  <a:t> (6)(7) </a:t>
                </a:r>
                <a:r>
                  <a:rPr lang="en-US" sz="2800" dirty="0" err="1"/>
                  <a:t>suy</a:t>
                </a:r>
                <a:r>
                  <a:rPr lang="en-US" sz="2800" dirty="0"/>
                  <a:t> ra: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IJ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LK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mà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IJ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//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LK</m:t>
                    </m:r>
                  </m:oMath>
                </a14:m>
                <a:endParaRPr lang="en-US" sz="2800" dirty="0"/>
              </a:p>
              <a:p>
                <a:r>
                  <a:rPr lang="en-US" sz="2800" dirty="0"/>
                  <a:t>Do </a:t>
                </a:r>
                <a:r>
                  <a:rPr lang="en-US" sz="2800" dirty="0" err="1"/>
                  <a:t>đó</a:t>
                </a:r>
                <a:r>
                  <a:rPr lang="en-US" sz="2800" dirty="0"/>
                  <a:t>: IJKL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hành</a:t>
                </a:r>
                <a:r>
                  <a:rPr lang="en-US" sz="2500" dirty="0"/>
                  <a:t>.</a:t>
                </a: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58" y="3138435"/>
                <a:ext cx="11989406" cy="3494377"/>
              </a:xfrm>
              <a:prstGeom prst="rect">
                <a:avLst/>
              </a:prstGeom>
              <a:blipFill>
                <a:blip r:embed="rId6"/>
                <a:stretch>
                  <a:fillRect l="-863" t="-2261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24896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58" y="748115"/>
                <a:ext cx="11989406" cy="232263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6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600" dirty="0"/>
                  <a:t>Cho </a:t>
                </a:r>
                <a:r>
                  <a:rPr lang="en-US" sz="2600" dirty="0" err="1"/>
                  <a:t>hình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chóp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có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đáy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là</a:t>
                </a:r>
                <a:r>
                  <a:rPr lang="en-US" sz="2600" dirty="0"/>
                  <a:t> </a:t>
                </a:r>
                <a:r>
                  <a:rPr lang="en-US" sz="2600" dirty="0" err="1"/>
                  <a:t>hình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bình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hành</a:t>
                </a:r>
                <a:r>
                  <a:rPr lang="en-US" sz="2600" dirty="0"/>
                  <a:t>. </a:t>
                </a:r>
                <a:r>
                  <a:rPr lang="en-US" sz="2600" dirty="0" err="1"/>
                  <a:t>Gọi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lần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lượt</a:t>
                </a:r>
                <a:r>
                  <a:rPr lang="en-US" sz="2600" dirty="0"/>
                  <a:t> </a:t>
                </a:r>
                <a:r>
                  <a:rPr lang="en-US" sz="2600" dirty="0" err="1"/>
                  <a:t>là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trung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điểm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của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các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cạnh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𝐴𝐵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𝐵𝐶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𝐶𝐷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𝐷𝐴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𝐽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𝐾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lần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lượt</a:t>
                </a:r>
                <a:r>
                  <a:rPr lang="en-US" sz="2600" dirty="0"/>
                  <a:t> </a:t>
                </a:r>
                <a:r>
                  <a:rPr lang="en-US" sz="2600" dirty="0" err="1"/>
                  <a:t>là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trung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điểm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của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các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đoạn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thẳng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𝑆𝑀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𝑆𝑁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𝑆𝑃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𝑆𝑄</m:t>
                    </m:r>
                  </m:oMath>
                </a14:m>
                <a:r>
                  <a:rPr lang="en-US" sz="2600" dirty="0"/>
                  <a:t>.</a:t>
                </a:r>
                <a:br>
                  <a:rPr lang="en-US" sz="2600" dirty="0"/>
                </a:br>
                <a:r>
                  <a:rPr lang="en-US" sz="2600" dirty="0"/>
                  <a:t>a) </a:t>
                </a:r>
                <a:r>
                  <a:rPr lang="en-US" sz="2600" dirty="0" err="1"/>
                  <a:t>Chứng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minh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rằng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bốn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điểm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𝐽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𝐾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đồng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phẳng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và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tứ</a:t>
                </a:r>
                <a:r>
                  <a:rPr lang="en-US" sz="2600" dirty="0"/>
                  <a:t> </a:t>
                </a:r>
                <a:r>
                  <a:rPr lang="en-US" sz="2600" dirty="0" err="1"/>
                  <a:t>giác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𝐼𝐽𝐾𝐿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là</a:t>
                </a:r>
                <a:r>
                  <a:rPr lang="en-US" sz="2600" dirty="0"/>
                  <a:t> </a:t>
                </a:r>
                <a:r>
                  <a:rPr lang="en-US" sz="2600" dirty="0" err="1"/>
                  <a:t>hình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bình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hành</a:t>
                </a:r>
                <a:r>
                  <a:rPr lang="en-US" sz="2600" dirty="0"/>
                  <a:t>.</a:t>
                </a:r>
                <a:br>
                  <a:rPr lang="en-US" sz="2600" dirty="0"/>
                </a:br>
                <a:r>
                  <a:rPr lang="en-US" sz="2600" dirty="0"/>
                  <a:t>b) </a:t>
                </a:r>
                <a:r>
                  <a:rPr lang="en-US" sz="2600" dirty="0" err="1"/>
                  <a:t>Chứng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minh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rằng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600">
                        <a:latin typeface="Cambria Math" panose="02040503050406030204" pitchFamily="18" charset="0"/>
                      </a:rPr>
                      <m:t>IK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//</m:t>
                    </m:r>
                    <m:r>
                      <m:rPr>
                        <m:sty m:val="p"/>
                      </m:rPr>
                      <a:rPr lang="en-US" sz="2600">
                        <a:latin typeface="Cambria Math" panose="02040503050406030204" pitchFamily="18" charset="0"/>
                      </a:rPr>
                      <m:t>BC</m:t>
                    </m:r>
                  </m:oMath>
                </a14:m>
                <a:r>
                  <a:rPr lang="en-US" sz="2600" dirty="0"/>
                  <a:t>.</a:t>
                </a:r>
                <a:br>
                  <a:rPr lang="en-US" sz="2600" dirty="0"/>
                </a:br>
                <a:r>
                  <a:rPr lang="en-US" sz="2600" dirty="0"/>
                  <a:t>c) </a:t>
                </a:r>
                <a:r>
                  <a:rPr lang="en-US" sz="2600" dirty="0" err="1"/>
                  <a:t>Xác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định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giao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tuyến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của</a:t>
                </a:r>
                <a:r>
                  <a:rPr lang="en-US" sz="2600" dirty="0"/>
                  <a:t> </a:t>
                </a:r>
                <a:r>
                  <a:rPr lang="en-US" sz="2600" dirty="0" err="1"/>
                  <a:t>hai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mặt</a:t>
                </a:r>
                <a:r>
                  <a:rPr lang="en-US" sz="2600" dirty="0"/>
                  <a:t> </a:t>
                </a:r>
                <a:r>
                  <a:rPr lang="en-US" sz="2600" dirty="0" err="1"/>
                  <a:t>phẳng</a:t>
                </a:r>
                <a:r>
                  <a:rPr lang="en-US" sz="2600" dirty="0"/>
                  <a:t> (IJKL) </a:t>
                </a:r>
                <a:r>
                  <a:rPr lang="en-US" sz="2600" dirty="0" err="1"/>
                  <a:t>và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𝑆𝐵𝐶</m:t>
                    </m:r>
                    <m:r>
                      <a:rPr lang="en-US" sz="26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dirty="0"/>
                  <a:t>.</a:t>
                </a:r>
              </a:p>
              <a:p>
                <a:r>
                  <a:rPr lang="en-US" dirty="0"/>
                  <a:t> </a:t>
                </a:r>
              </a:p>
              <a:p>
                <a:endParaRPr lang="en-US" dirty="0"/>
              </a:p>
              <a:p>
                <a:pPr algn="just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58" y="748115"/>
                <a:ext cx="11989406" cy="2322631"/>
              </a:xfrm>
              <a:prstGeom prst="rect">
                <a:avLst/>
              </a:prstGeom>
              <a:blipFill>
                <a:blip r:embed="rId2"/>
                <a:stretch>
                  <a:fillRect l="-1117" t="-4961" r="-457" b="-4961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3500" y="733916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58" y="3138435"/>
                <a:ext cx="11989406" cy="3494377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r>
                  <a:rPr lang="en-US" sz="2800" dirty="0"/>
                  <a:t>b) Ta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lần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lượt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trung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điềm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𝐴𝐵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𝐶𝐷</m:t>
                    </m:r>
                  </m:oMath>
                </a14:m>
                <a:endParaRPr lang="en-US" sz="2800" dirty="0"/>
              </a:p>
              <a:p>
                <a:r>
                  <a:rPr lang="en-US" sz="2800" dirty="0" err="1"/>
                  <a:t>Suy</a:t>
                </a:r>
                <a:r>
                  <a:rPr lang="en-US" sz="2800" dirty="0"/>
                  <a:t> ra: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MP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//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BC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58" y="3138435"/>
                <a:ext cx="11989406" cy="3494377"/>
              </a:xfrm>
              <a:prstGeom prst="rect">
                <a:avLst/>
              </a:prstGeom>
              <a:blipFill>
                <a:blip r:embed="rId6"/>
                <a:stretch>
                  <a:fillRect l="-863" t="-2261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19413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82136" y="748115"/>
                <a:ext cx="11767127" cy="128540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7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dirty="0"/>
                  <a:t>Cho </a:t>
                </a:r>
                <a:r>
                  <a:rPr lang="en-US" sz="2800" dirty="0" err="1"/>
                  <a:t>tứ</a:t>
                </a:r>
                <a:r>
                  <a:rPr lang="en-US" sz="2800" dirty="0"/>
                  <a:t> </a:t>
                </a:r>
                <a:r>
                  <a:rPr lang="en-US" sz="2800" dirty="0" err="1"/>
                  <a:t>diện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Gọi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𝐽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lần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lượt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trung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các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cạnh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𝐵𝐶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𝐶𝐷</m:t>
                    </m:r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Trên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cạnh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𝐴𝐶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lấy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Gọi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𝐵𝐾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và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𝐴𝐼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𝐷𝐾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và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𝐴𝐽</m:t>
                    </m:r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Chứng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minh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rằng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đường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thẳng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𝑀𝑁</m:t>
                    </m:r>
                  </m:oMath>
                </a14:m>
                <a:r>
                  <a:rPr lang="en-US" sz="2800" dirty="0"/>
                  <a:t> song </a:t>
                </a:r>
                <a:r>
                  <a:rPr lang="en-US" sz="2800" dirty="0" err="1"/>
                  <a:t>song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đường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thẳng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𝐵𝐷</m:t>
                    </m:r>
                  </m:oMath>
                </a14:m>
                <a:r>
                  <a:rPr lang="en-US" sz="2800" dirty="0"/>
                  <a:t>.</a:t>
                </a:r>
              </a:p>
              <a:p>
                <a:r>
                  <a:rPr lang="en-US" dirty="0"/>
                  <a:t> </a:t>
                </a:r>
              </a:p>
              <a:p>
                <a:endParaRPr lang="en-US" dirty="0"/>
              </a:p>
              <a:p>
                <a:pPr algn="just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136" y="748115"/>
                <a:ext cx="11767127" cy="1285401"/>
              </a:xfrm>
              <a:prstGeom prst="rect">
                <a:avLst/>
              </a:prstGeom>
              <a:blipFill>
                <a:blip r:embed="rId2"/>
                <a:stretch>
                  <a:fillRect l="-1190" t="-8920" r="-1449" b="-11737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2136" y="748115"/>
            <a:ext cx="478318" cy="47831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BE1339D-D6C1-48C7-B269-702B5F42D06F}"/>
              </a:ext>
            </a:extLst>
          </p:cNvPr>
          <p:cNvPicPr/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3728" y="2075010"/>
            <a:ext cx="3348414" cy="407660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A96291E2-D626-4C2F-BDBA-E05EC4919EA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58" y="2075010"/>
                <a:ext cx="11989406" cy="4503211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6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 err="1"/>
                  <a:t>Giả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sử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K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trung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AC</m:t>
                    </m:r>
                  </m:oMath>
                </a14:m>
                <a:endParaRPr lang="en-US" sz="2800" dirty="0"/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 err="1"/>
                  <a:t>Suy</a:t>
                </a:r>
                <a:r>
                  <a:rPr lang="en-US" sz="2800" dirty="0"/>
                  <a:t> ra: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lần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lượt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trọng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tâm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△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và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△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𝐴𝐶𝐷</m:t>
                    </m:r>
                  </m:oMath>
                </a14:m>
                <a:r>
                  <a:rPr lang="en-US" sz="2800" dirty="0"/>
                  <a:t>.</a:t>
                </a: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/>
                  <a:t>Do </a:t>
                </a:r>
                <a:r>
                  <a:rPr lang="en-US" sz="2800" dirty="0" err="1"/>
                  <a:t>đó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ΔKBD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𝐾𝑀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𝐾𝐵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𝐾𝑁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𝐾𝐷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2800" dirty="0"/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 err="1"/>
                  <a:t>Suy</a:t>
                </a:r>
                <a:r>
                  <a:rPr lang="en-US" sz="2800" dirty="0"/>
                  <a:t> ra: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MN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//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BD</m:t>
                    </m:r>
                  </m:oMath>
                </a14:m>
                <a:endParaRPr lang="en-US" sz="2800" dirty="0"/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 err="1"/>
                  <a:t>Trường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hợp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K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bất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kỳ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cũng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chứng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minh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được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MN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//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BD</m:t>
                    </m:r>
                  </m:oMath>
                </a14:m>
                <a:r>
                  <a:rPr lang="en-US" sz="2800" dirty="0"/>
                  <a:t>.</a:t>
                </a:r>
              </a:p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6"/>
                  </a:buBlip>
                </a:pP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A96291E2-D626-4C2F-BDBA-E05EC4919E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58" y="2075010"/>
                <a:ext cx="11989406" cy="4503211"/>
              </a:xfrm>
              <a:prstGeom prst="rect">
                <a:avLst/>
              </a:prstGeom>
              <a:blipFill>
                <a:blip r:embed="rId7"/>
                <a:stretch>
                  <a:fillRect l="-863" t="-1754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49377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842</TotalTime>
  <Words>1139</Words>
  <Application>Microsoft Office PowerPoint</Application>
  <PresentationFormat>Widescreen</PresentationFormat>
  <Paragraphs>64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8" baseType="lpstr">
      <vt:lpstr>HGPSoeiKakugothicUB</vt:lpstr>
      <vt:lpstr>Yu Gothic</vt:lpstr>
      <vt:lpstr>Aarial</vt:lpstr>
      <vt:lpstr>Arial</vt:lpstr>
      <vt:lpstr>Baumans</vt:lpstr>
      <vt:lpstr>Calibri</vt:lpstr>
      <vt:lpstr>Calibri Light</vt:lpstr>
      <vt:lpstr>Cambria Math</vt:lpstr>
      <vt:lpstr>Georgia Pro Cond Black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Duong Hung</dc:creator>
  <cp:lastModifiedBy>Admin</cp:lastModifiedBy>
  <cp:revision>155</cp:revision>
  <cp:lastPrinted>2023-04-28T05:43:14Z</cp:lastPrinted>
  <dcterms:created xsi:type="dcterms:W3CDTF">2023-03-24T14:43:27Z</dcterms:created>
  <dcterms:modified xsi:type="dcterms:W3CDTF">2023-08-11T02:23:05Z</dcterms:modified>
</cp:coreProperties>
</file>