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0" r:id="rId3"/>
    <p:sldId id="273" r:id="rId4"/>
    <p:sldId id="272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70" d="100"/>
          <a:sy n="70" d="100"/>
        </p:scale>
        <p:origin x="2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12090703" cy="32784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Số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700" dirty="0"/>
                  <a:t> ở </a:t>
                </a:r>
                <a:r>
                  <a:rPr lang="en-US" sz="2700" dirty="0" err="1"/>
                  <a:t>vĩ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nhuận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hàm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số</a:t>
                </a:r>
                <a:r>
                  <a:rPr lang="en-US" sz="2700" dirty="0"/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sin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182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−80</m:t>
                            </m:r>
                          </m:e>
                        </m:d>
                      </m:e>
                    </m:d>
                    <m:r>
                      <a:rPr lang="en-US" sz="2700" i="1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≤365</m:t>
                    </m:r>
                  </m:oMath>
                </a14:m>
                <a:br>
                  <a:rPr lang="en-US" sz="2700" dirty="0"/>
                </a:br>
                <a:r>
                  <a:rPr lang="en-US" sz="2700" dirty="0"/>
                  <a:t>a)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A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12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?</a:t>
                </a:r>
                <a:br>
                  <a:rPr lang="en-US" sz="2700" dirty="0"/>
                </a:br>
                <a:r>
                  <a:rPr lang="en-US" sz="2700" dirty="0"/>
                  <a:t>b)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9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ảnh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?</a:t>
                </a:r>
                <a:br>
                  <a:rPr lang="en-US" sz="2700" dirty="0"/>
                </a:br>
                <a:r>
                  <a:rPr lang="en-US" sz="2700" dirty="0"/>
                  <a:t>c)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A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15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?</a:t>
                </a:r>
              </a:p>
              <a:p>
                <a:pPr marL="457200" lvl="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12090703" cy="3278410"/>
              </a:xfrm>
              <a:prstGeom prst="rect">
                <a:avLst/>
              </a:prstGeom>
              <a:blipFill>
                <a:blip r:embed="rId2"/>
                <a:stretch>
                  <a:fillRect l="-1108" t="-1296" b="-759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DB9DD0E-5810-49C2-8963-ADDE377D93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4083199"/>
                <a:ext cx="12090702" cy="277480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:r>
                  <a:rPr lang="en-US" dirty="0" err="1"/>
                  <a:t>Thành</a:t>
                </a:r>
                <a:r>
                  <a:rPr lang="en-US" dirty="0"/>
                  <a:t> </a:t>
                </a:r>
                <a:r>
                  <a:rPr lang="en-US" dirty="0" err="1"/>
                  <a:t>phố</a:t>
                </a:r>
                <a:r>
                  <a:rPr lang="en-US" dirty="0"/>
                  <a:t> A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:r>
                  <a:rPr lang="en-US" dirty="0" err="1"/>
                  <a:t>đúng</a:t>
                </a:r>
                <a:r>
                  <a:rPr lang="en-US" dirty="0"/>
                  <a:t> 12h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:r>
                  <a:rPr lang="en-US" dirty="0" err="1"/>
                  <a:t>ánh</a:t>
                </a:r>
                <a:r>
                  <a:rPr lang="en-US" dirty="0"/>
                  <a:t> </a:t>
                </a:r>
                <a:r>
                  <a:rPr lang="en-US" dirty="0" err="1"/>
                  <a:t>sáng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trời</a:t>
                </a:r>
                <a:r>
                  <a:rPr lang="en-US" dirty="0"/>
                  <a:t> d(t) =12 </a:t>
                </a:r>
                <a:r>
                  <a:rPr lang="en-US" dirty="0" err="1"/>
                  <a:t>khi</a:t>
                </a:r>
                <a:r>
                  <a:rPr lang="en-US" dirty="0"/>
                  <a:t> </a:t>
                </a:r>
                <a:r>
                  <a:rPr lang="en-US" dirty="0" err="1"/>
                  <a:t>đó</a:t>
                </a:r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/>
                      <m:t>12=3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d>
                      <m:dPr>
                        <m:begChr m:val="["/>
                        <m:endChr m:val="]"/>
                        <m:ctrlPr>
                          <a:rPr lang="en-US" i="1"/>
                        </m:ctrlPr>
                      </m:dPr>
                      <m:e>
                        <m:f>
                          <m:fPr>
                            <m:ctrlPr>
                              <a:rPr lang="en-US" i="1"/>
                            </m:ctrlPr>
                          </m:fPr>
                          <m:num>
                            <m:r>
                              <a:rPr lang="en-US" i="1"/>
                              <m:t>𝜋</m:t>
                            </m:r>
                          </m:num>
                          <m:den>
                            <m:r>
                              <a:rPr lang="en-US" i="1"/>
                              <m:t>182</m:t>
                            </m:r>
                          </m:den>
                        </m:f>
                        <m:d>
                          <m:dPr>
                            <m:ctrlPr>
                              <a:rPr lang="en-US" i="1"/>
                            </m:ctrlPr>
                          </m:dPr>
                          <m:e>
                            <m:r>
                              <a:rPr lang="en-US" i="1"/>
                              <m:t>𝑡</m:t>
                            </m:r>
                            <m:r>
                              <a:rPr lang="en-US" i="1"/>
                              <m:t>−80</m:t>
                            </m:r>
                          </m:e>
                        </m:d>
                      </m:e>
                    </m:d>
                    <m:r>
                      <a:rPr lang="en-US" i="1"/>
                      <m:t>+12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/>
                      <m:t>⇔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d>
                      <m:dPr>
                        <m:begChr m:val="["/>
                        <m:endChr m:val="]"/>
                        <m:ctrlPr>
                          <a:rPr lang="en-US" i="1"/>
                        </m:ctrlPr>
                      </m:dPr>
                      <m:e>
                        <m:f>
                          <m:fPr>
                            <m:ctrlPr>
                              <a:rPr lang="en-US" i="1"/>
                            </m:ctrlPr>
                          </m:fPr>
                          <m:num>
                            <m:r>
                              <a:rPr lang="en-US" i="1"/>
                              <m:t>𝜋</m:t>
                            </m:r>
                          </m:num>
                          <m:den>
                            <m:r>
                              <a:rPr lang="en-US" i="1"/>
                              <m:t>182</m:t>
                            </m:r>
                          </m:den>
                        </m:f>
                        <m:d>
                          <m:dPr>
                            <m:ctrlPr>
                              <a:rPr lang="en-US" i="1"/>
                            </m:ctrlPr>
                          </m:dPr>
                          <m:e>
                            <m:r>
                              <a:rPr lang="en-US" i="1"/>
                              <m:t>𝑡</m:t>
                            </m:r>
                            <m:r>
                              <a:rPr lang="en-US" i="1"/>
                              <m:t>−80</m:t>
                            </m:r>
                          </m:e>
                        </m:d>
                      </m:e>
                    </m:d>
                    <m:r>
                      <a:rPr lang="en-US" i="1"/>
                      <m:t>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DB9DD0E-5810-49C2-8963-ADDE377D9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4083199"/>
                <a:ext cx="12090702" cy="2774802"/>
              </a:xfrm>
              <a:prstGeom prst="rect">
                <a:avLst/>
              </a:prstGeom>
              <a:blipFill>
                <a:blip r:embed="rId4"/>
                <a:stretch>
                  <a:fillRect l="-1108" t="-218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307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r>
                        <m:rPr>
                          <m:nor/>
                        </m:rPr>
                        <a:rPr lang="en-US" sz="2800">
                          <a:solidFill>
                            <a:srgbClr val="000099"/>
                          </a:solidFill>
                        </a:rPr>
                        <m:t>cos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800" i="1" dirty="0">
                  <a:solidFill>
                    <a:srgbClr val="000099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b="0" i="1" dirty="0">
                  <a:solidFill>
                    <a:srgbClr val="000099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sz="2800" i="1" dirty="0">
                  <a:solidFill>
                    <a:srgbClr val="000099"/>
                  </a:solidFill>
                </a:endParaRPr>
              </a:p>
              <a:p>
                <a:endParaRPr lang="en-US" dirty="0"/>
              </a:p>
              <a:p>
                <a:endParaRPr lang="en-US" sz="2800" dirty="0">
                  <a:solidFill>
                    <a:srgbClr val="000099"/>
                  </a:solidFill>
                </a:endParaRPr>
              </a:p>
              <a:p>
                <a:endParaRPr lang="en-US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4400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27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blipFill>
                <a:blip r:embed="rId2"/>
                <a:stretch>
                  <a:fillRect l="-1262" t="-1188" b="-6400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0" y="4382814"/>
            <a:ext cx="12090702" cy="247518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latin typeface="Aarial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117" y="874211"/>
            <a:ext cx="1946762" cy="277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0379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r>
                        <m:rPr>
                          <m:nor/>
                        </m:rPr>
                        <a:rPr lang="en-US" sz="2800">
                          <a:solidFill>
                            <a:srgbClr val="000099"/>
                          </a:solidFill>
                        </a:rPr>
                        <m:t>cos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>
                          <a:solidFill>
                            <a:srgbClr val="000099"/>
                          </a:solidFill>
                        </a:rPr>
                        <m:t>cos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endParaRPr lang="en-US" sz="2800" dirty="0">
                  <a:solidFill>
                    <a:srgbClr val="000099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endParaRPr lang="en-US" sz="2800" i="1" dirty="0">
                  <a:solidFill>
                    <a:srgbClr val="000099"/>
                  </a:solidFill>
                </a:endParaRPr>
              </a:p>
              <a:p>
                <a:endParaRPr lang="en-US" dirty="0"/>
              </a:p>
              <a:p>
                <a:endParaRPr lang="en-US" sz="2800" dirty="0">
                  <a:solidFill>
                    <a:srgbClr val="000099"/>
                  </a:solidFill>
                </a:endParaRPr>
              </a:p>
              <a:p>
                <a:endParaRPr lang="en-US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4400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27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blipFill>
                <a:blip r:embed="rId2"/>
                <a:stretch>
                  <a:fillRect l="-1262" t="-1188" b="-660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0" y="4382814"/>
            <a:ext cx="12090702" cy="247518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latin typeface="Aarial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117" y="874211"/>
            <a:ext cx="1946762" cy="277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0139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r>
                        <a:rPr lang="en-US" sz="3200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func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3200" dirty="0">
                  <a:solidFill>
                    <a:srgbClr val="000099"/>
                  </a:solidFill>
                </a:endParaRPr>
              </a:p>
              <a:p>
                <a:endParaRPr lang="en-US" sz="2800" i="1" dirty="0">
                  <a:solidFill>
                    <a:srgbClr val="000099"/>
                  </a:solidFill>
                </a:endParaRPr>
              </a:p>
              <a:p>
                <a:endParaRPr lang="en-US" dirty="0"/>
              </a:p>
              <a:p>
                <a:endParaRPr lang="en-US" sz="2800" dirty="0">
                  <a:solidFill>
                    <a:srgbClr val="000099"/>
                  </a:solidFill>
                </a:endParaRPr>
              </a:p>
              <a:p>
                <a:endParaRPr lang="en-US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4400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27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blipFill>
                <a:blip r:embed="rId2"/>
                <a:stretch>
                  <a:fillRect l="-1262" t="-1188" b="-4227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0" y="4382814"/>
            <a:ext cx="12090702" cy="247518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latin typeface="Aarial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117" y="874211"/>
            <a:ext cx="1946762" cy="277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6643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12090703" cy="32784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Số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700" dirty="0"/>
                  <a:t> ở </a:t>
                </a:r>
                <a:r>
                  <a:rPr lang="en-US" sz="2700" dirty="0" err="1"/>
                  <a:t>vĩ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nhuận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hàm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số</a:t>
                </a:r>
                <a:r>
                  <a:rPr lang="en-US" sz="2700" dirty="0"/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sin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182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−80</m:t>
                            </m:r>
                          </m:e>
                        </m:d>
                      </m:e>
                    </m:d>
                    <m:r>
                      <a:rPr lang="en-US" sz="2700" i="1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≤365</m:t>
                    </m:r>
                  </m:oMath>
                </a14:m>
                <a:br>
                  <a:rPr lang="en-US" sz="2700" dirty="0"/>
                </a:br>
                <a:r>
                  <a:rPr lang="en-US" sz="2700" dirty="0"/>
                  <a:t>a)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A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12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?</a:t>
                </a:r>
                <a:br>
                  <a:rPr lang="en-US" sz="2700" dirty="0"/>
                </a:br>
                <a:r>
                  <a:rPr lang="en-US" sz="2700" dirty="0"/>
                  <a:t>b)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9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ảnh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?</a:t>
                </a:r>
                <a:br>
                  <a:rPr lang="en-US" sz="2700" dirty="0"/>
                </a:br>
                <a:r>
                  <a:rPr lang="en-US" sz="2700" dirty="0"/>
                  <a:t>c)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A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15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?</a:t>
                </a:r>
              </a:p>
              <a:p>
                <a:endParaRPr lang="en-US" sz="2800" i="1" dirty="0"/>
              </a:p>
              <a:p>
                <a:endParaRPr lang="en-US" sz="2800" i="1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99"/>
                        </a:solidFill>
                      </a:rPr>
                      <m:t>⇔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sin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solidFill>
                              <a:srgbClr val="000099"/>
                            </a:solidFill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182</m:t>
                            </m:r>
                          </m:den>
                        </m:f>
                        <m:d>
                          <m:d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𝑡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</a:rPr>
                              <m:t>−80</m:t>
                            </m:r>
                          </m:e>
                        </m:d>
                      </m:e>
                    </m:d>
                    <m:r>
                      <a:rPr lang="en-US" sz="2800" i="1">
                        <a:solidFill>
                          <a:srgbClr val="000099"/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US" sz="2800">
                        <a:solidFill>
                          <a:srgbClr val="000099"/>
                        </a:solidFill>
                      </a:rPr>
                      <m:t>sin</m:t>
                    </m:r>
                    <m:r>
                      <a:rPr lang="en-US" sz="2800">
                        <a:solidFill>
                          <a:srgbClr val="000099"/>
                        </a:solidFill>
                      </a:rPr>
                      <m:t>0</m:t>
                    </m:r>
                  </m:oMath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</a:rPr>
                      <m:t>⇔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99"/>
                            </a:solidFill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182</m:t>
                        </m:r>
                      </m:den>
                    </m:f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𝑡</m:t>
                        </m:r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−80</m:t>
                        </m:r>
                      </m:e>
                    </m:d>
                    <m:r>
                      <a:rPr lang="en-US" sz="2800" i="1">
                        <a:solidFill>
                          <a:srgbClr val="000099"/>
                        </a:solidFill>
                      </a:rPr>
                      <m:t>=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𝑘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𝜋</m:t>
                    </m:r>
                  </m:oMath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</a:rPr>
                      <m:t> ⇔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𝑡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=80+182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𝑘</m:t>
                    </m:r>
                    <m:func>
                      <m:funcPr>
                        <m:ctrlPr>
                          <a:rPr lang="en-US" sz="2800" i="1">
                            <a:solidFill>
                              <a:srgbClr val="000099"/>
                            </a:solidFill>
                          </a:rPr>
                        </m:ctrlPr>
                      </m:funcPr>
                      <m:fName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;</m:t>
                        </m:r>
                      </m:fName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</a:rPr>
                          <m:t>𝑘</m:t>
                        </m:r>
                      </m:e>
                    </m:func>
                    <m:r>
                      <a:rPr lang="en-US" sz="2800" i="1">
                        <a:solidFill>
                          <a:srgbClr val="000099"/>
                        </a:solidFill>
                      </a:rPr>
                      <m:t>∈</m:t>
                    </m:r>
                    <m:r>
                      <a:rPr lang="en-US" sz="2800" i="1">
                        <a:solidFill>
                          <a:srgbClr val="000099"/>
                        </a:solidFill>
                      </a:rPr>
                      <m:t>𝑍</m:t>
                    </m:r>
                  </m:oMath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r>
                  <a:rPr lang="en-US" dirty="0"/>
                  <a:t> </a:t>
                </a:r>
              </a:p>
              <a:p>
                <a:pPr marL="457200" lvl="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12090703" cy="3278410"/>
              </a:xfrm>
              <a:prstGeom prst="rect">
                <a:avLst/>
              </a:prstGeom>
              <a:blipFill>
                <a:blip r:embed="rId2"/>
                <a:stretch>
                  <a:fillRect l="-1108" t="-1296" b="-694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C02086-EED2-4047-BC81-4E6ED04D8597}"/>
              </a:ext>
            </a:extLst>
          </p:cNvPr>
          <p:cNvSpPr txBox="1">
            <a:spLocks/>
          </p:cNvSpPr>
          <p:nvPr/>
        </p:nvSpPr>
        <p:spPr>
          <a:xfrm>
            <a:off x="101296" y="4083199"/>
            <a:ext cx="12090702" cy="277480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latin typeface="Aarial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320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12090703" cy="327841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Số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700" dirty="0"/>
                  <a:t> ở </a:t>
                </a:r>
                <a:r>
                  <a:rPr lang="en-US" sz="2700" dirty="0" err="1"/>
                  <a:t>vĩ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độ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của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một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không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nhuận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hàm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số</a:t>
                </a:r>
                <a:r>
                  <a:rPr lang="en-US" sz="2700" dirty="0"/>
                  <a:t>: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sin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182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−80</m:t>
                            </m:r>
                          </m:e>
                        </m:d>
                      </m:e>
                    </m:d>
                    <m:r>
                      <a:rPr lang="en-US" sz="2700" i="1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≤365</m:t>
                    </m:r>
                  </m:oMath>
                </a14:m>
                <a:br>
                  <a:rPr lang="en-US" sz="2700" dirty="0"/>
                </a:br>
                <a:r>
                  <a:rPr lang="en-US" sz="2700" dirty="0"/>
                  <a:t>a)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A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12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?</a:t>
                </a:r>
                <a:br>
                  <a:rPr lang="en-US" sz="2700" dirty="0"/>
                </a:br>
                <a:r>
                  <a:rPr lang="en-US" sz="2700" dirty="0"/>
                  <a:t>b)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9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ảnh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?</a:t>
                </a:r>
                <a:br>
                  <a:rPr lang="en-US" sz="2700" dirty="0"/>
                </a:br>
                <a:r>
                  <a:rPr lang="en-US" sz="2700" dirty="0"/>
                  <a:t>c)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ngày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năm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thành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phố</a:t>
                </a:r>
                <a:r>
                  <a:rPr lang="en-US" sz="2700" dirty="0"/>
                  <a:t> A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đúng</a:t>
                </a:r>
                <a:r>
                  <a:rPr lang="en-US" sz="2700" dirty="0"/>
                  <a:t> 15 </a:t>
                </a:r>
                <a:r>
                  <a:rPr lang="en-US" sz="2700" dirty="0" err="1"/>
                  <a:t>giờ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có</a:t>
                </a:r>
                <a:r>
                  <a:rPr lang="en-US" sz="2700" dirty="0"/>
                  <a:t> </a:t>
                </a:r>
                <a:r>
                  <a:rPr lang="en-US" sz="2700" dirty="0" err="1"/>
                  <a:t>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sáng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mặt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trời</a:t>
                </a:r>
                <a:r>
                  <a:rPr lang="en-US" sz="2700" dirty="0"/>
                  <a:t>?</a:t>
                </a:r>
              </a:p>
              <a:p>
                <a:pPr marL="457200" lvl="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12090703" cy="3278410"/>
              </a:xfrm>
              <a:prstGeom prst="rect">
                <a:avLst/>
              </a:prstGeom>
              <a:blipFill>
                <a:blip r:embed="rId2"/>
                <a:stretch>
                  <a:fillRect l="-1108" t="-1296" b="-759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4083199"/>
                <a:ext cx="12090702" cy="277480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Khi</a:t>
                </a:r>
                <a:r>
                  <a:rPr lang="en-US" dirty="0"/>
                  <a:t> </a:t>
                </a:r>
                <a:r>
                  <a:rPr lang="en-US" dirty="0" err="1"/>
                  <a:t>đó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80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62</m:t>
                        </m:r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:r>
                  <a:rPr lang="en-US" dirty="0" err="1"/>
                  <a:t>Thành</a:t>
                </a:r>
                <a:r>
                  <a:rPr lang="en-US" dirty="0"/>
                  <a:t> </a:t>
                </a:r>
                <a:r>
                  <a:rPr lang="en-US" dirty="0" err="1"/>
                  <a:t>phố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:r>
                  <a:rPr lang="en-US" dirty="0" err="1"/>
                  <a:t>đúng</a:t>
                </a:r>
                <a:r>
                  <a:rPr lang="en-US" dirty="0"/>
                  <a:t> 12 </a:t>
                </a:r>
                <a:r>
                  <a:rPr lang="en-US" dirty="0" err="1"/>
                  <a:t>giờ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:r>
                  <a:rPr lang="en-US" dirty="0" err="1"/>
                  <a:t>ánh</a:t>
                </a:r>
                <a:r>
                  <a:rPr lang="en-US" dirty="0"/>
                  <a:t> </a:t>
                </a:r>
                <a:r>
                  <a:rPr lang="en-US" dirty="0" err="1"/>
                  <a:t>sáng</a:t>
                </a:r>
                <a:r>
                  <a:rPr lang="en-US" dirty="0"/>
                  <a:t> </a:t>
                </a:r>
                <a:r>
                  <a:rPr lang="en-US" dirty="0" err="1"/>
                  <a:t>mặt</a:t>
                </a:r>
                <a:r>
                  <a:rPr lang="en-US" dirty="0"/>
                  <a:t> </a:t>
                </a:r>
                <a:r>
                  <a:rPr lang="en-US" dirty="0" err="1"/>
                  <a:t>trời</a:t>
                </a:r>
                <a:r>
                  <a:rPr lang="en-US" dirty="0"/>
                  <a:t> </a:t>
                </a:r>
                <a:r>
                  <a:rPr lang="en-US" dirty="0" err="1"/>
                  <a:t>vào</a:t>
                </a:r>
                <a:r>
                  <a:rPr lang="en-US" dirty="0"/>
                  <a:t> </a:t>
                </a:r>
                <a:r>
                  <a:rPr lang="en-US" dirty="0" err="1"/>
                  <a:t>ngày</a:t>
                </a:r>
                <a:r>
                  <a:rPr lang="en-US" dirty="0"/>
                  <a:t> </a:t>
                </a:r>
                <a:r>
                  <a:rPr lang="en-US" dirty="0" err="1"/>
                  <a:t>thứ</a:t>
                </a:r>
                <a:r>
                  <a:rPr lang="en-US" dirty="0"/>
                  <a:t> 80 </a:t>
                </a:r>
                <a:r>
                  <a:rPr lang="en-US" dirty="0" err="1"/>
                  <a:t>và</a:t>
                </a:r>
                <a:r>
                  <a:rPr lang="en-US" dirty="0"/>
                  <a:t> 262 </a:t>
                </a:r>
                <a:r>
                  <a:rPr lang="en-US" dirty="0" err="1"/>
                  <a:t>trong</a:t>
                </a:r>
                <a:r>
                  <a:rPr lang="en-US" dirty="0"/>
                  <a:t> </a:t>
                </a:r>
                <a:r>
                  <a:rPr lang="en-US" dirty="0" err="1"/>
                  <a:t>năm</a:t>
                </a: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4083199"/>
                <a:ext cx="12090702" cy="2774802"/>
              </a:xfrm>
              <a:prstGeom prst="rect">
                <a:avLst/>
              </a:prstGeom>
              <a:blipFill>
                <a:blip r:embed="rId4"/>
                <a:stretch>
                  <a:fillRect l="-1108" t="-2188" r="-110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C1C0B685-3802-4524-89FA-945C829D4EF9}"/>
              </a:ext>
            </a:extLst>
          </p:cNvPr>
          <p:cNvSpPr/>
          <p:nvPr/>
        </p:nvSpPr>
        <p:spPr>
          <a:xfrm>
            <a:off x="-635684" y="4572008"/>
            <a:ext cx="6096000" cy="1147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85725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tabLst>
                <a:tab pos="629920" algn="l"/>
              </a:tabLst>
            </a:pPr>
            <a:endParaRPr lang="en-US" sz="28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804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blipFill>
                <a:blip r:embed="rId2"/>
                <a:stretch>
                  <a:fillRect l="-1343" t="-1188" b="-509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1C0B685-3802-4524-89FA-945C829D4EF9}"/>
              </a:ext>
            </a:extLst>
          </p:cNvPr>
          <p:cNvSpPr/>
          <p:nvPr/>
        </p:nvSpPr>
        <p:spPr>
          <a:xfrm>
            <a:off x="-635684" y="4572008"/>
            <a:ext cx="6096000" cy="1147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85725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tabLst>
                <a:tab pos="629920" algn="l"/>
              </a:tabLst>
            </a:pPr>
            <a:endParaRPr lang="en-US" sz="28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66" y="874211"/>
            <a:ext cx="2151713" cy="277480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E0C5F378-B3DC-4337-B680-7EC5363EC6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5177" y="4409731"/>
                <a:ext cx="12090702" cy="244826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:pPr lvl="0"/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:r>
                  <a:rPr lang="en-US" dirty="0" err="1"/>
                  <a:t>cách</a:t>
                </a:r>
                <a:r>
                  <a:rPr lang="en-US" dirty="0"/>
                  <a:t> </a:t>
                </a:r>
                <a:r>
                  <a:rPr lang="en-US" dirty="0" err="1"/>
                  <a:t>từ</a:t>
                </a:r>
                <a:r>
                  <a:rPr lang="en-US" dirty="0"/>
                  <a:t> </a:t>
                </a:r>
                <a:r>
                  <a:rPr lang="en-US" dirty="0" err="1"/>
                  <a:t>người</a:t>
                </a:r>
                <a:r>
                  <a:rPr lang="en-US" dirty="0"/>
                  <a:t> </a:t>
                </a:r>
                <a:r>
                  <a:rPr lang="en-US" dirty="0" err="1"/>
                  <a:t>chơi</a:t>
                </a:r>
                <a:r>
                  <a:rPr lang="en-US" dirty="0"/>
                  <a:t> </a:t>
                </a:r>
                <a:r>
                  <a:rPr lang="en-US" dirty="0" err="1"/>
                  <a:t>đu</a:t>
                </a:r>
                <a:r>
                  <a:rPr lang="en-US" dirty="0"/>
                  <a:t> </a:t>
                </a:r>
                <a:r>
                  <a:rPr lang="en-US" dirty="0" err="1"/>
                  <a:t>đến</a:t>
                </a:r>
                <a:r>
                  <a:rPr lang="en-US" dirty="0"/>
                  <a:t> </a:t>
                </a:r>
                <a:r>
                  <a:rPr lang="en-US" dirty="0" err="1"/>
                  <a:t>vị</a:t>
                </a:r>
                <a:r>
                  <a:rPr lang="en-US" dirty="0"/>
                  <a:t> </a:t>
                </a:r>
                <a:r>
                  <a:rPr lang="en-US" dirty="0" err="1"/>
                  <a:t>trí</a:t>
                </a:r>
                <a:r>
                  <a:rPr lang="en-US" dirty="0"/>
                  <a:t> </a:t>
                </a:r>
                <a:r>
                  <a:rPr lang="en-US" dirty="0" err="1"/>
                  <a:t>cân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3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m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h</m:t>
                    </m:r>
                    <m:r>
                      <a:rPr lang="en-US" i="1"/>
                      <m:t>=3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0"/>
                <a:r>
                  <a:rPr lang="en-US" dirty="0" err="1"/>
                  <a:t>Khi</a:t>
                </a:r>
                <a:r>
                  <a:rPr lang="en-US" dirty="0"/>
                  <a:t> </a:t>
                </a:r>
                <a:r>
                  <a:rPr lang="en-US" dirty="0" err="1"/>
                  <a:t>đó</a:t>
                </a:r>
                <a:r>
                  <a:rPr lang="en-US" dirty="0"/>
                  <a:t>:</a:t>
                </a:r>
                <a14:m>
                  <m:oMath xmlns:m="http://schemas.openxmlformats.org/officeDocument/2006/math">
                    <m:r>
                      <a:rPr lang="en-US" i="1"/>
                      <m:t> </m:t>
                    </m:r>
                    <m:r>
                      <a:rPr lang="en-US"/>
                      <m:t>3=|</m:t>
                    </m:r>
                    <m:r>
                      <a:rPr lang="en-US" i="1"/>
                      <m:t>𝑑</m:t>
                    </m:r>
                    <m:r>
                      <a:rPr lang="en-US"/>
                      <m:t>|=</m:t>
                    </m:r>
                    <m:d>
                      <m:dPr>
                        <m:begChr m:val="|"/>
                        <m:endChr m:val="|"/>
                        <m:ctrlPr>
                          <a:rPr lang="en-US" i="1"/>
                        </m:ctrlPr>
                      </m:dPr>
                      <m:e>
                        <m:r>
                          <a:rPr lang="en-US"/>
                          <m:t>3</m:t>
                        </m:r>
                        <m:r>
                          <m:rPr>
                            <m:sty m:val="p"/>
                          </m:rPr>
                          <a:rPr lang="en-US"/>
                          <m:t>cos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/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/>
                                </m:ctrlPr>
                              </m:fPr>
                              <m:num>
                                <m:r>
                                  <a:rPr lang="en-US" i="1"/>
                                  <m:t>𝜋</m:t>
                                </m:r>
                              </m:num>
                              <m:den>
                                <m:r>
                                  <a:rPr lang="en-US"/>
                                  <m:t>3</m:t>
                                </m:r>
                              </m:den>
                            </m:f>
                            <m:r>
                              <a:rPr lang="en-US"/>
                              <m:t>(2</m:t>
                            </m:r>
                            <m:r>
                              <a:rPr lang="en-US" i="1"/>
                              <m:t>𝑡</m:t>
                            </m:r>
                            <m:r>
                              <a:rPr lang="en-US" i="1"/>
                              <m:t>−</m:t>
                            </m:r>
                            <m:r>
                              <a:rPr lang="en-US"/>
                              <m:t>1)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E0C5F378-B3DC-4337-B680-7EC5363EC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77" y="4409731"/>
                <a:ext cx="12090702" cy="2448269"/>
              </a:xfrm>
              <a:prstGeom prst="rect">
                <a:avLst/>
              </a:prstGeom>
              <a:blipFill>
                <a:blip r:embed="rId6"/>
                <a:stretch>
                  <a:fillRect l="-1108" t="-247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3745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blipFill>
                <a:blip r:embed="rId2"/>
                <a:stretch>
                  <a:fillRect l="-1343" t="-1188" b="-509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66" y="874211"/>
            <a:ext cx="2151713" cy="277480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ACB2B5F-DF9C-4948-A346-57B01EC959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8" y="4382814"/>
                <a:ext cx="12090702" cy="245163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/>
                      <m:t>⇒</m:t>
                    </m:r>
                    <m:d>
                      <m:dPr>
                        <m:begChr m:val="["/>
                        <m:endChr m:val=""/>
                        <m:ctrlPr>
                          <a:rPr lang="en-US" i="1"/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/>
                            </m:ctrlPr>
                          </m:mPr>
                          <m:mr>
                            <m:e>
                              <m:r>
                                <a:rPr lang="en-US"/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/>
                                <m:t>co</m:t>
                              </m:r>
                              <m:func>
                                <m:funcPr>
                                  <m:ctrlPr>
                                    <a:rPr lang="en-US" i="1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s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d>
                                        <m:dPr>
                                          <m:begChr m:val=""/>
                                          <m:ctrlPr>
                                            <a:rPr lang="en-US" i="1"/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/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i="1"/>
                                                <m:t>𝜋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/>
                                                <m:t>3</m:t>
                                              </m:r>
                                            </m:den>
                                          </m:f>
                                          <m:r>
                                            <a:rPr lang="en-US"/>
                                            <m:t>(2</m:t>
                                          </m:r>
                                          <m:r>
                                            <a:rPr lang="en-US" i="1"/>
                                            <m:t>𝑡</m:t>
                                          </m:r>
                                          <m:r>
                                            <a:rPr lang="en-US" i="1"/>
                                            <m:t>−</m:t>
                                          </m:r>
                                          <m:r>
                                            <a:rPr lang="en-US"/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en-US"/>
                                <m:t>=3</m:t>
                              </m:r>
                            </m:e>
                          </m:mr>
                          <m:mr>
                            <m:e>
                              <m:r>
                                <a:rPr lang="en-US"/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/>
                                <m:t>co</m:t>
                              </m:r>
                              <m:func>
                                <m:funcPr>
                                  <m:ctrlPr>
                                    <a:rPr lang="en-US" i="1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s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d>
                                        <m:dPr>
                                          <m:begChr m:val=""/>
                                          <m:ctrlPr>
                                            <a:rPr lang="en-US" i="1"/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/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i="1"/>
                                                <m:t>𝜋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/>
                                                <m:t>3</m:t>
                                              </m:r>
                                            </m:den>
                                          </m:f>
                                          <m:r>
                                            <a:rPr lang="en-US"/>
                                            <m:t>(2</m:t>
                                          </m:r>
                                          <m:r>
                                            <a:rPr lang="en-US" i="1"/>
                                            <m:t>𝑡</m:t>
                                          </m:r>
                                          <m:r>
                                            <a:rPr lang="en-US" i="1"/>
                                            <m:t>−</m:t>
                                          </m:r>
                                          <m:r>
                                            <a:rPr lang="en-US"/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en-US"/>
                                <m:t>=</m:t>
                              </m:r>
                              <m:r>
                                <a:rPr lang="en-US" i="1"/>
                                <m:t>−</m:t>
                              </m:r>
                              <m:r>
                                <a:rPr lang="en-US"/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5ACB2B5F-DF9C-4948-A346-57B01EC95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8" y="4382814"/>
                <a:ext cx="12090702" cy="2451632"/>
              </a:xfrm>
              <a:prstGeom prst="rect">
                <a:avLst/>
              </a:prstGeom>
              <a:blipFill>
                <a:blip r:embed="rId6"/>
                <a:stretch>
                  <a:fillRect t="-247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1508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blipFill>
                <a:blip r:embed="rId2"/>
                <a:stretch>
                  <a:fillRect l="-1343" t="-1188" b="-509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66" y="874211"/>
            <a:ext cx="2151713" cy="277480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1733C9DB-D8C7-4B18-895A-987A5D987C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8" y="4382814"/>
                <a:ext cx="12090702" cy="245163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/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i="1"/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/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co</m:t>
                              </m:r>
                              <m:func>
                                <m:funcPr>
                                  <m:ctrlPr>
                                    <a:rPr lang="en-US" i="1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s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d>
                                        <m:dPr>
                                          <m:begChr m:val=""/>
                                          <m:ctrlPr>
                                            <a:rPr lang="en-US" i="1"/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/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i="1"/>
                                                <m:t>𝜋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/>
                                                <m:t>3</m:t>
                                              </m:r>
                                            </m:den>
                                          </m:f>
                                          <m:r>
                                            <a:rPr lang="en-US"/>
                                            <m:t>(2</m:t>
                                          </m:r>
                                          <m:r>
                                            <a:rPr lang="en-US" i="1"/>
                                            <m:t>𝑡</m:t>
                                          </m:r>
                                          <m:r>
                                            <a:rPr lang="en-US" i="1"/>
                                            <m:t>−</m:t>
                                          </m:r>
                                          <m:r>
                                            <a:rPr lang="en-US"/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en-US"/>
                                <m:t>=1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co</m:t>
                              </m:r>
                              <m:func>
                                <m:funcPr>
                                  <m:ctrlPr>
                                    <a:rPr lang="en-US" i="1"/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s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d>
                                        <m:dPr>
                                          <m:begChr m:val=""/>
                                          <m:ctrlPr>
                                            <a:rPr lang="en-US" i="1"/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/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i="1"/>
                                                <m:t>𝜋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/>
                                                <m:t>3</m:t>
                                              </m:r>
                                            </m:den>
                                          </m:f>
                                          <m:r>
                                            <a:rPr lang="en-US"/>
                                            <m:t>(2</m:t>
                                          </m:r>
                                          <m:r>
                                            <a:rPr lang="en-US" i="1"/>
                                            <m:t>𝑡</m:t>
                                          </m:r>
                                          <m:r>
                                            <a:rPr lang="en-US" i="1"/>
                                            <m:t>−</m:t>
                                          </m:r>
                                          <m:r>
                                            <a:rPr lang="en-US"/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en-US"/>
                                <m:t>=</m:t>
                              </m:r>
                              <m:r>
                                <a:rPr lang="en-US" i="1"/>
                                <m:t>−</m:t>
                              </m:r>
                              <m:r>
                                <a:rPr lang="en-US"/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1733C9DB-D8C7-4B18-895A-987A5D987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8" y="4382814"/>
                <a:ext cx="12090702" cy="2451632"/>
              </a:xfrm>
              <a:prstGeom prst="rect">
                <a:avLst/>
              </a:prstGeom>
              <a:blipFill>
                <a:blip r:embed="rId6"/>
                <a:stretch>
                  <a:fillRect t="-247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0365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blipFill>
                <a:blip r:embed="rId2"/>
                <a:stretch>
                  <a:fillRect l="-1343" t="-1188" b="-509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66" y="874211"/>
            <a:ext cx="2151713" cy="277480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D0DA453-B03E-4A6F-9123-34FC285106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8" y="4382814"/>
                <a:ext cx="12090702" cy="245163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Aarial"/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latin typeface="Aarial"/>
                  <a:ea typeface="Times New Roman" panose="02020603050405020304" pitchFamily="18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/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i="1"/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/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i="1"/>
                                <m:t>cos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/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/>
                                      </m:ctrlPr>
                                    </m:fPr>
                                    <m:num>
                                      <m:r>
                                        <a:rPr lang="en-US" i="1"/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/>
                                        <m:t>3</m:t>
                                      </m:r>
                                    </m:den>
                                  </m:f>
                                  <m:d>
                                    <m:dPr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r>
                                        <a:rPr lang="en-US"/>
                                        <m:t>2</m:t>
                                      </m:r>
                                      <m:r>
                                        <a:rPr lang="en-US" i="1"/>
                                        <m:t>𝑡</m:t>
                                      </m:r>
                                      <m:r>
                                        <a:rPr lang="en-US" i="1"/>
                                        <m:t>−</m:t>
                                      </m:r>
                                      <m:r>
                                        <a:rPr lang="en-US"/>
                                        <m:t>1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/>
                                <m:t>=1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i="1"/>
                                <m:t>cos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/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/>
                                      </m:ctrlPr>
                                    </m:fPr>
                                    <m:num>
                                      <m:r>
                                        <a:rPr lang="en-US" i="1"/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/>
                                        <m:t>3</m:t>
                                      </m:r>
                                    </m:den>
                                  </m:f>
                                  <m:d>
                                    <m:dPr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r>
                                        <a:rPr lang="en-US"/>
                                        <m:t>2</m:t>
                                      </m:r>
                                      <m:r>
                                        <a:rPr lang="en-US" i="1"/>
                                        <m:t>𝑡</m:t>
                                      </m:r>
                                      <m:r>
                                        <a:rPr lang="en-US" i="1"/>
                                        <m:t>−</m:t>
                                      </m:r>
                                      <m:r>
                                        <a:rPr lang="en-US"/>
                                        <m:t>1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/>
                                <m:t>=</m:t>
                              </m:r>
                              <m:r>
                                <a:rPr lang="en-US" i="1"/>
                                <m:t>−</m:t>
                              </m:r>
                              <m:r>
                                <a:rPr lang="en-US"/>
                                <m:t>1</m:t>
                              </m:r>
                            </m:e>
                          </m:mr>
                        </m:m>
                        <m:r>
                          <a:rPr lang="en-US"/>
                          <m:t>⇔</m:t>
                        </m:r>
                        <m:d>
                          <m:dPr>
                            <m:begChr m:val="["/>
                            <m:endChr m:val=""/>
                            <m:ctrlPr>
                              <a:rPr lang="en-US" i="1"/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/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nor/>
                                    </m:rPr>
                                    <a:rPr lang="en-US" i="1"/>
                                    <m:t>cos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/>
                                          </m:ctrlPr>
                                        </m:fPr>
                                        <m:num>
                                          <m:r>
                                            <a:rPr lang="en-US" i="1"/>
                                            <m:t>𝜋</m:t>
                                          </m:r>
                                        </m:num>
                                        <m:den>
                                          <m:r>
                                            <a:rPr lang="en-US"/>
                                            <m:t>3</m:t>
                                          </m:r>
                                        </m:den>
                                      </m:f>
                                      <m:d>
                                        <m:dPr>
                                          <m:ctrlPr>
                                            <a:rPr lang="en-US" i="1"/>
                                          </m:ctrlPr>
                                        </m:dPr>
                                        <m:e>
                                          <m:r>
                                            <a:rPr lang="en-US"/>
                                            <m:t>2</m:t>
                                          </m:r>
                                          <m:r>
                                            <a:rPr lang="en-US" i="1"/>
                                            <m:t>𝑡</m:t>
                                          </m:r>
                                          <m:r>
                                            <a:rPr lang="en-US" i="1"/>
                                            <m:t>−</m:t>
                                          </m:r>
                                          <m:r>
                                            <a:rPr lang="en-US"/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/>
                                    <m:t>=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1"/>
                                    <m:t>cos</m:t>
                                  </m:r>
                                  <m:r>
                                    <a:rPr lang="en-US"/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m:rPr>
                                      <m:nor/>
                                    </m:rPr>
                                    <a:rPr lang="en-US" i="1"/>
                                    <m:t>cos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/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/>
                                          </m:ctrlPr>
                                        </m:fPr>
                                        <m:num>
                                          <m:r>
                                            <a:rPr lang="en-US" i="1"/>
                                            <m:t>𝜋</m:t>
                                          </m:r>
                                        </m:num>
                                        <m:den>
                                          <m:r>
                                            <a:rPr lang="en-US"/>
                                            <m:t>3</m:t>
                                          </m:r>
                                        </m:den>
                                      </m:f>
                                      <m:d>
                                        <m:dPr>
                                          <m:ctrlPr>
                                            <a:rPr lang="en-US" i="1"/>
                                          </m:ctrlPr>
                                        </m:dPr>
                                        <m:e>
                                          <m:r>
                                            <a:rPr lang="en-US"/>
                                            <m:t>2</m:t>
                                          </m:r>
                                          <m:r>
                                            <a:rPr lang="en-US" i="1"/>
                                            <m:t>𝑡</m:t>
                                          </m:r>
                                          <m:r>
                                            <a:rPr lang="en-US" i="1"/>
                                            <m:t>−</m:t>
                                          </m:r>
                                          <m:r>
                                            <a:rPr lang="en-US"/>
                                            <m:t>1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/>
                                    <m:t>=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i="1"/>
                                    <m:t>cos</m:t>
                                  </m:r>
                                  <m:r>
                                    <a:rPr lang="en-US" i="1"/>
                                    <m:t>𝜋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D0DA453-B03E-4A6F-9123-34FC28510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8" y="4382814"/>
                <a:ext cx="12090702" cy="2451632"/>
              </a:xfrm>
              <a:prstGeom prst="rect">
                <a:avLst/>
              </a:prstGeom>
              <a:blipFill>
                <a:blip r:embed="rId6"/>
                <a:stretch>
                  <a:fillRect t="-2475" b="-74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548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8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  <m:r>
                                    <a:rPr lang="en-US" sz="32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32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  <m: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mr>
                        </m:m>
                        <m:func>
                          <m:funcPr>
                            <m:ctrlP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;</m:t>
                            </m:r>
                          </m:fName>
                          <m:e>
                            <m: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func>
                        <m: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</m:oMath>
                </a14:m>
                <a:endParaRPr lang="en-US" sz="44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27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6" y="804788"/>
                <a:ext cx="9972870" cy="3578026"/>
              </a:xfrm>
              <a:prstGeom prst="rect">
                <a:avLst/>
              </a:prstGeom>
              <a:blipFill>
                <a:blip r:embed="rId2"/>
                <a:stretch>
                  <a:fillRect l="-1343" t="-1188" b="-6180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0" y="4382814"/>
            <a:ext cx="12090702" cy="247518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latin typeface="Aarial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66" y="874211"/>
            <a:ext cx="2151713" cy="277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837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marL="457200" indent="-4572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700" dirty="0" err="1"/>
                  <a:t>Hội</a:t>
                </a:r>
                <a:r>
                  <a:rPr lang="en-US" sz="2700" dirty="0"/>
                  <a:t> Lim (</a:t>
                </a:r>
                <a:r>
                  <a:rPr lang="en-US" sz="2700" dirty="0" err="1"/>
                  <a:t>tỉnh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Bắc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Ninh</a:t>
                </a:r>
                <a:r>
                  <a:rPr lang="en-US" sz="2700" dirty="0"/>
                  <a:t>)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mùa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xuân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tổ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chức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đánh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. (</a:t>
                </a:r>
                <a:r>
                  <a:rPr lang="en-US" sz="2700" dirty="0" err="1"/>
                  <a:t>Hình</a:t>
                </a:r>
                <a:r>
                  <a:rPr lang="en-US" sz="2700" dirty="0"/>
                  <a:t> 39). </a:t>
                </a:r>
                <a:r>
                  <a:rPr lang="en-US" sz="2700" dirty="0" err="1"/>
                  <a:t>Nghiên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cứu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trò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này</a:t>
                </a:r>
                <a:r>
                  <a:rPr lang="en-US" sz="2700" dirty="0"/>
                  <a:t>,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thấy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từ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đến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biểu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diễn</a:t>
                </a:r>
                <a:r>
                  <a:rPr lang="en-US" sz="2700" dirty="0"/>
                  <a:t> qua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700" dirty="0"/>
                  <a:t> (s) (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sz="2700" dirty="0"/>
                  <a:t> ) </a:t>
                </a:r>
                <a:r>
                  <a:rPr lang="en-US" sz="2700" dirty="0" err="1"/>
                  <a:t>bởi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hệ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thức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với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700"/>
                      <m:t>cos</m:t>
                    </m:r>
                    <m:d>
                      <m:dPr>
                        <m:begChr m:val="["/>
                        <m:endChr m:val="]"/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7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700" dirty="0"/>
                  <a:t>,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đó</a:t>
                </a:r>
                <a:r>
                  <a:rPr lang="en-US" sz="2700" dirty="0"/>
                  <a:t> ta </a:t>
                </a:r>
                <a:r>
                  <a:rPr lang="en-US" sz="2700" dirty="0" err="1"/>
                  <a:t>quy</a:t>
                </a:r>
                <a:r>
                  <a:rPr lang="en-US" sz="2700" dirty="0"/>
                  <a:t> </a:t>
                </a:r>
                <a:r>
                  <a:rPr lang="en-US" sz="2700" dirty="0" err="1"/>
                  <a:t>ước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khi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vị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trí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cân</a:t>
                </a:r>
                <a:r>
                  <a:rPr lang="en-US" sz="2700" dirty="0"/>
                  <a:t> </a:t>
                </a:r>
                <a:r>
                  <a:rPr lang="en-US" sz="2700" dirty="0" err="1"/>
                  <a:t>bằng</a:t>
                </a:r>
                <a:r>
                  <a:rPr lang="en-US" sz="2700" dirty="0"/>
                  <a:t> ở </a:t>
                </a:r>
                <a:r>
                  <a:rPr lang="en-US" sz="2700" dirty="0" err="1"/>
                  <a:t>phía</a:t>
                </a:r>
                <a:r>
                  <a:rPr lang="en-US" sz="2700" dirty="0"/>
                  <a:t> </a:t>
                </a:r>
                <a:r>
                  <a:rPr lang="en-US" sz="2700" dirty="0" err="1"/>
                  <a:t>sau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lưng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chơi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đu</a:t>
                </a:r>
                <a:r>
                  <a:rPr lang="en-US" sz="2700" dirty="0"/>
                  <a:t> </a:t>
                </a:r>
                <a:r>
                  <a:rPr lang="en-US" sz="2700" dirty="0" err="1"/>
                  <a:t>và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7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700" dirty="0"/>
                  <a:t> </a:t>
                </a:r>
                <a:r>
                  <a:rPr lang="en-US" sz="2700" dirty="0" err="1"/>
                  <a:t>trong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trường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hợp</a:t>
                </a:r>
                <a:r>
                  <a:rPr lang="en-US" sz="2700" dirty="0"/>
                  <a:t> </a:t>
                </a:r>
                <a:r>
                  <a:rPr lang="en-US" sz="2700" dirty="0" err="1"/>
                  <a:t>ngược</a:t>
                </a:r>
                <a:r>
                  <a:rPr lang="en-US" sz="2700" dirty="0"/>
                  <a:t> </a:t>
                </a:r>
                <a:r>
                  <a:rPr lang="en-US" sz="2700" dirty="0" err="1"/>
                  <a:t>lại</a:t>
                </a:r>
                <a:r>
                  <a:rPr lang="en-US" sz="2700" dirty="0"/>
                  <a:t>. </a:t>
                </a:r>
                <a:r>
                  <a:rPr lang="en-US" sz="2700" dirty="0" err="1"/>
                  <a:t>Vào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thời</a:t>
                </a:r>
                <a:r>
                  <a:rPr lang="en-US" sz="2700" dirty="0"/>
                  <a:t> </a:t>
                </a:r>
                <a:r>
                  <a:rPr lang="en-US" sz="2700" dirty="0" err="1"/>
                  <a:t>gian</a:t>
                </a:r>
                <a:r>
                  <a:rPr lang="en-US" sz="2700" dirty="0"/>
                  <a:t> t </a:t>
                </a:r>
                <a:r>
                  <a:rPr lang="en-US" sz="2700" dirty="0" err="1"/>
                  <a:t>nào</a:t>
                </a:r>
                <a:r>
                  <a:rPr lang="en-US" sz="2700" dirty="0"/>
                  <a:t> </a:t>
                </a:r>
                <a:r>
                  <a:rPr lang="en-US" sz="2700" dirty="0" err="1"/>
                  <a:t>thì</a:t>
                </a:r>
                <a:r>
                  <a:rPr lang="en-US" sz="2700" dirty="0"/>
                  <a:t> </a:t>
                </a:r>
                <a:r>
                  <a:rPr lang="en-US" sz="2700" dirty="0" err="1"/>
                  <a:t>khoảng</a:t>
                </a:r>
                <a:r>
                  <a:rPr lang="en-US" sz="2700" dirty="0"/>
                  <a:t> </a:t>
                </a:r>
                <a:r>
                  <a:rPr lang="en-US" sz="2700" dirty="0" err="1"/>
                  <a:t>cách</a:t>
                </a:r>
                <a:r>
                  <a:rPr lang="en-US" sz="2700" dirty="0"/>
                  <a:t> h </a:t>
                </a:r>
                <a:r>
                  <a:rPr lang="en-US" sz="2700" dirty="0" err="1"/>
                  <a:t>là</a:t>
                </a:r>
                <a:r>
                  <a:rPr lang="en-US" sz="2700" dirty="0"/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sz="2700" i="1"/>
                      <m:t> </m:t>
                    </m:r>
                    <m:r>
                      <m:rPr>
                        <m:nor/>
                      </m:rPr>
                      <a:rPr lang="en-US" sz="2700"/>
                      <m:t>m</m:t>
                    </m:r>
                  </m:oMath>
                </a14:m>
                <a:r>
                  <a:rPr lang="en-US" sz="2700" dirty="0"/>
                  <a:t>; 0m?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2800" dirty="0">
                    <a:solidFill>
                      <a:srgbClr val="000099"/>
                    </a:solidFill>
                  </a:rPr>
                  <a:t>Khi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khoảng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cách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từ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người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chơi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đu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đến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vị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trí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cân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bằng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2800" dirty="0">
                    <a:solidFill>
                      <a:srgbClr val="000099"/>
                    </a:solidFill>
                  </a:rPr>
                  <a:t> Om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thì</a:t>
                </a:r>
                <a:r>
                  <a:rPr lang="en-US" sz="2800" dirty="0">
                    <a:solidFill>
                      <a:srgbClr val="000099"/>
                    </a:solidFill>
                  </a:rPr>
                  <a:t> h = 0.</a:t>
                </a:r>
              </a:p>
              <a:p>
                <a:pPr lvl="0"/>
                <a:r>
                  <a:rPr lang="en-US" sz="2800" dirty="0" err="1">
                    <a:solidFill>
                      <a:srgbClr val="000099"/>
                    </a:solidFill>
                  </a:rPr>
                  <a:t>Khi</a:t>
                </a:r>
                <a:r>
                  <a:rPr lang="en-US" sz="2800" dirty="0">
                    <a:solidFill>
                      <a:srgbClr val="000099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</a:rPr>
                  <a:t>đó</a:t>
                </a:r>
                <a:r>
                  <a:rPr lang="en-US" sz="2800" dirty="0">
                    <a:solidFill>
                      <a:srgbClr val="000099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0=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800">
                            <a:solidFill>
                              <a:srgbClr val="000099"/>
                            </a:solidFill>
                          </a:rPr>
                          <m:t>cos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⇒3</m:t>
                      </m:r>
                      <m:r>
                        <m:rPr>
                          <m:nor/>
                        </m:rPr>
                        <a:rPr lang="en-US" sz="2800">
                          <a:solidFill>
                            <a:srgbClr val="000099"/>
                          </a:solidFill>
                        </a:rPr>
                        <m:t>cos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8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  <m:r>
                        <a:rPr lang="en-US" sz="28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800" dirty="0">
                  <a:solidFill>
                    <a:srgbClr val="000099"/>
                  </a:solidFill>
                </a:endParaRP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44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27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7015" y="804788"/>
                <a:ext cx="10132102" cy="3578026"/>
              </a:xfrm>
              <a:prstGeom prst="rect">
                <a:avLst/>
              </a:prstGeom>
              <a:blipFill>
                <a:blip r:embed="rId2"/>
                <a:stretch>
                  <a:fillRect l="-1262" t="-1188" r="-481" b="-6774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0" y="4382814"/>
            <a:ext cx="12090702" cy="247518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3"/>
              </a:buBlip>
            </a:pP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arial"/>
                <a:ea typeface="Times New Roman" panose="02020603050405020304" pitchFamily="18" charset="0"/>
              </a:rPr>
              <a:t>giải</a:t>
            </a:r>
            <a:endParaRPr lang="en-US" b="1" dirty="0">
              <a:solidFill>
                <a:srgbClr val="0000FF"/>
              </a:solidFill>
              <a:latin typeface="Aarial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7888A8-406C-40AB-8D04-C73125AA496A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117" y="874211"/>
            <a:ext cx="1946762" cy="277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0819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1810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</vt:lpstr>
      <vt:lpstr>Georgia Pro Cond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154</cp:revision>
  <cp:lastPrinted>2023-04-28T05:43:14Z</cp:lastPrinted>
  <dcterms:created xsi:type="dcterms:W3CDTF">2023-03-24T14:43:27Z</dcterms:created>
  <dcterms:modified xsi:type="dcterms:W3CDTF">2023-08-03T09:47:19Z</dcterms:modified>
</cp:coreProperties>
</file>