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3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uong Hung" initials="DH" lastIdx="1" clrIdx="0">
    <p:extLst>
      <p:ext uri="{19B8F6BF-5375-455C-9EA6-DF929625EA0E}">
        <p15:presenceInfo xmlns:p15="http://schemas.microsoft.com/office/powerpoint/2012/main" userId="159ce12b0739129c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CFFEB"/>
    <a:srgbClr val="3333FF"/>
    <a:srgbClr val="CCECFF"/>
    <a:srgbClr val="DFFE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70" d="100"/>
          <a:sy n="70" d="100"/>
        </p:scale>
        <p:origin x="22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commentAuthors" Target="commentAuthors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5" Type="http://schemas.microsoft.com/office/2007/relationships/hdphoto" Target="../media/hdphoto2.wdp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1AB05-D0AD-4661-A563-ED0A973E877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4F8AAF-B3D6-43E0-8BE6-ACC045CA8D5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4ED0CB0-ACD0-4F2D-999E-A38C11D615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35AAC0-AB66-45C6-8716-DDDEB5A1EE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25496D-219E-4DC5-B6CB-0D09372B80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CB525EB-EDE9-454B-97E8-BA4EA8A5BD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BD34CDC-813E-42F1-AF2B-E4C69DF07BAF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6655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C3267-A90C-45D6-BA22-0CF355786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FA3D663-20CA-49F7-9088-6A48A3D5ABE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FDDACA-6EE9-4082-908E-56F4087D93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34AFB-8600-422C-8FE6-3D694E8430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4D994D0-9BDB-4F1F-A1AB-6640755470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0838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2F261DE-9197-4D26-B4B9-FF0D391344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83B291-7E96-497B-BF77-354A929E57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B0F37F-EFAB-474E-833C-F3A45D4CFC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71406C-BE5D-4AF2-A987-F31D5F67FB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EFF6D1E-FD61-44A6-9E7F-192733997F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9496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17DDAB8-4858-4218-A8DC-8FD3E20B70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3406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-12292" y="1"/>
            <a:ext cx="12183770" cy="51434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7A1FA8D-21B3-44D8-B273-98A7438BEA8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15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1129"/>
          <a:stretch>
            <a:fillRect/>
          </a:stretch>
        </p:blipFill>
        <p:spPr>
          <a:xfrm rot="5400000" flipV="1">
            <a:off x="-2751421" y="3330291"/>
            <a:ext cx="5697036" cy="720206"/>
          </a:xfrm>
          <a:custGeom>
            <a:avLst/>
            <a:gdLst>
              <a:gd name="connsiteX0" fmla="*/ 0 w 3316895"/>
              <a:gd name="connsiteY0" fmla="*/ 0 h 1710480"/>
              <a:gd name="connsiteX1" fmla="*/ 0 w 3316895"/>
              <a:gd name="connsiteY1" fmla="*/ 1710480 h 1710480"/>
              <a:gd name="connsiteX2" fmla="*/ 3316895 w 3316895"/>
              <a:gd name="connsiteY2" fmla="*/ 1710480 h 1710480"/>
              <a:gd name="connsiteX3" fmla="*/ 3316895 w 3316895"/>
              <a:gd name="connsiteY3" fmla="*/ 0 h 17104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316895" h="1710480">
                <a:moveTo>
                  <a:pt x="0" y="0"/>
                </a:moveTo>
                <a:lnTo>
                  <a:pt x="0" y="1710480"/>
                </a:lnTo>
                <a:lnTo>
                  <a:pt x="3316895" y="1710480"/>
                </a:lnTo>
                <a:lnTo>
                  <a:pt x="3316895" y="0"/>
                </a:lnTo>
                <a:close/>
              </a:path>
            </a:pathLst>
          </a:cu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02BBA3-2BFD-43FF-B8A0-E55627E9FA9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000000">
                  <a:alpha val="0"/>
                </a:srgbClr>
              </a:clrFrom>
              <a:clrTo>
                <a:srgbClr val="000000">
                  <a:alpha val="0"/>
                </a:srgbClr>
              </a:clrTo>
            </a:clrChange>
          </a:blip>
          <a:stretch>
            <a:fillRect/>
          </a:stretch>
        </p:blipFill>
        <p:spPr>
          <a:xfrm flipH="1">
            <a:off x="0" y="6343650"/>
            <a:ext cx="12171478" cy="5143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96352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375C5-0B2B-42C5-8A7D-B896CBF96D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1CF36B3-5183-422A-AD77-A0BDC58CCEB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494324-618A-4DA5-987A-1BA333D19B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829741-7706-4FF6-9DA1-5BAD77EB6A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4D27C4-AA06-401D-A02E-B9E7C786AE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40559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18B002-73E3-4A59-97CF-80D6E2B639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6981138-737A-4841-991D-4A6DC18E60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425B2B0-16C2-4497-A60F-28ED6CA050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DC5C9-9957-4FDF-BF89-2833D58B7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8DB18C5-C816-4A36-B672-12859720B7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95124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3B16FE-AFBF-4941-97DE-A1D2C92193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43DDBE-57EF-48AF-AD79-133927320C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3D39D72-66A3-4407-8621-82423B2348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11A51D-CA18-4B33-8FE1-25BC167DBA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D2AA3-3E11-44B8-8421-726D3EB6A0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63108C-8C3E-47F3-B675-38C54FF9AE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68051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9C834F3-A85C-45D5-8A6A-6F06AD2F94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C0BB03-7E04-4A15-9F04-3E57667AEE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9DC36E7-DB1F-4044-9DF4-57AC3C1584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402FB26-7839-4EF2-9099-450DDC9680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149131-45CB-4AAD-B16F-CF3E54DC60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432D7F6-EE1D-4AD4-9744-9AEDBDB01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80DB634-987D-4F59-8D47-1C4B935A1E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18064A-455F-4C62-8123-2DDC2D165A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58309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2C62BC-2C50-485B-97B0-378993786E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5AA93BF-A87D-4B1C-ABB9-A67F6BED40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FE16EC-2185-4091-8D15-DBCF6C3CA0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ECDF470-98F0-4603-A341-9C53C55A3A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26198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8EEAA94-1BDC-42DD-B24B-C4FA5C707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113B2FC-2C28-419E-8F7B-005F39D58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08D0AE7-0247-4B68-B6B7-C9CA5C7A1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76725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71FA3F-BF8D-4D4C-ADB2-5579AACD6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F2AFD-C213-4B15-9A0E-745342CE28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D9834B-3759-4C6C-AEED-6B13CA338FC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464F9FD-D2C6-4CA2-8083-7E832774D5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3BC3B6B-A0E1-41D3-97AF-D8653D2C3A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84B3D31-D4E1-4232-AA98-8EAE7789EB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2542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39DC08-0059-434E-A005-8567C32A55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9759BE8-FACC-4FFF-8F02-32E6E6F704E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A6B837E-755E-4B80-9050-49344F333A1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1933D91-2280-4452-B770-9F1222173A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719EA15-6A4F-45B2-AC34-7EB39A041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7541D7-3872-4DFC-AC84-07869D29A6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1067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1"/>
            </a:gs>
            <a:gs pos="100000">
              <a:schemeClr val="accent4">
                <a:lumMod val="0"/>
                <a:lumOff val="100000"/>
              </a:schemeClr>
            </a:gs>
            <a:gs pos="100000">
              <a:srgbClr val="FCFFEB"/>
            </a:gs>
            <a:gs pos="0">
              <a:srgbClr val="FFFFFF"/>
            </a:gs>
            <a:gs pos="60000">
              <a:schemeClr val="bg1"/>
            </a:gs>
          </a:gsLst>
          <a:path path="circle">
            <a:fillToRect l="50000" t="-80000" r="50000" b="18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2F2AE268-8DC3-45A7-AC9B-F0654C96B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223FA5-FF0A-4701-89C0-67D667D95F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968BED3-A4CA-478B-8CB8-08D7BF863D0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0ECD91-F9DD-4E35-8C18-96CD1F729712}" type="datetimeFigureOut">
              <a:rPr lang="en-US" smtClean="0"/>
              <a:t>8/3/2023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4BDB85B-639E-44C8-B825-D3A7C36C4F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38EB2C0-62B7-4AE6-B9B9-AB1E080B8C6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719CC-8A80-4C58-9A09-9E734CA1AA2D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FB91FBD-4AD4-42F2-918E-E98DC24A8C70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0" y="136525"/>
            <a:ext cx="1162049" cy="5197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894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137" y="804788"/>
                <a:ext cx="11708566" cy="1515332"/>
              </a:xfrm>
              <a:prstGeom prst="rect">
                <a:avLst/>
              </a:prstGeom>
              <a:solidFill>
                <a:schemeClr val="accent4">
                  <a:lumMod val="20000"/>
                  <a:lumOff val="80000"/>
                  <a:alpha val="44000"/>
                </a:schemeClr>
              </a:solidFill>
              <a:ln>
                <a:solidFill>
                  <a:srgbClr val="FF0000"/>
                </a:solidFill>
              </a:ln>
            </p:spPr>
            <p:txBody>
              <a:bodyPr/>
              <a:lstStyle>
                <a:lvl1pPr algn="l" defTabSz="914400" rtl="0" eaLnBrk="1" latinLnBrk="0" hangingPunct="1">
                  <a:lnSpc>
                    <a:spcPct val="90000"/>
                  </a:lnSpc>
                  <a:spcBef>
                    <a:spcPct val="0"/>
                  </a:spcBef>
                  <a:buNone/>
                  <a:defRPr sz="4000" kern="1200">
                    <a:solidFill>
                      <a:srgbClr val="C00000"/>
                    </a:solidFill>
                    <a:latin typeface="Aarial"/>
                    <a:ea typeface="+mj-ea"/>
                    <a:cs typeface="+mj-cs"/>
                  </a:defRPr>
                </a:lvl1pPr>
              </a:lstStyle>
              <a:p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</a:t>
                </a:r>
                <a:r>
                  <a:rPr lang="en-US" sz="3200" b="1" dirty="0" err="1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Bài</a:t>
                </a:r>
                <a:r>
                  <a:rPr lang="en-US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 1</a:t>
                </a:r>
                <a:r>
                  <a:rPr lang="vi-VN" sz="3200" b="1" dirty="0">
                    <a:solidFill>
                      <a:srgbClr val="000099"/>
                    </a:solidFill>
                    <a:ea typeface="Calibri" panose="020F0502020204030204" pitchFamily="34" charset="0"/>
                    <a:cs typeface="Times New Roman" panose="02020603050405020304" pitchFamily="18" charset="0"/>
                  </a:rPr>
                  <a:t>:</a:t>
                </a:r>
                <a:r>
                  <a:rPr lang="en-US" sz="2800" dirty="0" err="1"/>
                  <a:t>Bạn</a:t>
                </a:r>
                <a:r>
                  <a:rPr lang="en-US" sz="2800" dirty="0"/>
                  <a:t> Chung </a:t>
                </a:r>
                <a:r>
                  <a:rPr lang="en-US" sz="2800" dirty="0" err="1"/>
                  <a:t>cho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rằng</a:t>
                </a:r>
                <a:r>
                  <a:rPr lang="en-US" sz="2800" dirty="0"/>
                  <a:t>: </a:t>
                </a:r>
                <a:r>
                  <a:rPr lang="en-US" sz="2800" dirty="0" err="1"/>
                  <a:t>Nếu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chứa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và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𝑎</m:t>
                    </m:r>
                    <m:r>
                      <a:rPr lang="en-US" sz="2800"/>
                      <m:t>,</m:t>
                    </m:r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cùng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𝑄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luôn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với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𝑄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Phát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biểu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của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bạn</a:t>
                </a:r>
                <a:r>
                  <a:rPr lang="en-US" sz="2800" dirty="0"/>
                  <a:t> Chung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đúng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? </a:t>
                </a:r>
                <a:r>
                  <a:rPr lang="en-US" sz="2800" dirty="0" err="1"/>
                  <a:t>Vì</a:t>
                </a:r>
                <a:r>
                  <a:rPr lang="en-US" sz="2800" dirty="0"/>
                  <a:t> </a:t>
                </a:r>
                <a:r>
                  <a:rPr lang="en-US" sz="2800" dirty="0" err="1"/>
                  <a:t>sao</a:t>
                </a:r>
                <a:r>
                  <a:rPr lang="en-US" sz="2800" dirty="0"/>
                  <a:t>?</a:t>
                </a:r>
                <a:br>
                  <a:rPr lang="en-US" sz="2800" dirty="0"/>
                </a:br>
                <a:endParaRPr lang="en-US" sz="3200" dirty="0">
                  <a:solidFill>
                    <a:srgbClr val="000099"/>
                  </a:solidFill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6" name="Title 1">
                <a:extLst>
                  <a:ext uri="{FF2B5EF4-FFF2-40B4-BE49-F238E27FC236}">
                    <a16:creationId xmlns:a16="http://schemas.microsoft.com/office/drawing/2014/main" id="{79227649-0BC6-4384-A17E-B9EFABC8B21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" y="804788"/>
                <a:ext cx="11708566" cy="1515332"/>
              </a:xfrm>
              <a:prstGeom prst="rect">
                <a:avLst/>
              </a:prstGeom>
              <a:blipFill>
                <a:blip r:embed="rId2"/>
                <a:stretch>
                  <a:fillRect l="-1041" t="-7968"/>
                </a:stretch>
              </a:blipFill>
              <a:ln>
                <a:solidFill>
                  <a:srgbClr val="FF0000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10" name="Group 9">
            <a:extLst>
              <a:ext uri="{FF2B5EF4-FFF2-40B4-BE49-F238E27FC236}">
                <a16:creationId xmlns:a16="http://schemas.microsoft.com/office/drawing/2014/main" id="{4A489AFE-D0A5-424B-B516-C475242CFAF6}"/>
              </a:ext>
            </a:extLst>
          </p:cNvPr>
          <p:cNvGrpSpPr/>
          <p:nvPr/>
        </p:nvGrpSpPr>
        <p:grpSpPr>
          <a:xfrm>
            <a:off x="3922113" y="254651"/>
            <a:ext cx="6593487" cy="523220"/>
            <a:chOff x="477850" y="1505359"/>
            <a:chExt cx="7620776" cy="693968"/>
          </a:xfrm>
        </p:grpSpPr>
        <p:sp>
          <p:nvSpPr>
            <p:cNvPr id="11" name="Arrow: Pentagon 10">
              <a:extLst>
                <a:ext uri="{FF2B5EF4-FFF2-40B4-BE49-F238E27FC236}">
                  <a16:creationId xmlns:a16="http://schemas.microsoft.com/office/drawing/2014/main" id="{D1D39587-3364-422C-9E79-655B6BD47D27}"/>
                </a:ext>
              </a:extLst>
            </p:cNvPr>
            <p:cNvSpPr/>
            <p:nvPr/>
          </p:nvSpPr>
          <p:spPr>
            <a:xfrm rot="10800000">
              <a:off x="477850" y="1541061"/>
              <a:ext cx="5996958" cy="566186"/>
            </a:xfrm>
            <a:prstGeom prst="homePlate">
              <a:avLst>
                <a:gd name="adj" fmla="val 35876"/>
              </a:avLst>
            </a:prstGeom>
            <a:solidFill>
              <a:srgbClr val="FFFF00"/>
            </a:solidFill>
            <a:ln>
              <a:noFill/>
            </a:ln>
            <a:effectLst/>
            <a:scene3d>
              <a:camera prst="orthographicFront">
                <a:rot lat="0" lon="0" rev="0"/>
              </a:camera>
              <a:lightRig rig="chilly" dir="t">
                <a:rot lat="0" lon="0" rev="18480000"/>
              </a:lightRig>
            </a:scene3d>
            <a:sp3d prstMaterial="clear">
              <a:bevelT h="635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8AEB26DE-E904-4C42-905B-2F475EC1DE34}"/>
                </a:ext>
              </a:extLst>
            </p:cNvPr>
            <p:cNvSpPr txBox="1"/>
            <p:nvPr/>
          </p:nvSpPr>
          <p:spPr>
            <a:xfrm>
              <a:off x="739856" y="1505359"/>
              <a:ext cx="7358770" cy="69396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n-US" sz="2800" b="1" dirty="0">
                  <a:solidFill>
                    <a:srgbClr val="3333FF"/>
                  </a:solidFill>
                  <a:latin typeface="Yu Gothic" panose="020B0400000000000000" pitchFamily="34" charset="-128"/>
                  <a:ea typeface="Yu Gothic" panose="020B0400000000000000" pitchFamily="34" charset="-128"/>
                  <a:cs typeface="Calibri" panose="020F0502020204030204" pitchFamily="34" charset="0"/>
                  <a:sym typeface="Baumans"/>
                </a:rPr>
                <a:t>➍</a:t>
              </a:r>
              <a:r>
                <a:rPr lang="vi-VN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.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Bài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tập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mở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rộng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,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thực</a:t>
              </a:r>
              <a:r>
                <a:rPr lang="en-US" sz="2800" b="1" dirty="0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 </a:t>
              </a:r>
              <a:r>
                <a:rPr lang="en-US" sz="2800" b="1" dirty="0" err="1">
                  <a:solidFill>
                    <a:srgbClr val="3333FF"/>
                  </a:solidFill>
                  <a:latin typeface="Georgia Pro Cond Black" panose="02040A06050405020203" pitchFamily="18" charset="0"/>
                  <a:ea typeface="HGPSoeiKakugothicUB" panose="020B0A00000000000000" pitchFamily="34" charset="-128"/>
                  <a:cs typeface="Calibri" panose="020F0502020204030204" pitchFamily="34" charset="0"/>
                  <a:sym typeface="Baumans"/>
                </a:rPr>
                <a:t>tế</a:t>
              </a:r>
              <a:endParaRPr lang="vi-VN" sz="2800" b="1" dirty="0">
                <a:solidFill>
                  <a:srgbClr val="3333FF"/>
                </a:solidFill>
                <a:latin typeface="Georgia Pro Cond Black" panose="02040A06050405020203" pitchFamily="18" charset="0"/>
                <a:ea typeface="HGPSoeiKakugothicUB" panose="020B0A00000000000000" pitchFamily="34" charset="-128"/>
                <a:cs typeface="Calibri" panose="020F0502020204030204" pitchFamily="34" charset="0"/>
                <a:sym typeface="Baumans"/>
              </a:endParaRPr>
            </a:p>
          </p:txBody>
        </p:sp>
      </p:grp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137" y="2416460"/>
                <a:ext cx="11708566" cy="4159972"/>
              </a:xfrm>
              <a:prstGeom prst="rect">
                <a:avLst/>
              </a:prstGeom>
              <a:ln>
                <a:solidFill>
                  <a:srgbClr val="0000FF"/>
                </a:solidFill>
              </a:ln>
            </p:spPr>
            <p:txBody>
              <a:bodyPr/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3200" kern="1200">
                    <a:solidFill>
                      <a:srgbClr val="000099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rgbClr val="0000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R="0">
                  <a:lnSpc>
                    <a:spcPct val="107000"/>
                  </a:lnSpc>
                  <a:spcBef>
                    <a:spcPts val="200"/>
                  </a:spcBef>
                  <a:spcAft>
                    <a:spcPts val="0"/>
                  </a:spcAft>
                  <a:buBlip>
                    <a:blip r:embed="rId3"/>
                  </a:buBlip>
                </a:pP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Lời</a:t>
                </a:r>
                <a:r>
                  <a:rPr lang="en-US" b="1" dirty="0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 </a:t>
                </a:r>
                <a:r>
                  <a:rPr lang="en-US" b="1" dirty="0" err="1">
                    <a:solidFill>
                      <a:srgbClr val="0000FF"/>
                    </a:solidFill>
                    <a:ea typeface="Times New Roman" panose="02020603050405020304" pitchFamily="18" charset="0"/>
                  </a:rPr>
                  <a:t>giải</a:t>
                </a:r>
                <a:endParaRPr lang="en-US" b="1" dirty="0">
                  <a:solidFill>
                    <a:srgbClr val="0000FF"/>
                  </a:solidFill>
                  <a:ea typeface="Times New Roman" panose="02020603050405020304" pitchFamily="18" charset="0"/>
                </a:endParaRP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hợp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theo</a:t>
                </a:r>
                <a:r>
                  <a:rPr lang="en-US" sz="2800" dirty="0"/>
                  <a:t> </a:t>
                </a:r>
                <a:r>
                  <a:rPr lang="en-US" sz="2800" dirty="0" err="1"/>
                  <a:t>dấu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hiệu</a:t>
                </a:r>
                <a:r>
                  <a:rPr lang="en-US" sz="2800" dirty="0"/>
                  <a:t> </a:t>
                </a:r>
                <a:r>
                  <a:rPr lang="en-US" sz="2800" dirty="0" err="1"/>
                  <a:t>nhận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biết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hai</a:t>
                </a:r>
                <a:r>
                  <a:rPr lang="en-US" sz="2800" dirty="0"/>
                  <a:t> </a:t>
                </a:r>
                <a:r>
                  <a:rPr lang="en-US" sz="2800" dirty="0" err="1"/>
                  <a:t>mặt</a:t>
                </a:r>
                <a:r>
                  <a:rPr lang="en-US" sz="2800" dirty="0"/>
                  <a:t> </a:t>
                </a:r>
                <a:r>
                  <a:rPr lang="en-US" sz="2800" dirty="0" err="1"/>
                  <a:t>phẳng</a:t>
                </a:r>
                <a:r>
                  <a:rPr lang="en-US" sz="2800" dirty="0"/>
                  <a:t> song </a:t>
                </a:r>
                <a:r>
                  <a:rPr lang="en-US" sz="2800" dirty="0" err="1"/>
                  <a:t>song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ý </a:t>
                </a:r>
                <a:r>
                  <a:rPr lang="en-US" sz="2800" dirty="0" err="1"/>
                  <a:t>kiến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đúng</a:t>
                </a:r>
                <a:r>
                  <a:rPr lang="en-US" sz="2800" dirty="0"/>
                  <a:t>.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 err="1"/>
                  <a:t>Trường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hợp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không</a:t>
                </a:r>
                <a:r>
                  <a:rPr lang="en-US" sz="2800" dirty="0"/>
                  <a:t> </a:t>
                </a:r>
                <a:r>
                  <a:rPr lang="en-US" sz="2800" dirty="0" err="1"/>
                  <a:t>cắt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 i="1"/>
                      <m:t>𝑏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thì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sz="2800"/>
                      <m:t>a</m:t>
                    </m:r>
                    <m:r>
                      <a:rPr lang="en-US" sz="2800"/>
                      <m:t>//</m:t>
                    </m:r>
                    <m:r>
                      <m:rPr>
                        <m:sty m:val="p"/>
                      </m:rPr>
                      <a:rPr lang="en-US" sz="2800"/>
                      <m:t>b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Ta </a:t>
                </a:r>
                <a:r>
                  <a:rPr lang="en-US" sz="2800" dirty="0" err="1"/>
                  <a:t>có</a:t>
                </a:r>
                <a:r>
                  <a:rPr lang="en-US" sz="2800" dirty="0"/>
                  <a:t>: a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m:rPr>
                        <m:sty m:val="p"/>
                      </m:rPr>
                      <a:rPr lang="en-US" sz="2800"/>
                      <m:t>P</m:t>
                    </m:r>
                    <m:r>
                      <a:rPr lang="en-US" sz="2800"/>
                      <m:t>),</m:t>
                    </m:r>
                    <m:r>
                      <m:rPr>
                        <m:sty m:val="p"/>
                      </m:rPr>
                      <a:rPr lang="en-US" sz="2800"/>
                      <m:t>a</m:t>
                    </m:r>
                    <m:r>
                      <a:rPr lang="en-US" sz="2800"/>
                      <m:t>//(</m:t>
                    </m:r>
                    <m:r>
                      <m:rPr>
                        <m:sty m:val="p"/>
                      </m:rPr>
                      <a:rPr lang="en-US" sz="2800"/>
                      <m:t>Q</m:t>
                    </m:r>
                    <m:r>
                      <a:rPr lang="en-US" sz="2800"/>
                      <m:t>)</m:t>
                    </m:r>
                  </m:oMath>
                </a14:m>
                <a:endParaRPr lang="en-US" sz="2800" dirty="0"/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b </a:t>
                </a:r>
                <a:r>
                  <a:rPr lang="en-US" sz="2800" dirty="0" err="1"/>
                  <a:t>thuộc</a:t>
                </a:r>
                <a:r>
                  <a:rPr lang="en-US" sz="2800" dirty="0"/>
                  <a:t>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),</m:t>
                    </m:r>
                    <m:r>
                      <a:rPr lang="en-US" sz="2800" i="1"/>
                      <m:t>𝑏</m:t>
                    </m:r>
                    <m:r>
                      <a:rPr lang="en-US" sz="2800"/>
                      <m:t>//(</m:t>
                    </m:r>
                    <m:r>
                      <a:rPr lang="en-US" sz="2800" i="1"/>
                      <m:t>𝑄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 </a:t>
                </a:r>
                <a:r>
                  <a:rPr lang="en-US" sz="2800" dirty="0" err="1"/>
                  <a:t>mà</a:t>
                </a:r>
                <a:r>
                  <a:rPr lang="en-US" sz="2800" dirty="0"/>
                  <a:t> a // b</a:t>
                </a:r>
              </a:p>
              <a:p>
                <a:pPr>
                  <a:lnSpc>
                    <a:spcPct val="107000"/>
                  </a:lnSpc>
                  <a:spcBef>
                    <a:spcPts val="200"/>
                  </a:spcBef>
                </a:pPr>
                <a:r>
                  <a:rPr lang="en-US" sz="2800" dirty="0"/>
                  <a:t>Do </a:t>
                </a:r>
                <a:r>
                  <a:rPr lang="en-US" sz="2800" dirty="0" err="1"/>
                  <a:t>đó</a:t>
                </a:r>
                <a:r>
                  <a:rPr lang="en-US" sz="2800" dirty="0"/>
                  <a:t>: </a:t>
                </a:r>
                <a14:m>
                  <m:oMath xmlns:m="http://schemas.openxmlformats.org/officeDocument/2006/math">
                    <m:r>
                      <a:rPr lang="en-US" sz="2800"/>
                      <m:t>(</m:t>
                    </m:r>
                    <m:r>
                      <a:rPr lang="en-US" sz="2800" i="1"/>
                      <m:t>𝑃</m:t>
                    </m:r>
                    <m:r>
                      <a:rPr lang="en-US" sz="2800"/>
                      <m:t>)//(</m:t>
                    </m:r>
                    <m:r>
                      <a:rPr lang="en-US" sz="2800" i="1"/>
                      <m:t>𝑄</m:t>
                    </m:r>
                    <m:r>
                      <a:rPr lang="en-US" sz="2800"/>
                      <m:t>)</m:t>
                    </m:r>
                  </m:oMath>
                </a14:m>
                <a:r>
                  <a:rPr lang="en-US" sz="2800" dirty="0"/>
                  <a:t>. </a:t>
                </a:r>
                <a:r>
                  <a:rPr lang="en-US" sz="2800" dirty="0" err="1"/>
                  <a:t>Vậy</a:t>
                </a:r>
                <a:r>
                  <a:rPr lang="en-US" sz="2800" dirty="0"/>
                  <a:t> ý </a:t>
                </a:r>
                <a:r>
                  <a:rPr lang="en-US" sz="2800" dirty="0" err="1"/>
                  <a:t>kiến</a:t>
                </a:r>
                <a:r>
                  <a:rPr lang="en-US" sz="2800" dirty="0"/>
                  <a:t> </a:t>
                </a:r>
                <a:r>
                  <a:rPr lang="en-US" sz="2800" dirty="0" err="1"/>
                  <a:t>đúng</a:t>
                </a:r>
                <a:r>
                  <a:rPr lang="en-US" sz="2800" dirty="0"/>
                  <a:t>.</a:t>
                </a:r>
                <a:br>
                  <a:rPr lang="en-US" dirty="0"/>
                </a:br>
                <a:r>
                  <a:rPr lang="en-US" b="1" dirty="0">
                    <a:solidFill>
                      <a:srgbClr val="1F3763"/>
                    </a:solidFill>
                    <a:ea typeface="Calibri" panose="020F0502020204030204" pitchFamily="34" charset="0"/>
                  </a:rPr>
                  <a:t>	</a:t>
                </a:r>
                <a:endParaRPr lang="en-US" b="1" dirty="0">
                  <a:solidFill>
                    <a:srgbClr val="1F3763"/>
                  </a:solidFill>
                  <a:latin typeface="Calibri Light" panose="020F0302020204030204" pitchFamily="34" charset="0"/>
                  <a:ea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8" name="Content Placeholder 2">
                <a:extLst>
                  <a:ext uri="{FF2B5EF4-FFF2-40B4-BE49-F238E27FC236}">
                    <a16:creationId xmlns:a16="http://schemas.microsoft.com/office/drawing/2014/main" id="{EBC21E14-7595-4A43-A473-ADEAC832307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137" y="2416460"/>
                <a:ext cx="11708566" cy="4159972"/>
              </a:xfrm>
              <a:prstGeom prst="rect">
                <a:avLst/>
              </a:prstGeom>
              <a:blipFill>
                <a:blip r:embed="rId4"/>
                <a:stretch>
                  <a:fillRect l="-884" t="-1898"/>
                </a:stretch>
              </a:blipFill>
              <a:ln>
                <a:solidFill>
                  <a:srgbClr val="0000FF"/>
                </a:solidFill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9944473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676</TotalTime>
  <Words>142</Words>
  <Application>Microsoft Office PowerPoint</Application>
  <PresentationFormat>Widescreen</PresentationFormat>
  <Paragraphs>8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1" baseType="lpstr">
      <vt:lpstr>HGPSoeiKakugothicUB</vt:lpstr>
      <vt:lpstr>Yu Gothic</vt:lpstr>
      <vt:lpstr>Aarial</vt:lpstr>
      <vt:lpstr>Arial</vt:lpstr>
      <vt:lpstr>Baumans</vt:lpstr>
      <vt:lpstr>Calibri</vt:lpstr>
      <vt:lpstr>Calibri Light</vt:lpstr>
      <vt:lpstr>Georgia Pro Cond Black</vt:lpstr>
      <vt:lpstr>Times New Roman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Duong Hung</dc:creator>
  <cp:lastModifiedBy>KCOM</cp:lastModifiedBy>
  <cp:revision>147</cp:revision>
  <cp:lastPrinted>2023-04-28T05:43:14Z</cp:lastPrinted>
  <dcterms:created xsi:type="dcterms:W3CDTF">2023-03-24T14:43:27Z</dcterms:created>
  <dcterms:modified xsi:type="dcterms:W3CDTF">2023-08-03T03:38:42Z</dcterms:modified>
</cp:coreProperties>
</file>