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i="1"/>
                        </m:ctrlPr>
                      </m:barPr>
                      <m:e>
                        <m:bar>
                          <m:barPr>
                            <m:ctrlPr>
                              <a:rPr lang="en-US" sz="2800" i="1"/>
                            </m:ctrlPr>
                          </m:barPr>
                          <m:e>
                            <m:r>
                              <a:rPr lang="en-US" sz="2800" i="1"/>
                              <m:t>𝑆</m:t>
                            </m:r>
                          </m:e>
                        </m:bar>
                        <m:r>
                          <a:rPr lang="en-US" sz="2800"/>
                          <m:t>.</m:t>
                        </m:r>
                        <m:r>
                          <m:rPr>
                            <m:sty m:val="p"/>
                          </m:rPr>
                          <a:rPr lang="en-US" sz="2800"/>
                          <m:t>ABCD</m:t>
                        </m:r>
                      </m:e>
                    </m:ba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thang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ABCD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∥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=</m:t>
                    </m:r>
                    <m:r>
                      <a:rPr lang="en-US" sz="2800"/>
                      <m:t>2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F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SA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SD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)⫫(</m:t>
                    </m:r>
                    <m:r>
                      <m:rPr>
                        <m:sty m:val="p"/>
                      </m:rPr>
                      <a:rPr lang="en-US" sz="2800"/>
                      <m:t>SCD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CI</m:t>
                    </m:r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SBC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SAD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FI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này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SBF</m:t>
                    </m:r>
                    <m:r>
                      <a:rPr lang="en-US" sz="2800"/>
                      <m:t>)⊩(</m:t>
                    </m:r>
                    <m:r>
                      <m:rPr>
                        <m:sty m:val="p"/>
                      </m:rPr>
                      <a:rPr lang="en-US" sz="2800"/>
                      <m:t>KCD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endParaRPr lang="en-US" sz="26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blipFill>
                <a:blip r:embed="rId2"/>
                <a:stretch>
                  <a:fillRect l="-986" t="-6461" r="-986" b="-61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a) Ta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c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ó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: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EF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ID (EF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l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đườ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ng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trung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b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nh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c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a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tam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gi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c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SAD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).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BF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CD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BC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∥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FD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BC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FD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Suy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ra (EFB)</a:t>
                </a:r>
                <a:r>
                  <a:rPr lang="en-US" sz="28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»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(SCD) 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M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𝐶𝐼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⊂(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𝑆𝐶𝐷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ê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CI</a:t>
                </a:r>
                <a:r>
                  <a:rPr lang="en-US" sz="2800" dirty="0">
                    <a:latin typeface="Mangal" panose="00000400000000000000" pitchFamily="2"/>
                    <a:ea typeface="Calibri" panose="020F0502020204030204" pitchFamily="34" charset="0"/>
                  </a:rPr>
                  <a:t>॥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(EFB) .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blipFill>
                <a:blip r:embed="rId4"/>
                <a:stretch>
                  <a:fillRect l="-874" t="-223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50EBFF04-AFE2-46CA-9C41-7006DD2F5DA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210" y="3057903"/>
            <a:ext cx="3298950" cy="32717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i="1"/>
                        </m:ctrlPr>
                      </m:barPr>
                      <m:e>
                        <m:bar>
                          <m:barPr>
                            <m:ctrlPr>
                              <a:rPr lang="en-US" sz="2800" i="1"/>
                            </m:ctrlPr>
                          </m:barPr>
                          <m:e>
                            <m:r>
                              <a:rPr lang="en-US" sz="2800" i="1"/>
                              <m:t>𝑆</m:t>
                            </m:r>
                          </m:e>
                        </m:bar>
                        <m:r>
                          <a:rPr lang="en-US" sz="2800"/>
                          <m:t>.</m:t>
                        </m:r>
                        <m:r>
                          <m:rPr>
                            <m:sty m:val="p"/>
                          </m:rPr>
                          <a:rPr lang="en-US" sz="2800"/>
                          <m:t>ABCD</m:t>
                        </m:r>
                      </m:e>
                    </m:ba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thang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ABCD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∥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=</m:t>
                    </m:r>
                    <m:r>
                      <a:rPr lang="en-US" sz="2800"/>
                      <m:t>2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F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SA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SD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)⫫(</m:t>
                    </m:r>
                    <m:r>
                      <m:rPr>
                        <m:sty m:val="p"/>
                      </m:rPr>
                      <a:rPr lang="en-US" sz="2800"/>
                      <m:t>SCD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CI</m:t>
                    </m:r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SBC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SAD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FI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này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SBF</m:t>
                    </m:r>
                    <m:r>
                      <a:rPr lang="en-US" sz="2800"/>
                      <m:t>)⊩(</m:t>
                    </m:r>
                    <m:r>
                      <m:rPr>
                        <m:sty m:val="p"/>
                      </m:rPr>
                      <a:rPr lang="en-US" sz="2800"/>
                      <m:t>KCD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endParaRPr lang="en-US" sz="26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blipFill>
                <a:blip r:embed="rId2"/>
                <a:stretch>
                  <a:fillRect l="-986" t="-6461" r="-986" b="-61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b)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∥</m:t>
                    </m:r>
                    <m:r>
                      <a:rPr lang="en-US" sz="2800" i="1"/>
                      <m:t>𝐴𝐷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⊂(</m:t>
                    </m:r>
                    <m:r>
                      <a:rPr lang="en-US" sz="2800" i="1"/>
                      <m:t>𝑆𝐵𝐶</m:t>
                    </m:r>
                    <m:r>
                      <a:rPr lang="en-US" sz="2800"/>
                      <m:t>),</m:t>
                    </m:r>
                    <m:r>
                      <a:rPr lang="en-US" sz="2800" i="1"/>
                      <m:t>𝐴𝐷</m:t>
                    </m:r>
                    <m:r>
                      <a:rPr lang="en-US" sz="2800"/>
                      <m:t>⊂(</m:t>
                    </m:r>
                    <m:r>
                      <a:rPr lang="en-US" sz="2800" i="1"/>
                      <m:t>𝑆𝐴𝐷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/>
                      <m:t>𝑆</m:t>
                    </m:r>
                    <m:r>
                      <a:rPr lang="en-US" sz="2800"/>
                      <m:t>∈(</m:t>
                    </m:r>
                    <m:r>
                      <a:rPr lang="en-US" sz="2800" i="1"/>
                      <m:t>𝑆𝐵𝐶</m:t>
                    </m:r>
                    <m:r>
                      <a:rPr lang="en-US" sz="2800"/>
                      <m:t>)∩(</m:t>
                    </m:r>
                    <m:r>
                      <a:rPr lang="en-US" sz="2800" i="1"/>
                      <m:t>𝑆𝐴𝐷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/>
                      <m:t>⇒(</m:t>
                    </m:r>
                    <m:r>
                      <a:rPr lang="en-US" sz="2800" i="1"/>
                      <m:t>𝑆𝐵𝐶</m:t>
                    </m:r>
                    <m:r>
                      <a:rPr lang="en-US" sz="2800"/>
                      <m:t>)∩(</m:t>
                    </m:r>
                    <m:r>
                      <a:rPr lang="en-US" sz="2800" i="1"/>
                      <m:t>𝑆𝐴𝐷</m:t>
                    </m:r>
                    <m:r>
                      <a:rPr lang="en-US" sz="2800"/>
                      <m:t>)=</m:t>
                    </m:r>
                    <m:r>
                      <a:rPr lang="en-US" sz="2800" i="1"/>
                      <m:t>𝑆𝑥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𝑆𝑥</m:t>
                    </m:r>
                    <m:r>
                      <a:rPr lang="en-US" sz="2800"/>
                      <m:t>∥</m:t>
                    </m:r>
                    <m:r>
                      <a:rPr lang="en-US" sz="2800" i="1"/>
                      <m:t>𝐴𝐷</m:t>
                    </m:r>
                    <m:r>
                      <a:rPr lang="en-US" sz="2800"/>
                      <m:t>∥</m:t>
                    </m:r>
                    <m:r>
                      <a:rPr lang="en-US" sz="2800" i="1"/>
                      <m:t>𝐵𝐶</m:t>
                    </m:r>
                  </m:oMath>
                </a14:m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blipFill>
                <a:blip r:embed="rId4"/>
                <a:stretch>
                  <a:fillRect l="-874" t="-223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092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chóp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i="1"/>
                        </m:ctrlPr>
                      </m:barPr>
                      <m:e>
                        <m:bar>
                          <m:barPr>
                            <m:ctrlPr>
                              <a:rPr lang="en-US" sz="2800" i="1"/>
                            </m:ctrlPr>
                          </m:barPr>
                          <m:e>
                            <m:r>
                              <a:rPr lang="en-US" sz="2800" i="1"/>
                              <m:t>𝑆</m:t>
                            </m:r>
                          </m:e>
                        </m:bar>
                        <m:r>
                          <a:rPr lang="en-US" sz="2800"/>
                          <m:t>.</m:t>
                        </m:r>
                        <m:r>
                          <m:rPr>
                            <m:sty m:val="p"/>
                          </m:rPr>
                          <a:rPr lang="en-US" sz="2800"/>
                          <m:t>ABCD</m:t>
                        </m:r>
                      </m:e>
                    </m:ba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đáy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thang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ABCD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∥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=</m:t>
                    </m:r>
                    <m:r>
                      <a:rPr lang="en-US" sz="2800"/>
                      <m:t>2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F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cạnh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SA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SD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)⫫(</m:t>
                    </m:r>
                    <m:r>
                      <m:rPr>
                        <m:sty m:val="p"/>
                      </m:rPr>
                      <a:rPr lang="en-US" sz="2800"/>
                      <m:t>SCD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CI</m:t>
                    </m:r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EFB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SBC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SAD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Tìm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K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FI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này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SBF</m:t>
                    </m:r>
                    <m:r>
                      <a:rPr lang="en-US" sz="2800"/>
                      <m:t>)⊩(</m:t>
                    </m:r>
                    <m:r>
                      <m:rPr>
                        <m:sty m:val="p"/>
                      </m:rPr>
                      <a:rPr lang="en-US" sz="2800"/>
                      <m:t>KCD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endParaRPr lang="en-US" sz="2600" dirty="0"/>
              </a:p>
              <a:p>
                <a:pPr algn="just"/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1" y="804787"/>
                <a:ext cx="11735861" cy="2156777"/>
              </a:xfrm>
              <a:prstGeom prst="rect">
                <a:avLst/>
              </a:prstGeom>
              <a:blipFill>
                <a:blip r:embed="rId2"/>
                <a:stretch>
                  <a:fillRect l="-986" t="-6461" r="-986" b="-618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sz="2800" i="1"/>
                        </m:ctrlPr>
                      </m:barPr>
                      <m:e>
                        <m:bar>
                          <m:barPr>
                            <m:ctrlPr>
                              <a:rPr lang="en-US" sz="2800" i="1"/>
                            </m:ctrlPr>
                          </m:barPr>
                          <m:e>
                            <m:r>
                              <a:rPr lang="en-US" sz="2800" i="1"/>
                              <m:t>𝑚𝑝</m:t>
                            </m:r>
                          </m:e>
                        </m:bar>
                      </m:e>
                    </m:bar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SAD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FI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Sx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K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i="1"/>
                      <m:t>𝑆𝐾</m:t>
                    </m:r>
                    <m:r>
                      <a:rPr lang="en-US" sz="2800"/>
                      <m:t>∥</m:t>
                    </m:r>
                    <m:r>
                      <a:rPr lang="en-US" sz="2800" i="1"/>
                      <m:t>𝐹𝐷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𝐼𝑆</m:t>
                    </m:r>
                    <m:r>
                      <a:rPr lang="en-US" sz="2800"/>
                      <m:t>=</m:t>
                    </m:r>
                    <m:r>
                      <a:rPr lang="en-US" sz="2800" i="1"/>
                      <m:t>𝐼𝐷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IK =IF.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Vậy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SKDF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,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SF</m:t>
                    </m:r>
                    <m:r>
                      <a:rPr lang="en-US" sz="2800"/>
                      <m:t>∥</m:t>
                    </m:r>
                    <m:r>
                      <m:rPr>
                        <m:sty m:val="p"/>
                      </m:rPr>
                      <a:rPr lang="en-US" sz="2800"/>
                      <m:t>KD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BF</m:t>
                    </m:r>
                    <m:r>
                      <a:rPr lang="en-US" sz="2800"/>
                      <m:t>∥</m:t>
                    </m:r>
                    <m:r>
                      <m:rPr>
                        <m:sty m:val="p"/>
                      </m:rPr>
                      <a:rPr lang="en-US" sz="2800"/>
                      <m:t>CD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SBF</m:t>
                    </m:r>
                    <m:r>
                      <a:rPr lang="en-US" sz="2800"/>
                      <m:t>)⊩(</m:t>
                    </m:r>
                    <m:r>
                      <m:rPr>
                        <m:sty m:val="p"/>
                      </m:rPr>
                      <a:rPr lang="en-US" sz="2800"/>
                      <m:t>KCD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0" y="3057904"/>
                <a:ext cx="11837159" cy="3545446"/>
              </a:xfrm>
              <a:prstGeom prst="rect">
                <a:avLst/>
              </a:prstGeom>
              <a:blipFill>
                <a:blip r:embed="rId4"/>
                <a:stretch>
                  <a:fillRect l="-874" t="-223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606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476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6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</vt:lpstr>
      <vt:lpstr>Georgia Pro Cond Black</vt:lpstr>
      <vt:lpstr>Mangal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147</cp:revision>
  <cp:lastPrinted>2023-04-28T05:43:14Z</cp:lastPrinted>
  <dcterms:created xsi:type="dcterms:W3CDTF">2023-03-24T14:43:27Z</dcterms:created>
  <dcterms:modified xsi:type="dcterms:W3CDTF">2023-08-03T05:10:04Z</dcterms:modified>
</cp:coreProperties>
</file>