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3" r:id="rId4"/>
    <p:sldId id="272" r:id="rId5"/>
    <p:sldId id="274" r:id="rId6"/>
    <p:sldId id="275" r:id="rId7"/>
    <p:sldId id="276" r:id="rId8"/>
    <p:sldId id="278" r:id="rId9"/>
    <p:sldId id="277" r:id="rId10"/>
    <p:sldId id="279" r:id="rId11"/>
    <p:sldId id="280" r:id="rId12"/>
    <p:sldId id="282" r:id="rId13"/>
    <p:sldId id="281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  <p:cmAuthor id="2" name="KCOM" initials="K" lastIdx="0" clrIdx="1">
    <p:extLst>
      <p:ext uri="{19B8F6BF-5375-455C-9EA6-DF929625EA0E}">
        <p15:presenceInfo xmlns:p15="http://schemas.microsoft.com/office/powerpoint/2012/main" userId="K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endParaRPr lang="en-US" dirty="0"/>
              </a:p>
              <a:p>
                <a:r>
                  <a:rPr lang="en-US" sz="2800" dirty="0"/>
                  <a:t> </a:t>
                </a:r>
                <a:r>
                  <a:rPr lang="en-US" sz="2800" dirty="0" err="1"/>
                  <a:t>Từ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800" dirty="0"/>
                  <a:t>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2800" dirty="0"/>
                  <a:t>.</a:t>
                </a:r>
              </a:p>
              <a:p>
                <a:r>
                  <a:rPr lang="en-US" sz="2800" dirty="0" err="1"/>
                  <a:t>Khi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li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/>
                  <a:t>.</a:t>
                </a:r>
              </a:p>
              <a:p>
                <a:pPr marL="0" indent="0">
                  <a:buNone/>
                </a:pPr>
                <a:r>
                  <a:rPr lang="en-US" sz="2800" dirty="0"/>
                  <a:t> 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r>
                  <a:rPr lang="en-US" sz="2800" dirty="0"/>
                  <a:t> 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84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2320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•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thì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⋅0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0=0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thì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119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228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nor/>
                      </m:rPr>
                      <a:rPr lang="en-US" sz="2800"/>
                      <m:t>th</m:t>
                    </m:r>
                    <m:r>
                      <m:rPr>
                        <m:nor/>
                      </m:rPr>
                      <a:rPr lang="en-US" sz="2800"/>
                      <m:t>ì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nor/>
                      </m:rPr>
                      <a:rPr lang="en-US" sz="2800"/>
                      <m:t>th</m:t>
                    </m:r>
                    <m:r>
                      <m:rPr>
                        <m:nor/>
                      </m:rPr>
                      <a:rPr lang="en-US" sz="2800"/>
                      <m:t>ì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3;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nor/>
                      </m:rPr>
                      <a:rPr lang="en-US" sz="2800"/>
                      <m:t>th</m:t>
                    </m:r>
                    <m:r>
                      <m:rPr>
                        <m:nor/>
                      </m:rPr>
                      <a:rPr lang="en-US" sz="2800"/>
                      <m:t>ì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=0.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t="-2262" b="-22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8118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r>
                  <a:rPr lang="en-US" sz="2400" dirty="0" err="1"/>
                  <a:t>Vẽ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đồ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thị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biểu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diễn</a:t>
                </a:r>
                <a:r>
                  <a:rPr lang="en-US" sz="2400" dirty="0"/>
                  <a:t> li </a:t>
                </a:r>
                <a:r>
                  <a:rPr lang="en-US" sz="2400" dirty="0" err="1"/>
                  <a:t>độ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của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dao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động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điều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hoà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4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trên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đoạn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0;2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en-US" sz="2400" dirty="0"/>
              </a:p>
              <a:p>
                <a:r>
                  <a:rPr lang="en-US" sz="2400" dirty="0" err="1"/>
                  <a:t>Xét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hàm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ố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4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có</a:t>
                </a:r>
                <a:r>
                  <a:rPr lang="en-US" sz="2400" dirty="0"/>
                  <a:t> chu </a:t>
                </a:r>
                <a:r>
                  <a:rPr lang="en-US" sz="2400" dirty="0" err="1"/>
                  <a:t>kì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400" dirty="0"/>
                  <a:t>.</a:t>
                </a:r>
              </a:p>
              <a:p>
                <a:r>
                  <a:rPr lang="en-US" sz="2400" dirty="0"/>
                  <a:t>Ta </a:t>
                </a:r>
                <a:r>
                  <a:rPr lang="en-US" sz="2400" dirty="0" err="1"/>
                  <a:t>vẽ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đồ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thị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hàm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số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4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trên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đoạn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[0;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theo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bảng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sau</a:t>
                </a:r>
                <a:r>
                  <a:rPr lang="en-US" sz="2400" dirty="0"/>
                  <a:t>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59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223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0" y="4177778"/>
            <a:ext cx="12192000" cy="268022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200"/>
              </a:spcBef>
              <a:buBlip>
                <a:blip r:embed="rId3"/>
              </a:buBlip>
            </a:pP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: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endParaRPr lang="en-US" sz="2800" dirty="0"/>
          </a:p>
          <a:p>
            <a:pPr marL="0" marR="0" indent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1F3763"/>
                </a:solidFill>
                <a:latin typeface="Aarial"/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Aarial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5E111342-2663-48CF-87D0-43E2E239F3B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1002230"/>
                  </p:ext>
                </p:extLst>
              </p:nvPr>
            </p:nvGraphicFramePr>
            <p:xfrm>
              <a:off x="1910688" y="4247201"/>
              <a:ext cx="10167579" cy="2033516"/>
            </p:xfrm>
            <a:graphic>
              <a:graphicData uri="http://schemas.openxmlformats.org/drawingml/2006/table">
                <a:tbl>
                  <a:tblPr/>
                  <a:tblGrid>
                    <a:gridCol w="1723489">
                      <a:extLst>
                        <a:ext uri="{9D8B030D-6E8A-4147-A177-3AD203B41FA5}">
                          <a16:colId xmlns:a16="http://schemas.microsoft.com/office/drawing/2014/main" val="3601790602"/>
                        </a:ext>
                      </a:extLst>
                    </a:gridCol>
                    <a:gridCol w="1723489">
                      <a:extLst>
                        <a:ext uri="{9D8B030D-6E8A-4147-A177-3AD203B41FA5}">
                          <a16:colId xmlns:a16="http://schemas.microsoft.com/office/drawing/2014/main" val="3535218515"/>
                        </a:ext>
                      </a:extLst>
                    </a:gridCol>
                    <a:gridCol w="1723489">
                      <a:extLst>
                        <a:ext uri="{9D8B030D-6E8A-4147-A177-3AD203B41FA5}">
                          <a16:colId xmlns:a16="http://schemas.microsoft.com/office/drawing/2014/main" val="1109461895"/>
                        </a:ext>
                      </a:extLst>
                    </a:gridCol>
                    <a:gridCol w="1723489">
                      <a:extLst>
                        <a:ext uri="{9D8B030D-6E8A-4147-A177-3AD203B41FA5}">
                          <a16:colId xmlns:a16="http://schemas.microsoft.com/office/drawing/2014/main" val="2959394562"/>
                        </a:ext>
                      </a:extLst>
                    </a:gridCol>
                    <a:gridCol w="1723489">
                      <a:extLst>
                        <a:ext uri="{9D8B030D-6E8A-4147-A177-3AD203B41FA5}">
                          <a16:colId xmlns:a16="http://schemas.microsoft.com/office/drawing/2014/main" val="611988446"/>
                        </a:ext>
                      </a:extLst>
                    </a:gridCol>
                    <a:gridCol w="1550134">
                      <a:extLst>
                        <a:ext uri="{9D8B030D-6E8A-4147-A177-3AD203B41FA5}">
                          <a16:colId xmlns:a16="http://schemas.microsoft.com/office/drawing/2014/main" val="1443292788"/>
                        </a:ext>
                      </a:extLst>
                    </a:gridCol>
                  </a:tblGrid>
                  <a:tr h="9551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t</m:t>
                                </m:r>
                              </m:oMath>
                            </m:oMathPara>
                          </a14:m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 dirty="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T</m:t>
                                    </m:r>
                                  </m:num>
                                  <m:den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T</m:t>
                                    </m:r>
                                  </m:num>
                                  <m:den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3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>
                                        <a:effectLst/>
                                        <a:latin typeface="Chu Van An" panose="020206030504050203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T</m:t>
                                    </m:r>
                                  </m:num>
                                  <m:den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T</m:t>
                                </m:r>
                              </m:oMath>
                            </m:oMathPara>
                          </a14:m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47857283"/>
                      </a:ext>
                    </a:extLst>
                  </a:tr>
                  <a:tr h="107837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=3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sin</m:t>
                                </m:r>
                                <m: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⁡</m:t>
                                </m:r>
                                <m:d>
                                  <m:d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hu Van 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hu Van An" panose="020206030504050203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hu Van An" panose="020206030504050203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6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hu Van An" panose="02020603050405020304" pitchFamily="18" charset="0"/>
                                          </a:rPr>
                                          <m:t>T</m:t>
                                        </m:r>
                                      </m:den>
                                    </m:f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⋅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t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 dirty="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 dirty="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-3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 dirty="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435967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5E111342-2663-48CF-87D0-43E2E239F3B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1002230"/>
                  </p:ext>
                </p:extLst>
              </p:nvPr>
            </p:nvGraphicFramePr>
            <p:xfrm>
              <a:off x="1910688" y="4247201"/>
              <a:ext cx="10167579" cy="2033516"/>
            </p:xfrm>
            <a:graphic>
              <a:graphicData uri="http://schemas.openxmlformats.org/drawingml/2006/table">
                <a:tbl>
                  <a:tblPr/>
                  <a:tblGrid>
                    <a:gridCol w="1723489">
                      <a:extLst>
                        <a:ext uri="{9D8B030D-6E8A-4147-A177-3AD203B41FA5}">
                          <a16:colId xmlns:a16="http://schemas.microsoft.com/office/drawing/2014/main" val="3601790602"/>
                        </a:ext>
                      </a:extLst>
                    </a:gridCol>
                    <a:gridCol w="1723489">
                      <a:extLst>
                        <a:ext uri="{9D8B030D-6E8A-4147-A177-3AD203B41FA5}">
                          <a16:colId xmlns:a16="http://schemas.microsoft.com/office/drawing/2014/main" val="3535218515"/>
                        </a:ext>
                      </a:extLst>
                    </a:gridCol>
                    <a:gridCol w="1723489">
                      <a:extLst>
                        <a:ext uri="{9D8B030D-6E8A-4147-A177-3AD203B41FA5}">
                          <a16:colId xmlns:a16="http://schemas.microsoft.com/office/drawing/2014/main" val="1109461895"/>
                        </a:ext>
                      </a:extLst>
                    </a:gridCol>
                    <a:gridCol w="1723489">
                      <a:extLst>
                        <a:ext uri="{9D8B030D-6E8A-4147-A177-3AD203B41FA5}">
                          <a16:colId xmlns:a16="http://schemas.microsoft.com/office/drawing/2014/main" val="2959394562"/>
                        </a:ext>
                      </a:extLst>
                    </a:gridCol>
                    <a:gridCol w="1723489">
                      <a:extLst>
                        <a:ext uri="{9D8B030D-6E8A-4147-A177-3AD203B41FA5}">
                          <a16:colId xmlns:a16="http://schemas.microsoft.com/office/drawing/2014/main" val="611988446"/>
                        </a:ext>
                      </a:extLst>
                    </a:gridCol>
                    <a:gridCol w="1550134">
                      <a:extLst>
                        <a:ext uri="{9D8B030D-6E8A-4147-A177-3AD203B41FA5}">
                          <a16:colId xmlns:a16="http://schemas.microsoft.com/office/drawing/2014/main" val="1443292788"/>
                        </a:ext>
                      </a:extLst>
                    </a:gridCol>
                  </a:tblGrid>
                  <a:tr h="9551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53" t="-637" r="-490459" b="-114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 dirty="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353" t="-637" r="-290459" b="-114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353" t="-637" r="-190459" b="-114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353" t="-637" r="-90459" b="-114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57480" t="-637" r="-787" b="-1146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7857283"/>
                      </a:ext>
                    </a:extLst>
                  </a:tr>
                  <a:tr h="10783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53" t="-88764" r="-490459" b="-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 dirty="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-3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 dirty="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4359674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15492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r>
                  <a:rPr lang="en-US" sz="2800" dirty="0" err="1"/>
                  <a:t>Bằng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dịch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chuyển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trục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hoành</a:t>
                </a:r>
                <a:r>
                  <a:rPr lang="en-US" sz="2800" dirty="0"/>
                  <a:t> sang </a:t>
                </a:r>
                <a:r>
                  <a:rPr lang="en-US" sz="2800" dirty="0" err="1"/>
                  <a:t>phải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theo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dài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800" dirty="0"/>
                  <a:t>, </a:t>
                </a:r>
              </a:p>
              <a:p>
                <a:r>
                  <a:rPr lang="en-US" sz="2800" dirty="0"/>
                  <a:t>ta </a:t>
                </a:r>
                <a:r>
                  <a:rPr lang="en-US" sz="2800" dirty="0" err="1"/>
                  <a:t>sẽ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84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2851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r>
                  <a:rPr lang="en-US" sz="2800" dirty="0" err="1"/>
                  <a:t>Từ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ta </a:t>
                </a:r>
                <a:r>
                  <a:rPr lang="en-US" sz="2800" dirty="0" err="1"/>
                  <a:t>vẽ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biểu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diễn</a:t>
                </a:r>
                <a:r>
                  <a:rPr lang="en-US" sz="2800" dirty="0"/>
                  <a:t> li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động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điều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hoà</a:t>
                </a:r>
                <a:r>
                  <a:rPr lang="en-US" sz="2800" dirty="0"/>
                  <a:t> </a:t>
                </a:r>
                <a:endParaRPr lang="en-US" sz="2800" i="1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[0;2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như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: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94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Bài 6 trang 31 Toán 11 Tập 1 | Cánh diều Giải Toán 11">
            <a:extLst>
              <a:ext uri="{FF2B5EF4-FFF2-40B4-BE49-F238E27FC236}">
                <a16:creationId xmlns:a16="http://schemas.microsoft.com/office/drawing/2014/main" id="{FC990046-889A-47F0-AB6D-4CCD8A500779}"/>
              </a:ext>
            </a:extLst>
          </p:cNvPr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355" y="4476466"/>
            <a:ext cx="3416489" cy="1778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5603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sz="2800" dirty="0"/>
                  <a:t>c)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/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thay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vào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li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</a:p>
              <a:p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den>
                            </m:f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d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94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6012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cos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sin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=0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nor/>
                      </m:rPr>
                      <a:rPr lang="en-US"/>
                      <m:t>th</m:t>
                    </m:r>
                    <m:r>
                      <m:rPr>
                        <m:nor/>
                      </m:rPr>
                      <a:rPr lang="en-US"/>
                      <m:t>ì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⋅0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0=0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4785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nor/>
                      </m:rPr>
                      <a:rPr lang="en-US" sz="2800"/>
                      <m:t>th</m:t>
                    </m:r>
                    <m:r>
                      <m:rPr>
                        <m:nor/>
                      </m:rPr>
                      <a:rPr lang="en-US" sz="2800"/>
                      <m:t>ì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nor/>
                      </m:rPr>
                      <a:rPr lang="en-US" sz="2800"/>
                      <m:t>th</m:t>
                    </m:r>
                    <m:r>
                      <m:rPr>
                        <m:nor/>
                      </m:rPr>
                      <a:rPr lang="en-US" sz="2800"/>
                      <m:t>ì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884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nor/>
                      </m:rPr>
                      <a:rPr lang="en-US"/>
                      <m:t>th</m:t>
                    </m:r>
                    <m:r>
                      <m:rPr>
                        <m:nor/>
                      </m:rPr>
                      <a:rPr lang="en-US"/>
                      <m:t>ì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nor/>
                      </m:rPr>
                      <a:rPr lang="en-US"/>
                      <m:t>th</m:t>
                    </m:r>
                    <m:r>
                      <m:rPr>
                        <m:nor/>
                      </m:rPr>
                      <a:rPr lang="en-US"/>
                      <m:t>ì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694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a)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thay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vào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li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d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 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r>
                  <a:rPr lang="en-US" sz="2800" dirty="0"/>
                  <a:t> 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84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1656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biểu</a:t>
                </a:r>
                <a:r>
                  <a:rPr lang="en-US" dirty="0"/>
                  <a:t> </a:t>
                </a:r>
                <a:r>
                  <a:rPr lang="en-US" dirty="0" err="1"/>
                  <a:t>diễn</a:t>
                </a:r>
                <a:r>
                  <a:rPr lang="en-US" dirty="0"/>
                  <a:t> li </a:t>
                </a:r>
                <a:r>
                  <a:rPr lang="en-US" dirty="0" err="1"/>
                  <a:t>độ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dao</a:t>
                </a:r>
                <a:r>
                  <a:rPr lang="en-US" dirty="0"/>
                  <a:t> </a:t>
                </a:r>
                <a:r>
                  <a:rPr lang="en-US" dirty="0" err="1"/>
                  <a:t>động</a:t>
                </a:r>
                <a:r>
                  <a:rPr lang="en-US" dirty="0"/>
                  <a:t> </a:t>
                </a:r>
                <a:r>
                  <a:rPr lang="en-US" dirty="0" err="1"/>
                  <a:t>điều</a:t>
                </a:r>
                <a:r>
                  <a:rPr lang="en-US" dirty="0"/>
                  <a:t> </a:t>
                </a:r>
                <a:r>
                  <a:rPr lang="en-US" dirty="0" err="1"/>
                  <a:t>hoà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đoạn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[0;2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109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1888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</a:p>
              <a:p>
                <a:pPr marL="0" indent="0">
                  <a:buNone/>
                </a:pPr>
                <a:r>
                  <a:rPr lang="en-US" sz="2800" dirty="0"/>
                  <a:t>là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đối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xứng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qua </a:t>
                </a:r>
                <a:r>
                  <a:rPr lang="en-US" sz="2800" dirty="0" err="1"/>
                  <a:t>trục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hoành</a:t>
                </a:r>
                <a:r>
                  <a:rPr lang="en-US" sz="2800" dirty="0"/>
                  <a:t>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94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Bài 6 trang 31 Toán 11 Tập 1 | Cánh diều Giải Toán 11">
            <a:extLst>
              <a:ext uri="{FF2B5EF4-FFF2-40B4-BE49-F238E27FC236}">
                <a16:creationId xmlns:a16="http://schemas.microsoft.com/office/drawing/2014/main" id="{78E8DF35-8CDC-4A89-89F7-6F2C4C9F5E92}"/>
              </a:ext>
            </a:extLst>
          </p:cNvPr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725" y="4424623"/>
            <a:ext cx="3727162" cy="1954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5887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𝑡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thì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⁡0=3</m:t>
                    </m:r>
                  </m:oMath>
                </a14:m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;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t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Chu Van 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thì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cs typeface="Chu Van 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Chu Van 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Chu Van 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Chu Van 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;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t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Chu Van 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thì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cs typeface="Chu Van 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Chu Van 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Chu Van 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3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 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r>
                  <a:rPr lang="en-US" sz="2800" dirty="0"/>
                  <a:t> 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6698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•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thì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;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thì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sz="2800" dirty="0"/>
                  <a:t> 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r>
                  <a:rPr lang="en-US" sz="2800" dirty="0"/>
                  <a:t> 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119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9580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r>
                  <a:rPr lang="en-US" sz="2800" dirty="0" err="1"/>
                  <a:t>Vẽ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biểu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diễn</a:t>
                </a:r>
                <a:r>
                  <a:rPr lang="en-US" sz="2800" dirty="0"/>
                  <a:t> li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động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điều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hoà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[0;2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Xét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chu </a:t>
                </a:r>
                <a:r>
                  <a:rPr lang="en-US" sz="2800" dirty="0" err="1"/>
                  <a:t>kì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r>
                  <a:rPr lang="en-US" sz="2800" dirty="0"/>
                  <a:t>Ta </a:t>
                </a:r>
                <a:r>
                  <a:rPr lang="en-US" sz="2800" dirty="0" err="1"/>
                  <a:t>vẽ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[0;</m:t>
                    </m:r>
                  </m:oMath>
                </a14:m>
                <a:r>
                  <a:rPr lang="en-US" sz="2800" dirty="0"/>
                  <a:t> T] </a:t>
                </a:r>
                <a:r>
                  <a:rPr lang="en-US" sz="2800" dirty="0" err="1"/>
                  <a:t>theo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bảng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2800" dirty="0"/>
                  <a:t> 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r>
                  <a:rPr lang="en-US" sz="2800" dirty="0"/>
                  <a:t> 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84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5343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0" y="4177778"/>
            <a:ext cx="12192000" cy="268022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200"/>
              </a:spcBef>
              <a:buBlip>
                <a:blip r:embed="rId3"/>
              </a:buBlip>
            </a:pP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: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/>
              <a:t> </a:t>
            </a:r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endParaRPr lang="en-US" sz="2800" dirty="0"/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en-US" sz="2800" dirty="0"/>
              <a:t> </a:t>
            </a:r>
          </a:p>
          <a:p>
            <a:pPr marL="0" marR="0" indent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1F3763"/>
                </a:solidFill>
                <a:latin typeface="Aarial"/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Aarial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02FE0DD0-A01F-4308-8AD1-6B6F270352F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6189151"/>
                  </p:ext>
                </p:extLst>
              </p:nvPr>
            </p:nvGraphicFramePr>
            <p:xfrm>
              <a:off x="2019869" y="4247201"/>
              <a:ext cx="10003812" cy="140779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67302">
                      <a:extLst>
                        <a:ext uri="{9D8B030D-6E8A-4147-A177-3AD203B41FA5}">
                          <a16:colId xmlns:a16="http://schemas.microsoft.com/office/drawing/2014/main" val="473212630"/>
                        </a:ext>
                      </a:extLst>
                    </a:gridCol>
                    <a:gridCol w="1667302">
                      <a:extLst>
                        <a:ext uri="{9D8B030D-6E8A-4147-A177-3AD203B41FA5}">
                          <a16:colId xmlns:a16="http://schemas.microsoft.com/office/drawing/2014/main" val="169347316"/>
                        </a:ext>
                      </a:extLst>
                    </a:gridCol>
                    <a:gridCol w="1667302">
                      <a:extLst>
                        <a:ext uri="{9D8B030D-6E8A-4147-A177-3AD203B41FA5}">
                          <a16:colId xmlns:a16="http://schemas.microsoft.com/office/drawing/2014/main" val="2359691006"/>
                        </a:ext>
                      </a:extLst>
                    </a:gridCol>
                    <a:gridCol w="1667302">
                      <a:extLst>
                        <a:ext uri="{9D8B030D-6E8A-4147-A177-3AD203B41FA5}">
                          <a16:colId xmlns:a16="http://schemas.microsoft.com/office/drawing/2014/main" val="898249814"/>
                        </a:ext>
                      </a:extLst>
                    </a:gridCol>
                    <a:gridCol w="1667302">
                      <a:extLst>
                        <a:ext uri="{9D8B030D-6E8A-4147-A177-3AD203B41FA5}">
                          <a16:colId xmlns:a16="http://schemas.microsoft.com/office/drawing/2014/main" val="2282856278"/>
                        </a:ext>
                      </a:extLst>
                    </a:gridCol>
                    <a:gridCol w="1667302">
                      <a:extLst>
                        <a:ext uri="{9D8B030D-6E8A-4147-A177-3AD203B41FA5}">
                          <a16:colId xmlns:a16="http://schemas.microsoft.com/office/drawing/2014/main" val="4132307363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t</m:t>
                                </m:r>
                              </m:oMath>
                            </m:oMathPara>
                          </a14:m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T</m:t>
                                    </m:r>
                                  </m:num>
                                  <m:den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T</m:t>
                                    </m:r>
                                  </m:num>
                                  <m:den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3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>
                                        <a:effectLst/>
                                        <a:latin typeface="Chu Van An" panose="020206030504050203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T</m:t>
                                    </m:r>
                                  </m:num>
                                  <m:den>
                                    <m:r>
                                      <a:rPr lang="en-US" sz="16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T</m:t>
                                </m:r>
                              </m:oMath>
                            </m:oMathPara>
                          </a14:m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1666241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=3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cos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⁡</m:t>
                                </m:r>
                                <m:d>
                                  <m:dPr>
                                    <m:ctrlP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hu Van 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4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hu Van An" panose="020206030504050203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sz="1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hu Van An" panose="020206030504050203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4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hu Van An" panose="02020603050405020304" pitchFamily="18" charset="0"/>
                                          </a:rPr>
                                          <m:t>T</m:t>
                                        </m:r>
                                      </m:den>
                                    </m:f>
                                    <m:r>
                                      <a:rPr lang="en-US" sz="14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⋅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4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hu Van An" panose="02020603050405020304" pitchFamily="18" charset="0"/>
                                      </a:rPr>
                                      <m:t>t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-3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 dirty="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697982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02FE0DD0-A01F-4308-8AD1-6B6F270352F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6189151"/>
                  </p:ext>
                </p:extLst>
              </p:nvPr>
            </p:nvGraphicFramePr>
            <p:xfrm>
              <a:off x="2019869" y="4247201"/>
              <a:ext cx="10003812" cy="140779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67302">
                      <a:extLst>
                        <a:ext uri="{9D8B030D-6E8A-4147-A177-3AD203B41FA5}">
                          <a16:colId xmlns:a16="http://schemas.microsoft.com/office/drawing/2014/main" val="473212630"/>
                        </a:ext>
                      </a:extLst>
                    </a:gridCol>
                    <a:gridCol w="1667302">
                      <a:extLst>
                        <a:ext uri="{9D8B030D-6E8A-4147-A177-3AD203B41FA5}">
                          <a16:colId xmlns:a16="http://schemas.microsoft.com/office/drawing/2014/main" val="169347316"/>
                        </a:ext>
                      </a:extLst>
                    </a:gridCol>
                    <a:gridCol w="1667302">
                      <a:extLst>
                        <a:ext uri="{9D8B030D-6E8A-4147-A177-3AD203B41FA5}">
                          <a16:colId xmlns:a16="http://schemas.microsoft.com/office/drawing/2014/main" val="2359691006"/>
                        </a:ext>
                      </a:extLst>
                    </a:gridCol>
                    <a:gridCol w="1667302">
                      <a:extLst>
                        <a:ext uri="{9D8B030D-6E8A-4147-A177-3AD203B41FA5}">
                          <a16:colId xmlns:a16="http://schemas.microsoft.com/office/drawing/2014/main" val="898249814"/>
                        </a:ext>
                      </a:extLst>
                    </a:gridCol>
                    <a:gridCol w="1667302">
                      <a:extLst>
                        <a:ext uri="{9D8B030D-6E8A-4147-A177-3AD203B41FA5}">
                          <a16:colId xmlns:a16="http://schemas.microsoft.com/office/drawing/2014/main" val="2282856278"/>
                        </a:ext>
                      </a:extLst>
                    </a:gridCol>
                    <a:gridCol w="1667302">
                      <a:extLst>
                        <a:ext uri="{9D8B030D-6E8A-4147-A177-3AD203B41FA5}">
                          <a16:colId xmlns:a16="http://schemas.microsoft.com/office/drawing/2014/main" val="4132307363"/>
                        </a:ext>
                      </a:extLst>
                    </a:gridCol>
                  </a:tblGrid>
                  <a:tr h="6917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65" t="-877" r="-500000" b="-1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000" t="-877" r="-300365" b="-1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000" t="-877" r="-200365" b="-1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1465" t="-877" r="-101099" b="-1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99635" t="-877" r="-730" b="-1052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16662412"/>
                      </a:ext>
                    </a:extLst>
                  </a:tr>
                  <a:tr h="7160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65" t="-97458" r="-500000" b="-16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-3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600" dirty="0">
                              <a:effectLst/>
                              <a:latin typeface="Chu Van 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6979822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49915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sz="2800" dirty="0" err="1"/>
                  <a:t>Bằng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dịch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chuyển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trục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hoành</a:t>
                </a:r>
                <a:r>
                  <a:rPr lang="en-US" sz="2800" dirty="0"/>
                  <a:t> sang </a:t>
                </a:r>
                <a:r>
                  <a:rPr lang="en-US" sz="2800" dirty="0" err="1"/>
                  <a:t>phải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theo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dài</a:t>
                </a:r>
                <a:r>
                  <a:rPr lang="en-US" sz="2800" dirty="0"/>
                  <a:t> T, ta </a:t>
                </a:r>
                <a:r>
                  <a:rPr lang="en-US" sz="2800" dirty="0" err="1"/>
                  <a:t>sẽ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r>
                  <a:rPr lang="en-US" sz="2800" dirty="0"/>
                  <a:t> 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94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8743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 </a:t>
                </a:r>
                <a:r>
                  <a:rPr lang="en-US" dirty="0" err="1"/>
                  <a:t>Từ</a:t>
                </a:r>
                <a:r>
                  <a:rPr lang="en-US" dirty="0"/>
                  <a:t> </a:t>
                </a:r>
                <a:r>
                  <a:rPr lang="en-US" dirty="0" err="1"/>
                  <a:t>đó</a:t>
                </a:r>
                <a:r>
                  <a:rPr lang="en-US" dirty="0"/>
                  <a:t> ta </a:t>
                </a:r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được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biểu</a:t>
                </a:r>
                <a:r>
                  <a:rPr lang="en-US" dirty="0"/>
                  <a:t> </a:t>
                </a:r>
                <a:r>
                  <a:rPr lang="en-US" dirty="0" err="1"/>
                  <a:t>diễn</a:t>
                </a:r>
                <a:r>
                  <a:rPr lang="en-US" dirty="0"/>
                  <a:t> li </a:t>
                </a:r>
                <a:r>
                  <a:rPr lang="en-US" dirty="0" err="1"/>
                  <a:t>độ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dao</a:t>
                </a:r>
                <a:r>
                  <a:rPr lang="en-US" dirty="0"/>
                  <a:t> </a:t>
                </a:r>
                <a:r>
                  <a:rPr lang="en-US" dirty="0" err="1"/>
                  <a:t>động</a:t>
                </a:r>
                <a:r>
                  <a:rPr lang="en-US" dirty="0"/>
                  <a:t> </a:t>
                </a:r>
                <a:r>
                  <a:rPr lang="en-US" dirty="0" err="1"/>
                  <a:t>điều</a:t>
                </a:r>
                <a:r>
                  <a:rPr lang="en-US" dirty="0"/>
                  <a:t> </a:t>
                </a:r>
                <a:r>
                  <a:rPr lang="en-US" dirty="0" err="1"/>
                  <a:t>hoà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đoạn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[0;2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như</a:t>
                </a:r>
                <a:r>
                  <a:rPr lang="en-US" dirty="0"/>
                  <a:t> </a:t>
                </a:r>
                <a:r>
                  <a:rPr lang="en-US" dirty="0" err="1"/>
                  <a:t>sau</a:t>
                </a:r>
                <a:r>
                  <a:rPr lang="en-US" dirty="0"/>
                  <a:t>: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84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Bài 6 trang 31 Toán 11 Tập 1 | Cánh diều Giải Toán 11">
            <a:extLst>
              <a:ext uri="{FF2B5EF4-FFF2-40B4-BE49-F238E27FC236}">
                <a16:creationId xmlns:a16="http://schemas.microsoft.com/office/drawing/2014/main" id="{608CA3C3-4B2D-46CC-8C0D-12EA219A1729}"/>
              </a:ext>
            </a:extLst>
          </p:cNvPr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053" y="5268037"/>
            <a:ext cx="3501063" cy="1431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698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>
                    <a:solidFill>
                      <a:srgbClr val="000099"/>
                    </a:solidFill>
                  </a:rPr>
                  <a:t>Một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thời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gian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giây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x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được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tính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centimét</a:t>
                </a:r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700" dirty="0">
                    <a:solidFill>
                      <a:srgbClr val="000099"/>
                    </a:solidFill>
                  </a:rPr>
                  <a:t>, chu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kì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.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Xác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định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7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7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7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vẽ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đồ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thị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biểu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diễn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li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dao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động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điều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hoà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trên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đoạn</a:t>
                </a:r>
                <a:r>
                  <a:rPr lang="en-US" sz="2700" dirty="0">
                    <a:solidFill>
                      <a:srgbClr val="000099"/>
                    </a:solidFill>
                  </a:rPr>
                  <a:t> [0; 2T]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2700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2700" dirty="0">
                    <a:solidFill>
                      <a:srgbClr val="000099"/>
                    </a:solidFill>
                  </a:rPr>
                  <a:t>:</a:t>
                </a:r>
                <a:br>
                  <a:rPr lang="en-US" sz="2700" dirty="0">
                    <a:solidFill>
                      <a:srgbClr val="000099"/>
                    </a:solidFill>
                  </a:rPr>
                </a:br>
                <a:r>
                  <a:rPr lang="en-US" sz="2800" dirty="0">
                    <a:solidFill>
                      <a:srgbClr val="000099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;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99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447"/>
                <a:ext cx="12192000" cy="3469331"/>
              </a:xfrm>
              <a:prstGeom prst="rect">
                <a:avLst/>
              </a:prstGeom>
              <a:blipFill>
                <a:blip r:embed="rId2"/>
                <a:stretch>
                  <a:fillRect l="-1049" t="-1226" r="-749" b="-367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</a:p>
              <a:p>
                <a:r>
                  <a:rPr lang="en-US" sz="2800" dirty="0"/>
                  <a:t>b)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800"/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thay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vào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li </a:t>
                </a:r>
                <a:r>
                  <a:rPr lang="en-US" sz="2800" dirty="0" err="1"/>
                  <a:t>độ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</a:p>
              <a:p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latin typeface="Aarial"/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7778"/>
                <a:ext cx="12192000" cy="2680222"/>
              </a:xfrm>
              <a:prstGeom prst="rect">
                <a:avLst/>
              </a:prstGeom>
              <a:blipFill>
                <a:blip r:embed="rId4"/>
                <a:stretch>
                  <a:fillRect l="-849" t="-22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6057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4252</Words>
  <Application>Microsoft Office PowerPoint</Application>
  <PresentationFormat>Widescreen</PresentationFormat>
  <Paragraphs>180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Chu Van An</vt:lpstr>
      <vt:lpstr>Georgia Pro Cond Black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157</cp:revision>
  <cp:lastPrinted>2023-04-28T05:43:14Z</cp:lastPrinted>
  <dcterms:created xsi:type="dcterms:W3CDTF">2023-03-24T14:43:27Z</dcterms:created>
  <dcterms:modified xsi:type="dcterms:W3CDTF">2023-08-03T09:32:21Z</dcterms:modified>
</cp:coreProperties>
</file>