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75" r:id="rId4"/>
    <p:sldId id="272" r:id="rId5"/>
    <p:sldId id="268" r:id="rId6"/>
    <p:sldId id="27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CFFEB"/>
    <a:srgbClr val="3333FF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892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32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01297" y="804787"/>
            <a:ext cx="11989406" cy="2843025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algn="just"/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6</a:t>
            </a:r>
            <a:r>
              <a:rPr lang="vi-VN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Một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vệ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tinh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được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định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vị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tại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vị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trí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i="1" dirty="0">
                <a:solidFill>
                  <a:srgbClr val="000099"/>
                </a:solidFill>
              </a:rPr>
              <a:t>A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trong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không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gian</a:t>
            </a:r>
            <a:r>
              <a:rPr lang="en-US" sz="2800" dirty="0">
                <a:solidFill>
                  <a:srgbClr val="000099"/>
                </a:solidFill>
              </a:rPr>
              <a:t>. </a:t>
            </a:r>
            <a:r>
              <a:rPr lang="en-US" sz="2800" dirty="0" err="1">
                <a:solidFill>
                  <a:srgbClr val="000099"/>
                </a:solidFill>
              </a:rPr>
              <a:t>Từ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vị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trí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i="1" dirty="0">
                <a:solidFill>
                  <a:srgbClr val="000099"/>
                </a:solidFill>
              </a:rPr>
              <a:t>A</a:t>
            </a:r>
            <a:r>
              <a:rPr lang="en-US" sz="2800" dirty="0">
                <a:solidFill>
                  <a:srgbClr val="000099"/>
                </a:solidFill>
              </a:rPr>
              <a:t>, </a:t>
            </a:r>
            <a:r>
              <a:rPr lang="en-US" sz="2800" dirty="0" err="1">
                <a:solidFill>
                  <a:srgbClr val="000099"/>
                </a:solidFill>
              </a:rPr>
              <a:t>vệ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tinh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bắt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đầu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chuyển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động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quanh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Trái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Đất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theo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quỹ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đạo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là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đường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tròn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với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tâm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là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tâm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i="1" dirty="0">
                <a:solidFill>
                  <a:srgbClr val="000099"/>
                </a:solidFill>
              </a:rPr>
              <a:t>O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của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Trái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Đất</a:t>
            </a:r>
            <a:r>
              <a:rPr lang="en-US" sz="2800" dirty="0">
                <a:solidFill>
                  <a:srgbClr val="000099"/>
                </a:solidFill>
              </a:rPr>
              <a:t>, </a:t>
            </a:r>
            <a:r>
              <a:rPr lang="en-US" sz="2800" dirty="0" err="1">
                <a:solidFill>
                  <a:srgbClr val="000099"/>
                </a:solidFill>
              </a:rPr>
              <a:t>bán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kính</a:t>
            </a:r>
            <a:r>
              <a:rPr lang="en-US" sz="2800" dirty="0">
                <a:solidFill>
                  <a:srgbClr val="000099"/>
                </a:solidFill>
              </a:rPr>
              <a:t> 9000km. </a:t>
            </a:r>
            <a:r>
              <a:rPr lang="en-US" sz="2800" dirty="0" err="1">
                <a:solidFill>
                  <a:srgbClr val="000099"/>
                </a:solidFill>
              </a:rPr>
              <a:t>Biết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rằng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vệ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tinh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chuyển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động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hết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một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vòng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của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quỹ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đạo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trong</a:t>
            </a:r>
            <a:r>
              <a:rPr lang="en-US" sz="2800" dirty="0">
                <a:solidFill>
                  <a:srgbClr val="000099"/>
                </a:solidFill>
              </a:rPr>
              <a:t> 2h.</a:t>
            </a:r>
          </a:p>
          <a:p>
            <a:pPr algn="just"/>
            <a:r>
              <a:rPr lang="en-US" sz="2800" dirty="0">
                <a:solidFill>
                  <a:srgbClr val="000099"/>
                </a:solidFill>
              </a:rPr>
              <a:t>a) </a:t>
            </a:r>
            <a:r>
              <a:rPr lang="en-US" sz="2800" dirty="0" err="1">
                <a:solidFill>
                  <a:srgbClr val="000099"/>
                </a:solidFill>
              </a:rPr>
              <a:t>Hãy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tính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quãng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đường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vệ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tinh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đã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chuyển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động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được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sau</a:t>
            </a:r>
            <a:r>
              <a:rPr lang="en-US" sz="2800" dirty="0">
                <a:solidFill>
                  <a:srgbClr val="000099"/>
                </a:solidFill>
              </a:rPr>
              <a:t>: 1h; 3h; 5h.</a:t>
            </a:r>
          </a:p>
          <a:p>
            <a:pPr algn="just"/>
            <a:r>
              <a:rPr lang="en-US" sz="2800" dirty="0">
                <a:solidFill>
                  <a:srgbClr val="000099"/>
                </a:solidFill>
              </a:rPr>
              <a:t>b) </a:t>
            </a:r>
            <a:r>
              <a:rPr lang="en-US" sz="2800" dirty="0" err="1">
                <a:solidFill>
                  <a:srgbClr val="000099"/>
                </a:solidFill>
              </a:rPr>
              <a:t>Vệ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tinh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chuyển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động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được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quãng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đường</a:t>
            </a:r>
            <a:r>
              <a:rPr lang="en-US" sz="2800" dirty="0">
                <a:solidFill>
                  <a:srgbClr val="000099"/>
                </a:solidFill>
              </a:rPr>
              <a:t> 200000 km </a:t>
            </a:r>
            <a:r>
              <a:rPr lang="en-US" sz="2800" dirty="0" err="1">
                <a:solidFill>
                  <a:srgbClr val="000099"/>
                </a:solidFill>
              </a:rPr>
              <a:t>sau</a:t>
            </a:r>
            <a:r>
              <a:rPr lang="en-US" sz="2800" dirty="0">
                <a:solidFill>
                  <a:srgbClr val="000099"/>
                </a:solidFill>
              </a:rPr>
              <a:t> bao </a:t>
            </a:r>
            <a:r>
              <a:rPr lang="en-US" sz="2800" dirty="0" err="1">
                <a:solidFill>
                  <a:srgbClr val="000099"/>
                </a:solidFill>
              </a:rPr>
              <a:t>nhiêu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giờ</a:t>
            </a:r>
            <a:r>
              <a:rPr lang="en-US" sz="2800" dirty="0">
                <a:solidFill>
                  <a:srgbClr val="000099"/>
                </a:solidFill>
              </a:rPr>
              <a:t> (</a:t>
            </a:r>
            <a:r>
              <a:rPr lang="en-US" sz="2800" dirty="0" err="1">
                <a:solidFill>
                  <a:srgbClr val="000099"/>
                </a:solidFill>
              </a:rPr>
              <a:t>làm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tròn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kết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quả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đến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hàng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đơn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vị</a:t>
            </a:r>
            <a:r>
              <a:rPr lang="en-US" sz="2800" dirty="0">
                <a:solidFill>
                  <a:srgbClr val="000099"/>
                </a:solidFill>
              </a:rPr>
              <a:t>)?</a:t>
            </a:r>
          </a:p>
          <a:p>
            <a:pPr marL="457200" lvl="0" indent="-457200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endParaRPr lang="en-US" sz="32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3717236"/>
                <a:ext cx="11989406" cy="288611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2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a) </a:t>
                </a:r>
                <a:r>
                  <a:rPr lang="en-US" dirty="0" err="1"/>
                  <a:t>Chiều</a:t>
                </a:r>
                <a:r>
                  <a:rPr lang="en-US" dirty="0"/>
                  <a:t> </a:t>
                </a:r>
                <a:r>
                  <a:rPr lang="en-US" dirty="0" err="1"/>
                  <a:t>dài</a:t>
                </a:r>
                <a:r>
                  <a:rPr lang="en-US" dirty="0"/>
                  <a:t> </a:t>
                </a:r>
                <a:r>
                  <a:rPr lang="en-US" dirty="0" err="1"/>
                  <a:t>một</a:t>
                </a:r>
                <a:r>
                  <a:rPr lang="en-US" dirty="0"/>
                  <a:t> </a:t>
                </a:r>
                <a:r>
                  <a:rPr lang="en-US" dirty="0" err="1"/>
                  <a:t>vòng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:r>
                  <a:rPr lang="en-US" dirty="0" err="1"/>
                  <a:t>quỹ</a:t>
                </a:r>
                <a:r>
                  <a:rPr lang="en-US" dirty="0"/>
                  <a:t> </a:t>
                </a:r>
                <a:r>
                  <a:rPr lang="en-US" dirty="0" err="1"/>
                  <a:t>đạo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: 9000.2. (km)</a:t>
                </a:r>
                <a:br>
                  <a:rPr lang="en-US" dirty="0"/>
                </a:br>
                <a:r>
                  <a:rPr lang="en-US" dirty="0" err="1"/>
                  <a:t>Quãng</a:t>
                </a:r>
                <a:r>
                  <a:rPr lang="en-US" dirty="0"/>
                  <a:t> </a:t>
                </a:r>
                <a:r>
                  <a:rPr lang="en-US" dirty="0" err="1"/>
                  <a:t>đường</a:t>
                </a:r>
                <a:r>
                  <a:rPr lang="en-US" dirty="0"/>
                  <a:t> </a:t>
                </a:r>
                <a:r>
                  <a:rPr lang="en-US" dirty="0" err="1"/>
                  <a:t>vệ</a:t>
                </a:r>
                <a:r>
                  <a:rPr lang="en-US" dirty="0"/>
                  <a:t> </a:t>
                </a:r>
                <a:r>
                  <a:rPr lang="en-US" dirty="0" err="1"/>
                  <a:t>tinh</a:t>
                </a:r>
                <a:r>
                  <a:rPr lang="en-US" dirty="0"/>
                  <a:t> </a:t>
                </a:r>
                <a:r>
                  <a:rPr lang="en-US" dirty="0" err="1"/>
                  <a:t>đã</a:t>
                </a:r>
                <a:r>
                  <a:rPr lang="en-US" dirty="0"/>
                  <a:t> </a:t>
                </a:r>
                <a:r>
                  <a:rPr lang="en-US" dirty="0" err="1"/>
                  <a:t>chuyển</a:t>
                </a:r>
                <a:r>
                  <a:rPr lang="en-US" dirty="0"/>
                  <a:t> </a:t>
                </a:r>
                <a:r>
                  <a:rPr lang="en-US" dirty="0" err="1"/>
                  <a:t>độ</a:t>
                </a:r>
                <a:r>
                  <a:rPr lang="en-US" dirty="0"/>
                  <a:t> </a:t>
                </a:r>
                <a:r>
                  <a:rPr lang="en-US" dirty="0" err="1"/>
                  <a:t>được</a:t>
                </a:r>
                <a:r>
                  <a:rPr lang="en-US" dirty="0"/>
                  <a:t> </a:t>
                </a:r>
                <a:r>
                  <a:rPr lang="en-US" dirty="0" err="1"/>
                  <a:t>sau</a:t>
                </a:r>
                <a:r>
                  <a:rPr lang="en-US" dirty="0"/>
                  <a:t> 1 </a:t>
                </a:r>
                <a:r>
                  <a:rPr lang="en-US" dirty="0" err="1"/>
                  <a:t>giờ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9000.2⋅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=6000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/>
                          <m:t>km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3717236"/>
                <a:ext cx="11989406" cy="2886113"/>
              </a:xfrm>
              <a:prstGeom prst="rect">
                <a:avLst/>
              </a:prstGeom>
              <a:blipFill>
                <a:blip r:embed="rId3"/>
                <a:stretch>
                  <a:fillRect l="-1219" t="-273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9444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01297" y="804787"/>
            <a:ext cx="11989406" cy="2843025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algn="just"/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6</a:t>
            </a:r>
            <a:r>
              <a:rPr lang="vi-VN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Một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vệ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tinh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được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định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vị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tại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vị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trí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i="1" dirty="0">
                <a:solidFill>
                  <a:srgbClr val="000099"/>
                </a:solidFill>
              </a:rPr>
              <a:t>A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trong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không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gian</a:t>
            </a:r>
            <a:r>
              <a:rPr lang="en-US" sz="2800" dirty="0">
                <a:solidFill>
                  <a:srgbClr val="000099"/>
                </a:solidFill>
              </a:rPr>
              <a:t>. </a:t>
            </a:r>
            <a:r>
              <a:rPr lang="en-US" sz="2800" dirty="0" err="1">
                <a:solidFill>
                  <a:srgbClr val="000099"/>
                </a:solidFill>
              </a:rPr>
              <a:t>Từ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vị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trí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i="1" dirty="0">
                <a:solidFill>
                  <a:srgbClr val="000099"/>
                </a:solidFill>
              </a:rPr>
              <a:t>A</a:t>
            </a:r>
            <a:r>
              <a:rPr lang="en-US" sz="2800" dirty="0">
                <a:solidFill>
                  <a:srgbClr val="000099"/>
                </a:solidFill>
              </a:rPr>
              <a:t>, </a:t>
            </a:r>
            <a:r>
              <a:rPr lang="en-US" sz="2800" dirty="0" err="1">
                <a:solidFill>
                  <a:srgbClr val="000099"/>
                </a:solidFill>
              </a:rPr>
              <a:t>vệ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tinh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bắt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đầu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chuyển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động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quanh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Trái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Đất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theo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quỹ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đạo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là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đường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tròn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với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tâm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là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tâm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i="1" dirty="0">
                <a:solidFill>
                  <a:srgbClr val="000099"/>
                </a:solidFill>
              </a:rPr>
              <a:t>O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của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Trái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Đất</a:t>
            </a:r>
            <a:r>
              <a:rPr lang="en-US" sz="2800" dirty="0">
                <a:solidFill>
                  <a:srgbClr val="000099"/>
                </a:solidFill>
              </a:rPr>
              <a:t>, </a:t>
            </a:r>
            <a:r>
              <a:rPr lang="en-US" sz="2800" dirty="0" err="1">
                <a:solidFill>
                  <a:srgbClr val="000099"/>
                </a:solidFill>
              </a:rPr>
              <a:t>bán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kính</a:t>
            </a:r>
            <a:r>
              <a:rPr lang="en-US" sz="2800" dirty="0">
                <a:solidFill>
                  <a:srgbClr val="000099"/>
                </a:solidFill>
              </a:rPr>
              <a:t> 9000km. </a:t>
            </a:r>
            <a:r>
              <a:rPr lang="en-US" sz="2800" dirty="0" err="1">
                <a:solidFill>
                  <a:srgbClr val="000099"/>
                </a:solidFill>
              </a:rPr>
              <a:t>Biết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rằng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vệ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tinh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chuyển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động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hết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một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vòng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của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quỹ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đạo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trong</a:t>
            </a:r>
            <a:r>
              <a:rPr lang="en-US" sz="2800" dirty="0">
                <a:solidFill>
                  <a:srgbClr val="000099"/>
                </a:solidFill>
              </a:rPr>
              <a:t> 2h.</a:t>
            </a:r>
          </a:p>
          <a:p>
            <a:pPr algn="just"/>
            <a:r>
              <a:rPr lang="en-US" sz="2800" dirty="0">
                <a:solidFill>
                  <a:srgbClr val="000099"/>
                </a:solidFill>
              </a:rPr>
              <a:t>a) </a:t>
            </a:r>
            <a:r>
              <a:rPr lang="en-US" sz="2800" dirty="0" err="1">
                <a:solidFill>
                  <a:srgbClr val="000099"/>
                </a:solidFill>
              </a:rPr>
              <a:t>Hãy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tính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quãng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đường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vệ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tinh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đã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chuyển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động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được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sau</a:t>
            </a:r>
            <a:r>
              <a:rPr lang="en-US" sz="2800" dirty="0">
                <a:solidFill>
                  <a:srgbClr val="000099"/>
                </a:solidFill>
              </a:rPr>
              <a:t>: 1h; 3h; 5h.</a:t>
            </a:r>
          </a:p>
          <a:p>
            <a:pPr algn="just"/>
            <a:r>
              <a:rPr lang="en-US" sz="2800" dirty="0">
                <a:solidFill>
                  <a:srgbClr val="000099"/>
                </a:solidFill>
              </a:rPr>
              <a:t>b) </a:t>
            </a:r>
            <a:r>
              <a:rPr lang="en-US" sz="2800" dirty="0" err="1">
                <a:solidFill>
                  <a:srgbClr val="000099"/>
                </a:solidFill>
              </a:rPr>
              <a:t>Vệ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tinh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chuyển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động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được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quãng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đường</a:t>
            </a:r>
            <a:r>
              <a:rPr lang="en-US" sz="2800" dirty="0">
                <a:solidFill>
                  <a:srgbClr val="000099"/>
                </a:solidFill>
              </a:rPr>
              <a:t> 200000 km </a:t>
            </a:r>
            <a:r>
              <a:rPr lang="en-US" sz="2800" dirty="0" err="1">
                <a:solidFill>
                  <a:srgbClr val="000099"/>
                </a:solidFill>
              </a:rPr>
              <a:t>sau</a:t>
            </a:r>
            <a:r>
              <a:rPr lang="en-US" sz="2800" dirty="0">
                <a:solidFill>
                  <a:srgbClr val="000099"/>
                </a:solidFill>
              </a:rPr>
              <a:t> bao </a:t>
            </a:r>
            <a:r>
              <a:rPr lang="en-US" sz="2800" dirty="0" err="1">
                <a:solidFill>
                  <a:srgbClr val="000099"/>
                </a:solidFill>
              </a:rPr>
              <a:t>nhiêu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giờ</a:t>
            </a:r>
            <a:r>
              <a:rPr lang="en-US" sz="2800" dirty="0">
                <a:solidFill>
                  <a:srgbClr val="000099"/>
                </a:solidFill>
              </a:rPr>
              <a:t> (</a:t>
            </a:r>
            <a:r>
              <a:rPr lang="en-US" sz="2800" dirty="0" err="1">
                <a:solidFill>
                  <a:srgbClr val="000099"/>
                </a:solidFill>
              </a:rPr>
              <a:t>làm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tròn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kết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quả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đến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hàng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đơn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vị</a:t>
            </a:r>
            <a:r>
              <a:rPr lang="en-US" sz="2800" dirty="0">
                <a:solidFill>
                  <a:srgbClr val="000099"/>
                </a:solidFill>
              </a:rPr>
              <a:t>)?</a:t>
            </a:r>
          </a:p>
          <a:p>
            <a:pPr marL="457200" lvl="0" indent="-457200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endParaRPr lang="en-US" sz="32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3717236"/>
                <a:ext cx="11989406" cy="288611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2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Aarial"/>
                  </a:rPr>
                  <a:t>a) </a:t>
                </a:r>
              </a:p>
              <a:p>
                <a:pPr marL="0" indent="0">
                  <a:buNone/>
                </a:pPr>
                <a:r>
                  <a:rPr lang="en-US" dirty="0" err="1">
                    <a:latin typeface="Aarial"/>
                  </a:rPr>
                  <a:t>Quãng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đường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vệ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tinh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đã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chuyển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độ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được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sau</a:t>
                </a:r>
                <a:r>
                  <a:rPr lang="en-US" dirty="0">
                    <a:latin typeface="Aarial"/>
                  </a:rPr>
                  <a:t> 3 </a:t>
                </a:r>
                <a:r>
                  <a:rPr lang="en-US" dirty="0" err="1">
                    <a:latin typeface="Aarial"/>
                  </a:rPr>
                  <a:t>giờ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là</a:t>
                </a:r>
                <a:r>
                  <a:rPr lang="en-US" dirty="0">
                    <a:latin typeface="Aarial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18000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𝑘𝑚</m:t>
                        </m:r>
                      </m:e>
                    </m:d>
                  </m:oMath>
                </a14:m>
                <a:br>
                  <a:rPr lang="en-US" dirty="0">
                    <a:latin typeface="Aarial"/>
                  </a:rPr>
                </a:br>
                <a:r>
                  <a:rPr lang="en-US" dirty="0" err="1">
                    <a:latin typeface="Aarial"/>
                  </a:rPr>
                  <a:t>Quãng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đường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vệ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tinh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đã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chuyển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độ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được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sau</a:t>
                </a:r>
                <a:r>
                  <a:rPr lang="en-US" dirty="0">
                    <a:latin typeface="Aarial"/>
                  </a:rPr>
                  <a:t> 1 </a:t>
                </a:r>
                <a:r>
                  <a:rPr lang="en-US" dirty="0" err="1">
                    <a:latin typeface="Aarial"/>
                  </a:rPr>
                  <a:t>giờ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là</a:t>
                </a:r>
                <a:endParaRPr lang="en-US" dirty="0">
                  <a:latin typeface="Aarial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Aarial"/>
                  </a:rPr>
                  <a:t>          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9000.2⋅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.5=30000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>
                            <a:latin typeface="Aarial"/>
                          </a:rPr>
                          <m:t>km</m:t>
                        </m:r>
                      </m:e>
                    </m:d>
                  </m:oMath>
                </a14:m>
                <a:endParaRPr lang="en-US" dirty="0">
                  <a:latin typeface="Aarial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3717236"/>
                <a:ext cx="11989406" cy="2886113"/>
              </a:xfrm>
              <a:prstGeom prst="rect">
                <a:avLst/>
              </a:prstGeom>
              <a:blipFill>
                <a:blip r:embed="rId3"/>
                <a:stretch>
                  <a:fillRect l="-1219" t="-2737" b="-105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5015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01297" y="804787"/>
            <a:ext cx="11989406" cy="2843025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algn="just"/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6</a:t>
            </a:r>
            <a:r>
              <a:rPr lang="vi-VN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Một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vệ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tinh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được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định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vị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tại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vị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trí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i="1" dirty="0">
                <a:solidFill>
                  <a:srgbClr val="000099"/>
                </a:solidFill>
              </a:rPr>
              <a:t>A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trong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không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gian</a:t>
            </a:r>
            <a:r>
              <a:rPr lang="en-US" sz="2800" dirty="0">
                <a:solidFill>
                  <a:srgbClr val="000099"/>
                </a:solidFill>
              </a:rPr>
              <a:t>. </a:t>
            </a:r>
            <a:r>
              <a:rPr lang="en-US" sz="2800" dirty="0" err="1">
                <a:solidFill>
                  <a:srgbClr val="000099"/>
                </a:solidFill>
              </a:rPr>
              <a:t>Từ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vị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trí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i="1" dirty="0">
                <a:solidFill>
                  <a:srgbClr val="000099"/>
                </a:solidFill>
              </a:rPr>
              <a:t>A</a:t>
            </a:r>
            <a:r>
              <a:rPr lang="en-US" sz="2800" dirty="0">
                <a:solidFill>
                  <a:srgbClr val="000099"/>
                </a:solidFill>
              </a:rPr>
              <a:t>, </a:t>
            </a:r>
            <a:r>
              <a:rPr lang="en-US" sz="2800" dirty="0" err="1">
                <a:solidFill>
                  <a:srgbClr val="000099"/>
                </a:solidFill>
              </a:rPr>
              <a:t>vệ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tinh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bắt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đầu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chuyển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động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quanh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Trái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Đất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theo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quỹ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đạo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là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đường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tròn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với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tâm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là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tâm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i="1" dirty="0">
                <a:solidFill>
                  <a:srgbClr val="000099"/>
                </a:solidFill>
              </a:rPr>
              <a:t>O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của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Trái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Đất</a:t>
            </a:r>
            <a:r>
              <a:rPr lang="en-US" sz="2800" dirty="0">
                <a:solidFill>
                  <a:srgbClr val="000099"/>
                </a:solidFill>
              </a:rPr>
              <a:t>, </a:t>
            </a:r>
            <a:r>
              <a:rPr lang="en-US" sz="2800" dirty="0" err="1">
                <a:solidFill>
                  <a:srgbClr val="000099"/>
                </a:solidFill>
              </a:rPr>
              <a:t>bán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kính</a:t>
            </a:r>
            <a:r>
              <a:rPr lang="en-US" sz="2800" dirty="0">
                <a:solidFill>
                  <a:srgbClr val="000099"/>
                </a:solidFill>
              </a:rPr>
              <a:t> 9000km. </a:t>
            </a:r>
            <a:r>
              <a:rPr lang="en-US" sz="2800" dirty="0" err="1">
                <a:solidFill>
                  <a:srgbClr val="000099"/>
                </a:solidFill>
              </a:rPr>
              <a:t>Biết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rằng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vệ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tinh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chuyển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động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hết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một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vòng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của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quỹ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đạo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trong</a:t>
            </a:r>
            <a:r>
              <a:rPr lang="en-US" sz="2800" dirty="0">
                <a:solidFill>
                  <a:srgbClr val="000099"/>
                </a:solidFill>
              </a:rPr>
              <a:t> 2h.</a:t>
            </a:r>
          </a:p>
          <a:p>
            <a:pPr algn="just"/>
            <a:r>
              <a:rPr lang="en-US" sz="2800" dirty="0">
                <a:solidFill>
                  <a:srgbClr val="000099"/>
                </a:solidFill>
              </a:rPr>
              <a:t>a) </a:t>
            </a:r>
            <a:r>
              <a:rPr lang="en-US" sz="2800" dirty="0" err="1">
                <a:solidFill>
                  <a:srgbClr val="000099"/>
                </a:solidFill>
              </a:rPr>
              <a:t>Hãy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tính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quãng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đường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vệ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tinh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đã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chuyển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động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được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sau</a:t>
            </a:r>
            <a:r>
              <a:rPr lang="en-US" sz="2800" dirty="0">
                <a:solidFill>
                  <a:srgbClr val="000099"/>
                </a:solidFill>
              </a:rPr>
              <a:t>: 1h; 3h; 5h.</a:t>
            </a:r>
          </a:p>
          <a:p>
            <a:pPr algn="just"/>
            <a:r>
              <a:rPr lang="en-US" sz="2800" dirty="0">
                <a:solidFill>
                  <a:srgbClr val="000099"/>
                </a:solidFill>
              </a:rPr>
              <a:t>b) </a:t>
            </a:r>
            <a:r>
              <a:rPr lang="en-US" sz="2800" dirty="0" err="1">
                <a:solidFill>
                  <a:srgbClr val="000099"/>
                </a:solidFill>
              </a:rPr>
              <a:t>Vệ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tinh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chuyển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động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được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quãng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đường</a:t>
            </a:r>
            <a:r>
              <a:rPr lang="en-US" sz="2800" dirty="0">
                <a:solidFill>
                  <a:srgbClr val="000099"/>
                </a:solidFill>
              </a:rPr>
              <a:t> 200000 km </a:t>
            </a:r>
            <a:r>
              <a:rPr lang="en-US" sz="2800" dirty="0" err="1">
                <a:solidFill>
                  <a:srgbClr val="000099"/>
                </a:solidFill>
              </a:rPr>
              <a:t>sau</a:t>
            </a:r>
            <a:r>
              <a:rPr lang="en-US" sz="2800" dirty="0">
                <a:solidFill>
                  <a:srgbClr val="000099"/>
                </a:solidFill>
              </a:rPr>
              <a:t> bao </a:t>
            </a:r>
            <a:r>
              <a:rPr lang="en-US" sz="2800" dirty="0" err="1">
                <a:solidFill>
                  <a:srgbClr val="000099"/>
                </a:solidFill>
              </a:rPr>
              <a:t>nhiêu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giờ</a:t>
            </a:r>
            <a:r>
              <a:rPr lang="en-US" sz="2800" dirty="0">
                <a:solidFill>
                  <a:srgbClr val="000099"/>
                </a:solidFill>
              </a:rPr>
              <a:t> (</a:t>
            </a:r>
            <a:r>
              <a:rPr lang="en-US" sz="2800" dirty="0" err="1">
                <a:solidFill>
                  <a:srgbClr val="000099"/>
                </a:solidFill>
              </a:rPr>
              <a:t>làm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tròn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kết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quả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đến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hàng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đơn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vị</a:t>
            </a:r>
            <a:r>
              <a:rPr lang="en-US" sz="2800" dirty="0">
                <a:solidFill>
                  <a:srgbClr val="000099"/>
                </a:solidFill>
              </a:rPr>
              <a:t>)?</a:t>
            </a:r>
          </a:p>
          <a:p>
            <a:pPr marL="457200" lvl="0" indent="-457200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endParaRPr lang="en-US" sz="32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3717236"/>
                <a:ext cx="11989406" cy="288611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2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Aarial"/>
                  </a:rPr>
                  <a:t>b) </a:t>
                </a:r>
                <a:r>
                  <a:rPr lang="en-US" dirty="0" err="1">
                    <a:latin typeface="Aarial"/>
                  </a:rPr>
                  <a:t>Vệ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tinh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chuyển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động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được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quãng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đường</a:t>
                </a:r>
                <a:r>
                  <a:rPr lang="en-US" dirty="0">
                    <a:latin typeface="Aarial"/>
                  </a:rPr>
                  <a:t> 200000 km </a:t>
                </a:r>
                <a:r>
                  <a:rPr lang="en-US" dirty="0" err="1">
                    <a:latin typeface="Aarial"/>
                  </a:rPr>
                  <a:t>sau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số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giờ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là</a:t>
                </a:r>
                <a:r>
                  <a:rPr lang="en-US" dirty="0">
                    <a:latin typeface="Aarial"/>
                  </a:rPr>
                  <a:t> :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Aarial"/>
                  </a:rPr>
                  <a:t>           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200000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6000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≈11</m:t>
                    </m:r>
                    <m:r>
                      <m:rPr>
                        <m:nor/>
                      </m:rPr>
                      <a:rPr lang="en-US" i="1">
                        <a:latin typeface="Aarial"/>
                      </a:rPr>
                      <m:t>  </m:t>
                    </m:r>
                  </m:oMath>
                </a14:m>
                <a:r>
                  <a:rPr lang="en-US" dirty="0">
                    <a:latin typeface="Aarial"/>
                  </a:rPr>
                  <a:t> (</a:t>
                </a:r>
                <a:r>
                  <a:rPr lang="en-US" dirty="0" err="1">
                    <a:latin typeface="Aarial"/>
                  </a:rPr>
                  <a:t>giờ</a:t>
                </a:r>
                <a:r>
                  <a:rPr lang="en-US" dirty="0">
                    <a:latin typeface="Aarial"/>
                  </a:rPr>
                  <a:t>)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3717236"/>
                <a:ext cx="11989406" cy="2886113"/>
              </a:xfrm>
              <a:prstGeom prst="rect">
                <a:avLst/>
              </a:prstGeom>
              <a:blipFill>
                <a:blip r:embed="rId3"/>
                <a:stretch>
                  <a:fillRect l="-1219" t="-273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3692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7" y="804788"/>
                <a:ext cx="11989406" cy="192516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7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fr-FR" sz="3200" dirty="0">
                    <a:solidFill>
                      <a:srgbClr val="000099"/>
                    </a:solidFill>
                  </a:rPr>
                  <a:t>Bánh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xe</a:t>
                </a:r>
                <a:r>
                  <a:rPr lang="fr-FR" sz="3200" dirty="0">
                    <a:solidFill>
                      <a:srgbClr val="000099"/>
                    </a:solidFill>
                  </a:rPr>
                  <a:t>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máy</a:t>
                </a:r>
                <a:r>
                  <a:rPr lang="fr-FR" sz="3200" dirty="0">
                    <a:solidFill>
                      <a:srgbClr val="000099"/>
                    </a:solidFill>
                  </a:rPr>
                  <a:t>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có</a:t>
                </a:r>
                <a:r>
                  <a:rPr lang="fr-FR" sz="3200" dirty="0">
                    <a:solidFill>
                      <a:srgbClr val="000099"/>
                    </a:solidFill>
                  </a:rPr>
                  <a:t>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đường</a:t>
                </a:r>
                <a:r>
                  <a:rPr lang="fr-FR" sz="3200" dirty="0">
                    <a:solidFill>
                      <a:srgbClr val="000099"/>
                    </a:solidFill>
                  </a:rPr>
                  <a:t>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kính</a:t>
                </a:r>
                <a:r>
                  <a:rPr lang="fr-FR" sz="3200" dirty="0">
                    <a:solidFill>
                      <a:srgbClr val="000099"/>
                    </a:solidFill>
                  </a:rPr>
                  <a:t>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kể</a:t>
                </a:r>
                <a:r>
                  <a:rPr lang="fr-FR" sz="3200" dirty="0">
                    <a:solidFill>
                      <a:srgbClr val="000099"/>
                    </a:solidFill>
                  </a:rPr>
                  <a:t>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cả</a:t>
                </a:r>
                <a:r>
                  <a:rPr lang="fr-FR" sz="3200" dirty="0">
                    <a:solidFill>
                      <a:srgbClr val="000099"/>
                    </a:solidFill>
                  </a:rPr>
                  <a:t>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lốp</a:t>
                </a:r>
                <a:r>
                  <a:rPr lang="fr-FR" sz="3200" dirty="0">
                    <a:solidFill>
                      <a:srgbClr val="000099"/>
                    </a:solidFill>
                  </a:rPr>
                  <a:t>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xe</a:t>
                </a:r>
                <a:r>
                  <a:rPr lang="fr-FR" sz="32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55</m:t>
                    </m:r>
                  </m:oMath>
                </a14:m>
                <a:r>
                  <a:rPr lang="fr-FR" sz="3200" dirty="0">
                    <a:solidFill>
                      <a:srgbClr val="000099"/>
                    </a:solidFill>
                  </a:rPr>
                  <a:t> cm.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Nếu</a:t>
                </a:r>
                <a:r>
                  <a:rPr lang="fr-FR" sz="3200" dirty="0">
                    <a:solidFill>
                      <a:srgbClr val="000099"/>
                    </a:solidFill>
                  </a:rPr>
                  <a:t>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xe</a:t>
                </a:r>
                <a:r>
                  <a:rPr lang="fr-FR" sz="3200" dirty="0">
                    <a:solidFill>
                      <a:srgbClr val="000099"/>
                    </a:solidFill>
                  </a:rPr>
                  <a:t>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chạy</a:t>
                </a:r>
                <a:r>
                  <a:rPr lang="fr-FR" sz="3200" dirty="0">
                    <a:solidFill>
                      <a:srgbClr val="000099"/>
                    </a:solidFill>
                  </a:rPr>
                  <a:t>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với</a:t>
                </a:r>
                <a:r>
                  <a:rPr lang="fr-FR" sz="3200" dirty="0">
                    <a:solidFill>
                      <a:srgbClr val="000099"/>
                    </a:solidFill>
                  </a:rPr>
                  <a:t>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vận</a:t>
                </a:r>
                <a:r>
                  <a:rPr lang="fr-FR" sz="3200" dirty="0">
                    <a:solidFill>
                      <a:srgbClr val="000099"/>
                    </a:solidFill>
                  </a:rPr>
                  <a:t>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tốc</a:t>
                </a:r>
                <a:r>
                  <a:rPr lang="fr-FR" sz="32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40</m:t>
                    </m:r>
                  </m:oMath>
                </a14:m>
                <a:r>
                  <a:rPr lang="fr-FR" sz="3200" dirty="0">
                    <a:solidFill>
                      <a:srgbClr val="000099"/>
                    </a:solidFill>
                  </a:rPr>
                  <a:t> km/h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thì</a:t>
                </a:r>
                <a:r>
                  <a:rPr lang="fr-FR" sz="3200" dirty="0">
                    <a:solidFill>
                      <a:srgbClr val="000099"/>
                    </a:solidFill>
                  </a:rPr>
                  <a:t>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trong</a:t>
                </a:r>
                <a:r>
                  <a:rPr lang="fr-FR" sz="3200" dirty="0">
                    <a:solidFill>
                      <a:srgbClr val="000099"/>
                    </a:solidFill>
                  </a:rPr>
                  <a:t>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một</a:t>
                </a:r>
                <a:r>
                  <a:rPr lang="fr-FR" sz="3200" dirty="0">
                    <a:solidFill>
                      <a:srgbClr val="000099"/>
                    </a:solidFill>
                  </a:rPr>
                  <a:t>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giây</a:t>
                </a:r>
                <a:r>
                  <a:rPr lang="fr-FR" sz="3200" dirty="0">
                    <a:solidFill>
                      <a:srgbClr val="000099"/>
                    </a:solidFill>
                  </a:rPr>
                  <a:t>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bánh</a:t>
                </a:r>
                <a:r>
                  <a:rPr lang="fr-FR" sz="3200" dirty="0">
                    <a:solidFill>
                      <a:srgbClr val="000099"/>
                    </a:solidFill>
                  </a:rPr>
                  <a:t>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xe</a:t>
                </a:r>
                <a:r>
                  <a:rPr lang="fr-FR" sz="3200" dirty="0">
                    <a:solidFill>
                      <a:srgbClr val="000099"/>
                    </a:solidFill>
                  </a:rPr>
                  <a:t>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quay</a:t>
                </a:r>
                <a:r>
                  <a:rPr lang="fr-FR" sz="3200" dirty="0">
                    <a:solidFill>
                      <a:srgbClr val="000099"/>
                    </a:solidFill>
                  </a:rPr>
                  <a:t>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được</a:t>
                </a:r>
                <a:r>
                  <a:rPr lang="fr-FR" sz="3200" dirty="0">
                    <a:solidFill>
                      <a:srgbClr val="000099"/>
                    </a:solidFill>
                  </a:rPr>
                  <a:t> bao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nhiêu</a:t>
                </a:r>
                <a:r>
                  <a:rPr lang="fr-FR" sz="3200" dirty="0">
                    <a:solidFill>
                      <a:srgbClr val="000099"/>
                    </a:solidFill>
                  </a:rPr>
                  <a:t> </a:t>
                </a:r>
                <a:r>
                  <a:rPr lang="fr-FR" sz="3200" dirty="0" err="1">
                    <a:solidFill>
                      <a:srgbClr val="000099"/>
                    </a:solidFill>
                  </a:rPr>
                  <a:t>vòng</a:t>
                </a:r>
                <a:r>
                  <a:rPr lang="fr-FR" sz="3200" dirty="0">
                    <a:solidFill>
                      <a:srgbClr val="000099"/>
                    </a:solidFill>
                  </a:rPr>
                  <a:t>?</a:t>
                </a:r>
                <a:endParaRPr lang="en-US" sz="3200" dirty="0">
                  <a:solidFill>
                    <a:srgbClr val="000099"/>
                  </a:solidFill>
                </a:endParaRPr>
              </a:p>
              <a:p>
                <a:pPr marL="457200" lvl="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7" y="804788"/>
                <a:ext cx="11989406" cy="1925160"/>
              </a:xfrm>
              <a:prstGeom prst="rect">
                <a:avLst/>
              </a:prstGeom>
              <a:blipFill>
                <a:blip r:embed="rId2"/>
                <a:stretch>
                  <a:fillRect l="-1118" t="-2201" r="-1220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2729948"/>
                <a:ext cx="11989406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Aarial"/>
                  </a:rPr>
                  <a:t>Ta </a:t>
                </a:r>
                <a:r>
                  <a:rPr lang="en-US" dirty="0" err="1">
                    <a:latin typeface="Aarial"/>
                  </a:rPr>
                  <a:t>có</a:t>
                </a:r>
                <a:r>
                  <a:rPr lang="en-US" dirty="0">
                    <a:latin typeface="Aarial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40</m:t>
                    </m:r>
                  </m:oMath>
                </a14:m>
                <a:r>
                  <a:rPr lang="en-US" dirty="0">
                    <a:latin typeface="Aarial"/>
                  </a:rPr>
                  <a:t> km/h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10000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dirty="0">
                    <a:latin typeface="Aarial"/>
                  </a:rPr>
                  <a:t> cm/s.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Aarial"/>
                  </a:rPr>
                  <a:t>1 </a:t>
                </a:r>
                <a:r>
                  <a:rPr lang="en-US" dirty="0" err="1">
                    <a:latin typeface="Aarial"/>
                  </a:rPr>
                  <a:t>vòng</a:t>
                </a:r>
                <a:r>
                  <a:rPr lang="en-US" dirty="0">
                    <a:latin typeface="Aarial"/>
                  </a:rPr>
                  <a:t> bánh </a:t>
                </a:r>
                <a:r>
                  <a:rPr lang="en-US" dirty="0" err="1">
                    <a:latin typeface="Aarial"/>
                  </a:rPr>
                  <a:t>xe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có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chiều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dài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là</a:t>
                </a:r>
                <a:r>
                  <a:rPr lang="en-US" dirty="0">
                    <a:latin typeface="Aarial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110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>
                    <a:latin typeface="Aarial"/>
                  </a:rPr>
                  <a:t> cm.</a:t>
                </a:r>
              </a:p>
              <a:p>
                <a:pPr marL="0" indent="0">
                  <a:buNone/>
                </a:pPr>
                <a:r>
                  <a:rPr lang="en-US" dirty="0" err="1">
                    <a:latin typeface="Aarial"/>
                  </a:rPr>
                  <a:t>Số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vòng</a:t>
                </a:r>
                <a:r>
                  <a:rPr lang="en-US" dirty="0">
                    <a:latin typeface="Aarial"/>
                  </a:rPr>
                  <a:t> bánh </a:t>
                </a:r>
                <a:r>
                  <a:rPr lang="en-US" dirty="0" err="1">
                    <a:latin typeface="Aarial"/>
                  </a:rPr>
                  <a:t>xe</a:t>
                </a:r>
                <a:r>
                  <a:rPr lang="en-US" dirty="0">
                    <a:latin typeface="Aarial"/>
                  </a:rPr>
                  <a:t> quay </a:t>
                </a:r>
                <a:r>
                  <a:rPr lang="en-US" dirty="0" err="1">
                    <a:latin typeface="Aarial"/>
                  </a:rPr>
                  <a:t>được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trong</a:t>
                </a:r>
                <a:r>
                  <a:rPr lang="en-US" dirty="0">
                    <a:latin typeface="Aarial"/>
                  </a:rPr>
                  <a:t> 1 </a:t>
                </a:r>
                <a:r>
                  <a:rPr lang="en-US" dirty="0" err="1">
                    <a:latin typeface="Aarial"/>
                  </a:rPr>
                  <a:t>giây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là</a:t>
                </a:r>
                <a:r>
                  <a:rPr lang="en-US" dirty="0">
                    <a:latin typeface="A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10000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110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≈3,2</m:t>
                    </m:r>
                  </m:oMath>
                </a14:m>
                <a:r>
                  <a:rPr lang="en-US" dirty="0">
                    <a:latin typeface="Aarial"/>
                  </a:rPr>
                  <a:t>.</a:t>
                </a: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2729948"/>
                <a:ext cx="11989406" cy="3716497"/>
              </a:xfrm>
              <a:prstGeom prst="rect">
                <a:avLst/>
              </a:prstGeom>
              <a:blipFill>
                <a:blip r:embed="rId4"/>
                <a:stretch>
                  <a:fillRect l="-1219" t="-2128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49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7" y="804788"/>
                <a:ext cx="11989406" cy="226729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lvl="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8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Bánh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xe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người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đi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xe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đạp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quay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11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vòng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trong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5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giây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b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a)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Tính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góc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(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theo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độ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rađian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)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mà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bánh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xe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quay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trong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1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giây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b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b)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Tính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độ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dài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quãng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mà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người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đi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xe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đã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đi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trong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1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phút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biết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rằng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kính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bánh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xe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đạp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680</m:t>
                    </m:r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mm</m:t>
                    </m:r>
                  </m:oMath>
                </a14:m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7" y="804788"/>
                <a:ext cx="11989406" cy="2267292"/>
              </a:xfrm>
              <a:prstGeom prst="rect">
                <a:avLst/>
              </a:prstGeom>
              <a:blipFill>
                <a:blip r:embed="rId2"/>
                <a:stretch>
                  <a:fillRect l="-1118" t="-1872" r="-1575" b="-775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3141503"/>
                <a:ext cx="11989406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latin typeface="Aarial"/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Aarial"/>
                  <a:ea typeface="Times New Roman" panose="02020603050405020304" pitchFamily="18" charset="0"/>
                </a:endParaRPr>
              </a:p>
              <a:p>
                <a:r>
                  <a:rPr lang="en-US" dirty="0">
                    <a:latin typeface="Aarial"/>
                  </a:rPr>
                  <a:t>a) </a:t>
                </a:r>
                <a:r>
                  <a:rPr lang="en-US" dirty="0" err="1">
                    <a:latin typeface="Aarial"/>
                  </a:rPr>
                  <a:t>Trong</a:t>
                </a:r>
                <a:r>
                  <a:rPr lang="en-US" dirty="0">
                    <a:latin typeface="Aarial"/>
                  </a:rPr>
                  <a:t> 1 </a:t>
                </a:r>
                <a:r>
                  <a:rPr lang="en-US" dirty="0" err="1">
                    <a:latin typeface="Aarial"/>
                  </a:rPr>
                  <a:t>giây</a:t>
                </a:r>
                <a:r>
                  <a:rPr lang="en-US" dirty="0">
                    <a:latin typeface="Aarial"/>
                  </a:rPr>
                  <a:t>, bánh </a:t>
                </a:r>
                <a:r>
                  <a:rPr lang="en-US" dirty="0" err="1">
                    <a:latin typeface="Aarial"/>
                  </a:rPr>
                  <a:t>xe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đạp</a:t>
                </a:r>
                <a:r>
                  <a:rPr lang="en-US" dirty="0">
                    <a:latin typeface="Aarial"/>
                  </a:rPr>
                  <a:t> quay </a:t>
                </a:r>
                <a:r>
                  <a:rPr lang="en-US" dirty="0" err="1">
                    <a:latin typeface="Aarial"/>
                  </a:rPr>
                  <a:t>được</a:t>
                </a:r>
                <a:r>
                  <a:rPr lang="en-US" dirty="0">
                    <a:latin typeface="A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vòng</a:t>
                </a:r>
                <a:r>
                  <a:rPr lang="en-US" dirty="0">
                    <a:latin typeface="Aarial"/>
                  </a:rPr>
                  <a:t>.</a:t>
                </a:r>
                <a:br>
                  <a:rPr lang="en-US" dirty="0">
                    <a:latin typeface="Aarial"/>
                  </a:rPr>
                </a:br>
                <a:r>
                  <a:rPr lang="en-US" dirty="0" err="1">
                    <a:latin typeface="Aarial"/>
                  </a:rPr>
                  <a:t>Vì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một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vòng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ứng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với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góc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bằng</a:t>
                </a:r>
                <a:r>
                  <a:rPr lang="en-US" dirty="0">
                    <a:latin typeface="Aarial"/>
                  </a:rPr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36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nên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góc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mà</a:t>
                </a:r>
                <a:r>
                  <a:rPr lang="en-US" dirty="0">
                    <a:latin typeface="Aarial"/>
                  </a:rPr>
                  <a:t> bánh quay </a:t>
                </a:r>
                <a:r>
                  <a:rPr lang="en-US" dirty="0" err="1">
                    <a:latin typeface="Aarial"/>
                  </a:rPr>
                  <a:t>xe</a:t>
                </a:r>
                <a:r>
                  <a:rPr lang="en-US" dirty="0">
                    <a:latin typeface="Aarial"/>
                  </a:rPr>
                  <a:t> quay </a:t>
                </a:r>
                <a:r>
                  <a:rPr lang="en-US" dirty="0" err="1">
                    <a:latin typeface="Aarial"/>
                  </a:rPr>
                  <a:t>được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trong</a:t>
                </a:r>
                <a:r>
                  <a:rPr lang="en-US" dirty="0">
                    <a:latin typeface="Aarial"/>
                  </a:rPr>
                  <a:t> 1 </a:t>
                </a:r>
                <a:r>
                  <a:rPr lang="en-US" dirty="0" err="1">
                    <a:latin typeface="Aarial"/>
                  </a:rPr>
                  <a:t>giây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là</a:t>
                </a:r>
                <a:r>
                  <a:rPr lang="en-US" dirty="0">
                    <a:latin typeface="A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>
                        <a:latin typeface="Cambria Math" panose="02040503050406030204" pitchFamily="18" charset="0"/>
                      </a:rPr>
                      <m:t>360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79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dirty="0">
                    <a:latin typeface="Aarial"/>
                  </a:rPr>
                  <a:t>.</a:t>
                </a:r>
              </a:p>
              <a:p>
                <a:r>
                  <a:rPr lang="en-US" dirty="0" err="1">
                    <a:latin typeface="Aarial"/>
                  </a:rPr>
                  <a:t>Vì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một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vòng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ứng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với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góc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bằng</a:t>
                </a:r>
                <a:r>
                  <a:rPr lang="en-US" dirty="0">
                    <a:latin typeface="Aarial"/>
                  </a:rPr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nên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góc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mà</a:t>
                </a:r>
                <a:r>
                  <a:rPr lang="en-US" dirty="0">
                    <a:latin typeface="Aarial"/>
                  </a:rPr>
                  <a:t> bánh quay </a:t>
                </a:r>
                <a:r>
                  <a:rPr lang="en-US" dirty="0" err="1">
                    <a:latin typeface="Aarial"/>
                  </a:rPr>
                  <a:t>xe</a:t>
                </a:r>
                <a:r>
                  <a:rPr lang="en-US" dirty="0">
                    <a:latin typeface="Aarial"/>
                  </a:rPr>
                  <a:t> quay </a:t>
                </a:r>
                <a:r>
                  <a:rPr lang="en-US" dirty="0" err="1">
                    <a:latin typeface="Aarial"/>
                  </a:rPr>
                  <a:t>được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trong</a:t>
                </a:r>
                <a:r>
                  <a:rPr lang="en-US" dirty="0">
                    <a:latin typeface="Aarial"/>
                  </a:rPr>
                  <a:t> 1 </a:t>
                </a:r>
                <a:r>
                  <a:rPr lang="en-US" dirty="0" err="1">
                    <a:latin typeface="Aarial"/>
                  </a:rPr>
                  <a:t>giây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là</a:t>
                </a:r>
                <a:r>
                  <a:rPr lang="en-US" dirty="0">
                    <a:latin typeface="A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rad</m:t>
                        </m:r>
                      </m:e>
                    </m:d>
                  </m:oMath>
                </a14:m>
                <a:r>
                  <a:rPr lang="en-US" dirty="0">
                    <a:latin typeface="Aarial"/>
                  </a:rPr>
                  <a:t>.</a:t>
                </a:r>
                <a:br>
                  <a:rPr lang="en-US" dirty="0">
                    <a:latin typeface="Aarial"/>
                  </a:rPr>
                </a:br>
                <a:endParaRPr lang="en-US" sz="2800" dirty="0">
                  <a:latin typeface="Aarial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3141503"/>
                <a:ext cx="11989406" cy="3716497"/>
              </a:xfrm>
              <a:prstGeom prst="rect">
                <a:avLst/>
              </a:prstGeom>
              <a:blipFill>
                <a:blip r:embed="rId4"/>
                <a:stretch>
                  <a:fillRect l="-1117" t="-1634" b="-114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4841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7" y="804788"/>
                <a:ext cx="11989406" cy="226729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lvl="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8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Bánh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xe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người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đi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xe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đạp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quay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11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vòng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trong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5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giây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b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a)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Tính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góc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(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theo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độ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rađian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)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mà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bánh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xe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quay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trong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1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giây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b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b)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Tính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độ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dài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quãng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mà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người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đi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xe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đã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đi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trong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1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phút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biết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rằng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kính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bánh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xe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đạp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680</m:t>
                    </m:r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mm</m:t>
                    </m:r>
                  </m:oMath>
                </a14:m>
                <a:r>
                  <a:rPr lang="en-US" sz="3200" dirty="0">
                    <a:solidFill>
                      <a:srgbClr val="000099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7" y="804788"/>
                <a:ext cx="11989406" cy="2267292"/>
              </a:xfrm>
              <a:prstGeom prst="rect">
                <a:avLst/>
              </a:prstGeom>
              <a:blipFill>
                <a:blip r:embed="rId2"/>
                <a:stretch>
                  <a:fillRect l="-1118" t="-1872" r="-1575" b="-775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3141503"/>
                <a:ext cx="11989406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latin typeface="Aarial"/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Aarial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Aarial"/>
                  </a:rPr>
                  <a:t>b) Ta </a:t>
                </a:r>
                <a:r>
                  <a:rPr lang="en-US" dirty="0" err="1">
                    <a:latin typeface="Aarial"/>
                  </a:rPr>
                  <a:t>có</a:t>
                </a:r>
                <a:r>
                  <a:rPr lang="en-US" dirty="0">
                    <a:latin typeface="Aarial"/>
                  </a:rPr>
                  <a:t>: 1 </a:t>
                </a:r>
                <a:r>
                  <a:rPr lang="en-US" dirty="0" err="1">
                    <a:latin typeface="Aarial"/>
                  </a:rPr>
                  <a:t>phút</a:t>
                </a:r>
                <a:r>
                  <a:rPr lang="en-US" dirty="0">
                    <a:latin typeface="Aarial"/>
                  </a:rPr>
                  <a:t> = 60 </a:t>
                </a:r>
                <a:r>
                  <a:rPr lang="en-US" dirty="0" err="1">
                    <a:latin typeface="Aarial"/>
                  </a:rPr>
                  <a:t>giây</a:t>
                </a:r>
                <a:r>
                  <a:rPr lang="en-US" dirty="0">
                    <a:latin typeface="Aarial"/>
                  </a:rPr>
                  <a:t>.</a:t>
                </a:r>
                <a:br>
                  <a:rPr lang="en-US" dirty="0">
                    <a:latin typeface="Aarial"/>
                  </a:rPr>
                </a:br>
                <a:r>
                  <a:rPr lang="en-US" dirty="0" err="1">
                    <a:latin typeface="Aarial"/>
                  </a:rPr>
                  <a:t>Trong</a:t>
                </a:r>
                <a:r>
                  <a:rPr lang="en-US" dirty="0">
                    <a:latin typeface="Aarial"/>
                  </a:rPr>
                  <a:t> 1 </a:t>
                </a:r>
                <a:r>
                  <a:rPr lang="en-US" dirty="0" err="1">
                    <a:latin typeface="Aarial"/>
                  </a:rPr>
                  <a:t>phút</a:t>
                </a:r>
                <a:r>
                  <a:rPr lang="en-US" dirty="0">
                    <a:latin typeface="Aarial"/>
                  </a:rPr>
                  <a:t> bánh </a:t>
                </a:r>
                <a:r>
                  <a:rPr lang="en-US" dirty="0" err="1">
                    <a:latin typeface="Aarial"/>
                  </a:rPr>
                  <a:t>xe</a:t>
                </a:r>
                <a:r>
                  <a:rPr lang="en-US" dirty="0">
                    <a:latin typeface="Aarial"/>
                  </a:rPr>
                  <a:t> quay </a:t>
                </a:r>
                <a:r>
                  <a:rPr lang="en-US" dirty="0" err="1">
                    <a:latin typeface="Aarial"/>
                  </a:rPr>
                  <a:t>được</a:t>
                </a:r>
                <a:r>
                  <a:rPr lang="en-US" dirty="0">
                    <a:latin typeface="Aarial"/>
                  </a:rPr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60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132</m:t>
                    </m:r>
                  </m:oMath>
                </a14:m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vòng</a:t>
                </a:r>
                <a:r>
                  <a:rPr lang="en-US" dirty="0">
                    <a:latin typeface="Aarial"/>
                  </a:rPr>
                  <a:t>.</a:t>
                </a:r>
                <a:br>
                  <a:rPr lang="en-US" dirty="0">
                    <a:latin typeface="Aarial"/>
                  </a:rPr>
                </a:br>
                <a:r>
                  <a:rPr lang="en-US" dirty="0">
                    <a:latin typeface="Aarial"/>
                  </a:rPr>
                  <a:t>Chu vi </a:t>
                </a:r>
                <a:r>
                  <a:rPr lang="en-US" dirty="0" err="1">
                    <a:latin typeface="Aarial"/>
                  </a:rPr>
                  <a:t>của</a:t>
                </a:r>
                <a:r>
                  <a:rPr lang="en-US" dirty="0">
                    <a:latin typeface="Aarial"/>
                  </a:rPr>
                  <a:t> bánh </a:t>
                </a:r>
                <a:r>
                  <a:rPr lang="en-US" dirty="0" err="1">
                    <a:latin typeface="Aarial"/>
                  </a:rPr>
                  <a:t>xe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đạp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là</a:t>
                </a:r>
                <a:r>
                  <a:rPr lang="en-US" dirty="0">
                    <a:latin typeface="Aarial"/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680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mm</m:t>
                        </m:r>
                      </m:e>
                    </m:d>
                  </m:oMath>
                </a14:m>
                <a:r>
                  <a:rPr lang="en-US" dirty="0">
                    <a:latin typeface="Aarial"/>
                  </a:rPr>
                  <a:t>.</a:t>
                </a:r>
                <a:br>
                  <a:rPr lang="en-US" dirty="0">
                    <a:latin typeface="Aarial"/>
                  </a:rPr>
                </a:br>
                <a:r>
                  <a:rPr lang="en-US" dirty="0" err="1">
                    <a:latin typeface="Aarial"/>
                  </a:rPr>
                  <a:t>Quãng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đường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mà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người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đi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xe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đạp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đã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đi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được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trong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một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phút</a:t>
                </a:r>
                <a:r>
                  <a:rPr lang="en-US" dirty="0">
                    <a:latin typeface="Aarial"/>
                  </a:rPr>
                  <a:t> </a:t>
                </a:r>
                <a:r>
                  <a:rPr lang="en-US" dirty="0" err="1">
                    <a:latin typeface="Aarial"/>
                  </a:rPr>
                  <a:t>là</a:t>
                </a:r>
                <a:endParaRPr lang="en-US" dirty="0">
                  <a:latin typeface="Aarial"/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3141503"/>
                <a:ext cx="11989406" cy="3716497"/>
              </a:xfrm>
              <a:prstGeom prst="rect">
                <a:avLst/>
              </a:prstGeom>
              <a:blipFill>
                <a:blip r:embed="rId4"/>
                <a:stretch>
                  <a:fillRect l="-1219" t="-163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2320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</TotalTime>
  <Words>851</Words>
  <Application>Microsoft Office PowerPoint</Application>
  <PresentationFormat>Widescreen</PresentationFormat>
  <Paragraphs>37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Yu Gothic</vt:lpstr>
      <vt:lpstr>Aarial</vt:lpstr>
      <vt:lpstr>Arial</vt:lpstr>
      <vt:lpstr>Calibri</vt:lpstr>
      <vt:lpstr>Calibri Light</vt:lpstr>
      <vt:lpstr>Cambria Math</vt:lpstr>
      <vt:lpstr>Georgia Pro Cond Black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Duong Hung</cp:lastModifiedBy>
  <cp:revision>145</cp:revision>
  <cp:lastPrinted>2023-04-28T05:43:14Z</cp:lastPrinted>
  <dcterms:created xsi:type="dcterms:W3CDTF">2023-03-24T14:43:27Z</dcterms:created>
  <dcterms:modified xsi:type="dcterms:W3CDTF">2023-07-04T08:13:27Z</dcterms:modified>
</cp:coreProperties>
</file>