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75" r:id="rId4"/>
    <p:sldId id="276" r:id="rId5"/>
    <p:sldId id="27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uong Hung" initials="DH" lastIdx="1" clrIdx="0">
    <p:extLst>
      <p:ext uri="{19B8F6BF-5375-455C-9EA6-DF929625EA0E}">
        <p15:presenceInfo xmlns:p15="http://schemas.microsoft.com/office/powerpoint/2012/main" userId="159ce12b0739129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FF"/>
    <a:srgbClr val="FCFFEB"/>
    <a:srgbClr val="3333FF"/>
    <a:srgbClr val="CCECFF"/>
    <a:srgbClr val="DFFED2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892" autoAdjust="0"/>
    <p:restoredTop sz="94660"/>
  </p:normalViewPr>
  <p:slideViewPr>
    <p:cSldViewPr snapToGrid="0">
      <p:cViewPr varScale="1">
        <p:scale>
          <a:sx n="61" d="100"/>
          <a:sy n="61" d="100"/>
        </p:scale>
        <p:origin x="90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1AB05-D0AD-4661-A563-ED0A973E87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4F8AAF-B3D6-43E0-8BE6-ACC045CA8D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D0CB0-ACD0-4F2D-999E-A38C11D61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CD91-F9DD-4E35-8C18-96CD1F729712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35AAC0-AB66-45C6-8716-DDDEB5A1E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25496D-219E-4DC5-B6CB-0D09372B8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719CC-8A80-4C58-9A09-9E734CA1AA2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B525EB-EDE9-454B-97E8-BA4EA8A5BD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406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2292" y="1"/>
            <a:ext cx="12183770" cy="5143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D34CDC-813E-42F1-AF2B-E4C69DF07B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0" y="6343650"/>
            <a:ext cx="12171478" cy="51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655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375C5-0B2B-42C5-8A7D-B896CBF96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CF36B3-5183-422A-AD77-A0BDC58CC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94324-618A-4DA5-987A-1BA333D19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CD91-F9DD-4E35-8C18-96CD1F729712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29741-7706-4FF6-9DA1-5BAD77EB6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4D27C4-AA06-401D-A02E-B9E7C786A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719CC-8A80-4C58-9A09-9E734CA1A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055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8B002-73E3-4A59-97CF-80D6E2B63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981138-737A-4841-991D-4A6DC18E60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5B2B0-16C2-4497-A60F-28ED6CA05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CD91-F9DD-4E35-8C18-96CD1F729712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9DC5C9-9957-4FDF-BF89-2833D58B7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DB18C5-C816-4A36-B672-12859720B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719CC-8A80-4C58-9A09-9E734CA1A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512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B16FE-AFBF-4941-97DE-A1D2C9219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3DDBE-57EF-48AF-AD79-133927320C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D39D72-66A3-4407-8621-82423B234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11A51D-CA18-4B33-8FE1-25BC167DB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CD91-F9DD-4E35-8C18-96CD1F729712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BD2AA3-3E11-44B8-8421-726D3EB6A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63108C-8C3E-47F3-B675-38C54FF9A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719CC-8A80-4C58-9A09-9E734CA1A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805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834F3-A85C-45D5-8A6A-6F06AD2F9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C0BB03-7E04-4A15-9F04-3E57667AE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DC36E7-DB1F-4044-9DF4-57AC3C1584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02FB26-7839-4EF2-9099-450DDC9680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149131-45CB-4AAD-B16F-CF3E54DC60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32D7F6-EE1D-4AD4-9744-9AEDBDB01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CD91-F9DD-4E35-8C18-96CD1F729712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0DB634-987D-4F59-8D47-1C4B935A1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18064A-455F-4C62-8123-2DDC2D165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719CC-8A80-4C58-9A09-9E734CA1A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830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C62BC-2C50-485B-97B0-378993786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AA93BF-A87D-4B1C-ABB9-A67F6BED4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CD91-F9DD-4E35-8C18-96CD1F729712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FE16EC-2185-4091-8D15-DBCF6C3CA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CDF470-98F0-4603-A341-9C53C55A3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719CC-8A80-4C58-9A09-9E734CA1A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619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EEAA94-1BDC-42DD-B24B-C4FA5C707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CD91-F9DD-4E35-8C18-96CD1F729712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3B2FC-2C28-419E-8F7B-005F39D58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8D0AE7-0247-4B68-B6B7-C9CA5C7A1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719CC-8A80-4C58-9A09-9E734CA1A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672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1FA3F-BF8D-4D4C-ADB2-5579AACD6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3F2AFD-C213-4B15-9A0E-745342CE2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9834B-3759-4C6C-AEED-6B13CA338F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4F9FD-D2C6-4CA2-8083-7E832774D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CD91-F9DD-4E35-8C18-96CD1F729712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BC3B6B-A0E1-41D3-97AF-D8653D2C3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4B3D31-D4E1-4232-AA98-8EAE7789E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719CC-8A80-4C58-9A09-9E734CA1A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542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9DC08-0059-434E-A005-8567C32A5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759BE8-FACC-4FFF-8F02-32E6E6F704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B837E-755E-4B80-9050-49344F333A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933D91-2280-4452-B770-9F1222173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CD91-F9DD-4E35-8C18-96CD1F729712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19EA15-6A4F-45B2-AC34-7EB39A041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7541D7-3872-4DFC-AC84-07869D29A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719CC-8A80-4C58-9A09-9E734CA1A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067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C3267-A90C-45D6-BA22-0CF355786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A3D663-20CA-49F7-9088-6A48A3D5AB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FDDACA-6EE9-4082-908E-56F4087D9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CD91-F9DD-4E35-8C18-96CD1F729712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34AFB-8600-422C-8FE6-3D694E843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D994D0-9BDB-4F1F-A1AB-664075547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719CC-8A80-4C58-9A09-9E734CA1A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083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F261DE-9197-4D26-B4B9-FF0D391344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83B291-7E96-497B-BF77-354A929E57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0F37F-EFAB-474E-833C-F3A45D4CF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CD91-F9DD-4E35-8C18-96CD1F729712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71406C-BE5D-4AF2-A987-F31D5F67F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F6D1E-FD61-44A6-9E7F-192733997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719CC-8A80-4C58-9A09-9E734CA1A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949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94324-618A-4DA5-987A-1BA333D19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ECD91-F9DD-4E35-8C18-96CD1F729712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29741-7706-4FF6-9DA1-5BAD77EB6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4D27C4-AA06-401D-A02E-B9E7C786A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719CC-8A80-4C58-9A09-9E734CA1AA2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7DDAB8-4858-4218-A8DC-8FD3E20B70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406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2292" y="1"/>
            <a:ext cx="12183770" cy="5143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A1FA8D-21B3-44D8-B273-98A7438BEA8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1129"/>
          <a:stretch>
            <a:fillRect/>
          </a:stretch>
        </p:blipFill>
        <p:spPr>
          <a:xfrm rot="5400000" flipV="1">
            <a:off x="-2751421" y="3330291"/>
            <a:ext cx="5697036" cy="720206"/>
          </a:xfrm>
          <a:custGeom>
            <a:avLst/>
            <a:gdLst>
              <a:gd name="connsiteX0" fmla="*/ 0 w 3316895"/>
              <a:gd name="connsiteY0" fmla="*/ 0 h 1710480"/>
              <a:gd name="connsiteX1" fmla="*/ 0 w 3316895"/>
              <a:gd name="connsiteY1" fmla="*/ 1710480 h 1710480"/>
              <a:gd name="connsiteX2" fmla="*/ 3316895 w 3316895"/>
              <a:gd name="connsiteY2" fmla="*/ 1710480 h 1710480"/>
              <a:gd name="connsiteX3" fmla="*/ 3316895 w 3316895"/>
              <a:gd name="connsiteY3" fmla="*/ 0 h 1710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6895" h="1710480">
                <a:moveTo>
                  <a:pt x="0" y="0"/>
                </a:moveTo>
                <a:lnTo>
                  <a:pt x="0" y="1710480"/>
                </a:lnTo>
                <a:lnTo>
                  <a:pt x="3316895" y="1710480"/>
                </a:lnTo>
                <a:lnTo>
                  <a:pt x="3316895" y="0"/>
                </a:ln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502BBA3-2BFD-43FF-B8A0-E55627E9FA9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0" y="6343650"/>
            <a:ext cx="12171478" cy="51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635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4">
                <a:lumMod val="0"/>
                <a:lumOff val="100000"/>
              </a:schemeClr>
            </a:gs>
            <a:gs pos="100000">
              <a:srgbClr val="FCFFEB"/>
            </a:gs>
            <a:gs pos="0">
              <a:srgbClr val="FFFFFF"/>
            </a:gs>
            <a:gs pos="60000">
              <a:schemeClr val="bg1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2AE268-8DC3-45A7-AC9B-F0654C96B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223FA5-FF0A-4701-89C0-67D667D95F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68BED3-A4CA-478B-8CB8-08D7BF863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ECD91-F9DD-4E35-8C18-96CD1F729712}" type="datetimeFigureOut">
              <a:rPr lang="en-US" smtClean="0"/>
              <a:t>7/29/2023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DB85B-639E-44C8-B825-D3A7C36C4F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EB2C0-62B7-4AE6-B9B9-AB1E080B8C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719CC-8A80-4C58-9A09-9E734CA1AA2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B91FBD-4AD4-42F2-918E-E98DC24A8C7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136525"/>
            <a:ext cx="1162049" cy="51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46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1">
                <a:extLst>
                  <a:ext uri="{FF2B5EF4-FFF2-40B4-BE49-F238E27FC236}">
                    <a16:creationId xmlns:a16="http://schemas.microsoft.com/office/drawing/2014/main" id="{79227649-0BC6-4384-A17E-B9EFABC8B21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1296" y="804787"/>
                <a:ext cx="9453521" cy="2335977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  <a:alpha val="44000"/>
                </a:schemeClr>
              </a:solidFill>
              <a:ln>
                <a:solidFill>
                  <a:srgbClr val="FF0000"/>
                </a:solidFill>
              </a:ln>
            </p:spPr>
            <p:txBody>
              <a:bodyPr/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000" kern="1200">
                    <a:solidFill>
                      <a:srgbClr val="C00000"/>
                    </a:solidFill>
                    <a:latin typeface="Aarial"/>
                    <a:ea typeface="+mj-ea"/>
                    <a:cs typeface="+mj-cs"/>
                  </a:defRPr>
                </a:lvl1pPr>
              </a:lstStyle>
              <a:p>
                <a:r>
                  <a:rPr lang="en-US" sz="2800" b="1" dirty="0">
                    <a:solidFill>
                      <a:srgbClr val="000099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b="1" dirty="0" err="1">
                    <a:solidFill>
                      <a:srgbClr val="000099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Bài</a:t>
                </a:r>
                <a:r>
                  <a:rPr lang="en-US" sz="2800" b="1" dirty="0">
                    <a:solidFill>
                      <a:srgbClr val="000099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7</a:t>
                </a:r>
                <a:r>
                  <a:rPr lang="vi-VN" sz="2800" b="1" dirty="0">
                    <a:solidFill>
                      <a:srgbClr val="000099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  <a:r>
                  <a:rPr lang="en-US" sz="2800" dirty="0" err="1"/>
                  <a:t>Một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sợi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cáp</a:t>
                </a:r>
                <a:r>
                  <a:rPr lang="en-US" sz="2800" dirty="0"/>
                  <a:t> R </a:t>
                </a:r>
                <a:r>
                  <a:rPr lang="en-US" sz="2800" dirty="0" err="1"/>
                  <a:t>được</a:t>
                </a:r>
                <a:r>
                  <a:rPr lang="en-US" sz="2800" dirty="0"/>
                  <a:t> </a:t>
                </a:r>
                <a:r>
                  <a:rPr lang="en-US" sz="2800" dirty="0" err="1"/>
                  <a:t>gắn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vào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một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cột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thẳng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đứng</a:t>
                </a:r>
                <a:r>
                  <a:rPr lang="en-US" sz="2800" dirty="0"/>
                  <a:t> ở </a:t>
                </a:r>
                <a:r>
                  <a:rPr lang="en-US" sz="2800" dirty="0" err="1"/>
                  <a:t>vị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trí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cách</a:t>
                </a:r>
                <a:r>
                  <a:rPr lang="en-US" sz="2800" dirty="0"/>
                  <a:t> </a:t>
                </a:r>
                <a:r>
                  <a:rPr lang="en-US" sz="2800" dirty="0" err="1"/>
                  <a:t>mặt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đất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14</m:t>
                    </m:r>
                    <m:r>
                      <m:rPr>
                        <m:nor/>
                      </m:rPr>
                      <a:rPr lang="en-US" sz="2800" i="1"/>
                      <m:t> </m:t>
                    </m:r>
                    <m:r>
                      <m:rPr>
                        <m:nor/>
                      </m:rPr>
                      <a:rPr lang="en-US" sz="2800"/>
                      <m:t>m</m:t>
                    </m:r>
                  </m:oMath>
                </a14:m>
                <a:r>
                  <a:rPr lang="en-US" sz="2800" dirty="0"/>
                  <a:t>. </a:t>
                </a:r>
                <a:r>
                  <a:rPr lang="en-US" sz="2800" dirty="0" err="1"/>
                  <a:t>Một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sợi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cáp</a:t>
                </a:r>
                <a:r>
                  <a:rPr lang="en-US" sz="2800" dirty="0"/>
                  <a:t> S </a:t>
                </a:r>
                <a:r>
                  <a:rPr lang="en-US" sz="2800" dirty="0" err="1"/>
                  <a:t>khác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cũng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được</a:t>
                </a:r>
                <a:r>
                  <a:rPr lang="en-US" sz="2800" dirty="0"/>
                  <a:t> </a:t>
                </a:r>
                <a:r>
                  <a:rPr lang="en-US" sz="2800" dirty="0" err="1"/>
                  <a:t>gắn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vào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cột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đó</a:t>
                </a:r>
                <a:r>
                  <a:rPr lang="en-US" sz="2800" dirty="0"/>
                  <a:t> ở </a:t>
                </a:r>
                <a:r>
                  <a:rPr lang="en-US" sz="2800" dirty="0" err="1"/>
                  <a:t>vị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trí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cách</a:t>
                </a:r>
                <a:r>
                  <a:rPr lang="en-US" sz="2800" dirty="0"/>
                  <a:t> </a:t>
                </a:r>
                <a:r>
                  <a:rPr lang="en-US" sz="2800" dirty="0" err="1"/>
                  <a:t>mặt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đất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12</m:t>
                    </m:r>
                    <m:r>
                      <m:rPr>
                        <m:nor/>
                      </m:rPr>
                      <a:rPr lang="en-US" sz="2800" i="1"/>
                      <m:t> </m:t>
                    </m:r>
                    <m:r>
                      <m:rPr>
                        <m:nor/>
                      </m:rPr>
                      <a:rPr lang="en-US" sz="2800"/>
                      <m:t>m</m:t>
                    </m:r>
                  </m:oMath>
                </a14:m>
                <a:r>
                  <a:rPr lang="en-US" sz="2800" dirty="0"/>
                  <a:t>. </a:t>
                </a:r>
                <a:r>
                  <a:rPr lang="en-US" sz="2800" dirty="0" err="1"/>
                  <a:t>Biết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rằng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hai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sợi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cáp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trên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cũng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được</a:t>
                </a:r>
                <a:r>
                  <a:rPr lang="en-US" sz="2800" dirty="0"/>
                  <a:t> </a:t>
                </a:r>
                <a:r>
                  <a:rPr lang="en-US" sz="2800" dirty="0" err="1"/>
                  <a:t>gắn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với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mặt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đất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tại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một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vị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trí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cách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chân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cột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15</m:t>
                    </m:r>
                    <m:r>
                      <m:rPr>
                        <m:nor/>
                      </m:rPr>
                      <a:rPr lang="en-US" sz="2800" i="1"/>
                      <m:t> </m:t>
                    </m:r>
                    <m:r>
                      <m:rPr>
                        <m:nor/>
                      </m:rPr>
                      <a:rPr lang="en-US" sz="2800"/>
                      <m:t>m</m:t>
                    </m:r>
                  </m:oMath>
                </a14:m>
                <a:r>
                  <a:rPr lang="en-US" sz="2800" dirty="0"/>
                  <a:t> (</a:t>
                </a:r>
                <a:r>
                  <a:rPr lang="en-US" sz="2800" dirty="0" err="1"/>
                  <a:t>Hình</a:t>
                </a:r>
                <a:r>
                  <a:rPr lang="en-US" sz="2800" dirty="0"/>
                  <a:t> 18)</a:t>
                </a:r>
              </a:p>
              <a:p>
                <a:pPr lvl="0"/>
                <a:r>
                  <a:rPr lang="en-US" sz="2800" dirty="0" err="1"/>
                  <a:t>Tính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/>
                      <m:t>tan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2800" dirty="0"/>
                  <a:t>, ở </a:t>
                </a:r>
                <a:r>
                  <a:rPr lang="en-US" sz="2800" dirty="0" err="1"/>
                  <a:t>đó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2800" dirty="0"/>
                  <a:t> </a:t>
                </a:r>
                <a:r>
                  <a:rPr lang="en-US" sz="2800" dirty="0" err="1"/>
                  <a:t>là</a:t>
                </a:r>
                <a:r>
                  <a:rPr lang="en-US" sz="2800" dirty="0"/>
                  <a:t> </a:t>
                </a:r>
                <a:r>
                  <a:rPr lang="en-US" sz="2800" dirty="0" err="1"/>
                  <a:t>góc</a:t>
                </a:r>
                <a:r>
                  <a:rPr lang="en-US" sz="2800" dirty="0"/>
                  <a:t> </a:t>
                </a:r>
                <a:r>
                  <a:rPr lang="en-US" sz="2800" dirty="0" err="1"/>
                  <a:t>giữa</a:t>
                </a:r>
                <a:r>
                  <a:rPr lang="en-US" sz="2800" dirty="0"/>
                  <a:t> </a:t>
                </a:r>
                <a:r>
                  <a:rPr lang="en-US" sz="2800" dirty="0" err="1"/>
                  <a:t>hai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sợi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cáp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trên</a:t>
                </a:r>
                <a:endParaRPr lang="en-US" sz="2800" dirty="0"/>
              </a:p>
              <a:p>
                <a:r>
                  <a:rPr lang="en-US" sz="2800" dirty="0"/>
                  <a:t>b) </a:t>
                </a:r>
                <a:r>
                  <a:rPr lang="en-US" sz="2800" dirty="0" err="1"/>
                  <a:t>Tìm</a:t>
                </a:r>
                <a:r>
                  <a:rPr lang="en-US" sz="2800" dirty="0"/>
                  <a:t> </a:t>
                </a:r>
                <a:r>
                  <a:rPr lang="en-US" sz="2800" dirty="0" err="1"/>
                  <a:t>góc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2800" dirty="0"/>
                  <a:t> (</a:t>
                </a:r>
                <a:r>
                  <a:rPr lang="en-US" sz="2800" dirty="0" err="1"/>
                  <a:t>làm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tròn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đến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kết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quả</a:t>
                </a:r>
                <a:r>
                  <a:rPr lang="en-US" sz="2800" dirty="0"/>
                  <a:t> </a:t>
                </a:r>
                <a:r>
                  <a:rPr lang="en-US" sz="2800" dirty="0" err="1"/>
                  <a:t>hàng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đơn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vị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theo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đơn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vị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độ</a:t>
                </a:r>
                <a:r>
                  <a:rPr lang="en-US" sz="2800" dirty="0"/>
                  <a:t>)</a:t>
                </a:r>
                <a:endParaRPr lang="en-US" sz="2800" dirty="0">
                  <a:solidFill>
                    <a:srgbClr val="000099"/>
                  </a:solidFill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itle 1">
                <a:extLst>
                  <a:ext uri="{FF2B5EF4-FFF2-40B4-BE49-F238E27FC236}">
                    <a16:creationId xmlns:a16="http://schemas.microsoft.com/office/drawing/2014/main" id="{79227649-0BC6-4384-A17E-B9EFABC8B2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96" y="804787"/>
                <a:ext cx="9453521" cy="2335977"/>
              </a:xfrm>
              <a:prstGeom prst="rect">
                <a:avLst/>
              </a:prstGeom>
              <a:blipFill>
                <a:blip r:embed="rId2"/>
                <a:stretch>
                  <a:fillRect l="-1289" t="-3896" r="-1031" b="-9870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4A489AFE-D0A5-424B-B516-C475242CFAF6}"/>
              </a:ext>
            </a:extLst>
          </p:cNvPr>
          <p:cNvGrpSpPr/>
          <p:nvPr/>
        </p:nvGrpSpPr>
        <p:grpSpPr>
          <a:xfrm>
            <a:off x="2352620" y="159117"/>
            <a:ext cx="6593487" cy="523220"/>
            <a:chOff x="477850" y="1505359"/>
            <a:chExt cx="7620776" cy="693968"/>
          </a:xfrm>
        </p:grpSpPr>
        <p:sp>
          <p:nvSpPr>
            <p:cNvPr id="11" name="Arrow: Pentagon 10">
              <a:extLst>
                <a:ext uri="{FF2B5EF4-FFF2-40B4-BE49-F238E27FC236}">
                  <a16:creationId xmlns:a16="http://schemas.microsoft.com/office/drawing/2014/main" id="{D1D39587-3364-422C-9E79-655B6BD47D27}"/>
                </a:ext>
              </a:extLst>
            </p:cNvPr>
            <p:cNvSpPr/>
            <p:nvPr/>
          </p:nvSpPr>
          <p:spPr>
            <a:xfrm rot="10800000">
              <a:off x="477850" y="1541061"/>
              <a:ext cx="5996958" cy="566186"/>
            </a:xfrm>
            <a:prstGeom prst="homePlate">
              <a:avLst>
                <a:gd name="adj" fmla="val 35876"/>
              </a:avLst>
            </a:prstGeom>
            <a:solidFill>
              <a:srgbClr val="FFFF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AEB26DE-E904-4C42-905B-2F475EC1DE34}"/>
                </a:ext>
              </a:extLst>
            </p:cNvPr>
            <p:cNvSpPr txBox="1"/>
            <p:nvPr/>
          </p:nvSpPr>
          <p:spPr>
            <a:xfrm>
              <a:off x="739856" y="1505359"/>
              <a:ext cx="7358770" cy="6939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3333FF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Calibri" panose="020F0502020204030204" pitchFamily="34" charset="0"/>
                  <a:sym typeface="Baumans"/>
                </a:rPr>
                <a:t>➍</a:t>
              </a:r>
              <a:r>
                <a:rPr lang="vi-VN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.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Bài</a:t>
              </a:r>
              <a:r>
                <a:rPr lang="en-US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tập</a:t>
              </a:r>
              <a:r>
                <a:rPr lang="en-US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mở</a:t>
              </a:r>
              <a:r>
                <a:rPr lang="en-US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rộng</a:t>
              </a:r>
              <a:r>
                <a:rPr lang="en-US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,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thực</a:t>
              </a:r>
              <a:r>
                <a:rPr lang="en-US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tế</a:t>
              </a:r>
              <a:endParaRPr lang="vi-VN" sz="2800" b="1" dirty="0">
                <a:solidFill>
                  <a:srgbClr val="3333FF"/>
                </a:solidFill>
                <a:latin typeface="Georgia Pro Cond Black" panose="02040A06050405020203" pitchFamily="18" charset="0"/>
                <a:ea typeface="HGPSoeiKakugothicUB" panose="020B0A00000000000000" pitchFamily="34" charset="-128"/>
                <a:cs typeface="Calibri" panose="020F0502020204030204" pitchFamily="34" charset="0"/>
                <a:sym typeface="Bauman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EBC21E14-7595-4A43-A473-ADEAC832307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1296" y="3172145"/>
                <a:ext cx="11989406" cy="3685855"/>
              </a:xfrm>
              <a:prstGeom prst="rect">
                <a:avLst/>
              </a:prstGeom>
              <a:ln>
                <a:solidFill>
                  <a:srgbClr val="0000FF"/>
                </a:solidFill>
              </a:ln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rgbClr val="00009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>
                  <a:lnSpc>
                    <a:spcPct val="107000"/>
                  </a:lnSpc>
                  <a:spcBef>
                    <a:spcPts val="200"/>
                  </a:spcBef>
                  <a:spcAft>
                    <a:spcPts val="0"/>
                  </a:spcAft>
                  <a:buBlip>
                    <a:blip r:embed="rId3"/>
                  </a:buBlip>
                </a:pPr>
                <a:r>
                  <a:rPr lang="en-US" sz="2400" b="1" dirty="0">
                    <a:solidFill>
                      <a:srgbClr val="0000FF"/>
                    </a:solidFill>
                    <a:ea typeface="Times New Roman" panose="020206030504050203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00FF"/>
                    </a:solidFill>
                    <a:ea typeface="Times New Roman" panose="02020603050405020304" pitchFamily="18" charset="0"/>
                  </a:rPr>
                  <a:t>Lời</a:t>
                </a:r>
                <a:r>
                  <a:rPr lang="en-US" sz="2400" b="1" dirty="0">
                    <a:solidFill>
                      <a:srgbClr val="0000FF"/>
                    </a:solidFill>
                    <a:ea typeface="Times New Roman" panose="020206030504050203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0000FF"/>
                    </a:solidFill>
                    <a:ea typeface="Times New Roman" panose="02020603050405020304" pitchFamily="18" charset="0"/>
                  </a:rPr>
                  <a:t>giải</a:t>
                </a:r>
                <a:endParaRPr lang="en-US" sz="2400" b="1" dirty="0">
                  <a:solidFill>
                    <a:srgbClr val="0000FF"/>
                  </a:solidFill>
                  <a:ea typeface="Times New Roman" panose="02020603050405020304" pitchFamily="18" charset="0"/>
                </a:endParaRPr>
              </a:p>
              <a:p>
                <a:pPr marL="457200" marR="0" indent="-457200">
                  <a:lnSpc>
                    <a:spcPct val="107000"/>
                  </a:lnSpc>
                  <a:spcBef>
                    <a:spcPts val="200"/>
                  </a:spcBef>
                  <a:spcAft>
                    <a:spcPts val="0"/>
                  </a:spcAft>
                  <a:buAutoNum type="alphaLcParenR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/>
                      <m:t>tan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𝐴𝑂𝐵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𝐴𝐻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𝐻𝑂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14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endParaRPr lang="en-US" sz="2400" dirty="0"/>
              </a:p>
              <a:p>
                <a:pPr marL="0" marR="0" indent="0">
                  <a:lnSpc>
                    <a:spcPct val="107000"/>
                  </a:lnSpc>
                  <a:spcBef>
                    <a:spcPts val="20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/>
                      <m:t>tan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𝐵𝐻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𝐻𝑂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Ta </a:t>
                </a:r>
                <a:r>
                  <a:rPr lang="en-US" sz="2400" dirty="0" err="1"/>
                  <a:t>có</a:t>
                </a:r>
                <a:r>
                  <a:rPr lang="en-US" sz="2400" dirty="0"/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/>
                      <m:t>tan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/>
                      <m:t>tan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𝐴𝑂𝐵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d>
                  </m:oMath>
                </a14:m>
                <a:endParaRPr lang="en-US" sz="2400" i="1" dirty="0"/>
              </a:p>
              <a:p>
                <a:pPr marL="0" marR="0" indent="0">
                  <a:lnSpc>
                    <a:spcPct val="107000"/>
                  </a:lnSpc>
                  <a:spcBef>
                    <a:spcPts val="20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/>
                            <m:t>tan</m:t>
                          </m:r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𝐴𝑂𝐵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US" sz="2400"/>
                            <m:t>tan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𝛽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m:rPr>
                              <m:nor/>
                            </m:rPr>
                            <a:rPr lang="en-US" sz="2400"/>
                            <m:t>tan</m:t>
                          </m:r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𝐴𝑂𝐵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m:rPr>
                              <m:nor/>
                            </m:rPr>
                            <a:rPr lang="en-US" sz="2400"/>
                            <m:t>tan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𝛽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14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den>
                          </m:f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14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den>
                          </m:f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131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marR="0" indent="0">
                  <a:lnSpc>
                    <a:spcPct val="107000"/>
                  </a:lnSpc>
                  <a:spcBef>
                    <a:spcPts val="200"/>
                  </a:spcBef>
                  <a:spcAft>
                    <a:spcPts val="0"/>
                  </a:spcAft>
                  <a:buNone/>
                </a:pPr>
                <a:r>
                  <a:rPr lang="en-US" sz="2400" dirty="0"/>
                  <a:t>b)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/>
                      <m:t>tan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131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rgbClr val="1F3763"/>
                    </a:solidFill>
                    <a:ea typeface="Calibri" panose="020F0502020204030204" pitchFamily="34" charset="0"/>
                  </a:rPr>
                  <a:t>	</a:t>
                </a:r>
                <a:endParaRPr lang="en-US" sz="2400" b="1" dirty="0">
                  <a:solidFill>
                    <a:srgbClr val="1F3763"/>
                  </a:solidFill>
                  <a:latin typeface="Calibri Light" panose="020F0302020204030204" pitchFamily="34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EBC21E14-7595-4A43-A473-ADEAC83230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96" y="3172145"/>
                <a:ext cx="11989406" cy="3685855"/>
              </a:xfrm>
              <a:prstGeom prst="rect">
                <a:avLst/>
              </a:prstGeom>
              <a:blipFill>
                <a:blip r:embed="rId4"/>
                <a:stretch>
                  <a:fillRect l="-762" t="-1153"/>
                </a:stretch>
              </a:blipFill>
              <a:ln>
                <a:solidFill>
                  <a:srgbClr val="0000FF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60D12B1E-7BD9-406C-9002-E94068E5495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554817" y="1052311"/>
            <a:ext cx="2425537" cy="2088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444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1">
                <a:extLst>
                  <a:ext uri="{FF2B5EF4-FFF2-40B4-BE49-F238E27FC236}">
                    <a16:creationId xmlns:a16="http://schemas.microsoft.com/office/drawing/2014/main" id="{79227649-0BC6-4384-A17E-B9EFABC8B21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6919" y="695054"/>
                <a:ext cx="9709843" cy="357732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  <a:alpha val="44000"/>
                </a:schemeClr>
              </a:solidFill>
              <a:ln>
                <a:solidFill>
                  <a:srgbClr val="FF0000"/>
                </a:solidFill>
              </a:ln>
            </p:spPr>
            <p:txBody>
              <a:bodyPr/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000" kern="1200">
                    <a:solidFill>
                      <a:srgbClr val="C00000"/>
                    </a:solidFill>
                    <a:latin typeface="Aarial"/>
                    <a:ea typeface="+mj-ea"/>
                    <a:cs typeface="+mj-cs"/>
                  </a:defRPr>
                </a:lvl1pPr>
              </a:lstStyle>
              <a:p>
                <a:r>
                  <a:rPr lang="en-US" sz="3200" b="1" dirty="0">
                    <a:solidFill>
                      <a:srgbClr val="000099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0099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Bài</a:t>
                </a:r>
                <a:r>
                  <a:rPr lang="en-US" sz="3200" b="1" dirty="0">
                    <a:solidFill>
                      <a:srgbClr val="000099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8</a:t>
                </a:r>
                <a:r>
                  <a:rPr lang="vi-VN" sz="3200" b="1" dirty="0">
                    <a:solidFill>
                      <a:srgbClr val="000099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  <a:r>
                  <a:rPr lang="en-US" sz="3200" b="1" dirty="0">
                    <a:solidFill>
                      <a:srgbClr val="000099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/>
                  <a:t>Có</a:t>
                </a:r>
                <a:r>
                  <a:rPr lang="en-US" sz="2800" dirty="0"/>
                  <a:t> </a:t>
                </a:r>
                <a:r>
                  <a:rPr lang="en-US" sz="2800" dirty="0" err="1"/>
                  <a:t>hai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chung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cư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cao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tầng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xây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cạnh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nhau</a:t>
                </a:r>
                <a:r>
                  <a:rPr lang="en-US" sz="2800" dirty="0"/>
                  <a:t> </a:t>
                </a:r>
                <a:r>
                  <a:rPr lang="en-US" sz="2800" dirty="0" err="1"/>
                  <a:t>với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khoảng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cách</a:t>
                </a:r>
                <a:r>
                  <a:rPr lang="en-US" sz="2800" dirty="0"/>
                  <a:t> </a:t>
                </a:r>
                <a:r>
                  <a:rPr lang="en-US" sz="2800" dirty="0" err="1"/>
                  <a:t>giữa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chúng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là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𝐻𝐾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=20</m:t>
                    </m:r>
                    <m:r>
                      <m:rPr>
                        <m:nor/>
                      </m:rPr>
                      <a:rPr lang="en-US" sz="2800" i="1"/>
                      <m:t> </m:t>
                    </m:r>
                    <m:r>
                      <m:rPr>
                        <m:nor/>
                      </m:rPr>
                      <a:rPr lang="en-US" sz="2800"/>
                      <m:t>m</m:t>
                    </m:r>
                  </m:oMath>
                </a14:m>
                <a:r>
                  <a:rPr lang="en-US" sz="2800" dirty="0"/>
                  <a:t>. </a:t>
                </a:r>
                <a:r>
                  <a:rPr lang="en-US" sz="2800" dirty="0" err="1"/>
                  <a:t>Để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đảm</a:t>
                </a:r>
                <a:r>
                  <a:rPr lang="en-US" sz="2800" dirty="0"/>
                  <a:t> </a:t>
                </a:r>
                <a:r>
                  <a:rPr lang="en-US" sz="2800" dirty="0" err="1"/>
                  <a:t>bảo</a:t>
                </a:r>
                <a:r>
                  <a:rPr lang="en-US" sz="2800" dirty="0"/>
                  <a:t> an </a:t>
                </a:r>
                <a:r>
                  <a:rPr lang="en-US" sz="2800" dirty="0" err="1"/>
                  <a:t>ninh</a:t>
                </a:r>
                <a:r>
                  <a:rPr lang="en-US" sz="2800" dirty="0"/>
                  <a:t>, </a:t>
                </a:r>
                <a:r>
                  <a:rPr lang="en-US" sz="2800" dirty="0" err="1"/>
                  <a:t>trên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nóc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chung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cư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thứ</a:t>
                </a:r>
                <a:r>
                  <a:rPr lang="en-US" sz="2800" dirty="0"/>
                  <a:t> </a:t>
                </a:r>
                <a:r>
                  <a:rPr lang="en-US" sz="2800" dirty="0" err="1"/>
                  <a:t>hai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người</a:t>
                </a:r>
                <a:r>
                  <a:rPr lang="en-US" sz="2800" dirty="0"/>
                  <a:t> ta </a:t>
                </a:r>
                <a:r>
                  <a:rPr lang="en-US" sz="2800" dirty="0" err="1"/>
                  <a:t>lắp</a:t>
                </a:r>
                <a:r>
                  <a:rPr lang="en-US" sz="2800" dirty="0"/>
                  <a:t> camera ở </a:t>
                </a:r>
                <a:r>
                  <a:rPr lang="en-US" sz="2800" dirty="0" err="1"/>
                  <a:t>vị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trí</a:t>
                </a:r>
                <a:r>
                  <a:rPr lang="en-US" sz="2800" dirty="0"/>
                  <a:t> C. </a:t>
                </a:r>
                <a:r>
                  <a:rPr lang="en-US" sz="2800" dirty="0" err="1"/>
                  <a:t>Gọi</a:t>
                </a:r>
                <a:r>
                  <a:rPr lang="en-US" sz="2800" dirty="0"/>
                  <a:t> A, B </a:t>
                </a:r>
                <a:r>
                  <a:rPr lang="en-US" sz="2800" dirty="0" err="1"/>
                  <a:t>lần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lượt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là</a:t>
                </a:r>
                <a:r>
                  <a:rPr lang="en-US" sz="2800" dirty="0"/>
                  <a:t> </a:t>
                </a:r>
                <a:r>
                  <a:rPr lang="en-US" sz="2800" dirty="0" err="1"/>
                  <a:t>vị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trí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thấp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nhất</a:t>
                </a:r>
                <a:r>
                  <a:rPr lang="en-US" sz="2800" dirty="0"/>
                  <a:t>, </a:t>
                </a:r>
                <a:r>
                  <a:rPr lang="en-US" sz="2800" dirty="0" err="1"/>
                  <a:t>cao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nhất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trên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chung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cư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thứ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nhất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mà</a:t>
                </a:r>
                <a:r>
                  <a:rPr lang="en-US" sz="2800" dirty="0"/>
                  <a:t> camera </a:t>
                </a:r>
                <a:r>
                  <a:rPr lang="en-US" sz="2800" dirty="0" err="1"/>
                  <a:t>có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thể</a:t>
                </a:r>
                <a:r>
                  <a:rPr lang="en-US" sz="2800" dirty="0"/>
                  <a:t> </a:t>
                </a:r>
                <a:r>
                  <a:rPr lang="en-US" sz="2800" dirty="0" err="1"/>
                  <a:t>quan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sát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được</a:t>
                </a:r>
                <a:r>
                  <a:rPr lang="en-US" sz="2800" dirty="0"/>
                  <a:t> (</a:t>
                </a:r>
                <a:r>
                  <a:rPr lang="en-US" sz="2800" dirty="0" err="1"/>
                  <a:t>Hình</a:t>
                </a:r>
                <a:r>
                  <a:rPr lang="en-US" sz="2800" dirty="0"/>
                  <a:t> 19). </a:t>
                </a:r>
                <a:r>
                  <a:rPr lang="en-US" sz="2800" dirty="0" err="1"/>
                  <a:t>Hãy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tính</a:t>
                </a:r>
                <a:r>
                  <a:rPr lang="en-US" sz="2800" dirty="0"/>
                  <a:t> </a:t>
                </a:r>
                <a:r>
                  <a:rPr lang="en-US" sz="2800" dirty="0" err="1"/>
                  <a:t>số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góc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𝐴𝐶𝐵</m:t>
                    </m:r>
                  </m:oMath>
                </a14:m>
                <a:r>
                  <a:rPr lang="en-US" sz="2800" dirty="0"/>
                  <a:t> (</a:t>
                </a:r>
                <a:r>
                  <a:rPr lang="en-US" sz="2800" dirty="0" err="1"/>
                  <a:t>phạm</a:t>
                </a:r>
                <a:r>
                  <a:rPr lang="en-US" sz="2800" dirty="0"/>
                  <a:t> vi camera </a:t>
                </a:r>
                <a:r>
                  <a:rPr lang="en-US" sz="2800" dirty="0" err="1"/>
                  <a:t>có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thể</a:t>
                </a:r>
                <a:r>
                  <a:rPr lang="en-US" sz="2800" dirty="0"/>
                  <a:t> </a:t>
                </a:r>
                <a:r>
                  <a:rPr lang="en-US" sz="2800" dirty="0" err="1"/>
                  <a:t>quan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sát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được</a:t>
                </a:r>
                <a:r>
                  <a:rPr lang="en-US" sz="2800" dirty="0"/>
                  <a:t> ở </a:t>
                </a:r>
                <a:r>
                  <a:rPr lang="en-US" sz="2800" dirty="0" err="1"/>
                  <a:t>chung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cử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thứ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nhất</a:t>
                </a:r>
                <a:r>
                  <a:rPr lang="en-US" sz="2800" dirty="0"/>
                  <a:t>). </a:t>
                </a:r>
                <a:r>
                  <a:rPr lang="en-US" sz="2800" dirty="0" err="1"/>
                  <a:t>Biết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rằng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chiều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cao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của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chung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cư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thứ</a:t>
                </a:r>
                <a:r>
                  <a:rPr lang="en-US" sz="2800" dirty="0"/>
                  <a:t> </a:t>
                </a:r>
                <a:r>
                  <a:rPr lang="en-US" sz="2800" dirty="0" err="1"/>
                  <a:t>hai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là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𝐶𝐾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=32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𝐴𝐻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=6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𝐵𝐻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=24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800" dirty="0"/>
                  <a:t> (</a:t>
                </a:r>
                <a:r>
                  <a:rPr lang="en-US" sz="2800" dirty="0" err="1"/>
                  <a:t>làm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tròn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kết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quả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đến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hàng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phần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mười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theo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đơn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vị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độ</a:t>
                </a:r>
                <a:r>
                  <a:rPr lang="en-US" sz="2800" dirty="0"/>
                  <a:t>). </a:t>
                </a:r>
                <a:r>
                  <a:rPr lang="en-US" sz="2800" dirty="0" err="1"/>
                  <a:t>Hình</a:t>
                </a:r>
                <a:r>
                  <a:rPr lang="en-US" sz="2800" dirty="0"/>
                  <a:t> 19</a:t>
                </a:r>
              </a:p>
              <a:p>
                <a:pPr algn="just"/>
                <a:endParaRPr lang="en-US" sz="3200" dirty="0">
                  <a:solidFill>
                    <a:srgbClr val="000099"/>
                  </a:solidFill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itle 1">
                <a:extLst>
                  <a:ext uri="{FF2B5EF4-FFF2-40B4-BE49-F238E27FC236}">
                    <a16:creationId xmlns:a16="http://schemas.microsoft.com/office/drawing/2014/main" id="{79227649-0BC6-4384-A17E-B9EFABC8B2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919" y="695054"/>
                <a:ext cx="9709843" cy="3577328"/>
              </a:xfrm>
              <a:prstGeom prst="rect">
                <a:avLst/>
              </a:prstGeom>
              <a:blipFill>
                <a:blip r:embed="rId2"/>
                <a:stretch>
                  <a:fillRect l="-1255" t="-3396" b="-5433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4A489AFE-D0A5-424B-B516-C475242CFAF6}"/>
              </a:ext>
            </a:extLst>
          </p:cNvPr>
          <p:cNvGrpSpPr/>
          <p:nvPr/>
        </p:nvGrpSpPr>
        <p:grpSpPr>
          <a:xfrm>
            <a:off x="3922113" y="254651"/>
            <a:ext cx="6593487" cy="523220"/>
            <a:chOff x="477850" y="1505359"/>
            <a:chExt cx="7620776" cy="693968"/>
          </a:xfrm>
        </p:grpSpPr>
        <p:sp>
          <p:nvSpPr>
            <p:cNvPr id="11" name="Arrow: Pentagon 10">
              <a:extLst>
                <a:ext uri="{FF2B5EF4-FFF2-40B4-BE49-F238E27FC236}">
                  <a16:creationId xmlns:a16="http://schemas.microsoft.com/office/drawing/2014/main" id="{D1D39587-3364-422C-9E79-655B6BD47D27}"/>
                </a:ext>
              </a:extLst>
            </p:cNvPr>
            <p:cNvSpPr/>
            <p:nvPr/>
          </p:nvSpPr>
          <p:spPr>
            <a:xfrm rot="10800000">
              <a:off x="477850" y="1541061"/>
              <a:ext cx="5996958" cy="566186"/>
            </a:xfrm>
            <a:prstGeom prst="homePlate">
              <a:avLst>
                <a:gd name="adj" fmla="val 35876"/>
              </a:avLst>
            </a:prstGeom>
            <a:solidFill>
              <a:srgbClr val="FFFF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AEB26DE-E904-4C42-905B-2F475EC1DE34}"/>
                </a:ext>
              </a:extLst>
            </p:cNvPr>
            <p:cNvSpPr txBox="1"/>
            <p:nvPr/>
          </p:nvSpPr>
          <p:spPr>
            <a:xfrm>
              <a:off x="739856" y="1505359"/>
              <a:ext cx="7358770" cy="6939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3333FF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Calibri" panose="020F0502020204030204" pitchFamily="34" charset="0"/>
                  <a:sym typeface="Baumans"/>
                </a:rPr>
                <a:t>➍</a:t>
              </a:r>
              <a:r>
                <a:rPr lang="vi-VN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.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Bài</a:t>
              </a:r>
              <a:r>
                <a:rPr lang="en-US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tập</a:t>
              </a:r>
              <a:r>
                <a:rPr lang="en-US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mở</a:t>
              </a:r>
              <a:r>
                <a:rPr lang="en-US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rộng</a:t>
              </a:r>
              <a:r>
                <a:rPr lang="en-US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,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thực</a:t>
              </a:r>
              <a:r>
                <a:rPr lang="en-US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tế</a:t>
              </a:r>
              <a:endParaRPr lang="vi-VN" sz="2800" b="1" dirty="0">
                <a:solidFill>
                  <a:srgbClr val="3333FF"/>
                </a:solidFill>
                <a:latin typeface="Georgia Pro Cond Black" panose="02040A06050405020203" pitchFamily="18" charset="0"/>
                <a:ea typeface="HGPSoeiKakugothicUB" panose="020B0A00000000000000" pitchFamily="34" charset="-128"/>
                <a:cs typeface="Calibri" panose="020F0502020204030204" pitchFamily="34" charset="0"/>
                <a:sym typeface="Bauman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EBC21E14-7595-4A43-A473-ADEAC832307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0" y="4341805"/>
                <a:ext cx="11989406" cy="2355137"/>
              </a:xfrm>
              <a:prstGeom prst="rect">
                <a:avLst/>
              </a:prstGeom>
              <a:ln>
                <a:solidFill>
                  <a:srgbClr val="0000FF"/>
                </a:solidFill>
              </a:ln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rgbClr val="00009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>
                  <a:lnSpc>
                    <a:spcPct val="107000"/>
                  </a:lnSpc>
                  <a:spcBef>
                    <a:spcPts val="200"/>
                  </a:spcBef>
                  <a:spcAft>
                    <a:spcPts val="0"/>
                  </a:spcAft>
                  <a:buBlip>
                    <a:blip r:embed="rId3"/>
                  </a:buBlip>
                </a:pPr>
                <a:r>
                  <a:rPr lang="en-US" b="1" dirty="0">
                    <a:solidFill>
                      <a:srgbClr val="0000FF"/>
                    </a:solidFill>
                    <a:ea typeface="Times New Roman" panose="02020603050405020304" pitchFamily="18" charset="0"/>
                  </a:rPr>
                  <a:t> </a:t>
                </a:r>
                <a:r>
                  <a:rPr lang="en-US" b="1" dirty="0" err="1">
                    <a:solidFill>
                      <a:srgbClr val="0000FF"/>
                    </a:solidFill>
                    <a:ea typeface="Times New Roman" panose="02020603050405020304" pitchFamily="18" charset="0"/>
                  </a:rPr>
                  <a:t>Lời</a:t>
                </a:r>
                <a:r>
                  <a:rPr lang="en-US" b="1" dirty="0">
                    <a:solidFill>
                      <a:srgbClr val="0000FF"/>
                    </a:solidFill>
                    <a:ea typeface="Times New Roman" panose="02020603050405020304" pitchFamily="18" charset="0"/>
                  </a:rPr>
                  <a:t> </a:t>
                </a:r>
                <a:r>
                  <a:rPr lang="en-US" b="1" dirty="0" err="1">
                    <a:solidFill>
                      <a:srgbClr val="0000FF"/>
                    </a:solidFill>
                    <a:ea typeface="Times New Roman" panose="02020603050405020304" pitchFamily="18" charset="0"/>
                  </a:rPr>
                  <a:t>giải</a:t>
                </a:r>
                <a:endParaRPr lang="en-US" b="1" dirty="0">
                  <a:solidFill>
                    <a:srgbClr val="1F3763"/>
                  </a:solidFill>
                  <a:latin typeface="Calibri Light" panose="020F0302020204030204" pitchFamily="34" charset="0"/>
                  <a:ea typeface="Times New Roman" panose="02020603050405020304" pitchFamily="18" charset="0"/>
                </a:endParaRPr>
              </a:p>
              <a:p>
                <a:r>
                  <a:rPr lang="en-US" sz="2800" dirty="0"/>
                  <a:t>Từ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800" dirty="0"/>
                  <a:t> </a:t>
                </a:r>
                <a:r>
                  <a:rPr lang="en-US" sz="2800" dirty="0" err="1"/>
                  <a:t>kẻ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𝐶𝐷</m:t>
                    </m:r>
                  </m:oMath>
                </a14:m>
                <a:r>
                  <a:rPr lang="en-US" sz="2800" dirty="0"/>
                  <a:t> </a:t>
                </a:r>
                <a:r>
                  <a:rPr lang="en-US" sz="2800" dirty="0" err="1"/>
                  <a:t>vuông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góc</a:t>
                </a:r>
                <a:r>
                  <a:rPr lang="en-US" sz="2800" dirty="0"/>
                  <a:t> </a:t>
                </a:r>
                <a:r>
                  <a:rPr lang="en-US" sz="2800" dirty="0" err="1"/>
                  <a:t>với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endParaRPr lang="en-US" sz="2800" dirty="0"/>
              </a:p>
              <a:p>
                <a:r>
                  <a:rPr lang="en-US" sz="2800" dirty="0"/>
                  <a:t> Ta </a:t>
                </a:r>
                <a:r>
                  <a:rPr lang="en-US" sz="2800" dirty="0" err="1"/>
                  <a:t>có</a:t>
                </a:r>
                <a:r>
                  <a:rPr lang="en-US" sz="2800" dirty="0"/>
                  <a:t>: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𝐴𝐷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𝐶𝐾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𝐴𝐻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=32−6=26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</m:oMath>
                </a14:m>
                <a:endParaRPr lang="en-US" sz="2800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EBC21E14-7595-4A43-A473-ADEAC83230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341805"/>
                <a:ext cx="11989406" cy="2355137"/>
              </a:xfrm>
              <a:prstGeom prst="rect">
                <a:avLst/>
              </a:prstGeom>
              <a:blipFill>
                <a:blip r:embed="rId4"/>
                <a:stretch>
                  <a:fillRect l="-863" t="-3342"/>
                </a:stretch>
              </a:blipFill>
              <a:ln>
                <a:solidFill>
                  <a:srgbClr val="0000FF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7C684C24-59F0-4063-B83F-3CB1B8E3B70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96762" y="708448"/>
            <a:ext cx="2295238" cy="228571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2ACFBFB-B7A2-45BC-8399-F23E116570E1}"/>
              </a:ext>
            </a:extLst>
          </p:cNvPr>
          <p:cNvPicPr/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34809" y="4341805"/>
            <a:ext cx="2949233" cy="2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0152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1">
                <a:extLst>
                  <a:ext uri="{FF2B5EF4-FFF2-40B4-BE49-F238E27FC236}">
                    <a16:creationId xmlns:a16="http://schemas.microsoft.com/office/drawing/2014/main" id="{79227649-0BC6-4384-A17E-B9EFABC8B21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6919" y="692859"/>
                <a:ext cx="9709843" cy="357732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  <a:alpha val="44000"/>
                </a:schemeClr>
              </a:solidFill>
              <a:ln>
                <a:solidFill>
                  <a:srgbClr val="FF0000"/>
                </a:solidFill>
              </a:ln>
            </p:spPr>
            <p:txBody>
              <a:bodyPr/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000" kern="1200">
                    <a:solidFill>
                      <a:srgbClr val="C00000"/>
                    </a:solidFill>
                    <a:latin typeface="Aarial"/>
                    <a:ea typeface="+mj-ea"/>
                    <a:cs typeface="+mj-cs"/>
                  </a:defRPr>
                </a:lvl1pPr>
              </a:lstStyle>
              <a:p>
                <a:r>
                  <a:rPr lang="en-US" sz="3200" b="1" dirty="0">
                    <a:solidFill>
                      <a:srgbClr val="000099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0099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Bài</a:t>
                </a:r>
                <a:r>
                  <a:rPr lang="en-US" sz="3200" b="1" dirty="0">
                    <a:solidFill>
                      <a:srgbClr val="000099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8</a:t>
                </a:r>
                <a:r>
                  <a:rPr lang="vi-VN" sz="3200" b="1" dirty="0">
                    <a:solidFill>
                      <a:srgbClr val="000099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  <a:r>
                  <a:rPr lang="en-US" sz="3200" b="1" dirty="0">
                    <a:solidFill>
                      <a:srgbClr val="000099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/>
                  <a:t>Có</a:t>
                </a:r>
                <a:r>
                  <a:rPr lang="en-US" sz="2800" dirty="0"/>
                  <a:t> </a:t>
                </a:r>
                <a:r>
                  <a:rPr lang="en-US" sz="2800" dirty="0" err="1"/>
                  <a:t>hai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chung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cư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cao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tầng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xây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cạnh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nhau</a:t>
                </a:r>
                <a:r>
                  <a:rPr lang="en-US" sz="2800" dirty="0"/>
                  <a:t> </a:t>
                </a:r>
                <a:r>
                  <a:rPr lang="en-US" sz="2800" dirty="0" err="1"/>
                  <a:t>với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khoảng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cách</a:t>
                </a:r>
                <a:r>
                  <a:rPr lang="en-US" sz="2800" dirty="0"/>
                  <a:t> </a:t>
                </a:r>
                <a:r>
                  <a:rPr lang="en-US" sz="2800" dirty="0" err="1"/>
                  <a:t>giữa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chúng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là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𝐻𝐾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=20</m:t>
                    </m:r>
                    <m:r>
                      <m:rPr>
                        <m:nor/>
                      </m:rPr>
                      <a:rPr lang="en-US" sz="2800" i="1"/>
                      <m:t> </m:t>
                    </m:r>
                    <m:r>
                      <m:rPr>
                        <m:nor/>
                      </m:rPr>
                      <a:rPr lang="en-US" sz="2800"/>
                      <m:t>m</m:t>
                    </m:r>
                  </m:oMath>
                </a14:m>
                <a:r>
                  <a:rPr lang="en-US" sz="2800" dirty="0"/>
                  <a:t>. </a:t>
                </a:r>
                <a:r>
                  <a:rPr lang="en-US" sz="2800" dirty="0" err="1"/>
                  <a:t>Để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đảm</a:t>
                </a:r>
                <a:r>
                  <a:rPr lang="en-US" sz="2800" dirty="0"/>
                  <a:t> </a:t>
                </a:r>
                <a:r>
                  <a:rPr lang="en-US" sz="2800" dirty="0" err="1"/>
                  <a:t>bảo</a:t>
                </a:r>
                <a:r>
                  <a:rPr lang="en-US" sz="2800" dirty="0"/>
                  <a:t> an </a:t>
                </a:r>
                <a:r>
                  <a:rPr lang="en-US" sz="2800" dirty="0" err="1"/>
                  <a:t>ninh</a:t>
                </a:r>
                <a:r>
                  <a:rPr lang="en-US" sz="2800" dirty="0"/>
                  <a:t>, </a:t>
                </a:r>
                <a:r>
                  <a:rPr lang="en-US" sz="2800" dirty="0" err="1"/>
                  <a:t>trên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nóc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chung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cư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thứ</a:t>
                </a:r>
                <a:r>
                  <a:rPr lang="en-US" sz="2800" dirty="0"/>
                  <a:t> </a:t>
                </a:r>
                <a:r>
                  <a:rPr lang="en-US" sz="2800" dirty="0" err="1"/>
                  <a:t>hai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người</a:t>
                </a:r>
                <a:r>
                  <a:rPr lang="en-US" sz="2800" dirty="0"/>
                  <a:t> ta </a:t>
                </a:r>
                <a:r>
                  <a:rPr lang="en-US" sz="2800" dirty="0" err="1"/>
                  <a:t>lắp</a:t>
                </a:r>
                <a:r>
                  <a:rPr lang="en-US" sz="2800" dirty="0"/>
                  <a:t> camera ở </a:t>
                </a:r>
                <a:r>
                  <a:rPr lang="en-US" sz="2800" dirty="0" err="1"/>
                  <a:t>vị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trí</a:t>
                </a:r>
                <a:r>
                  <a:rPr lang="en-US" sz="2800" dirty="0"/>
                  <a:t> C. </a:t>
                </a:r>
                <a:r>
                  <a:rPr lang="en-US" sz="2800" dirty="0" err="1"/>
                  <a:t>Gọi</a:t>
                </a:r>
                <a:r>
                  <a:rPr lang="en-US" sz="2800" dirty="0"/>
                  <a:t> A, B </a:t>
                </a:r>
                <a:r>
                  <a:rPr lang="en-US" sz="2800" dirty="0" err="1"/>
                  <a:t>lần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lượt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là</a:t>
                </a:r>
                <a:r>
                  <a:rPr lang="en-US" sz="2800" dirty="0"/>
                  <a:t> </a:t>
                </a:r>
                <a:r>
                  <a:rPr lang="en-US" sz="2800" dirty="0" err="1"/>
                  <a:t>vị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trí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thấp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nhất</a:t>
                </a:r>
                <a:r>
                  <a:rPr lang="en-US" sz="2800" dirty="0"/>
                  <a:t>, </a:t>
                </a:r>
                <a:r>
                  <a:rPr lang="en-US" sz="2800" dirty="0" err="1"/>
                  <a:t>cao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nhất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trên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chung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cư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thứ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nhất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mà</a:t>
                </a:r>
                <a:r>
                  <a:rPr lang="en-US" sz="2800" dirty="0"/>
                  <a:t> camera </a:t>
                </a:r>
                <a:r>
                  <a:rPr lang="en-US" sz="2800" dirty="0" err="1"/>
                  <a:t>có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thể</a:t>
                </a:r>
                <a:r>
                  <a:rPr lang="en-US" sz="2800" dirty="0"/>
                  <a:t> </a:t>
                </a:r>
                <a:r>
                  <a:rPr lang="en-US" sz="2800" dirty="0" err="1"/>
                  <a:t>quan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sát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được</a:t>
                </a:r>
                <a:r>
                  <a:rPr lang="en-US" sz="2800" dirty="0"/>
                  <a:t> (</a:t>
                </a:r>
                <a:r>
                  <a:rPr lang="en-US" sz="2800" dirty="0" err="1"/>
                  <a:t>Hình</a:t>
                </a:r>
                <a:r>
                  <a:rPr lang="en-US" sz="2800" dirty="0"/>
                  <a:t> 19). </a:t>
                </a:r>
                <a:r>
                  <a:rPr lang="en-US" sz="2800" dirty="0" err="1"/>
                  <a:t>Hãy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tính</a:t>
                </a:r>
                <a:r>
                  <a:rPr lang="en-US" sz="2800" dirty="0"/>
                  <a:t> </a:t>
                </a:r>
                <a:r>
                  <a:rPr lang="en-US" sz="2800" dirty="0" err="1"/>
                  <a:t>số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góc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𝐴𝐶𝐵</m:t>
                    </m:r>
                  </m:oMath>
                </a14:m>
                <a:r>
                  <a:rPr lang="en-US" sz="2800" dirty="0"/>
                  <a:t> (</a:t>
                </a:r>
                <a:r>
                  <a:rPr lang="en-US" sz="2800" dirty="0" err="1"/>
                  <a:t>phạm</a:t>
                </a:r>
                <a:r>
                  <a:rPr lang="en-US" sz="2800" dirty="0"/>
                  <a:t> vi camera </a:t>
                </a:r>
                <a:r>
                  <a:rPr lang="en-US" sz="2800" dirty="0" err="1"/>
                  <a:t>có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thể</a:t>
                </a:r>
                <a:r>
                  <a:rPr lang="en-US" sz="2800" dirty="0"/>
                  <a:t> </a:t>
                </a:r>
                <a:r>
                  <a:rPr lang="en-US" sz="2800" dirty="0" err="1"/>
                  <a:t>quan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sát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được</a:t>
                </a:r>
                <a:r>
                  <a:rPr lang="en-US" sz="2800" dirty="0"/>
                  <a:t> ở </a:t>
                </a:r>
                <a:r>
                  <a:rPr lang="en-US" sz="2800" dirty="0" err="1"/>
                  <a:t>chung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cử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thứ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nhất</a:t>
                </a:r>
                <a:r>
                  <a:rPr lang="en-US" sz="2800" dirty="0"/>
                  <a:t>). </a:t>
                </a:r>
                <a:r>
                  <a:rPr lang="en-US" sz="2800" dirty="0" err="1"/>
                  <a:t>Biết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rằng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chiều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cao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của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chung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cư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thứ</a:t>
                </a:r>
                <a:r>
                  <a:rPr lang="en-US" sz="2800" dirty="0"/>
                  <a:t> </a:t>
                </a:r>
                <a:r>
                  <a:rPr lang="en-US" sz="2800" dirty="0" err="1"/>
                  <a:t>hai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là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𝐶𝐾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=32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𝐴𝐻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=6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𝐵𝐻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=24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800" dirty="0"/>
                  <a:t> (</a:t>
                </a:r>
                <a:r>
                  <a:rPr lang="en-US" sz="2800" dirty="0" err="1"/>
                  <a:t>làm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tròn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kết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quả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đến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hàng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phần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mười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theo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đơn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vị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độ</a:t>
                </a:r>
                <a:r>
                  <a:rPr lang="en-US" sz="2800" dirty="0"/>
                  <a:t>). </a:t>
                </a:r>
                <a:r>
                  <a:rPr lang="en-US" sz="2800" dirty="0" err="1"/>
                  <a:t>Hình</a:t>
                </a:r>
                <a:r>
                  <a:rPr lang="en-US" sz="2800" dirty="0"/>
                  <a:t> 19</a:t>
                </a:r>
              </a:p>
              <a:p>
                <a:pPr algn="just"/>
                <a:endParaRPr lang="en-US" sz="3200" dirty="0">
                  <a:solidFill>
                    <a:srgbClr val="000099"/>
                  </a:solidFill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itle 1">
                <a:extLst>
                  <a:ext uri="{FF2B5EF4-FFF2-40B4-BE49-F238E27FC236}">
                    <a16:creationId xmlns:a16="http://schemas.microsoft.com/office/drawing/2014/main" id="{79227649-0BC6-4384-A17E-B9EFABC8B2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919" y="692859"/>
                <a:ext cx="9709843" cy="3577328"/>
              </a:xfrm>
              <a:prstGeom prst="rect">
                <a:avLst/>
              </a:prstGeom>
              <a:blipFill>
                <a:blip r:embed="rId2"/>
                <a:stretch>
                  <a:fillRect l="-1255" t="-3401" b="-5612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4A489AFE-D0A5-424B-B516-C475242CFAF6}"/>
              </a:ext>
            </a:extLst>
          </p:cNvPr>
          <p:cNvGrpSpPr/>
          <p:nvPr/>
        </p:nvGrpSpPr>
        <p:grpSpPr>
          <a:xfrm>
            <a:off x="3922113" y="254651"/>
            <a:ext cx="6593487" cy="523220"/>
            <a:chOff x="477850" y="1505359"/>
            <a:chExt cx="7620776" cy="693968"/>
          </a:xfrm>
        </p:grpSpPr>
        <p:sp>
          <p:nvSpPr>
            <p:cNvPr id="11" name="Arrow: Pentagon 10">
              <a:extLst>
                <a:ext uri="{FF2B5EF4-FFF2-40B4-BE49-F238E27FC236}">
                  <a16:creationId xmlns:a16="http://schemas.microsoft.com/office/drawing/2014/main" id="{D1D39587-3364-422C-9E79-655B6BD47D27}"/>
                </a:ext>
              </a:extLst>
            </p:cNvPr>
            <p:cNvSpPr/>
            <p:nvPr/>
          </p:nvSpPr>
          <p:spPr>
            <a:xfrm rot="10800000">
              <a:off x="477850" y="1541061"/>
              <a:ext cx="5996958" cy="566186"/>
            </a:xfrm>
            <a:prstGeom prst="homePlate">
              <a:avLst>
                <a:gd name="adj" fmla="val 35876"/>
              </a:avLst>
            </a:prstGeom>
            <a:solidFill>
              <a:srgbClr val="FFFF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AEB26DE-E904-4C42-905B-2F475EC1DE34}"/>
                </a:ext>
              </a:extLst>
            </p:cNvPr>
            <p:cNvSpPr txBox="1"/>
            <p:nvPr/>
          </p:nvSpPr>
          <p:spPr>
            <a:xfrm>
              <a:off x="739856" y="1505359"/>
              <a:ext cx="7358770" cy="6939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3333FF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Calibri" panose="020F0502020204030204" pitchFamily="34" charset="0"/>
                  <a:sym typeface="Baumans"/>
                </a:rPr>
                <a:t>➍</a:t>
              </a:r>
              <a:r>
                <a:rPr lang="vi-VN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.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Bài</a:t>
              </a:r>
              <a:r>
                <a:rPr lang="en-US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tập</a:t>
              </a:r>
              <a:r>
                <a:rPr lang="en-US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mở</a:t>
              </a:r>
              <a:r>
                <a:rPr lang="en-US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rộng</a:t>
              </a:r>
              <a:r>
                <a:rPr lang="en-US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,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thực</a:t>
              </a:r>
              <a:r>
                <a:rPr lang="en-US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tế</a:t>
              </a:r>
              <a:endParaRPr lang="vi-VN" sz="2800" b="1" dirty="0">
                <a:solidFill>
                  <a:srgbClr val="3333FF"/>
                </a:solidFill>
                <a:latin typeface="Georgia Pro Cond Black" panose="02040A06050405020203" pitchFamily="18" charset="0"/>
                <a:ea typeface="HGPSoeiKakugothicUB" panose="020B0A00000000000000" pitchFamily="34" charset="-128"/>
                <a:cs typeface="Calibri" panose="020F0502020204030204" pitchFamily="34" charset="0"/>
                <a:sym typeface="Bauman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EBC21E14-7595-4A43-A473-ADEAC832307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6919" y="4329974"/>
                <a:ext cx="11989406" cy="2285715"/>
              </a:xfrm>
              <a:prstGeom prst="rect">
                <a:avLst/>
              </a:prstGeom>
              <a:ln>
                <a:solidFill>
                  <a:srgbClr val="0000FF"/>
                </a:solidFill>
              </a:ln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rgbClr val="00009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>
                  <a:lnSpc>
                    <a:spcPct val="107000"/>
                  </a:lnSpc>
                  <a:spcBef>
                    <a:spcPts val="200"/>
                  </a:spcBef>
                  <a:spcAft>
                    <a:spcPts val="0"/>
                  </a:spcAft>
                  <a:buBlip>
                    <a:blip r:embed="rId3"/>
                  </a:buBlip>
                </a:pPr>
                <a:r>
                  <a:rPr lang="en-US" b="1" dirty="0">
                    <a:solidFill>
                      <a:srgbClr val="0000FF"/>
                    </a:solidFill>
                    <a:ea typeface="Times New Roman" panose="02020603050405020304" pitchFamily="18" charset="0"/>
                  </a:rPr>
                  <a:t> </a:t>
                </a:r>
                <a:r>
                  <a:rPr lang="en-US" b="1" dirty="0" err="1">
                    <a:solidFill>
                      <a:srgbClr val="0000FF"/>
                    </a:solidFill>
                    <a:ea typeface="Times New Roman" panose="02020603050405020304" pitchFamily="18" charset="0"/>
                  </a:rPr>
                  <a:t>Lời</a:t>
                </a:r>
                <a:r>
                  <a:rPr lang="en-US" b="1" dirty="0">
                    <a:solidFill>
                      <a:srgbClr val="0000FF"/>
                    </a:solidFill>
                    <a:ea typeface="Times New Roman" panose="02020603050405020304" pitchFamily="18" charset="0"/>
                  </a:rPr>
                  <a:t> </a:t>
                </a:r>
                <a:r>
                  <a:rPr lang="en-US" b="1" dirty="0" err="1">
                    <a:solidFill>
                      <a:srgbClr val="0000FF"/>
                    </a:solidFill>
                    <a:ea typeface="Times New Roman" panose="02020603050405020304" pitchFamily="18" charset="0"/>
                  </a:rPr>
                  <a:t>giải</a:t>
                </a:r>
                <a:endParaRPr lang="en-US" b="1" dirty="0">
                  <a:solidFill>
                    <a:srgbClr val="0000FF"/>
                  </a:solidFill>
                  <a:ea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𝐵𝐻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𝐴𝐻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=24−6=18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</m:oMath>
                </a14:m>
                <a:endParaRPr lang="en-US" sz="2800" dirty="0"/>
              </a:p>
              <a:p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𝐷𝐵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𝐴𝐷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=26−18=8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</m:oMath>
                </a14:m>
                <a:endParaRPr lang="en-US" sz="2800" dirty="0"/>
              </a:p>
              <a:p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𝐶𝐷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𝐻𝐾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=20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sz="2800" dirty="0"/>
              </a:p>
              <a:p>
                <a:pPr marL="0" marR="0" indent="0">
                  <a:lnSpc>
                    <a:spcPct val="107000"/>
                  </a:lnSpc>
                  <a:spcBef>
                    <a:spcPts val="200"/>
                  </a:spcBef>
                  <a:spcAft>
                    <a:spcPts val="0"/>
                  </a:spcAft>
                  <a:buNone/>
                </a:pPr>
                <a:endParaRPr lang="en-US" b="1" dirty="0">
                  <a:solidFill>
                    <a:srgbClr val="1F3763"/>
                  </a:solidFill>
                  <a:latin typeface="Calibri Light" panose="020F0302020204030204" pitchFamily="34" charset="0"/>
                  <a:ea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EBC21E14-7595-4A43-A473-ADEAC83230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919" y="4329974"/>
                <a:ext cx="11989406" cy="2285715"/>
              </a:xfrm>
              <a:prstGeom prst="rect">
                <a:avLst/>
              </a:prstGeom>
              <a:blipFill>
                <a:blip r:embed="rId4"/>
                <a:stretch>
                  <a:fillRect t="-3448"/>
                </a:stretch>
              </a:blipFill>
              <a:ln>
                <a:solidFill>
                  <a:srgbClr val="0000FF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7C684C24-59F0-4063-B83F-3CB1B8E3B70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96762" y="1143286"/>
            <a:ext cx="2295238" cy="2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8450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1">
                <a:extLst>
                  <a:ext uri="{FF2B5EF4-FFF2-40B4-BE49-F238E27FC236}">
                    <a16:creationId xmlns:a16="http://schemas.microsoft.com/office/drawing/2014/main" id="{79227649-0BC6-4384-A17E-B9EFABC8B21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6919" y="692859"/>
                <a:ext cx="9709843" cy="357732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  <a:alpha val="44000"/>
                </a:schemeClr>
              </a:solidFill>
              <a:ln>
                <a:solidFill>
                  <a:srgbClr val="FF0000"/>
                </a:solidFill>
              </a:ln>
            </p:spPr>
            <p:txBody>
              <a:bodyPr/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000" kern="1200">
                    <a:solidFill>
                      <a:srgbClr val="C00000"/>
                    </a:solidFill>
                    <a:latin typeface="Aarial"/>
                    <a:ea typeface="+mj-ea"/>
                    <a:cs typeface="+mj-cs"/>
                  </a:defRPr>
                </a:lvl1pPr>
              </a:lstStyle>
              <a:p>
                <a:r>
                  <a:rPr lang="en-US" sz="3200" b="1" dirty="0">
                    <a:solidFill>
                      <a:srgbClr val="000099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0099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Bài</a:t>
                </a:r>
                <a:r>
                  <a:rPr lang="en-US" sz="3200" b="1" dirty="0">
                    <a:solidFill>
                      <a:srgbClr val="000099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8</a:t>
                </a:r>
                <a:r>
                  <a:rPr lang="vi-VN" sz="3200" b="1" dirty="0">
                    <a:solidFill>
                      <a:srgbClr val="000099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  <a:r>
                  <a:rPr lang="en-US" sz="3200" b="1" dirty="0">
                    <a:solidFill>
                      <a:srgbClr val="000099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/>
                  <a:t>Có</a:t>
                </a:r>
                <a:r>
                  <a:rPr lang="en-US" sz="2800" dirty="0"/>
                  <a:t> </a:t>
                </a:r>
                <a:r>
                  <a:rPr lang="en-US" sz="2800" dirty="0" err="1"/>
                  <a:t>hai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chung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cư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cao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tầng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xây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cạnh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nhau</a:t>
                </a:r>
                <a:r>
                  <a:rPr lang="en-US" sz="2800" dirty="0"/>
                  <a:t> </a:t>
                </a:r>
                <a:r>
                  <a:rPr lang="en-US" sz="2800" dirty="0" err="1"/>
                  <a:t>với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khoảng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cách</a:t>
                </a:r>
                <a:r>
                  <a:rPr lang="en-US" sz="2800" dirty="0"/>
                  <a:t> </a:t>
                </a:r>
                <a:r>
                  <a:rPr lang="en-US" sz="2800" dirty="0" err="1"/>
                  <a:t>giữa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chúng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là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𝐻𝐾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=20</m:t>
                    </m:r>
                    <m:r>
                      <m:rPr>
                        <m:nor/>
                      </m:rPr>
                      <a:rPr lang="en-US" sz="2800" i="1"/>
                      <m:t> </m:t>
                    </m:r>
                    <m:r>
                      <m:rPr>
                        <m:nor/>
                      </m:rPr>
                      <a:rPr lang="en-US" sz="2800"/>
                      <m:t>m</m:t>
                    </m:r>
                  </m:oMath>
                </a14:m>
                <a:r>
                  <a:rPr lang="en-US" sz="2800" dirty="0"/>
                  <a:t>. </a:t>
                </a:r>
                <a:r>
                  <a:rPr lang="en-US" sz="2800" dirty="0" err="1"/>
                  <a:t>Để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đảm</a:t>
                </a:r>
                <a:r>
                  <a:rPr lang="en-US" sz="2800" dirty="0"/>
                  <a:t> </a:t>
                </a:r>
                <a:r>
                  <a:rPr lang="en-US" sz="2800" dirty="0" err="1"/>
                  <a:t>bảo</a:t>
                </a:r>
                <a:r>
                  <a:rPr lang="en-US" sz="2800" dirty="0"/>
                  <a:t> an </a:t>
                </a:r>
                <a:r>
                  <a:rPr lang="en-US" sz="2800" dirty="0" err="1"/>
                  <a:t>ninh</a:t>
                </a:r>
                <a:r>
                  <a:rPr lang="en-US" sz="2800" dirty="0"/>
                  <a:t>, </a:t>
                </a:r>
                <a:r>
                  <a:rPr lang="en-US" sz="2800" dirty="0" err="1"/>
                  <a:t>trên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nóc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chung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cư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thứ</a:t>
                </a:r>
                <a:r>
                  <a:rPr lang="en-US" sz="2800" dirty="0"/>
                  <a:t> </a:t>
                </a:r>
                <a:r>
                  <a:rPr lang="en-US" sz="2800" dirty="0" err="1"/>
                  <a:t>hai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người</a:t>
                </a:r>
                <a:r>
                  <a:rPr lang="en-US" sz="2800" dirty="0"/>
                  <a:t> ta </a:t>
                </a:r>
                <a:r>
                  <a:rPr lang="en-US" sz="2800" dirty="0" err="1"/>
                  <a:t>lắp</a:t>
                </a:r>
                <a:r>
                  <a:rPr lang="en-US" sz="2800" dirty="0"/>
                  <a:t> camera ở </a:t>
                </a:r>
                <a:r>
                  <a:rPr lang="en-US" sz="2800" dirty="0" err="1"/>
                  <a:t>vị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trí</a:t>
                </a:r>
                <a:r>
                  <a:rPr lang="en-US" sz="2800" dirty="0"/>
                  <a:t> C. </a:t>
                </a:r>
                <a:r>
                  <a:rPr lang="en-US" sz="2800" dirty="0" err="1"/>
                  <a:t>Gọi</a:t>
                </a:r>
                <a:r>
                  <a:rPr lang="en-US" sz="2800" dirty="0"/>
                  <a:t> A, B </a:t>
                </a:r>
                <a:r>
                  <a:rPr lang="en-US" sz="2800" dirty="0" err="1"/>
                  <a:t>lần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lượt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là</a:t>
                </a:r>
                <a:r>
                  <a:rPr lang="en-US" sz="2800" dirty="0"/>
                  <a:t> </a:t>
                </a:r>
                <a:r>
                  <a:rPr lang="en-US" sz="2800" dirty="0" err="1"/>
                  <a:t>vị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trí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thấp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nhất</a:t>
                </a:r>
                <a:r>
                  <a:rPr lang="en-US" sz="2800" dirty="0"/>
                  <a:t>, </a:t>
                </a:r>
                <a:r>
                  <a:rPr lang="en-US" sz="2800" dirty="0" err="1"/>
                  <a:t>cao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nhất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trên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chung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cư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thứ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nhất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mà</a:t>
                </a:r>
                <a:r>
                  <a:rPr lang="en-US" sz="2800" dirty="0"/>
                  <a:t> camera </a:t>
                </a:r>
                <a:r>
                  <a:rPr lang="en-US" sz="2800" dirty="0" err="1"/>
                  <a:t>có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thể</a:t>
                </a:r>
                <a:r>
                  <a:rPr lang="en-US" sz="2800" dirty="0"/>
                  <a:t> </a:t>
                </a:r>
                <a:r>
                  <a:rPr lang="en-US" sz="2800" dirty="0" err="1"/>
                  <a:t>quan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sát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được</a:t>
                </a:r>
                <a:r>
                  <a:rPr lang="en-US" sz="2800" dirty="0"/>
                  <a:t> (</a:t>
                </a:r>
                <a:r>
                  <a:rPr lang="en-US" sz="2800" dirty="0" err="1"/>
                  <a:t>Hình</a:t>
                </a:r>
                <a:r>
                  <a:rPr lang="en-US" sz="2800" dirty="0"/>
                  <a:t> 19). </a:t>
                </a:r>
                <a:r>
                  <a:rPr lang="en-US" sz="2800" dirty="0" err="1"/>
                  <a:t>Hãy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tính</a:t>
                </a:r>
                <a:r>
                  <a:rPr lang="en-US" sz="2800" dirty="0"/>
                  <a:t> </a:t>
                </a:r>
                <a:r>
                  <a:rPr lang="en-US" sz="2800" dirty="0" err="1"/>
                  <a:t>số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góc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𝐴𝐶𝐵</m:t>
                    </m:r>
                  </m:oMath>
                </a14:m>
                <a:r>
                  <a:rPr lang="en-US" sz="2800" dirty="0"/>
                  <a:t> (</a:t>
                </a:r>
                <a:r>
                  <a:rPr lang="en-US" sz="2800" dirty="0" err="1"/>
                  <a:t>phạm</a:t>
                </a:r>
                <a:r>
                  <a:rPr lang="en-US" sz="2800" dirty="0"/>
                  <a:t> vi camera </a:t>
                </a:r>
                <a:r>
                  <a:rPr lang="en-US" sz="2800" dirty="0" err="1"/>
                  <a:t>có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thể</a:t>
                </a:r>
                <a:r>
                  <a:rPr lang="en-US" sz="2800" dirty="0"/>
                  <a:t> </a:t>
                </a:r>
                <a:r>
                  <a:rPr lang="en-US" sz="2800" dirty="0" err="1"/>
                  <a:t>quan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sát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được</a:t>
                </a:r>
                <a:r>
                  <a:rPr lang="en-US" sz="2800" dirty="0"/>
                  <a:t> ở </a:t>
                </a:r>
                <a:r>
                  <a:rPr lang="en-US" sz="2800" dirty="0" err="1"/>
                  <a:t>chung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cử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thứ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nhất</a:t>
                </a:r>
                <a:r>
                  <a:rPr lang="en-US" sz="2800" dirty="0"/>
                  <a:t>). </a:t>
                </a:r>
                <a:r>
                  <a:rPr lang="en-US" sz="2800" dirty="0" err="1"/>
                  <a:t>Biết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rằng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chiều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cao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của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chung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cư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thứ</a:t>
                </a:r>
                <a:r>
                  <a:rPr lang="en-US" sz="2800" dirty="0"/>
                  <a:t> </a:t>
                </a:r>
                <a:r>
                  <a:rPr lang="en-US" sz="2800" dirty="0" err="1"/>
                  <a:t>hai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là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𝐶𝐾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=32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𝐴𝐻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=6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𝐵𝐻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=24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800" dirty="0"/>
                  <a:t> (</a:t>
                </a:r>
                <a:r>
                  <a:rPr lang="en-US" sz="2800" dirty="0" err="1"/>
                  <a:t>làm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tròn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kết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quả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đến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hàng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phần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mười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theo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đơn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vị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độ</a:t>
                </a:r>
                <a:r>
                  <a:rPr lang="en-US" sz="2800" dirty="0"/>
                  <a:t>). </a:t>
                </a:r>
                <a:r>
                  <a:rPr lang="en-US" sz="2800" dirty="0" err="1"/>
                  <a:t>Hình</a:t>
                </a:r>
                <a:r>
                  <a:rPr lang="en-US" sz="2800" dirty="0"/>
                  <a:t> 19</a:t>
                </a:r>
              </a:p>
              <a:p>
                <a:pPr algn="just"/>
                <a:endParaRPr lang="en-US" sz="3200" dirty="0">
                  <a:solidFill>
                    <a:srgbClr val="000099"/>
                  </a:solidFill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itle 1">
                <a:extLst>
                  <a:ext uri="{FF2B5EF4-FFF2-40B4-BE49-F238E27FC236}">
                    <a16:creationId xmlns:a16="http://schemas.microsoft.com/office/drawing/2014/main" id="{79227649-0BC6-4384-A17E-B9EFABC8B2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919" y="692859"/>
                <a:ext cx="9709843" cy="3577328"/>
              </a:xfrm>
              <a:prstGeom prst="rect">
                <a:avLst/>
              </a:prstGeom>
              <a:blipFill>
                <a:blip r:embed="rId2"/>
                <a:stretch>
                  <a:fillRect l="-1255" t="-3401" b="-5612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4A489AFE-D0A5-424B-B516-C475242CFAF6}"/>
              </a:ext>
            </a:extLst>
          </p:cNvPr>
          <p:cNvGrpSpPr/>
          <p:nvPr/>
        </p:nvGrpSpPr>
        <p:grpSpPr>
          <a:xfrm>
            <a:off x="3922113" y="254651"/>
            <a:ext cx="6593487" cy="523220"/>
            <a:chOff x="477850" y="1505359"/>
            <a:chExt cx="7620776" cy="693968"/>
          </a:xfrm>
        </p:grpSpPr>
        <p:sp>
          <p:nvSpPr>
            <p:cNvPr id="11" name="Arrow: Pentagon 10">
              <a:extLst>
                <a:ext uri="{FF2B5EF4-FFF2-40B4-BE49-F238E27FC236}">
                  <a16:creationId xmlns:a16="http://schemas.microsoft.com/office/drawing/2014/main" id="{D1D39587-3364-422C-9E79-655B6BD47D27}"/>
                </a:ext>
              </a:extLst>
            </p:cNvPr>
            <p:cNvSpPr/>
            <p:nvPr/>
          </p:nvSpPr>
          <p:spPr>
            <a:xfrm rot="10800000">
              <a:off x="477850" y="1541061"/>
              <a:ext cx="5996958" cy="566186"/>
            </a:xfrm>
            <a:prstGeom prst="homePlate">
              <a:avLst>
                <a:gd name="adj" fmla="val 35876"/>
              </a:avLst>
            </a:prstGeom>
            <a:solidFill>
              <a:srgbClr val="FFFF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AEB26DE-E904-4C42-905B-2F475EC1DE34}"/>
                </a:ext>
              </a:extLst>
            </p:cNvPr>
            <p:cNvSpPr txBox="1"/>
            <p:nvPr/>
          </p:nvSpPr>
          <p:spPr>
            <a:xfrm>
              <a:off x="739856" y="1505359"/>
              <a:ext cx="7358770" cy="6939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3333FF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Calibri" panose="020F0502020204030204" pitchFamily="34" charset="0"/>
                  <a:sym typeface="Baumans"/>
                </a:rPr>
                <a:t>➍</a:t>
              </a:r>
              <a:r>
                <a:rPr lang="vi-VN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.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Bài</a:t>
              </a:r>
              <a:r>
                <a:rPr lang="en-US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tập</a:t>
              </a:r>
              <a:r>
                <a:rPr lang="en-US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mở</a:t>
              </a:r>
              <a:r>
                <a:rPr lang="en-US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rộng</a:t>
              </a:r>
              <a:r>
                <a:rPr lang="en-US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,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thực</a:t>
              </a:r>
              <a:r>
                <a:rPr lang="en-US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tế</a:t>
              </a:r>
              <a:endParaRPr lang="vi-VN" sz="2800" b="1" dirty="0">
                <a:solidFill>
                  <a:srgbClr val="3333FF"/>
                </a:solidFill>
                <a:latin typeface="Georgia Pro Cond Black" panose="02040A06050405020203" pitchFamily="18" charset="0"/>
                <a:ea typeface="HGPSoeiKakugothicUB" panose="020B0A00000000000000" pitchFamily="34" charset="-128"/>
                <a:cs typeface="Calibri" panose="020F0502020204030204" pitchFamily="34" charset="0"/>
                <a:sym typeface="Bauman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EBC21E14-7595-4A43-A473-ADEAC832307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0" y="4341805"/>
                <a:ext cx="11989406" cy="2886113"/>
              </a:xfrm>
              <a:prstGeom prst="rect">
                <a:avLst/>
              </a:prstGeom>
              <a:ln>
                <a:solidFill>
                  <a:srgbClr val="0000FF"/>
                </a:solidFill>
              </a:ln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rgbClr val="00009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>
                  <a:lnSpc>
                    <a:spcPct val="107000"/>
                  </a:lnSpc>
                  <a:spcBef>
                    <a:spcPts val="200"/>
                  </a:spcBef>
                  <a:spcAft>
                    <a:spcPts val="0"/>
                  </a:spcAft>
                  <a:buBlip>
                    <a:blip r:embed="rId3"/>
                  </a:buBlip>
                </a:pPr>
                <a:r>
                  <a:rPr lang="en-US" b="1" dirty="0">
                    <a:solidFill>
                      <a:srgbClr val="0000FF"/>
                    </a:solidFill>
                    <a:ea typeface="Times New Roman" panose="02020603050405020304" pitchFamily="18" charset="0"/>
                  </a:rPr>
                  <a:t> </a:t>
                </a:r>
                <a:r>
                  <a:rPr lang="en-US" b="1" dirty="0" err="1">
                    <a:solidFill>
                      <a:srgbClr val="0000FF"/>
                    </a:solidFill>
                    <a:ea typeface="Times New Roman" panose="02020603050405020304" pitchFamily="18" charset="0"/>
                  </a:rPr>
                  <a:t>Lời</a:t>
                </a:r>
                <a:r>
                  <a:rPr lang="en-US" b="1" dirty="0">
                    <a:solidFill>
                      <a:srgbClr val="0000FF"/>
                    </a:solidFill>
                    <a:ea typeface="Times New Roman" panose="02020603050405020304" pitchFamily="18" charset="0"/>
                  </a:rPr>
                  <a:t> </a:t>
                </a:r>
                <a:r>
                  <a:rPr lang="en-US" b="1" dirty="0" err="1">
                    <a:solidFill>
                      <a:srgbClr val="0000FF"/>
                    </a:solidFill>
                    <a:ea typeface="Times New Roman" panose="02020603050405020304" pitchFamily="18" charset="0"/>
                  </a:rPr>
                  <a:t>giải</a:t>
                </a:r>
                <a:endParaRPr lang="en-US" b="1" dirty="0">
                  <a:solidFill>
                    <a:srgbClr val="0000FF"/>
                  </a:solidFill>
                  <a:ea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/>
                      <m:t>Ta</m:t>
                    </m:r>
                    <m:r>
                      <m:rPr>
                        <m:nor/>
                      </m:rPr>
                      <a:rPr lang="en-US" i="1"/>
                      <m:t> </m:t>
                    </m:r>
                    <m:r>
                      <m:rPr>
                        <m:nor/>
                      </m:rPr>
                      <a:rPr lang="en-US"/>
                      <m:t>c</m:t>
                    </m:r>
                    <m:r>
                      <m:rPr>
                        <m:nor/>
                      </m:rPr>
                      <a:rPr lang="en-US"/>
                      <m:t>ó:</m:t>
                    </m:r>
                    <m:r>
                      <m:rPr>
                        <m:nor/>
                      </m:rPr>
                      <a:rPr lang="en-US" i="1"/>
                      <m:t> </m:t>
                    </m:r>
                    <m:r>
                      <m:rPr>
                        <m:nor/>
                      </m:rPr>
                      <a:rPr lang="en-US"/>
                      <m:t>tan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𝐷𝐶𝐵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𝐷𝐵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𝐶𝐷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/>
                      <m:t>tan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𝐷𝐶𝐴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𝐷𝐴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𝐷𝐶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26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marR="0" indent="0">
                  <a:lnSpc>
                    <a:spcPct val="107000"/>
                  </a:lnSpc>
                  <a:spcBef>
                    <a:spcPts val="200"/>
                  </a:spcBef>
                  <a:spcAft>
                    <a:spcPts val="0"/>
                  </a:spcAft>
                  <a:buNone/>
                </a:pPr>
                <a:endParaRPr lang="en-US" b="1" dirty="0">
                  <a:solidFill>
                    <a:srgbClr val="1F3763"/>
                  </a:solidFill>
                  <a:latin typeface="Calibri Light" panose="020F0302020204030204" pitchFamily="34" charset="0"/>
                  <a:ea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EBC21E14-7595-4A43-A473-ADEAC83230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341805"/>
                <a:ext cx="11989406" cy="2886113"/>
              </a:xfrm>
              <a:prstGeom prst="rect">
                <a:avLst/>
              </a:prstGeom>
              <a:blipFill>
                <a:blip r:embed="rId4"/>
                <a:stretch>
                  <a:fillRect t="-2731"/>
                </a:stretch>
              </a:blipFill>
              <a:ln>
                <a:solidFill>
                  <a:srgbClr val="0000FF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7C684C24-59F0-4063-B83F-3CB1B8E3B70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96762" y="708448"/>
            <a:ext cx="2295238" cy="2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994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itle 1">
                <a:extLst>
                  <a:ext uri="{FF2B5EF4-FFF2-40B4-BE49-F238E27FC236}">
                    <a16:creationId xmlns:a16="http://schemas.microsoft.com/office/drawing/2014/main" id="{79227649-0BC6-4384-A17E-B9EFABC8B21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6919" y="692859"/>
                <a:ext cx="9709843" cy="357732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  <a:alpha val="44000"/>
                </a:schemeClr>
              </a:solidFill>
              <a:ln>
                <a:solidFill>
                  <a:srgbClr val="FF0000"/>
                </a:solidFill>
              </a:ln>
            </p:spPr>
            <p:txBody>
              <a:bodyPr/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000" kern="1200">
                    <a:solidFill>
                      <a:srgbClr val="C00000"/>
                    </a:solidFill>
                    <a:latin typeface="Aarial"/>
                    <a:ea typeface="+mj-ea"/>
                    <a:cs typeface="+mj-cs"/>
                  </a:defRPr>
                </a:lvl1pPr>
              </a:lstStyle>
              <a:p>
                <a:r>
                  <a:rPr lang="en-US" sz="3200" b="1" dirty="0">
                    <a:solidFill>
                      <a:srgbClr val="000099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b="1" dirty="0" err="1">
                    <a:solidFill>
                      <a:srgbClr val="000099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Bài</a:t>
                </a:r>
                <a:r>
                  <a:rPr lang="en-US" sz="3200" b="1" dirty="0">
                    <a:solidFill>
                      <a:srgbClr val="000099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8</a:t>
                </a:r>
                <a:r>
                  <a:rPr lang="vi-VN" sz="3200" b="1" dirty="0">
                    <a:solidFill>
                      <a:srgbClr val="000099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  <a:r>
                  <a:rPr lang="en-US" sz="3200" b="1" dirty="0">
                    <a:solidFill>
                      <a:srgbClr val="000099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err="1"/>
                  <a:t>Có</a:t>
                </a:r>
                <a:r>
                  <a:rPr lang="en-US" sz="2800" dirty="0"/>
                  <a:t> </a:t>
                </a:r>
                <a:r>
                  <a:rPr lang="en-US" sz="2800" dirty="0" err="1"/>
                  <a:t>hai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chung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cư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cao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tầng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xây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cạnh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nhau</a:t>
                </a:r>
                <a:r>
                  <a:rPr lang="en-US" sz="2800" dirty="0"/>
                  <a:t> </a:t>
                </a:r>
                <a:r>
                  <a:rPr lang="en-US" sz="2800" dirty="0" err="1"/>
                  <a:t>với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khoảng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cách</a:t>
                </a:r>
                <a:r>
                  <a:rPr lang="en-US" sz="2800" dirty="0"/>
                  <a:t> </a:t>
                </a:r>
                <a:r>
                  <a:rPr lang="en-US" sz="2800" dirty="0" err="1"/>
                  <a:t>giữa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chúng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là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𝐻𝐾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=20</m:t>
                    </m:r>
                    <m:r>
                      <m:rPr>
                        <m:nor/>
                      </m:rPr>
                      <a:rPr lang="en-US" sz="2800" i="1"/>
                      <m:t> </m:t>
                    </m:r>
                    <m:r>
                      <m:rPr>
                        <m:nor/>
                      </m:rPr>
                      <a:rPr lang="en-US" sz="2800"/>
                      <m:t>m</m:t>
                    </m:r>
                  </m:oMath>
                </a14:m>
                <a:r>
                  <a:rPr lang="en-US" sz="2800" dirty="0"/>
                  <a:t>. </a:t>
                </a:r>
                <a:r>
                  <a:rPr lang="en-US" sz="2800" dirty="0" err="1"/>
                  <a:t>Để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đảm</a:t>
                </a:r>
                <a:r>
                  <a:rPr lang="en-US" sz="2800" dirty="0"/>
                  <a:t> </a:t>
                </a:r>
                <a:r>
                  <a:rPr lang="en-US" sz="2800" dirty="0" err="1"/>
                  <a:t>bảo</a:t>
                </a:r>
                <a:r>
                  <a:rPr lang="en-US" sz="2800" dirty="0"/>
                  <a:t> an </a:t>
                </a:r>
                <a:r>
                  <a:rPr lang="en-US" sz="2800" dirty="0" err="1"/>
                  <a:t>ninh</a:t>
                </a:r>
                <a:r>
                  <a:rPr lang="en-US" sz="2800" dirty="0"/>
                  <a:t>, </a:t>
                </a:r>
                <a:r>
                  <a:rPr lang="en-US" sz="2800" dirty="0" err="1"/>
                  <a:t>trên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nóc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chung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cư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thứ</a:t>
                </a:r>
                <a:r>
                  <a:rPr lang="en-US" sz="2800" dirty="0"/>
                  <a:t> </a:t>
                </a:r>
                <a:r>
                  <a:rPr lang="en-US" sz="2800" dirty="0" err="1"/>
                  <a:t>hai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người</a:t>
                </a:r>
                <a:r>
                  <a:rPr lang="en-US" sz="2800" dirty="0"/>
                  <a:t> ta </a:t>
                </a:r>
                <a:r>
                  <a:rPr lang="en-US" sz="2800" dirty="0" err="1"/>
                  <a:t>lắp</a:t>
                </a:r>
                <a:r>
                  <a:rPr lang="en-US" sz="2800" dirty="0"/>
                  <a:t> camera ở </a:t>
                </a:r>
                <a:r>
                  <a:rPr lang="en-US" sz="2800" dirty="0" err="1"/>
                  <a:t>vị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trí</a:t>
                </a:r>
                <a:r>
                  <a:rPr lang="en-US" sz="2800" dirty="0"/>
                  <a:t> C. </a:t>
                </a:r>
                <a:r>
                  <a:rPr lang="en-US" sz="2800" dirty="0" err="1"/>
                  <a:t>Gọi</a:t>
                </a:r>
                <a:r>
                  <a:rPr lang="en-US" sz="2800" dirty="0"/>
                  <a:t> A, B </a:t>
                </a:r>
                <a:r>
                  <a:rPr lang="en-US" sz="2800" dirty="0" err="1"/>
                  <a:t>lần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lượt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là</a:t>
                </a:r>
                <a:r>
                  <a:rPr lang="en-US" sz="2800" dirty="0"/>
                  <a:t> </a:t>
                </a:r>
                <a:r>
                  <a:rPr lang="en-US" sz="2800" dirty="0" err="1"/>
                  <a:t>vị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trí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thấp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nhất</a:t>
                </a:r>
                <a:r>
                  <a:rPr lang="en-US" sz="2800" dirty="0"/>
                  <a:t>, </a:t>
                </a:r>
                <a:r>
                  <a:rPr lang="en-US" sz="2800" dirty="0" err="1"/>
                  <a:t>cao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nhất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trên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chung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cư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thứ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nhất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mà</a:t>
                </a:r>
                <a:r>
                  <a:rPr lang="en-US" sz="2800" dirty="0"/>
                  <a:t> camera </a:t>
                </a:r>
                <a:r>
                  <a:rPr lang="en-US" sz="2800" dirty="0" err="1"/>
                  <a:t>có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thể</a:t>
                </a:r>
                <a:r>
                  <a:rPr lang="en-US" sz="2800" dirty="0"/>
                  <a:t> </a:t>
                </a:r>
                <a:r>
                  <a:rPr lang="en-US" sz="2800" dirty="0" err="1"/>
                  <a:t>quan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sát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được</a:t>
                </a:r>
                <a:r>
                  <a:rPr lang="en-US" sz="2800" dirty="0"/>
                  <a:t> (</a:t>
                </a:r>
                <a:r>
                  <a:rPr lang="en-US" sz="2800" dirty="0" err="1"/>
                  <a:t>Hình</a:t>
                </a:r>
                <a:r>
                  <a:rPr lang="en-US" sz="2800" dirty="0"/>
                  <a:t> 19). </a:t>
                </a:r>
                <a:r>
                  <a:rPr lang="en-US" sz="2800" dirty="0" err="1"/>
                  <a:t>Hãy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tính</a:t>
                </a:r>
                <a:r>
                  <a:rPr lang="en-US" sz="2800" dirty="0"/>
                  <a:t> </a:t>
                </a:r>
                <a:r>
                  <a:rPr lang="en-US" sz="2800" dirty="0" err="1"/>
                  <a:t>số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góc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𝐴𝐶𝐵</m:t>
                    </m:r>
                  </m:oMath>
                </a14:m>
                <a:r>
                  <a:rPr lang="en-US" sz="2800" dirty="0"/>
                  <a:t> (</a:t>
                </a:r>
                <a:r>
                  <a:rPr lang="en-US" sz="2800" dirty="0" err="1"/>
                  <a:t>phạm</a:t>
                </a:r>
                <a:r>
                  <a:rPr lang="en-US" sz="2800" dirty="0"/>
                  <a:t> vi camera </a:t>
                </a:r>
                <a:r>
                  <a:rPr lang="en-US" sz="2800" dirty="0" err="1"/>
                  <a:t>có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thể</a:t>
                </a:r>
                <a:r>
                  <a:rPr lang="en-US" sz="2800" dirty="0"/>
                  <a:t> </a:t>
                </a:r>
                <a:r>
                  <a:rPr lang="en-US" sz="2800" dirty="0" err="1"/>
                  <a:t>quan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sát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được</a:t>
                </a:r>
                <a:r>
                  <a:rPr lang="en-US" sz="2800" dirty="0"/>
                  <a:t> ở </a:t>
                </a:r>
                <a:r>
                  <a:rPr lang="en-US" sz="2800" dirty="0" err="1"/>
                  <a:t>chung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cử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thứ</a:t>
                </a:r>
                <a:r>
                  <a:rPr lang="en-US" sz="2800" dirty="0"/>
                  <a:t> </a:t>
                </a:r>
                <a:r>
                  <a:rPr lang="en-US" sz="2800" dirty="0" err="1"/>
                  <a:t>nhất</a:t>
                </a:r>
                <a:r>
                  <a:rPr lang="en-US" sz="2800" dirty="0"/>
                  <a:t>). </a:t>
                </a:r>
                <a:r>
                  <a:rPr lang="en-US" sz="2800" dirty="0" err="1"/>
                  <a:t>Biết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rằng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chiều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cao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của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chung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cư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thứ</a:t>
                </a:r>
                <a:r>
                  <a:rPr lang="en-US" sz="2800" dirty="0"/>
                  <a:t> </a:t>
                </a:r>
                <a:r>
                  <a:rPr lang="en-US" sz="2800" dirty="0" err="1"/>
                  <a:t>hai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là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𝐶𝐾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=32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𝐴𝐻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=6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𝐵𝐻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=24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800" dirty="0"/>
                  <a:t> (</a:t>
                </a:r>
                <a:r>
                  <a:rPr lang="en-US" sz="2800" dirty="0" err="1"/>
                  <a:t>làm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tròn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kết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quả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đến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hàng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phần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mười</a:t>
                </a:r>
                <a:r>
                  <a:rPr lang="en-US" sz="2800" dirty="0"/>
                  <a:t> </a:t>
                </a:r>
                <a:r>
                  <a:rPr lang="en-US" sz="2800" dirty="0" err="1"/>
                  <a:t>theo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đơn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vị</a:t>
                </a:r>
                <a:r>
                  <a:rPr lang="en-US" sz="2800" dirty="0"/>
                  <a:t> </a:t>
                </a:r>
                <a:r>
                  <a:rPr lang="en-US" sz="2800" dirty="0" err="1"/>
                  <a:t>độ</a:t>
                </a:r>
                <a:r>
                  <a:rPr lang="en-US" sz="2800" dirty="0"/>
                  <a:t>). </a:t>
                </a:r>
                <a:r>
                  <a:rPr lang="en-US" sz="2800" dirty="0" err="1"/>
                  <a:t>Hình</a:t>
                </a:r>
                <a:r>
                  <a:rPr lang="en-US" sz="2800" dirty="0"/>
                  <a:t> 19</a:t>
                </a:r>
              </a:p>
              <a:p>
                <a:pPr algn="just"/>
                <a:endParaRPr lang="en-US" sz="3200" dirty="0">
                  <a:solidFill>
                    <a:srgbClr val="000099"/>
                  </a:solidFill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itle 1">
                <a:extLst>
                  <a:ext uri="{FF2B5EF4-FFF2-40B4-BE49-F238E27FC236}">
                    <a16:creationId xmlns:a16="http://schemas.microsoft.com/office/drawing/2014/main" id="{79227649-0BC6-4384-A17E-B9EFABC8B2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919" y="692859"/>
                <a:ext cx="9709843" cy="3577328"/>
              </a:xfrm>
              <a:prstGeom prst="rect">
                <a:avLst/>
              </a:prstGeom>
              <a:blipFill>
                <a:blip r:embed="rId2"/>
                <a:stretch>
                  <a:fillRect l="-1255" t="-3401" b="-5612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4A489AFE-D0A5-424B-B516-C475242CFAF6}"/>
              </a:ext>
            </a:extLst>
          </p:cNvPr>
          <p:cNvGrpSpPr/>
          <p:nvPr/>
        </p:nvGrpSpPr>
        <p:grpSpPr>
          <a:xfrm>
            <a:off x="3922113" y="254651"/>
            <a:ext cx="6593487" cy="523220"/>
            <a:chOff x="477850" y="1505359"/>
            <a:chExt cx="7620776" cy="693968"/>
          </a:xfrm>
        </p:grpSpPr>
        <p:sp>
          <p:nvSpPr>
            <p:cNvPr id="11" name="Arrow: Pentagon 10">
              <a:extLst>
                <a:ext uri="{FF2B5EF4-FFF2-40B4-BE49-F238E27FC236}">
                  <a16:creationId xmlns:a16="http://schemas.microsoft.com/office/drawing/2014/main" id="{D1D39587-3364-422C-9E79-655B6BD47D27}"/>
                </a:ext>
              </a:extLst>
            </p:cNvPr>
            <p:cNvSpPr/>
            <p:nvPr/>
          </p:nvSpPr>
          <p:spPr>
            <a:xfrm rot="10800000">
              <a:off x="477850" y="1541061"/>
              <a:ext cx="5996958" cy="566186"/>
            </a:xfrm>
            <a:prstGeom prst="homePlate">
              <a:avLst>
                <a:gd name="adj" fmla="val 35876"/>
              </a:avLst>
            </a:prstGeom>
            <a:solidFill>
              <a:srgbClr val="FFFF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AEB26DE-E904-4C42-905B-2F475EC1DE34}"/>
                </a:ext>
              </a:extLst>
            </p:cNvPr>
            <p:cNvSpPr txBox="1"/>
            <p:nvPr/>
          </p:nvSpPr>
          <p:spPr>
            <a:xfrm>
              <a:off x="739856" y="1505359"/>
              <a:ext cx="7358770" cy="6939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3333FF"/>
                  </a:solidFill>
                  <a:latin typeface="Yu Gothic" panose="020B0400000000000000" pitchFamily="34" charset="-128"/>
                  <a:ea typeface="Yu Gothic" panose="020B0400000000000000" pitchFamily="34" charset="-128"/>
                  <a:cs typeface="Calibri" panose="020F0502020204030204" pitchFamily="34" charset="0"/>
                  <a:sym typeface="Baumans"/>
                </a:rPr>
                <a:t>➍</a:t>
              </a:r>
              <a:r>
                <a:rPr lang="vi-VN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.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Bài</a:t>
              </a:r>
              <a:r>
                <a:rPr lang="en-US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tập</a:t>
              </a:r>
              <a:r>
                <a:rPr lang="en-US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mở</a:t>
              </a:r>
              <a:r>
                <a:rPr lang="en-US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rộng</a:t>
              </a:r>
              <a:r>
                <a:rPr lang="en-US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,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thực</a:t>
              </a:r>
              <a:r>
                <a:rPr lang="en-US" sz="2800" b="1" dirty="0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 </a:t>
              </a:r>
              <a:r>
                <a:rPr lang="en-US" sz="2800" b="1" dirty="0" err="1">
                  <a:solidFill>
                    <a:srgbClr val="3333FF"/>
                  </a:solidFill>
                  <a:latin typeface="Georgia Pro Cond Black" panose="02040A06050405020203" pitchFamily="18" charset="0"/>
                  <a:ea typeface="HGPSoeiKakugothicUB" panose="020B0A00000000000000" pitchFamily="34" charset="-128"/>
                  <a:cs typeface="Calibri" panose="020F0502020204030204" pitchFamily="34" charset="0"/>
                  <a:sym typeface="Baumans"/>
                </a:rPr>
                <a:t>tế</a:t>
              </a:r>
              <a:endParaRPr lang="vi-VN" sz="2800" b="1" dirty="0">
                <a:solidFill>
                  <a:srgbClr val="3333FF"/>
                </a:solidFill>
                <a:latin typeface="Georgia Pro Cond Black" panose="02040A06050405020203" pitchFamily="18" charset="0"/>
                <a:ea typeface="HGPSoeiKakugothicUB" panose="020B0A00000000000000" pitchFamily="34" charset="-128"/>
                <a:cs typeface="Calibri" panose="020F0502020204030204" pitchFamily="34" charset="0"/>
                <a:sym typeface="Bauman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EBC21E14-7595-4A43-A473-ADEAC832307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0" y="4341805"/>
                <a:ext cx="11989406" cy="2886113"/>
              </a:xfrm>
              <a:prstGeom prst="rect">
                <a:avLst/>
              </a:prstGeom>
              <a:ln>
                <a:solidFill>
                  <a:srgbClr val="0000FF"/>
                </a:solidFill>
              </a:ln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rgbClr val="000099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>
                  <a:lnSpc>
                    <a:spcPct val="107000"/>
                  </a:lnSpc>
                  <a:spcBef>
                    <a:spcPts val="200"/>
                  </a:spcBef>
                  <a:spcAft>
                    <a:spcPts val="0"/>
                  </a:spcAft>
                  <a:buBlip>
                    <a:blip r:embed="rId3"/>
                  </a:buBlip>
                </a:pPr>
                <a:r>
                  <a:rPr lang="en-US" b="1" dirty="0">
                    <a:solidFill>
                      <a:srgbClr val="0000FF"/>
                    </a:solidFill>
                    <a:ea typeface="Times New Roman" panose="02020603050405020304" pitchFamily="18" charset="0"/>
                  </a:rPr>
                  <a:t> </a:t>
                </a:r>
                <a:r>
                  <a:rPr lang="en-US" b="1" dirty="0" err="1">
                    <a:solidFill>
                      <a:srgbClr val="0000FF"/>
                    </a:solidFill>
                    <a:ea typeface="Times New Roman" panose="02020603050405020304" pitchFamily="18" charset="0"/>
                  </a:rPr>
                  <a:t>Lời</a:t>
                </a:r>
                <a:r>
                  <a:rPr lang="en-US" b="1" dirty="0">
                    <a:solidFill>
                      <a:srgbClr val="0000FF"/>
                    </a:solidFill>
                    <a:ea typeface="Times New Roman" panose="02020603050405020304" pitchFamily="18" charset="0"/>
                  </a:rPr>
                  <a:t> </a:t>
                </a:r>
                <a:r>
                  <a:rPr lang="en-US" b="1" dirty="0" err="1">
                    <a:solidFill>
                      <a:srgbClr val="0000FF"/>
                    </a:solidFill>
                    <a:ea typeface="Times New Roman" panose="02020603050405020304" pitchFamily="18" charset="0"/>
                  </a:rPr>
                  <a:t>giải</a:t>
                </a:r>
                <a:endParaRPr lang="en-US" b="1" dirty="0">
                  <a:solidFill>
                    <a:srgbClr val="0000FF"/>
                  </a:solidFill>
                  <a:ea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/>
                      <m:t>tan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𝐵𝐶𝐴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/>
                      <m:t>tan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𝐷𝐶𝐴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𝐷𝐶𝐵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/>
                          <m:t>tan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𝐷𝐶𝐴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/>
                          <m:t>tan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𝐷𝐶𝐵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m:rPr>
                            <m:nor/>
                          </m:rPr>
                          <a:rPr lang="en-US"/>
                          <m:t>tan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𝐷𝐶𝐴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m:rPr>
                            <m:nor/>
                          </m:rPr>
                          <a:rPr lang="en-US"/>
                          <m:t>tan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𝐷𝐶𝐵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13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13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⋅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45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76</m:t>
                        </m:r>
                      </m:den>
                    </m:f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⇒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𝐴𝐶𝐵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≈30,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6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marR="0" indent="0">
                  <a:lnSpc>
                    <a:spcPct val="107000"/>
                  </a:lnSpc>
                  <a:spcBef>
                    <a:spcPts val="200"/>
                  </a:spcBef>
                  <a:spcAft>
                    <a:spcPts val="0"/>
                  </a:spcAft>
                  <a:buNone/>
                </a:pPr>
                <a:endParaRPr lang="en-US" b="1" dirty="0">
                  <a:solidFill>
                    <a:srgbClr val="1F3763"/>
                  </a:solidFill>
                  <a:latin typeface="Calibri Light" panose="020F0302020204030204" pitchFamily="34" charset="0"/>
                  <a:ea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EBC21E14-7595-4A43-A473-ADEAC83230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341805"/>
                <a:ext cx="11989406" cy="2886113"/>
              </a:xfrm>
              <a:prstGeom prst="rect">
                <a:avLst/>
              </a:prstGeom>
              <a:blipFill>
                <a:blip r:embed="rId4"/>
                <a:stretch>
                  <a:fillRect t="-2731"/>
                </a:stretch>
              </a:blipFill>
              <a:ln>
                <a:solidFill>
                  <a:srgbClr val="0000FF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7C684C24-59F0-4063-B83F-3CB1B8E3B70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96762" y="708448"/>
            <a:ext cx="2295238" cy="22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596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</TotalTime>
  <Words>829</Words>
  <Application>Microsoft Office PowerPoint</Application>
  <PresentationFormat>Widescreen</PresentationFormat>
  <Paragraphs>33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6" baseType="lpstr">
      <vt:lpstr>HGPSoeiKakugothicUB</vt:lpstr>
      <vt:lpstr>Yu Gothic</vt:lpstr>
      <vt:lpstr>Aarial</vt:lpstr>
      <vt:lpstr>Arial</vt:lpstr>
      <vt:lpstr>Baumans</vt:lpstr>
      <vt:lpstr>Calibri</vt:lpstr>
      <vt:lpstr>Calibri Light</vt:lpstr>
      <vt:lpstr>Cambria Math</vt:lpstr>
      <vt:lpstr>Georgia Pro Cond Black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Duong Hung</dc:creator>
  <cp:lastModifiedBy>KCOM</cp:lastModifiedBy>
  <cp:revision>152</cp:revision>
  <cp:lastPrinted>2023-04-28T05:43:14Z</cp:lastPrinted>
  <dcterms:created xsi:type="dcterms:W3CDTF">2023-03-24T14:43:27Z</dcterms:created>
  <dcterms:modified xsi:type="dcterms:W3CDTF">2023-07-29T07:13:22Z</dcterms:modified>
</cp:coreProperties>
</file>