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58" r:id="rId4"/>
    <p:sldId id="260" r:id="rId5"/>
    <p:sldId id="261" r:id="rId6"/>
    <p:sldId id="283" r:id="rId7"/>
    <p:sldId id="280" r:id="rId8"/>
    <p:sldId id="288" r:id="rId9"/>
    <p:sldId id="290" r:id="rId10"/>
    <p:sldId id="285" r:id="rId11"/>
    <p:sldId id="294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5" autoAdjust="0"/>
    <p:restoredTop sz="94660"/>
  </p:normalViewPr>
  <p:slideViewPr>
    <p:cSldViewPr>
      <p:cViewPr varScale="1">
        <p:scale>
          <a:sx n="69" d="100"/>
          <a:sy n="69" d="100"/>
        </p:scale>
        <p:origin x="-13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8FB8-D819-4045-BF9A-A21E416E98B7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53FDA-52EC-4D96-A794-01DCB9065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2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83C72-0F98-4B19-8E07-C5ECA4F52113}" type="slidenum">
              <a:rPr lang="en-US"/>
              <a:pPr/>
              <a:t>7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1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10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2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2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9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87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4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96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03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7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41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32EEAF6-44B2-4BE6-85C7-7D2428C2D0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1987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B9DA2-B226-4FCA-BFBE-E41698A9A745}" type="datetimeFigureOut">
              <a:rPr lang="en-US" smtClean="0"/>
              <a:t>12/25/2013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B00CF-C6B8-47FC-8B5E-0D0815755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8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" Target="slide1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8229600" cy="838200"/>
          </a:xfr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800" b="1" dirty="0">
                <a:solidFill>
                  <a:srgbClr val="FF3300"/>
                </a:solidFill>
              </a:rPr>
              <a:t>     </a:t>
            </a:r>
            <a:r>
              <a:rPr lang="en-US" sz="4800" b="1" dirty="0" smtClean="0">
                <a:solidFill>
                  <a:srgbClr val="FF3300"/>
                </a:solidFill>
              </a:rPr>
              <a:t>      </a:t>
            </a:r>
            <a:r>
              <a:rPr lang="vi-VN" sz="4000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KIỂM TRA BÀI CŨ</a:t>
            </a:r>
            <a:endParaRPr lang="en-US" sz="4000" b="1" dirty="0">
              <a:solidFill>
                <a:srgbClr val="FF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76200" y="1155920"/>
            <a:ext cx="83820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en-US" sz="3200" b="1" dirty="0" err="1">
                <a:latin typeface="Arial" pitchFamily="34" charset="0"/>
                <a:cs typeface="Arial" pitchFamily="34" charset="0"/>
              </a:rPr>
              <a:t>Dựa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vào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sự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thay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đổi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số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oxi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tìm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oxi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chất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khử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Viết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quá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trình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oxi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khử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ở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mỗi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phản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ứng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sau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: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953811"/>
            <a:ext cx="9067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200" dirty="0" smtClean="0"/>
              <a:t>A. Fe </a:t>
            </a:r>
            <a:r>
              <a:rPr lang="en-US" sz="3200" dirty="0"/>
              <a:t>+ O</a:t>
            </a:r>
            <a:r>
              <a:rPr lang="en-US" sz="3200" baseline="-25000" dirty="0"/>
              <a:t>2</a:t>
            </a:r>
            <a:r>
              <a:rPr lang="en-US" sz="3200" dirty="0"/>
              <a:t> </a:t>
            </a:r>
            <a:r>
              <a:rPr lang="en-US" sz="3200" dirty="0">
                <a:sym typeface="Symbol"/>
              </a:rPr>
              <a:t></a:t>
            </a:r>
            <a:r>
              <a:rPr lang="en-US" sz="3200" dirty="0"/>
              <a:t> Fe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  <a:r>
              <a:rPr lang="en-US" sz="3200" baseline="-25000" dirty="0"/>
              <a:t>3</a:t>
            </a:r>
            <a:endParaRPr lang="en-US" sz="3200" dirty="0"/>
          </a:p>
          <a:p>
            <a:pPr lvl="0">
              <a:lnSpc>
                <a:spcPct val="150000"/>
              </a:lnSpc>
            </a:pPr>
            <a:r>
              <a:rPr lang="en-US" sz="3200" dirty="0" smtClean="0"/>
              <a:t>B. Fe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O</a:t>
            </a:r>
            <a:r>
              <a:rPr lang="en-US" sz="3200" baseline="-25000" dirty="0" smtClean="0"/>
              <a:t>3 </a:t>
            </a:r>
            <a:r>
              <a:rPr lang="en-US" sz="3200" dirty="0" smtClean="0"/>
              <a:t> </a:t>
            </a:r>
            <a:r>
              <a:rPr lang="en-US" sz="3200" dirty="0"/>
              <a:t>+ CO </a:t>
            </a:r>
            <a:r>
              <a:rPr lang="en-US" sz="3200" dirty="0">
                <a:sym typeface="Symbol"/>
              </a:rPr>
              <a:t></a:t>
            </a:r>
            <a:r>
              <a:rPr lang="en-US" sz="3200" dirty="0"/>
              <a:t> Fe + CO</a:t>
            </a:r>
            <a:r>
              <a:rPr lang="en-US" sz="3200" baseline="-25000" dirty="0"/>
              <a:t>2</a:t>
            </a:r>
            <a:endParaRPr lang="en-US" sz="3200" dirty="0"/>
          </a:p>
          <a:p>
            <a:pPr lvl="0">
              <a:lnSpc>
                <a:spcPct val="150000"/>
              </a:lnSpc>
            </a:pPr>
            <a:r>
              <a:rPr lang="en-US" sz="3200" dirty="0" smtClean="0"/>
              <a:t>C. Mg </a:t>
            </a:r>
            <a:r>
              <a:rPr lang="en-US" sz="3200" dirty="0"/>
              <a:t>+ HNO</a:t>
            </a:r>
            <a:r>
              <a:rPr lang="en-US" sz="3200" baseline="-25000" dirty="0"/>
              <a:t>3</a:t>
            </a:r>
            <a:r>
              <a:rPr lang="en-US" sz="3200" dirty="0"/>
              <a:t> </a:t>
            </a:r>
            <a:r>
              <a:rPr lang="en-US" sz="3200" dirty="0">
                <a:sym typeface="Symbol"/>
              </a:rPr>
              <a:t></a:t>
            </a:r>
            <a:r>
              <a:rPr lang="en-US" sz="3200" dirty="0"/>
              <a:t> </a:t>
            </a:r>
            <a:r>
              <a:rPr lang="en-US" sz="3200" dirty="0" smtClean="0"/>
              <a:t>Mg(NO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)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</a:t>
            </a:r>
            <a:r>
              <a:rPr lang="en-US" sz="3200" dirty="0"/>
              <a:t>+ NO + H</a:t>
            </a:r>
            <a:r>
              <a:rPr lang="en-US" sz="3200" baseline="-25000" dirty="0"/>
              <a:t>2</a:t>
            </a:r>
            <a:r>
              <a:rPr lang="en-US" sz="32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6966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</a:b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1560" y="13855"/>
            <a:ext cx="906780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smtClean="0">
                <a:solidFill>
                  <a:srgbClr val="FF3300"/>
                </a:solidFill>
              </a:rPr>
              <a:t> </a:t>
            </a:r>
            <a:r>
              <a:rPr lang="en-US" sz="4000" b="1" u="sng" dirty="0">
                <a:latin typeface="Arial" pitchFamily="34" charset="0"/>
                <a:cs typeface="Arial" pitchFamily="34" charset="0"/>
              </a:rPr>
              <a:t>II. LẬP PHƯƠNG TRÌNH HÓA HOC CỦA PHẢN </a:t>
            </a:r>
          </a:p>
          <a:p>
            <a:pPr algn="l"/>
            <a:r>
              <a:rPr lang="en-US" sz="4000" b="1" u="sng" dirty="0">
                <a:latin typeface="Arial" pitchFamily="34" charset="0"/>
                <a:cs typeface="Arial" pitchFamily="34" charset="0"/>
              </a:rPr>
              <a:t>ỨNG OXI HÓA – KHỬ</a:t>
            </a:r>
          </a:p>
          <a:p>
            <a:pPr algn="l"/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-76200" y="2240340"/>
            <a:ext cx="891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/>
              <a:t>1. Nguyên tắc chung: </a:t>
            </a:r>
            <a:r>
              <a:rPr lang="nl-NL" sz="3200" dirty="0"/>
              <a:t>phương pháp thăng bằng electron.</a:t>
            </a:r>
            <a:endParaRPr lang="en-US" sz="3200" dirty="0"/>
          </a:p>
          <a:p>
            <a:r>
              <a:rPr lang="vi-VN" sz="3200" dirty="0"/>
              <a:t>                   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57400" y="2849940"/>
            <a:ext cx="396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latin typeface="Arial" pitchFamily="34" charset="0"/>
                <a:cs typeface="Arial" pitchFamily="34" charset="0"/>
                <a:sym typeface="Symbol"/>
              </a:rPr>
              <a:t>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e (cho) = </a:t>
            </a:r>
            <a:r>
              <a:rPr lang="nl-NL" sz="3200" dirty="0">
                <a:latin typeface="Arial" pitchFamily="34" charset="0"/>
                <a:cs typeface="Arial" pitchFamily="34" charset="0"/>
                <a:sym typeface="Symbol"/>
              </a:rPr>
              <a:t>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e (nhận)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36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</a:b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931" y="675382"/>
            <a:ext cx="9822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Bước</a:t>
            </a:r>
            <a:r>
              <a:rPr lang="en-US" sz="32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nl-NL" sz="3200" b="1" dirty="0">
                <a:latin typeface="Arial" pitchFamily="34" charset="0"/>
                <a:cs typeface="Arial" pitchFamily="34" charset="0"/>
              </a:rPr>
              <a:t>Xác định số oxi hóa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-&gt; tìm</a:t>
            </a:r>
            <a:r>
              <a:rPr lang="nl-NL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c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hất khử và 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chất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oxi 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hóa. </a:t>
            </a:r>
            <a:endParaRPr lang="en-US" sz="3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1970782"/>
            <a:ext cx="9822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Bước</a:t>
            </a:r>
            <a:r>
              <a:rPr lang="en-US" sz="32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nl-NL" sz="3200" b="1" dirty="0">
                <a:latin typeface="Arial" pitchFamily="34" charset="0"/>
                <a:cs typeface="Arial" pitchFamily="34" charset="0"/>
              </a:rPr>
              <a:t>Viết </a:t>
            </a:r>
            <a:r>
              <a:rPr lang="vi-VN" sz="3200" b="1" dirty="0">
                <a:latin typeface="Arial" pitchFamily="34" charset="0"/>
                <a:cs typeface="Arial" pitchFamily="34" charset="0"/>
              </a:rPr>
              <a:t>và cân bằng </a:t>
            </a:r>
            <a:r>
              <a:rPr lang="nl-NL" sz="3200" b="1" dirty="0">
                <a:latin typeface="Arial" pitchFamily="34" charset="0"/>
                <a:cs typeface="Arial" pitchFamily="34" charset="0"/>
              </a:rPr>
              <a:t>quá trình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 oxi hóa, quá trình khử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. </a:t>
            </a:r>
            <a:endParaRPr lang="en-US" sz="3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65782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2. </a:t>
            </a:r>
            <a:r>
              <a:rPr lang="vi-VN" sz="3200" b="1" dirty="0"/>
              <a:t>Các bước cân bằng</a:t>
            </a:r>
            <a:endParaRPr lang="en-US" sz="3200" dirty="0"/>
          </a:p>
          <a:p>
            <a:r>
              <a:rPr lang="vi-VN" sz="3200" u="sng" dirty="0" smtClean="0">
                <a:solidFill>
                  <a:srgbClr val="FF0000"/>
                </a:solidFill>
              </a:rPr>
              <a:t>           </a:t>
            </a:r>
            <a:r>
              <a:rPr lang="vi-VN" sz="3200" dirty="0" smtClean="0">
                <a:solidFill>
                  <a:srgbClr val="FF0000"/>
                </a:solidFill>
              </a:rPr>
              <a:t>  </a:t>
            </a:r>
            <a:r>
              <a:rPr lang="vi-VN" sz="3200" dirty="0" smtClean="0"/>
              <a:t> </a:t>
            </a:r>
            <a:r>
              <a:rPr lang="vi-VN" sz="3200" dirty="0" smtClean="0">
                <a:solidFill>
                  <a:srgbClr val="FF0000"/>
                </a:solidFill>
              </a:rPr>
              <a:t>  </a:t>
            </a:r>
            <a:r>
              <a:rPr lang="vi-VN" sz="3200" dirty="0" smtClean="0"/>
              <a:t>   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3266182"/>
            <a:ext cx="9822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Bước</a:t>
            </a:r>
            <a:r>
              <a:rPr lang="en-US" sz="32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nl-NL" sz="3200" b="1" dirty="0"/>
              <a:t>Tìm hệ số thích hợp</a:t>
            </a:r>
            <a:r>
              <a:rPr lang="nl-NL" sz="3200" dirty="0"/>
              <a:t> cho chất oxi hóa, chất </a:t>
            </a:r>
            <a:endParaRPr lang="nl-NL" sz="3200" dirty="0" smtClean="0"/>
          </a:p>
          <a:p>
            <a:r>
              <a:rPr lang="nl-NL" sz="3200" dirty="0" smtClean="0"/>
              <a:t>khử</a:t>
            </a:r>
            <a:r>
              <a:rPr lang="vi-VN" sz="3200" dirty="0" smtClean="0"/>
              <a:t>.</a:t>
            </a:r>
            <a:r>
              <a:rPr lang="nl-NL" sz="3200" dirty="0" smtClean="0"/>
              <a:t> </a:t>
            </a:r>
            <a:endParaRPr lang="en-US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-76200" y="4637782"/>
            <a:ext cx="98228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Bước</a:t>
            </a:r>
            <a:r>
              <a:rPr lang="en-US" sz="32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4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Đặt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hệ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số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vào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phản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ứng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trừ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hệ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số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axit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và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kiểm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tra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lại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số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nguyên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tử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của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từng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nguyên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tố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121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" y="76200"/>
            <a:ext cx="9067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VD</a:t>
            </a:r>
            <a:r>
              <a:rPr lang="vi-VN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nl-NL" sz="32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ậ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p ph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ươ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ng trình h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óa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 h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ọc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 c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ủ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a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phản ứng</a:t>
            </a:r>
            <a:r>
              <a:rPr lang="nl-NL" sz="3200" dirty="0">
                <a:latin typeface="Arial" pitchFamily="34" charset="0"/>
                <a:cs typeface="Arial" pitchFamily="34" charset="0"/>
              </a:rPr>
              <a:t>      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vi-VN" sz="3200" dirty="0">
                <a:latin typeface="Arial" pitchFamily="34" charset="0"/>
                <a:cs typeface="Arial" pitchFamily="34" charset="0"/>
              </a:rPr>
              <a:t>     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   Mg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HNO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3200" dirty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Mg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(NO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O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762000" y="2286000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3200" b="1" u="sng" dirty="0" err="1" smtClean="0">
                <a:latin typeface="Arial" pitchFamily="34" charset="0"/>
                <a:cs typeface="Arial" pitchFamily="34" charset="0"/>
              </a:rPr>
              <a:t>Quá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u="sng" dirty="0" err="1" smtClean="0">
                <a:latin typeface="Arial" pitchFamily="34" charset="0"/>
                <a:cs typeface="Arial" pitchFamily="34" charset="0"/>
              </a:rPr>
              <a:t>trình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u="sng" dirty="0" err="1">
                <a:latin typeface="Arial" pitchFamily="34" charset="0"/>
                <a:cs typeface="Arial" pitchFamily="34" charset="0"/>
              </a:rPr>
              <a:t>oxi</a:t>
            </a:r>
            <a:r>
              <a:rPr lang="en-US" sz="32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u="sng" dirty="0" err="1">
                <a:latin typeface="Arial" pitchFamily="34" charset="0"/>
                <a:cs typeface="Arial" pitchFamily="34" charset="0"/>
              </a:rPr>
              <a:t>hóa</a:t>
            </a:r>
            <a:r>
              <a:rPr lang="en-US" sz="3200" b="1" u="sng" dirty="0">
                <a:latin typeface="Arial" pitchFamily="34" charset="0"/>
                <a:cs typeface="Arial" pitchFamily="34" charset="0"/>
              </a:rPr>
              <a:t> :</a:t>
            </a:r>
            <a:endParaRPr lang="en-US" sz="3200" b="1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" y="1524000"/>
            <a:ext cx="4114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CK      COXH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685800" y="3200400"/>
            <a:ext cx="53894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3200" b="1" u="sng" dirty="0" err="1" smtClean="0">
                <a:latin typeface="Arial" pitchFamily="34" charset="0"/>
                <a:cs typeface="Arial" pitchFamily="34" charset="0"/>
              </a:rPr>
              <a:t>Quá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u="sng" dirty="0" err="1" smtClean="0">
                <a:latin typeface="Arial" pitchFamily="34" charset="0"/>
                <a:cs typeface="Arial" pitchFamily="34" charset="0"/>
              </a:rPr>
              <a:t>trình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u="sng" dirty="0" err="1" smtClean="0">
                <a:latin typeface="Arial" pitchFamily="34" charset="0"/>
                <a:cs typeface="Arial" pitchFamily="34" charset="0"/>
              </a:rPr>
              <a:t>khử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838199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362200" y="84513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59380" y="838200"/>
            <a:ext cx="74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76110" y="838200"/>
            <a:ext cx="73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+2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376179"/>
              </p:ext>
            </p:extLst>
          </p:nvPr>
        </p:nvGraphicFramePr>
        <p:xfrm>
          <a:off x="3733800" y="1841500"/>
          <a:ext cx="3246438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8" name="Equation" r:id="rId3" imgW="1028520" imgH="393480" progId="Equation.DSMT4">
                  <p:embed/>
                </p:oleObj>
              </mc:Choice>
              <mc:Fallback>
                <p:oleObj name="Equation" r:id="rId3" imgW="10285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1841500"/>
                        <a:ext cx="3246438" cy="1243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679281"/>
              </p:ext>
            </p:extLst>
          </p:nvPr>
        </p:nvGraphicFramePr>
        <p:xfrm>
          <a:off x="3844635" y="2838465"/>
          <a:ext cx="2858523" cy="1009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" name="Equation" r:id="rId5" imgW="863280" imgH="304560" progId="Equation.DSMT4">
                  <p:embed/>
                </p:oleObj>
              </mc:Choice>
              <mc:Fallback>
                <p:oleObj name="Equation" r:id="rId5" imgW="863280" imgH="3045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635" y="2838465"/>
                        <a:ext cx="2858523" cy="1009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6996550" y="2466110"/>
            <a:ext cx="0" cy="12590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010400" y="245226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 3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10400" y="316288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 2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58045" y="1028262"/>
            <a:ext cx="57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9545" y="1052945"/>
            <a:ext cx="57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34100" y="1039090"/>
            <a:ext cx="57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28800" y="1052940"/>
            <a:ext cx="57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429000" y="1075962"/>
            <a:ext cx="228600" cy="5617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6200" y="426720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Mg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HNO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3200" dirty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Mg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(NO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 +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NO </a:t>
            </a:r>
            <a:r>
              <a:rPr lang="vi-VN" sz="3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vi-VN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vi-VN" sz="3200" dirty="0" smtClean="0">
                <a:latin typeface="Arial" pitchFamily="34" charset="0"/>
                <a:cs typeface="Arial" pitchFamily="34" charset="0"/>
              </a:rPr>
              <a:t>O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04800" y="4027204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57400" y="4034135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30780" y="4027205"/>
            <a:ext cx="74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47510" y="4027205"/>
            <a:ext cx="73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68581" y="4959930"/>
            <a:ext cx="61133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chất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tạo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môi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trường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                 </a:t>
            </a: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1447800" y="4724400"/>
            <a:ext cx="561110" cy="304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62001" y="4485382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COXH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2114550" y="4724400"/>
            <a:ext cx="590550" cy="31000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21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38" grpId="0"/>
      <p:bldP spid="6" grpId="0"/>
      <p:bldP spid="32" grpId="0"/>
      <p:bldP spid="33" grpId="0"/>
      <p:bldP spid="34" grpId="0"/>
      <p:bldP spid="25" grpId="0"/>
      <p:bldP spid="42" grpId="0"/>
      <p:bldP spid="44" grpId="0"/>
      <p:bldP spid="45" grpId="0"/>
      <p:bldP spid="46" grpId="0"/>
      <p:bldP spid="47" grpId="0"/>
      <p:bldP spid="48" grpId="0"/>
      <p:bldP spid="54" grpId="0"/>
      <p:bldP spid="55" grpId="0"/>
      <p:bldP spid="56" grpId="0"/>
      <p:bldP spid="57" grpId="0"/>
      <p:bldP spid="58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FF3300"/>
                </a:solidFill>
              </a:rPr>
              <a:t> </a:t>
            </a:r>
            <a:r>
              <a:rPr lang="en-US" sz="3600" b="1" u="sng" dirty="0">
                <a:latin typeface="Arial" pitchFamily="34" charset="0"/>
                <a:cs typeface="Arial" pitchFamily="34" charset="0"/>
              </a:rPr>
              <a:t>PHIẾU HỌC </a:t>
            </a:r>
            <a:r>
              <a:rPr lang="en-US" sz="3600" b="1" u="sng" dirty="0" smtClean="0">
                <a:latin typeface="Arial" pitchFamily="34" charset="0"/>
                <a:cs typeface="Arial" pitchFamily="34" charset="0"/>
              </a:rPr>
              <a:t>TẬP </a:t>
            </a:r>
            <a:r>
              <a:rPr lang="en-US" sz="3600" b="1" u="sng" dirty="0">
                <a:latin typeface="Arial" pitchFamily="34" charset="0"/>
                <a:cs typeface="Arial" pitchFamily="34" charset="0"/>
              </a:rPr>
              <a:t>– NHÓM 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685799" y="1281545"/>
            <a:ext cx="9372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      </a:t>
            </a:r>
            <a:endParaRPr lang="en-US" sz="32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891600"/>
            <a:ext cx="92964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3200" b="1" dirty="0" smtClean="0">
                <a:latin typeface="Arial" pitchFamily="34" charset="0"/>
                <a:cs typeface="Arial" pitchFamily="34" charset="0"/>
              </a:rPr>
              <a:t>Lập </a:t>
            </a:r>
            <a:r>
              <a:rPr lang="nl-NL" sz="3200" b="1" dirty="0">
                <a:latin typeface="Arial" pitchFamily="34" charset="0"/>
                <a:cs typeface="Arial" pitchFamily="34" charset="0"/>
              </a:rPr>
              <a:t>phương trình hóa học  của các phản ứng oxi hóa – khử sau đây theo phương pháp thăng bằng electron. Xác định vai trò các chất tham gia phản ứng</a:t>
            </a:r>
            <a:r>
              <a:rPr lang="nl-NL" sz="3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AutoNum type="alphaLcPeriod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MnO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+ 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HCl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aseline="-25000" dirty="0" err="1">
                <a:latin typeface="Arial" pitchFamily="34" charset="0"/>
                <a:cs typeface="Arial" pitchFamily="34" charset="0"/>
              </a:rPr>
              <a:t>đặc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  MnCl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+    Cl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+ 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Cu  + HNO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aseline="-25000" dirty="0" err="1">
                <a:latin typeface="Arial" pitchFamily="34" charset="0"/>
                <a:cs typeface="Arial" pitchFamily="34" charset="0"/>
              </a:rPr>
              <a:t>đặc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baseline="-25000" dirty="0" err="1" smtClean="0">
                <a:latin typeface="Arial" pitchFamily="34" charset="0"/>
                <a:cs typeface="Arial" pitchFamily="34" charset="0"/>
              </a:rPr>
              <a:t>nóng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Cu(NO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+ 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0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913707"/>
              </p:ext>
            </p:extLst>
          </p:nvPr>
        </p:nvGraphicFramePr>
        <p:xfrm>
          <a:off x="69273" y="152400"/>
          <a:ext cx="9102436" cy="627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4927"/>
                <a:gridCol w="2237509"/>
              </a:tblGrid>
              <a:tr h="121920">
                <a:tc>
                  <a:txBody>
                    <a:bodyPr/>
                    <a:lstStyle/>
                    <a:p>
                      <a:pPr algn="ctr"/>
                      <a:r>
                        <a:rPr lang="vi-VN" sz="3200" dirty="0" smtClean="0">
                          <a:latin typeface="Arial" pitchFamily="34" charset="0"/>
                          <a:cs typeface="Arial" pitchFamily="34" charset="0"/>
                        </a:rPr>
                        <a:t>Nội</a:t>
                      </a:r>
                      <a:r>
                        <a:rPr lang="vi-VN" sz="3200" baseline="0" dirty="0" smtClean="0">
                          <a:latin typeface="Arial" pitchFamily="34" charset="0"/>
                          <a:cs typeface="Arial" pitchFamily="34" charset="0"/>
                        </a:rPr>
                        <a:t> dung</a:t>
                      </a:r>
                      <a:endParaRPr lang="en-US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Arial" pitchFamily="34" charset="0"/>
                          <a:cs typeface="Arial" pitchFamily="34" charset="0"/>
                        </a:rPr>
                        <a:t>Điểm</a:t>
                      </a:r>
                      <a:endParaRPr lang="en-US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68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3200" dirty="0" err="1" smtClean="0">
                          <a:latin typeface="Arial" pitchFamily="34" charset="0"/>
                          <a:cs typeface="Arial" pitchFamily="34" charset="0"/>
                        </a:rPr>
                        <a:t>Xác</a:t>
                      </a:r>
                      <a:r>
                        <a:rPr lang="en-US" sz="3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định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đúng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số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oxi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hóa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của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chất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khử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chất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oxi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hóa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trước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và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sau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phản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ứng</a:t>
                      </a:r>
                      <a:endParaRPr lang="en-US" sz="3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Xác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định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đúng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chất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khử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chất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oxi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hóa</a:t>
                      </a:r>
                      <a:endParaRPr lang="en-US" sz="3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3200" dirty="0" err="1" smtClean="0">
                          <a:latin typeface="Arial" pitchFamily="34" charset="0"/>
                          <a:cs typeface="Arial" pitchFamily="34" charset="0"/>
                        </a:rPr>
                        <a:t>Viết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đúng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quá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trình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oxi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hóa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quá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trình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khử</a:t>
                      </a:r>
                      <a:endParaRPr lang="en-US" sz="3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Đặt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hệ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số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đúng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Nhận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xét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thêm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vai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trò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của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chất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tạo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môi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Arial" pitchFamily="34" charset="0"/>
                          <a:cs typeface="Arial" pitchFamily="34" charset="0"/>
                        </a:rPr>
                        <a:t>trường</a:t>
                      </a:r>
                      <a:endParaRPr lang="en-US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Arial" pitchFamily="34" charset="0"/>
                          <a:cs typeface="Arial" pitchFamily="34" charset="0"/>
                        </a:rPr>
                        <a:t>0,5 x 4 = 2</a:t>
                      </a:r>
                    </a:p>
                    <a:p>
                      <a:endParaRPr lang="en-US" sz="3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3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3200" dirty="0" smtClean="0">
                          <a:latin typeface="Arial" pitchFamily="34" charset="0"/>
                          <a:cs typeface="Arial" pitchFamily="34" charset="0"/>
                        </a:rPr>
                        <a:t>0,5 x 2 = 1</a:t>
                      </a:r>
                    </a:p>
                    <a:p>
                      <a:endParaRPr lang="en-US" sz="3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3200" dirty="0" smtClean="0">
                          <a:latin typeface="Arial" pitchFamily="34" charset="0"/>
                          <a:cs typeface="Arial" pitchFamily="34" charset="0"/>
                        </a:rPr>
                        <a:t>0,5 x 2 =</a:t>
                      </a:r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</a:p>
                    <a:p>
                      <a:endParaRPr lang="en-US" sz="3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</a:p>
                    <a:p>
                      <a:r>
                        <a:rPr lang="en-US" sz="3200" baseline="0" dirty="0" smtClean="0"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  <a:endParaRPr lang="en-US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latin typeface="Arial" pitchFamily="34" charset="0"/>
                          <a:cs typeface="Arial" pitchFamily="34" charset="0"/>
                        </a:rPr>
                        <a:t>Tổng</a:t>
                      </a:r>
                      <a:r>
                        <a:rPr lang="en-US" b="1" dirty="0" smtClean="0">
                          <a:latin typeface="Arial" pitchFamily="34" charset="0"/>
                          <a:cs typeface="Arial" pitchFamily="34" charset="0"/>
                        </a:rPr>
                        <a:t>: 5đ/ 1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="1" baseline="0" dirty="0" err="1" smtClean="0">
                          <a:latin typeface="Arial" pitchFamily="34" charset="0"/>
                          <a:cs typeface="Arial" pitchFamily="34" charset="0"/>
                        </a:rPr>
                        <a:t>câu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x 2 </a:t>
                      </a:r>
                      <a:r>
                        <a:rPr lang="en-US" b="1" baseline="0" dirty="0" err="1" smtClean="0">
                          <a:latin typeface="Arial" pitchFamily="34" charset="0"/>
                          <a:cs typeface="Arial" pitchFamily="34" charset="0"/>
                        </a:rPr>
                        <a:t>câu</a:t>
                      </a:r>
                      <a:r>
                        <a:rPr lang="en-US" b="1" baseline="0" dirty="0" smtClean="0">
                          <a:latin typeface="Arial" pitchFamily="34" charset="0"/>
                          <a:cs typeface="Arial" pitchFamily="34" charset="0"/>
                        </a:rPr>
                        <a:t> = 10</a:t>
                      </a:r>
                      <a:endParaRPr lang="en-US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52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32" name="WordArt 8"/>
          <p:cNvSpPr>
            <a:spLocks noChangeArrowheads="1" noChangeShapeType="1" noTextEdit="1"/>
          </p:cNvSpPr>
          <p:nvPr/>
        </p:nvSpPr>
        <p:spPr bwMode="auto">
          <a:xfrm>
            <a:off x="33338" y="19050"/>
            <a:ext cx="9067800" cy="7429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 cap="sq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.VnCooperH"/>
              </a:rPr>
              <a:t>III. ý nghÜa cña ph¶n øng oxi hãa - khö trong thùc tiÔn:</a:t>
            </a:r>
          </a:p>
        </p:txBody>
      </p:sp>
      <p:grpSp>
        <p:nvGrpSpPr>
          <p:cNvPr id="564246" name="Group 22"/>
          <p:cNvGrpSpPr>
            <a:grpSpLocks/>
          </p:cNvGrpSpPr>
          <p:nvPr/>
        </p:nvGrpSpPr>
        <p:grpSpPr bwMode="auto">
          <a:xfrm>
            <a:off x="3352800" y="4191000"/>
            <a:ext cx="2743200" cy="2514600"/>
            <a:chOff x="2808" y="1440"/>
            <a:chExt cx="2904" cy="2688"/>
          </a:xfrm>
        </p:grpSpPr>
        <p:pic>
          <p:nvPicPr>
            <p:cNvPr id="564247" name="Picture 23" descr="automobile_traffic_pollution-co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8" y="1818"/>
              <a:ext cx="2904" cy="2310"/>
            </a:xfrm>
            <a:prstGeom prst="rect">
              <a:avLst/>
            </a:prstGeom>
            <a:noFill/>
            <a:ln w="57150" cmpd="thinThick">
              <a:solidFill>
                <a:srgbClr val="66FF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4248" name="Rectangle 24"/>
            <p:cNvSpPr>
              <a:spLocks noChangeArrowheads="1"/>
            </p:cNvSpPr>
            <p:nvPr/>
          </p:nvSpPr>
          <p:spPr bwMode="auto">
            <a:xfrm>
              <a:off x="3168" y="1440"/>
              <a:ext cx="230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ctr">
                <a:lnSpc>
                  <a:spcPct val="120000"/>
                </a:lnSpc>
              </a:pPr>
              <a: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  <a:t>Sù ch¸y cña x¨ng dÇu trong </a:t>
              </a:r>
              <a:b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</a:br>
              <a: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  <a:t>c¸c ®éng c¬ ®èt trong</a:t>
              </a:r>
            </a:p>
          </p:txBody>
        </p:sp>
      </p:grpSp>
      <p:grpSp>
        <p:nvGrpSpPr>
          <p:cNvPr id="564249" name="Group 25"/>
          <p:cNvGrpSpPr>
            <a:grpSpLocks/>
          </p:cNvGrpSpPr>
          <p:nvPr/>
        </p:nvGrpSpPr>
        <p:grpSpPr bwMode="auto">
          <a:xfrm>
            <a:off x="6162675" y="4495800"/>
            <a:ext cx="2981325" cy="2209800"/>
            <a:chOff x="1476" y="4464"/>
            <a:chExt cx="2880" cy="2064"/>
          </a:xfrm>
        </p:grpSpPr>
        <p:pic>
          <p:nvPicPr>
            <p:cNvPr id="564250" name="Picture 26" descr="bep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6" y="4799"/>
              <a:ext cx="2880" cy="17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4251" name="Rectangle 27"/>
            <p:cNvSpPr>
              <a:spLocks noChangeArrowheads="1"/>
            </p:cNvSpPr>
            <p:nvPr/>
          </p:nvSpPr>
          <p:spPr bwMode="auto">
            <a:xfrm>
              <a:off x="2256" y="4464"/>
              <a:ext cx="1488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ctr">
                <a:lnSpc>
                  <a:spcPct val="120000"/>
                </a:lnSpc>
              </a:pPr>
              <a:r>
                <a:rPr lang="en-US" sz="2900">
                  <a:solidFill>
                    <a:srgbClr val="FF0000"/>
                  </a:solidFill>
                  <a:effectLst/>
                  <a:latin typeface=".VnHelvetIns" pitchFamily="34" charset="0"/>
                </a:rPr>
                <a:t>Sù ch¸y</a:t>
              </a:r>
            </a:p>
          </p:txBody>
        </p:sp>
      </p:grpSp>
      <p:grpSp>
        <p:nvGrpSpPr>
          <p:cNvPr id="564252" name="Group 28"/>
          <p:cNvGrpSpPr>
            <a:grpSpLocks/>
          </p:cNvGrpSpPr>
          <p:nvPr/>
        </p:nvGrpSpPr>
        <p:grpSpPr bwMode="auto">
          <a:xfrm>
            <a:off x="228600" y="762000"/>
            <a:ext cx="3352800" cy="2762250"/>
            <a:chOff x="7680" y="3696"/>
            <a:chExt cx="2880" cy="2737"/>
          </a:xfrm>
        </p:grpSpPr>
        <p:pic>
          <p:nvPicPr>
            <p:cNvPr id="564253" name="Picture 29"/>
            <p:cNvPicPr>
              <a:picLocks noChangeAspect="1" noChangeArrowheads="1"/>
            </p:cNvPicPr>
            <p:nvPr/>
          </p:nvPicPr>
          <p:blipFill>
            <a:blip r:embed="rId5">
              <a:lum brigh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0" y="4056"/>
              <a:ext cx="2880" cy="2377"/>
            </a:xfrm>
            <a:prstGeom prst="rect">
              <a:avLst/>
            </a:prstGeom>
            <a:noFill/>
            <a:ln w="57150" cmpd="thinThick">
              <a:solidFill>
                <a:srgbClr val="66FF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4254" name="Rectangle 30"/>
            <p:cNvSpPr>
              <a:spLocks noChangeArrowheads="1"/>
            </p:cNvSpPr>
            <p:nvPr/>
          </p:nvSpPr>
          <p:spPr bwMode="auto">
            <a:xfrm>
              <a:off x="7776" y="3696"/>
              <a:ext cx="278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ctr">
                <a:lnSpc>
                  <a:spcPct val="120000"/>
                </a:lnSpc>
              </a:pPr>
              <a: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  <a:t>S¶n xuÊt gang</a:t>
              </a:r>
            </a:p>
          </p:txBody>
        </p:sp>
      </p:grpSp>
      <p:grpSp>
        <p:nvGrpSpPr>
          <p:cNvPr id="564255" name="Group 31"/>
          <p:cNvGrpSpPr>
            <a:grpSpLocks/>
          </p:cNvGrpSpPr>
          <p:nvPr/>
        </p:nvGrpSpPr>
        <p:grpSpPr bwMode="auto">
          <a:xfrm>
            <a:off x="5410200" y="1219200"/>
            <a:ext cx="4038600" cy="2819400"/>
            <a:chOff x="-384" y="2832"/>
            <a:chExt cx="3744" cy="2590"/>
          </a:xfrm>
        </p:grpSpPr>
        <p:pic>
          <p:nvPicPr>
            <p:cNvPr id="564256" name="Picture 32"/>
            <p:cNvPicPr>
              <a:picLocks noChangeAspect="1" noChangeArrowheads="1"/>
            </p:cNvPicPr>
            <p:nvPr/>
          </p:nvPicPr>
          <p:blipFill>
            <a:blip r:embed="rId6">
              <a:lum bright="14000" contras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17"/>
              <a:ext cx="2856" cy="2205"/>
            </a:xfrm>
            <a:prstGeom prst="rect">
              <a:avLst/>
            </a:prstGeom>
            <a:noFill/>
            <a:ln w="57150" cmpd="thinThick">
              <a:solidFill>
                <a:srgbClr val="66FF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64257" name="Rectangle 33"/>
            <p:cNvSpPr>
              <a:spLocks noChangeArrowheads="1"/>
            </p:cNvSpPr>
            <p:nvPr/>
          </p:nvSpPr>
          <p:spPr bwMode="auto">
            <a:xfrm>
              <a:off x="-384" y="2832"/>
              <a:ext cx="3744" cy="3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ctr">
                <a:lnSpc>
                  <a:spcPct val="120000"/>
                </a:lnSpc>
              </a:pP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Ph¶n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øng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®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èt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ch¸y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nhiªn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liÖu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sinh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b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</a:b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ra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n¨ng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 smtClean="0">
                  <a:solidFill>
                    <a:srgbClr val="FF0000"/>
                  </a:solidFill>
                  <a:effectLst/>
                  <a:latin typeface=".VnHelvetIns" pitchFamily="34" charset="0"/>
                </a:rPr>
                <a:t>lư­îng</a:t>
              </a:r>
              <a:r>
                <a:rPr lang="en-US" sz="2000" dirty="0" smtClean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®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Èy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tµu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vò</a:t>
              </a:r>
              <a:r>
                <a:rPr lang="en-US" sz="2000" dirty="0">
                  <a:solidFill>
                    <a:srgbClr val="FF0000"/>
                  </a:solidFill>
                  <a:effectLst/>
                  <a:latin typeface=".VnHelvetIns" pitchFamily="34" charset="0"/>
                </a:rPr>
                <a:t> </a:t>
              </a:r>
              <a:r>
                <a:rPr lang="en-US" sz="2000" dirty="0" err="1">
                  <a:solidFill>
                    <a:srgbClr val="FF0000"/>
                  </a:solidFill>
                  <a:effectLst/>
                  <a:latin typeface=".VnHelvetIns" pitchFamily="34" charset="0"/>
                </a:rPr>
                <a:t>trô</a:t>
              </a:r>
              <a:endParaRPr lang="en-US" sz="2000" baseline="-25000" dirty="0">
                <a:solidFill>
                  <a:srgbClr val="FF0000"/>
                </a:solidFill>
                <a:effectLst/>
                <a:latin typeface=".VnHelvetIns" pitchFamily="34" charset="0"/>
              </a:endParaRPr>
            </a:p>
          </p:txBody>
        </p:sp>
      </p:grpSp>
      <p:grpSp>
        <p:nvGrpSpPr>
          <p:cNvPr id="564258" name="Group 34"/>
          <p:cNvGrpSpPr>
            <a:grpSpLocks/>
          </p:cNvGrpSpPr>
          <p:nvPr/>
        </p:nvGrpSpPr>
        <p:grpSpPr bwMode="auto">
          <a:xfrm>
            <a:off x="152400" y="4191000"/>
            <a:ext cx="2819400" cy="2667000"/>
            <a:chOff x="-3600" y="3840"/>
            <a:chExt cx="2784" cy="2256"/>
          </a:xfrm>
        </p:grpSpPr>
        <p:pic>
          <p:nvPicPr>
            <p:cNvPr id="564259" name="Picture 35" descr="dieu ch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532" y="4119"/>
              <a:ext cx="2716" cy="1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260" name="Rectangle 36"/>
            <p:cNvSpPr>
              <a:spLocks noChangeArrowheads="1"/>
            </p:cNvSpPr>
            <p:nvPr/>
          </p:nvSpPr>
          <p:spPr bwMode="auto">
            <a:xfrm>
              <a:off x="-3600" y="3840"/>
              <a:ext cx="2738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ctr">
                <a:lnSpc>
                  <a:spcPct val="120000"/>
                </a:lnSpc>
              </a:pPr>
              <a: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  <a:t>Qu¸ tr×nh s¶n xuÊt </a:t>
              </a:r>
              <a:b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</a:br>
              <a:r>
                <a:rPr lang="en-US" sz="2000">
                  <a:solidFill>
                    <a:srgbClr val="FF0000"/>
                  </a:solidFill>
                  <a:effectLst/>
                  <a:latin typeface=".VnHelvetIns" pitchFamily="34" charset="0"/>
                </a:rPr>
                <a:t>axit sunfuric</a:t>
              </a:r>
              <a:endParaRPr lang="en-US" sz="2000" baseline="-25000">
                <a:solidFill>
                  <a:srgbClr val="FF0000"/>
                </a:solidFill>
                <a:effectLst/>
                <a:latin typeface=".VnHelvetIns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628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4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4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6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6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6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64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6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Oval 2"/>
          <p:cNvSpPr>
            <a:spLocks noChangeArrowheads="1"/>
          </p:cNvSpPr>
          <p:nvPr/>
        </p:nvSpPr>
        <p:spPr bwMode="auto">
          <a:xfrm flipH="1">
            <a:off x="6908800" y="114300"/>
            <a:ext cx="2233613" cy="1371600"/>
          </a:xfrm>
          <a:prstGeom prst="ellipse">
            <a:avLst/>
          </a:prstGeom>
          <a:gradFill rotWithShape="0">
            <a:gsLst>
              <a:gs pos="0">
                <a:srgbClr val="00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3333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600">
              <a:effectLst/>
              <a:cs typeface="Arial" charset="0"/>
            </a:endParaRPr>
          </a:p>
        </p:txBody>
      </p:sp>
      <p:sp>
        <p:nvSpPr>
          <p:cNvPr id="548867" name="Rectangle 3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29</a:t>
            </a:r>
          </a:p>
        </p:txBody>
      </p:sp>
      <p:sp>
        <p:nvSpPr>
          <p:cNvPr id="548868" name="Rectangle 4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28</a:t>
            </a:r>
          </a:p>
        </p:txBody>
      </p:sp>
      <p:sp>
        <p:nvSpPr>
          <p:cNvPr id="548869" name="Rectangle 5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27</a:t>
            </a:r>
          </a:p>
        </p:txBody>
      </p:sp>
      <p:sp>
        <p:nvSpPr>
          <p:cNvPr id="548870" name="Rectangle 6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26</a:t>
            </a:r>
          </a:p>
        </p:txBody>
      </p:sp>
      <p:sp>
        <p:nvSpPr>
          <p:cNvPr id="548871" name="Rectangle 7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25</a:t>
            </a:r>
          </a:p>
        </p:txBody>
      </p:sp>
      <p:sp>
        <p:nvSpPr>
          <p:cNvPr id="548872" name="Rectangle 8"/>
          <p:cNvSpPr>
            <a:spLocks noChangeArrowheads="1"/>
          </p:cNvSpPr>
          <p:nvPr/>
        </p:nvSpPr>
        <p:spPr bwMode="auto">
          <a:xfrm>
            <a:off x="74596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24</a:t>
            </a:r>
          </a:p>
        </p:txBody>
      </p:sp>
      <p:sp>
        <p:nvSpPr>
          <p:cNvPr id="548873" name="Rectangle 9"/>
          <p:cNvSpPr>
            <a:spLocks noChangeArrowheads="1"/>
          </p:cNvSpPr>
          <p:nvPr/>
        </p:nvSpPr>
        <p:spPr bwMode="auto">
          <a:xfrm>
            <a:off x="7383463" y="1063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23</a:t>
            </a:r>
          </a:p>
        </p:txBody>
      </p:sp>
      <p:sp>
        <p:nvSpPr>
          <p:cNvPr id="548874" name="Rectangle 10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22</a:t>
            </a:r>
          </a:p>
        </p:txBody>
      </p:sp>
      <p:sp>
        <p:nvSpPr>
          <p:cNvPr id="548875" name="Rectangle 11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21</a:t>
            </a:r>
          </a:p>
        </p:txBody>
      </p:sp>
      <p:sp>
        <p:nvSpPr>
          <p:cNvPr id="548876" name="Rectangle 12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20</a:t>
            </a:r>
          </a:p>
        </p:txBody>
      </p:sp>
      <p:sp>
        <p:nvSpPr>
          <p:cNvPr id="548877" name="Rectangle 13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19</a:t>
            </a:r>
          </a:p>
        </p:txBody>
      </p:sp>
      <p:sp>
        <p:nvSpPr>
          <p:cNvPr id="548878" name="Rectangle 14"/>
          <p:cNvSpPr>
            <a:spLocks noChangeArrowheads="1"/>
          </p:cNvSpPr>
          <p:nvPr/>
        </p:nvSpPr>
        <p:spPr bwMode="auto">
          <a:xfrm>
            <a:off x="73072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18</a:t>
            </a:r>
          </a:p>
        </p:txBody>
      </p:sp>
      <p:sp>
        <p:nvSpPr>
          <p:cNvPr id="548879" name="Rectangle 15"/>
          <p:cNvSpPr>
            <a:spLocks noChangeArrowheads="1"/>
          </p:cNvSpPr>
          <p:nvPr/>
        </p:nvSpPr>
        <p:spPr bwMode="auto">
          <a:xfrm>
            <a:off x="7307263" y="1063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17</a:t>
            </a:r>
          </a:p>
        </p:txBody>
      </p:sp>
      <p:sp>
        <p:nvSpPr>
          <p:cNvPr id="548880" name="Rectangle 16"/>
          <p:cNvSpPr>
            <a:spLocks noChangeArrowheads="1"/>
          </p:cNvSpPr>
          <p:nvPr/>
        </p:nvSpPr>
        <p:spPr bwMode="auto">
          <a:xfrm>
            <a:off x="73834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16</a:t>
            </a:r>
          </a:p>
        </p:txBody>
      </p:sp>
      <p:sp>
        <p:nvSpPr>
          <p:cNvPr id="548881" name="Rectangle 17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15</a:t>
            </a:r>
          </a:p>
        </p:txBody>
      </p:sp>
      <p:sp>
        <p:nvSpPr>
          <p:cNvPr id="548882" name="Rectangle 18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14</a:t>
            </a:r>
          </a:p>
        </p:txBody>
      </p:sp>
      <p:sp>
        <p:nvSpPr>
          <p:cNvPr id="548883" name="Rectangle 19"/>
          <p:cNvSpPr>
            <a:spLocks noChangeArrowheads="1"/>
          </p:cNvSpPr>
          <p:nvPr/>
        </p:nvSpPr>
        <p:spPr bwMode="auto">
          <a:xfrm>
            <a:off x="74596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13</a:t>
            </a:r>
          </a:p>
        </p:txBody>
      </p:sp>
      <p:sp>
        <p:nvSpPr>
          <p:cNvPr id="548884" name="Rectangle 20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12</a:t>
            </a:r>
          </a:p>
        </p:txBody>
      </p:sp>
      <p:sp>
        <p:nvSpPr>
          <p:cNvPr id="548885" name="Rectangle 21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11</a:t>
            </a:r>
          </a:p>
        </p:txBody>
      </p:sp>
      <p:sp>
        <p:nvSpPr>
          <p:cNvPr id="548886" name="Rectangle 22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10</a:t>
            </a:r>
          </a:p>
        </p:txBody>
      </p:sp>
      <p:sp>
        <p:nvSpPr>
          <p:cNvPr id="548887" name="Rectangle 23"/>
          <p:cNvSpPr>
            <a:spLocks noChangeArrowheads="1"/>
          </p:cNvSpPr>
          <p:nvPr/>
        </p:nvSpPr>
        <p:spPr bwMode="auto">
          <a:xfrm>
            <a:off x="7383463" y="1063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09</a:t>
            </a:r>
          </a:p>
        </p:txBody>
      </p:sp>
      <p:sp>
        <p:nvSpPr>
          <p:cNvPr id="548888" name="Rectangle 24"/>
          <p:cNvSpPr>
            <a:spLocks noChangeArrowheads="1"/>
          </p:cNvSpPr>
          <p:nvPr/>
        </p:nvSpPr>
        <p:spPr bwMode="auto">
          <a:xfrm>
            <a:off x="73834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08</a:t>
            </a:r>
          </a:p>
        </p:txBody>
      </p:sp>
      <p:sp>
        <p:nvSpPr>
          <p:cNvPr id="548889" name="Rectangle 25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07</a:t>
            </a:r>
          </a:p>
        </p:txBody>
      </p:sp>
      <p:sp>
        <p:nvSpPr>
          <p:cNvPr id="548890" name="Rectangle 26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06</a:t>
            </a:r>
          </a:p>
        </p:txBody>
      </p:sp>
      <p:sp>
        <p:nvSpPr>
          <p:cNvPr id="548891" name="Rectangle 27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05</a:t>
            </a:r>
          </a:p>
        </p:txBody>
      </p:sp>
      <p:sp>
        <p:nvSpPr>
          <p:cNvPr id="548892" name="Rectangle 28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04</a:t>
            </a:r>
          </a:p>
        </p:txBody>
      </p:sp>
      <p:sp>
        <p:nvSpPr>
          <p:cNvPr id="548893" name="Rectangle 29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03</a:t>
            </a:r>
          </a:p>
        </p:txBody>
      </p:sp>
      <p:sp>
        <p:nvSpPr>
          <p:cNvPr id="548894" name="Rectangle 30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02</a:t>
            </a:r>
          </a:p>
        </p:txBody>
      </p:sp>
      <p:sp>
        <p:nvSpPr>
          <p:cNvPr id="548895" name="Rectangle 31"/>
          <p:cNvSpPr>
            <a:spLocks noChangeArrowheads="1"/>
          </p:cNvSpPr>
          <p:nvPr/>
        </p:nvSpPr>
        <p:spPr bwMode="auto">
          <a:xfrm>
            <a:off x="73834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01</a:t>
            </a:r>
          </a:p>
        </p:txBody>
      </p:sp>
      <p:sp>
        <p:nvSpPr>
          <p:cNvPr id="548896" name="Rectangle 32"/>
          <p:cNvSpPr>
            <a:spLocks noChangeArrowheads="1"/>
          </p:cNvSpPr>
          <p:nvPr/>
        </p:nvSpPr>
        <p:spPr bwMode="auto">
          <a:xfrm>
            <a:off x="6686550" y="258763"/>
            <a:ext cx="2895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400" b="1" dirty="0">
                <a:solidFill>
                  <a:srgbClr val="3333FF"/>
                </a:solidFill>
                <a:effectLst/>
              </a:rPr>
              <a:t>HẾT GIỜ</a:t>
            </a:r>
          </a:p>
        </p:txBody>
      </p:sp>
      <p:sp>
        <p:nvSpPr>
          <p:cNvPr id="548897" name="Rectangle 33"/>
          <p:cNvSpPr>
            <a:spLocks noChangeArrowheads="1"/>
          </p:cNvSpPr>
          <p:nvPr/>
        </p:nvSpPr>
        <p:spPr bwMode="auto">
          <a:xfrm>
            <a:off x="0" y="1524000"/>
            <a:ext cx="90678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600" b="1" dirty="0" err="1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1:</a:t>
            </a:r>
            <a:r>
              <a:rPr lang="en-US" sz="3600" b="1" dirty="0" smtClean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/>
              <a:t>Phản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:   CO</a:t>
            </a:r>
            <a:r>
              <a:rPr lang="en-US" sz="3600" baseline="-25000" dirty="0"/>
              <a:t>2</a:t>
            </a:r>
            <a:r>
              <a:rPr lang="en-US" sz="3600" dirty="0"/>
              <a:t> + H</a:t>
            </a:r>
            <a:r>
              <a:rPr lang="en-US" sz="3600" baseline="-25000" dirty="0"/>
              <a:t>2</a:t>
            </a:r>
            <a:r>
              <a:rPr lang="en-US" sz="3600" dirty="0"/>
              <a:t>O </a:t>
            </a:r>
            <a:r>
              <a:rPr lang="en-US" sz="3600" dirty="0">
                <a:sym typeface="Symbol"/>
              </a:rPr>
              <a:t></a:t>
            </a:r>
            <a:r>
              <a:rPr lang="en-US" sz="3600" dirty="0"/>
              <a:t> C</a:t>
            </a:r>
            <a:r>
              <a:rPr lang="en-US" sz="3600" baseline="-25000" dirty="0"/>
              <a:t>6</a:t>
            </a:r>
            <a:r>
              <a:rPr lang="en-US" sz="3600" dirty="0"/>
              <a:t>H</a:t>
            </a:r>
            <a:r>
              <a:rPr lang="en-US" sz="3600" baseline="-25000" dirty="0"/>
              <a:t>12</a:t>
            </a:r>
            <a:r>
              <a:rPr lang="en-US" sz="3600" dirty="0"/>
              <a:t>O</a:t>
            </a:r>
            <a:r>
              <a:rPr lang="en-US" sz="3600" baseline="-25000" dirty="0"/>
              <a:t>6</a:t>
            </a:r>
            <a:r>
              <a:rPr lang="en-US" sz="3600" dirty="0"/>
              <a:t> + O</a:t>
            </a:r>
            <a:r>
              <a:rPr lang="en-US" sz="3600" baseline="-25000" dirty="0"/>
              <a:t>2</a:t>
            </a:r>
            <a:r>
              <a:rPr lang="en-US" sz="3600" dirty="0"/>
              <a:t> </a:t>
            </a:r>
            <a:r>
              <a:rPr lang="en-US" sz="3600" dirty="0" err="1"/>
              <a:t>diễn</a:t>
            </a:r>
            <a:r>
              <a:rPr lang="en-US" sz="3600" dirty="0"/>
              <a:t> </a:t>
            </a:r>
            <a:r>
              <a:rPr lang="en-US" sz="3600" dirty="0" err="1"/>
              <a:t>ra</a:t>
            </a:r>
            <a:r>
              <a:rPr lang="en-US" sz="3600" dirty="0"/>
              <a:t> </a:t>
            </a:r>
            <a:r>
              <a:rPr lang="en-US" sz="3600" dirty="0" err="1"/>
              <a:t>trong</a:t>
            </a:r>
            <a:r>
              <a:rPr lang="en-US" sz="3600" dirty="0"/>
              <a:t> </a:t>
            </a:r>
            <a:r>
              <a:rPr lang="en-US" sz="3600" dirty="0" err="1"/>
              <a:t>suốt</a:t>
            </a:r>
            <a:r>
              <a:rPr lang="en-US" sz="3600" dirty="0"/>
              <a:t> </a:t>
            </a:r>
            <a:r>
              <a:rPr lang="vi-VN" sz="3600" dirty="0"/>
              <a:t>quá trình quang hợp của cây xanh </a:t>
            </a:r>
            <a:r>
              <a:rPr lang="en-US" sz="3600" dirty="0" err="1"/>
              <a:t>có</a:t>
            </a:r>
            <a:r>
              <a:rPr lang="en-US" sz="3600" dirty="0"/>
              <a:t> </a:t>
            </a:r>
            <a:r>
              <a:rPr lang="en-US" sz="3600" dirty="0" err="1"/>
              <a:t>phải</a:t>
            </a:r>
            <a:r>
              <a:rPr lang="en-US" sz="3600" dirty="0"/>
              <a:t> </a:t>
            </a:r>
            <a:r>
              <a:rPr lang="en-US" sz="3600" dirty="0" err="1"/>
              <a:t>là</a:t>
            </a:r>
            <a:r>
              <a:rPr lang="en-US" sz="3600" dirty="0"/>
              <a:t> p/ư</a:t>
            </a:r>
            <a:r>
              <a:rPr lang="vi-VN" sz="3600" dirty="0"/>
              <a:t> oxi hóa – khử</a:t>
            </a:r>
            <a:r>
              <a:rPr lang="en-US" sz="3600" dirty="0"/>
              <a:t> </a:t>
            </a:r>
            <a:r>
              <a:rPr lang="en-US" sz="3600" dirty="0" err="1"/>
              <a:t>không</a:t>
            </a:r>
            <a:r>
              <a:rPr lang="en-US" sz="3600" dirty="0"/>
              <a:t>? </a:t>
            </a:r>
            <a:r>
              <a:rPr lang="en-US" sz="3600" dirty="0" err="1"/>
              <a:t>Vì</a:t>
            </a:r>
            <a:r>
              <a:rPr lang="en-US" sz="3600" dirty="0"/>
              <a:t> </a:t>
            </a:r>
            <a:r>
              <a:rPr lang="en-US" sz="3600" dirty="0" err="1"/>
              <a:t>sao</a:t>
            </a:r>
            <a:r>
              <a:rPr lang="en-US" sz="3600" dirty="0"/>
              <a:t>? </a:t>
            </a:r>
          </a:p>
          <a:p>
            <a:endParaRPr lang="en-US" sz="3600" dirty="0"/>
          </a:p>
          <a:p>
            <a:r>
              <a:rPr lang="en-US" sz="3600" dirty="0"/>
              <a:t>          </a:t>
            </a:r>
          </a:p>
        </p:txBody>
      </p:sp>
      <p:sp>
        <p:nvSpPr>
          <p:cNvPr id="548898" name="AutoShape 3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6019800"/>
            <a:ext cx="838200" cy="8382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99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8900" name="Rectangle 3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8901" name="Rectangle 37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8902" name="Rectangle 38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48912" name="Picture 48" descr="qustionbig_b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5334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3614" y="4091226"/>
            <a:ext cx="71437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32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+ H</a:t>
            </a:r>
            <a:r>
              <a:rPr lang="en-US" sz="32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O </a:t>
            </a:r>
            <a:r>
              <a:rPr lang="en-US" sz="3200" b="1" dirty="0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3200" b="1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sz="3200" b="1" baseline="-25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3200" b="1" baseline="-25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+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3200" b="1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52" name="Rectangle 2"/>
          <p:cNvSpPr txBox="1">
            <a:spLocks noChangeArrowheads="1"/>
          </p:cNvSpPr>
          <p:nvPr/>
        </p:nvSpPr>
        <p:spPr>
          <a:xfrm>
            <a:off x="1295400" y="76200"/>
            <a:ext cx="554355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FF3300"/>
                </a:solidFill>
              </a:rPr>
              <a:t> 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CỦNG CỐ BÀI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4400" y="392776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 smtClean="0">
                <a:solidFill>
                  <a:srgbClr val="FF0000"/>
                </a:solidFill>
              </a:rPr>
              <a:t>+4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02320" y="39000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 smtClean="0">
                <a:solidFill>
                  <a:srgbClr val="FF0000"/>
                </a:solidFill>
              </a:rPr>
              <a:t>-2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22965" y="390698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solidFill>
                  <a:srgbClr val="FF0000"/>
                </a:solidFill>
              </a:rPr>
              <a:t>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24950" y="39000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>
                <a:solidFill>
                  <a:srgbClr val="FF0000"/>
                </a:solidFill>
              </a:rPr>
              <a:t>0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957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1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7" grpId="0"/>
      <p:bldP spid="548867" grpId="1"/>
      <p:bldP spid="548868" grpId="0"/>
      <p:bldP spid="548868" grpId="1"/>
      <p:bldP spid="548869" grpId="0"/>
      <p:bldP spid="548869" grpId="1"/>
      <p:bldP spid="548870" grpId="0"/>
      <p:bldP spid="548870" grpId="1"/>
      <p:bldP spid="548871" grpId="0"/>
      <p:bldP spid="548871" grpId="1"/>
      <p:bldP spid="548872" grpId="0"/>
      <p:bldP spid="548872" grpId="1"/>
      <p:bldP spid="548873" grpId="0"/>
      <p:bldP spid="548873" grpId="1"/>
      <p:bldP spid="548874" grpId="0"/>
      <p:bldP spid="548874" grpId="1"/>
      <p:bldP spid="548875" grpId="0"/>
      <p:bldP spid="548875" grpId="1"/>
      <p:bldP spid="548876" grpId="0"/>
      <p:bldP spid="548876" grpId="1"/>
      <p:bldP spid="548877" grpId="0"/>
      <p:bldP spid="548877" grpId="1"/>
      <p:bldP spid="548878" grpId="0"/>
      <p:bldP spid="548878" grpId="1"/>
      <p:bldP spid="548879" grpId="0"/>
      <p:bldP spid="548879" grpId="1"/>
      <p:bldP spid="548880" grpId="0"/>
      <p:bldP spid="548880" grpId="1"/>
      <p:bldP spid="548881" grpId="0"/>
      <p:bldP spid="548881" grpId="1"/>
      <p:bldP spid="548882" grpId="0"/>
      <p:bldP spid="548882" grpId="1"/>
      <p:bldP spid="548883" grpId="0"/>
      <p:bldP spid="548883" grpId="1"/>
      <p:bldP spid="548884" grpId="0"/>
      <p:bldP spid="548884" grpId="1"/>
      <p:bldP spid="548885" grpId="0"/>
      <p:bldP spid="548885" grpId="1"/>
      <p:bldP spid="548886" grpId="0"/>
      <p:bldP spid="548886" grpId="1"/>
      <p:bldP spid="548887" grpId="0"/>
      <p:bldP spid="548887" grpId="1"/>
      <p:bldP spid="548888" grpId="0"/>
      <p:bldP spid="548888" grpId="1"/>
      <p:bldP spid="548889" grpId="0"/>
      <p:bldP spid="548889" grpId="1"/>
      <p:bldP spid="548890" grpId="0"/>
      <p:bldP spid="548890" grpId="1"/>
      <p:bldP spid="548891" grpId="0"/>
      <p:bldP spid="548891" grpId="1"/>
      <p:bldP spid="548892" grpId="0"/>
      <p:bldP spid="548892" grpId="1"/>
      <p:bldP spid="548893" grpId="0"/>
      <p:bldP spid="548893" grpId="1"/>
      <p:bldP spid="548894" grpId="0"/>
      <p:bldP spid="548894" grpId="1"/>
      <p:bldP spid="548896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Oval 2"/>
          <p:cNvSpPr>
            <a:spLocks noChangeArrowheads="1"/>
          </p:cNvSpPr>
          <p:nvPr/>
        </p:nvSpPr>
        <p:spPr bwMode="auto">
          <a:xfrm flipH="1">
            <a:off x="6908800" y="114300"/>
            <a:ext cx="2233613" cy="1371600"/>
          </a:xfrm>
          <a:prstGeom prst="ellipse">
            <a:avLst/>
          </a:prstGeom>
          <a:gradFill rotWithShape="0">
            <a:gsLst>
              <a:gs pos="0">
                <a:srgbClr val="00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3333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600">
              <a:effectLst/>
              <a:cs typeface="Arial" charset="0"/>
            </a:endParaRPr>
          </a:p>
        </p:txBody>
      </p:sp>
      <p:sp>
        <p:nvSpPr>
          <p:cNvPr id="548867" name="Rectangle 3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29</a:t>
            </a:r>
          </a:p>
        </p:txBody>
      </p:sp>
      <p:sp>
        <p:nvSpPr>
          <p:cNvPr id="548868" name="Rectangle 4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28</a:t>
            </a:r>
          </a:p>
        </p:txBody>
      </p:sp>
      <p:sp>
        <p:nvSpPr>
          <p:cNvPr id="548869" name="Rectangle 5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27</a:t>
            </a:r>
          </a:p>
        </p:txBody>
      </p:sp>
      <p:sp>
        <p:nvSpPr>
          <p:cNvPr id="548870" name="Rectangle 6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26</a:t>
            </a:r>
          </a:p>
        </p:txBody>
      </p:sp>
      <p:sp>
        <p:nvSpPr>
          <p:cNvPr id="548871" name="Rectangle 7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25</a:t>
            </a:r>
          </a:p>
        </p:txBody>
      </p:sp>
      <p:sp>
        <p:nvSpPr>
          <p:cNvPr id="548872" name="Rectangle 8"/>
          <p:cNvSpPr>
            <a:spLocks noChangeArrowheads="1"/>
          </p:cNvSpPr>
          <p:nvPr/>
        </p:nvSpPr>
        <p:spPr bwMode="auto">
          <a:xfrm>
            <a:off x="74596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24</a:t>
            </a:r>
          </a:p>
        </p:txBody>
      </p:sp>
      <p:sp>
        <p:nvSpPr>
          <p:cNvPr id="548873" name="Rectangle 9"/>
          <p:cNvSpPr>
            <a:spLocks noChangeArrowheads="1"/>
          </p:cNvSpPr>
          <p:nvPr/>
        </p:nvSpPr>
        <p:spPr bwMode="auto">
          <a:xfrm>
            <a:off x="7383463" y="1063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23</a:t>
            </a:r>
          </a:p>
        </p:txBody>
      </p:sp>
      <p:sp>
        <p:nvSpPr>
          <p:cNvPr id="548874" name="Rectangle 10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22</a:t>
            </a:r>
          </a:p>
        </p:txBody>
      </p:sp>
      <p:sp>
        <p:nvSpPr>
          <p:cNvPr id="548875" name="Rectangle 11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21</a:t>
            </a:r>
          </a:p>
        </p:txBody>
      </p:sp>
      <p:sp>
        <p:nvSpPr>
          <p:cNvPr id="548876" name="Rectangle 12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20</a:t>
            </a:r>
          </a:p>
        </p:txBody>
      </p:sp>
      <p:sp>
        <p:nvSpPr>
          <p:cNvPr id="548877" name="Rectangle 13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19</a:t>
            </a:r>
          </a:p>
        </p:txBody>
      </p:sp>
      <p:sp>
        <p:nvSpPr>
          <p:cNvPr id="548878" name="Rectangle 14"/>
          <p:cNvSpPr>
            <a:spLocks noChangeArrowheads="1"/>
          </p:cNvSpPr>
          <p:nvPr/>
        </p:nvSpPr>
        <p:spPr bwMode="auto">
          <a:xfrm>
            <a:off x="73072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18</a:t>
            </a:r>
          </a:p>
        </p:txBody>
      </p:sp>
      <p:sp>
        <p:nvSpPr>
          <p:cNvPr id="548879" name="Rectangle 15"/>
          <p:cNvSpPr>
            <a:spLocks noChangeArrowheads="1"/>
          </p:cNvSpPr>
          <p:nvPr/>
        </p:nvSpPr>
        <p:spPr bwMode="auto">
          <a:xfrm>
            <a:off x="7307263" y="1063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17</a:t>
            </a:r>
          </a:p>
        </p:txBody>
      </p:sp>
      <p:sp>
        <p:nvSpPr>
          <p:cNvPr id="548880" name="Rectangle 16"/>
          <p:cNvSpPr>
            <a:spLocks noChangeArrowheads="1"/>
          </p:cNvSpPr>
          <p:nvPr/>
        </p:nvSpPr>
        <p:spPr bwMode="auto">
          <a:xfrm>
            <a:off x="73834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16</a:t>
            </a:r>
          </a:p>
        </p:txBody>
      </p:sp>
      <p:sp>
        <p:nvSpPr>
          <p:cNvPr id="548881" name="Rectangle 17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15</a:t>
            </a:r>
          </a:p>
        </p:txBody>
      </p:sp>
      <p:sp>
        <p:nvSpPr>
          <p:cNvPr id="548882" name="Rectangle 18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14</a:t>
            </a:r>
          </a:p>
        </p:txBody>
      </p:sp>
      <p:sp>
        <p:nvSpPr>
          <p:cNvPr id="548883" name="Rectangle 19"/>
          <p:cNvSpPr>
            <a:spLocks noChangeArrowheads="1"/>
          </p:cNvSpPr>
          <p:nvPr/>
        </p:nvSpPr>
        <p:spPr bwMode="auto">
          <a:xfrm>
            <a:off x="74596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13</a:t>
            </a:r>
          </a:p>
        </p:txBody>
      </p:sp>
      <p:sp>
        <p:nvSpPr>
          <p:cNvPr id="548884" name="Rectangle 20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12</a:t>
            </a:r>
          </a:p>
        </p:txBody>
      </p:sp>
      <p:sp>
        <p:nvSpPr>
          <p:cNvPr id="548885" name="Rectangle 21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11</a:t>
            </a:r>
          </a:p>
        </p:txBody>
      </p:sp>
      <p:sp>
        <p:nvSpPr>
          <p:cNvPr id="548886" name="Rectangle 22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10</a:t>
            </a:r>
          </a:p>
        </p:txBody>
      </p:sp>
      <p:sp>
        <p:nvSpPr>
          <p:cNvPr id="548887" name="Rectangle 23"/>
          <p:cNvSpPr>
            <a:spLocks noChangeArrowheads="1"/>
          </p:cNvSpPr>
          <p:nvPr/>
        </p:nvSpPr>
        <p:spPr bwMode="auto">
          <a:xfrm>
            <a:off x="7383463" y="1063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09</a:t>
            </a:r>
          </a:p>
        </p:txBody>
      </p:sp>
      <p:sp>
        <p:nvSpPr>
          <p:cNvPr id="548888" name="Rectangle 24"/>
          <p:cNvSpPr>
            <a:spLocks noChangeArrowheads="1"/>
          </p:cNvSpPr>
          <p:nvPr/>
        </p:nvSpPr>
        <p:spPr bwMode="auto">
          <a:xfrm>
            <a:off x="73834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08</a:t>
            </a:r>
          </a:p>
        </p:txBody>
      </p:sp>
      <p:sp>
        <p:nvSpPr>
          <p:cNvPr id="548889" name="Rectangle 25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07</a:t>
            </a:r>
          </a:p>
        </p:txBody>
      </p:sp>
      <p:sp>
        <p:nvSpPr>
          <p:cNvPr id="548890" name="Rectangle 26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06</a:t>
            </a:r>
          </a:p>
        </p:txBody>
      </p:sp>
      <p:sp>
        <p:nvSpPr>
          <p:cNvPr id="548891" name="Rectangle 27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05</a:t>
            </a:r>
          </a:p>
        </p:txBody>
      </p:sp>
      <p:sp>
        <p:nvSpPr>
          <p:cNvPr id="548892" name="Rectangle 28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04</a:t>
            </a:r>
          </a:p>
        </p:txBody>
      </p:sp>
      <p:sp>
        <p:nvSpPr>
          <p:cNvPr id="548893" name="Rectangle 29"/>
          <p:cNvSpPr>
            <a:spLocks noChangeArrowheads="1"/>
          </p:cNvSpPr>
          <p:nvPr/>
        </p:nvSpPr>
        <p:spPr bwMode="auto">
          <a:xfrm>
            <a:off x="74596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03</a:t>
            </a:r>
          </a:p>
        </p:txBody>
      </p:sp>
      <p:sp>
        <p:nvSpPr>
          <p:cNvPr id="548894" name="Rectangle 30"/>
          <p:cNvSpPr>
            <a:spLocks noChangeArrowheads="1"/>
          </p:cNvSpPr>
          <p:nvPr/>
        </p:nvSpPr>
        <p:spPr bwMode="auto">
          <a:xfrm>
            <a:off x="7383463" y="1825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02</a:t>
            </a:r>
          </a:p>
        </p:txBody>
      </p:sp>
      <p:sp>
        <p:nvSpPr>
          <p:cNvPr id="548895" name="Rectangle 31"/>
          <p:cNvSpPr>
            <a:spLocks noChangeArrowheads="1"/>
          </p:cNvSpPr>
          <p:nvPr/>
        </p:nvSpPr>
        <p:spPr bwMode="auto">
          <a:xfrm>
            <a:off x="7383463" y="258763"/>
            <a:ext cx="129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7400">
                <a:solidFill>
                  <a:srgbClr val="FF5050"/>
                </a:solidFill>
                <a:effectLst/>
              </a:rPr>
              <a:t>01</a:t>
            </a:r>
          </a:p>
        </p:txBody>
      </p:sp>
      <p:sp>
        <p:nvSpPr>
          <p:cNvPr id="548896" name="Rectangle 32"/>
          <p:cNvSpPr>
            <a:spLocks noChangeArrowheads="1"/>
          </p:cNvSpPr>
          <p:nvPr/>
        </p:nvSpPr>
        <p:spPr bwMode="auto">
          <a:xfrm>
            <a:off x="6686550" y="258763"/>
            <a:ext cx="2895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400" b="1" dirty="0">
                <a:solidFill>
                  <a:srgbClr val="3333FF"/>
                </a:solidFill>
                <a:effectLst/>
              </a:rPr>
              <a:t>HẾT GIỜ</a:t>
            </a:r>
          </a:p>
        </p:txBody>
      </p:sp>
      <p:sp>
        <p:nvSpPr>
          <p:cNvPr id="548897" name="Rectangle 33"/>
          <p:cNvSpPr>
            <a:spLocks noChangeArrowheads="1"/>
          </p:cNvSpPr>
          <p:nvPr/>
        </p:nvSpPr>
        <p:spPr bwMode="auto">
          <a:xfrm>
            <a:off x="0" y="1524000"/>
            <a:ext cx="90678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3600" b="1" dirty="0" err="1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Câu</a:t>
            </a:r>
            <a:r>
              <a:rPr lang="en-US" sz="3600" b="1" dirty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:</a:t>
            </a:r>
            <a:r>
              <a:rPr lang="en-US" sz="3600" b="1" dirty="0" smtClean="0"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/>
              <a:t>Trong</a:t>
            </a:r>
            <a:r>
              <a:rPr lang="en-US" sz="3600" dirty="0"/>
              <a:t> </a:t>
            </a:r>
            <a:r>
              <a:rPr lang="en-US" sz="3600" dirty="0" err="1"/>
              <a:t>sơ</a:t>
            </a:r>
            <a:r>
              <a:rPr lang="en-US" sz="3600" dirty="0"/>
              <a:t> </a:t>
            </a:r>
            <a:r>
              <a:rPr lang="en-US" sz="3600" dirty="0" err="1"/>
              <a:t>đồ</a:t>
            </a:r>
            <a:r>
              <a:rPr lang="en-US" sz="3600" dirty="0"/>
              <a:t> </a:t>
            </a:r>
            <a:r>
              <a:rPr lang="en-US" sz="3600" dirty="0" err="1"/>
              <a:t>phản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: </a:t>
            </a:r>
          </a:p>
          <a:p>
            <a:r>
              <a:rPr lang="en-US" sz="3600" dirty="0" smtClean="0"/>
              <a:t>Mg</a:t>
            </a:r>
            <a:r>
              <a:rPr lang="vi-VN" sz="3600" dirty="0" smtClean="0"/>
              <a:t>  </a:t>
            </a:r>
            <a:r>
              <a:rPr lang="vi-VN" sz="3600" dirty="0"/>
              <a:t>+ </a:t>
            </a:r>
            <a:r>
              <a:rPr lang="en-US" sz="3600" dirty="0"/>
              <a:t>H</a:t>
            </a:r>
            <a:r>
              <a:rPr lang="en-US" sz="3600" baseline="-25000" dirty="0"/>
              <a:t>2</a:t>
            </a:r>
            <a:r>
              <a:rPr lang="en-US" sz="3600" dirty="0"/>
              <a:t>SO</a:t>
            </a:r>
            <a:r>
              <a:rPr lang="en-US" sz="3600" baseline="-25000" dirty="0"/>
              <a:t>4 </a:t>
            </a:r>
            <a:r>
              <a:rPr lang="en-US" sz="3600" baseline="-25000" dirty="0" err="1"/>
              <a:t>đặc</a:t>
            </a:r>
            <a:r>
              <a:rPr lang="en-US" sz="3600" baseline="-25000" dirty="0"/>
              <a:t>, </a:t>
            </a:r>
            <a:r>
              <a:rPr lang="en-US" sz="3600" baseline="-25000" dirty="0" err="1"/>
              <a:t>nóng</a:t>
            </a:r>
            <a:r>
              <a:rPr lang="en-US" sz="3600" dirty="0"/>
              <a:t> </a:t>
            </a:r>
            <a:r>
              <a:rPr lang="nl-NL" sz="3600" dirty="0">
                <a:sym typeface="Symbol"/>
              </a:rPr>
              <a:t></a:t>
            </a:r>
            <a:r>
              <a:rPr lang="nl-NL" sz="3600" dirty="0"/>
              <a:t> </a:t>
            </a:r>
            <a:r>
              <a:rPr lang="en-US" sz="3600" dirty="0" err="1"/>
              <a:t>MgS</a:t>
            </a:r>
            <a:r>
              <a:rPr lang="vi-VN" sz="3600" dirty="0"/>
              <a:t>O</a:t>
            </a:r>
            <a:r>
              <a:rPr lang="en-US" sz="3600" baseline="-25000" dirty="0"/>
              <a:t>4</a:t>
            </a:r>
            <a:r>
              <a:rPr lang="vi-VN" sz="3600" dirty="0"/>
              <a:t> + </a:t>
            </a:r>
            <a:r>
              <a:rPr lang="en-US" sz="3600" dirty="0"/>
              <a:t>S</a:t>
            </a:r>
            <a:r>
              <a:rPr lang="vi-VN" sz="3600" dirty="0"/>
              <a:t> + H</a:t>
            </a:r>
            <a:r>
              <a:rPr lang="vi-VN" sz="3600" baseline="-25000" dirty="0"/>
              <a:t>2</a:t>
            </a:r>
            <a:r>
              <a:rPr lang="vi-VN" sz="3600" dirty="0"/>
              <a:t>O</a:t>
            </a:r>
            <a:endParaRPr lang="en-US" sz="3600" dirty="0"/>
          </a:p>
          <a:p>
            <a:r>
              <a:rPr lang="en-US" sz="3600" dirty="0" err="1"/>
              <a:t>Số</a:t>
            </a:r>
            <a:r>
              <a:rPr lang="en-US" sz="3600" dirty="0"/>
              <a:t> </a:t>
            </a:r>
            <a:r>
              <a:rPr lang="en-US" sz="3600" dirty="0" err="1"/>
              <a:t>phân</a:t>
            </a:r>
            <a:r>
              <a:rPr lang="en-US" sz="3600" dirty="0"/>
              <a:t> </a:t>
            </a:r>
            <a:r>
              <a:rPr lang="en-US" sz="3600" dirty="0" err="1"/>
              <a:t>tử</a:t>
            </a:r>
            <a:r>
              <a:rPr lang="en-US" sz="3600" dirty="0"/>
              <a:t> H</a:t>
            </a:r>
            <a:r>
              <a:rPr lang="en-US" sz="3600" baseline="-25000" dirty="0"/>
              <a:t>2</a:t>
            </a:r>
            <a:r>
              <a:rPr lang="en-US" sz="3600" dirty="0"/>
              <a:t>SO</a:t>
            </a:r>
            <a:r>
              <a:rPr lang="en-US" sz="3600" baseline="-25000" dirty="0"/>
              <a:t>4</a:t>
            </a:r>
            <a:r>
              <a:rPr lang="en-US" sz="3600" dirty="0"/>
              <a:t> </a:t>
            </a:r>
            <a:r>
              <a:rPr lang="en-US" sz="3600" dirty="0" err="1"/>
              <a:t>bị</a:t>
            </a:r>
            <a:r>
              <a:rPr lang="en-US" sz="3600" dirty="0"/>
              <a:t> </a:t>
            </a:r>
            <a:r>
              <a:rPr lang="en-US" sz="3600" dirty="0" err="1"/>
              <a:t>khử</a:t>
            </a:r>
            <a:r>
              <a:rPr lang="en-US" sz="3600" dirty="0"/>
              <a:t> </a:t>
            </a:r>
            <a:r>
              <a:rPr lang="en-US" sz="3600" dirty="0" err="1"/>
              <a:t>và</a:t>
            </a:r>
            <a:r>
              <a:rPr lang="en-US" sz="3600" dirty="0"/>
              <a:t> </a:t>
            </a:r>
            <a:r>
              <a:rPr lang="en-US" sz="3600" dirty="0" err="1"/>
              <a:t>số</a:t>
            </a:r>
            <a:r>
              <a:rPr lang="en-US" sz="3600" dirty="0"/>
              <a:t> </a:t>
            </a:r>
            <a:r>
              <a:rPr lang="en-US" sz="3600" dirty="0" err="1"/>
              <a:t>phân</a:t>
            </a:r>
            <a:r>
              <a:rPr lang="en-US" sz="3600" dirty="0"/>
              <a:t> </a:t>
            </a:r>
            <a:r>
              <a:rPr lang="en-US" sz="3600" dirty="0" err="1"/>
              <a:t>tử</a:t>
            </a:r>
            <a:r>
              <a:rPr lang="en-US" sz="3600" dirty="0"/>
              <a:t> H</a:t>
            </a:r>
            <a:r>
              <a:rPr lang="en-US" sz="3600" baseline="-25000" dirty="0"/>
              <a:t>2</a:t>
            </a:r>
            <a:r>
              <a:rPr lang="en-US" sz="3600" dirty="0"/>
              <a:t>SO</a:t>
            </a:r>
            <a:r>
              <a:rPr lang="en-US" sz="3600" baseline="-25000" dirty="0"/>
              <a:t>4</a:t>
            </a:r>
            <a:r>
              <a:rPr lang="en-US" sz="3600" dirty="0"/>
              <a:t> </a:t>
            </a:r>
            <a:r>
              <a:rPr lang="en-US" sz="3600" dirty="0" err="1"/>
              <a:t>tạo</a:t>
            </a:r>
            <a:r>
              <a:rPr lang="en-US" sz="3600" dirty="0"/>
              <a:t> </a:t>
            </a:r>
            <a:r>
              <a:rPr lang="en-US" sz="3600" dirty="0" err="1"/>
              <a:t>muối</a:t>
            </a:r>
            <a:r>
              <a:rPr lang="en-US" sz="3600" dirty="0"/>
              <a:t> </a:t>
            </a:r>
            <a:r>
              <a:rPr lang="en-US" sz="3600" dirty="0" err="1"/>
              <a:t>sau</a:t>
            </a:r>
            <a:r>
              <a:rPr lang="en-US" sz="3600" dirty="0"/>
              <a:t> </a:t>
            </a:r>
            <a:r>
              <a:rPr lang="en-US" sz="3600" dirty="0" err="1"/>
              <a:t>khi</a:t>
            </a:r>
            <a:r>
              <a:rPr lang="en-US" sz="3600" dirty="0"/>
              <a:t> </a:t>
            </a:r>
            <a:r>
              <a:rPr lang="en-US" sz="3600" dirty="0" err="1"/>
              <a:t>cân</a:t>
            </a:r>
            <a:r>
              <a:rPr lang="en-US" sz="3600" dirty="0"/>
              <a:t> </a:t>
            </a:r>
            <a:r>
              <a:rPr lang="en-US" sz="3600" dirty="0" err="1"/>
              <a:t>bằng</a:t>
            </a:r>
            <a:r>
              <a:rPr lang="en-US" sz="3600" dirty="0"/>
              <a:t> </a:t>
            </a:r>
            <a:r>
              <a:rPr lang="en-US" sz="3600" dirty="0" err="1"/>
              <a:t>phương</a:t>
            </a:r>
            <a:r>
              <a:rPr lang="en-US" sz="3600" dirty="0"/>
              <a:t> </a:t>
            </a:r>
            <a:r>
              <a:rPr lang="en-US" sz="3600" dirty="0" err="1"/>
              <a:t>trình</a:t>
            </a:r>
            <a:r>
              <a:rPr lang="en-US" sz="3600" dirty="0"/>
              <a:t> </a:t>
            </a:r>
            <a:r>
              <a:rPr lang="en-US" sz="3600" dirty="0" err="1"/>
              <a:t>phản</a:t>
            </a:r>
            <a:r>
              <a:rPr lang="en-US" sz="3600" dirty="0"/>
              <a:t> </a:t>
            </a:r>
            <a:r>
              <a:rPr lang="en-US" sz="3600" dirty="0" err="1"/>
              <a:t>ứng</a:t>
            </a:r>
            <a:r>
              <a:rPr lang="en-US" sz="3600" dirty="0"/>
              <a:t> </a:t>
            </a:r>
            <a:r>
              <a:rPr lang="en-US" sz="3600" dirty="0" err="1"/>
              <a:t>lần</a:t>
            </a:r>
            <a:r>
              <a:rPr lang="en-US" sz="3600" dirty="0"/>
              <a:t> </a:t>
            </a:r>
            <a:r>
              <a:rPr lang="en-US" sz="3600" dirty="0" err="1"/>
              <a:t>lượt</a:t>
            </a:r>
            <a:r>
              <a:rPr lang="en-US" sz="3600" dirty="0"/>
              <a:t> </a:t>
            </a:r>
            <a:r>
              <a:rPr lang="en-US" sz="3600" dirty="0" err="1"/>
              <a:t>là</a:t>
            </a:r>
            <a:endParaRPr lang="en-US" sz="3600" dirty="0"/>
          </a:p>
          <a:p>
            <a:r>
              <a:rPr lang="en-US" sz="3600" dirty="0"/>
              <a:t>A. 1 </a:t>
            </a:r>
            <a:r>
              <a:rPr lang="en-US" sz="3600" dirty="0" err="1"/>
              <a:t>và</a:t>
            </a:r>
            <a:r>
              <a:rPr lang="en-US" sz="3600" dirty="0"/>
              <a:t> 3        B. 3 </a:t>
            </a:r>
            <a:r>
              <a:rPr lang="en-US" sz="3600" dirty="0" err="1"/>
              <a:t>và</a:t>
            </a:r>
            <a:r>
              <a:rPr lang="en-US" sz="3600" dirty="0"/>
              <a:t> 1</a:t>
            </a:r>
          </a:p>
          <a:p>
            <a:r>
              <a:rPr lang="en-US" sz="3600" dirty="0"/>
              <a:t>C. 2 </a:t>
            </a:r>
            <a:r>
              <a:rPr lang="en-US" sz="3600" dirty="0" err="1"/>
              <a:t>và</a:t>
            </a:r>
            <a:r>
              <a:rPr lang="en-US" sz="3600" dirty="0"/>
              <a:t> 6        C. 6 </a:t>
            </a:r>
            <a:r>
              <a:rPr lang="en-US" sz="3600" dirty="0" err="1"/>
              <a:t>và</a:t>
            </a:r>
            <a:r>
              <a:rPr lang="en-US" sz="3600" dirty="0"/>
              <a:t> 2</a:t>
            </a:r>
          </a:p>
        </p:txBody>
      </p:sp>
      <p:sp>
        <p:nvSpPr>
          <p:cNvPr id="548898" name="AutoShape 3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6019800"/>
            <a:ext cx="838200" cy="8382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99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8900" name="Rectangle 36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8901" name="Rectangle 37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8902" name="Rectangle 38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548912" name="Picture 48" descr="qustionbig_b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533400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2"/>
          <p:cNvSpPr txBox="1">
            <a:spLocks noChangeArrowheads="1"/>
          </p:cNvSpPr>
          <p:nvPr/>
        </p:nvSpPr>
        <p:spPr>
          <a:xfrm>
            <a:off x="1295400" y="76200"/>
            <a:ext cx="554355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FF3300"/>
                </a:solidFill>
              </a:rPr>
              <a:t> </a:t>
            </a:r>
            <a:r>
              <a:rPr lang="en-US" sz="3200" b="1" u="sng" dirty="0">
                <a:latin typeface="Arial" pitchFamily="34" charset="0"/>
                <a:cs typeface="Arial" pitchFamily="34" charset="0"/>
              </a:rPr>
              <a:t>CỦNG CỐ BÀI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90" y="4294910"/>
            <a:ext cx="2628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A. </a:t>
            </a:r>
          </a:p>
        </p:txBody>
      </p:sp>
    </p:spTree>
    <p:extLst>
      <p:ext uri="{BB962C8B-B14F-4D97-AF65-F5344CB8AC3E}">
        <p14:creationId xmlns:p14="http://schemas.microsoft.com/office/powerpoint/2010/main" val="22218445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15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24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255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27500"/>
                            </p:stCondLst>
                            <p:childTnLst>
                              <p:par>
                                <p:cTn id="14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28500"/>
                            </p:stCondLst>
                            <p:childTnLst>
                              <p:par>
                                <p:cTn id="1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7" grpId="0"/>
      <p:bldP spid="548867" grpId="1"/>
      <p:bldP spid="548868" grpId="0"/>
      <p:bldP spid="548868" grpId="1"/>
      <p:bldP spid="548869" grpId="0"/>
      <p:bldP spid="548869" grpId="1"/>
      <p:bldP spid="548870" grpId="0"/>
      <p:bldP spid="548870" grpId="1"/>
      <p:bldP spid="548871" grpId="0"/>
      <p:bldP spid="548871" grpId="1"/>
      <p:bldP spid="548872" grpId="0"/>
      <p:bldP spid="548872" grpId="1"/>
      <p:bldP spid="548873" grpId="0"/>
      <p:bldP spid="548873" grpId="1"/>
      <p:bldP spid="548874" grpId="0"/>
      <p:bldP spid="548874" grpId="1"/>
      <p:bldP spid="548875" grpId="0"/>
      <p:bldP spid="548875" grpId="1"/>
      <p:bldP spid="548876" grpId="0"/>
      <p:bldP spid="548876" grpId="1"/>
      <p:bldP spid="548877" grpId="0"/>
      <p:bldP spid="548877" grpId="1"/>
      <p:bldP spid="548878" grpId="0"/>
      <p:bldP spid="548878" grpId="1"/>
      <p:bldP spid="548879" grpId="0"/>
      <p:bldP spid="548879" grpId="1"/>
      <p:bldP spid="548880" grpId="0"/>
      <p:bldP spid="548880" grpId="1"/>
      <p:bldP spid="548881" grpId="0"/>
      <p:bldP spid="548881" grpId="1"/>
      <p:bldP spid="548882" grpId="0"/>
      <p:bldP spid="548882" grpId="1"/>
      <p:bldP spid="548883" grpId="0"/>
      <p:bldP spid="548883" grpId="1"/>
      <p:bldP spid="548884" grpId="0"/>
      <p:bldP spid="548884" grpId="1"/>
      <p:bldP spid="548885" grpId="0"/>
      <p:bldP spid="548885" grpId="1"/>
      <p:bldP spid="548886" grpId="0"/>
      <p:bldP spid="548886" grpId="1"/>
      <p:bldP spid="548887" grpId="0"/>
      <p:bldP spid="548887" grpId="1"/>
      <p:bldP spid="548888" grpId="0"/>
      <p:bldP spid="548888" grpId="1"/>
      <p:bldP spid="548889" grpId="0"/>
      <p:bldP spid="548889" grpId="1"/>
      <p:bldP spid="548890" grpId="0"/>
      <p:bldP spid="548890" grpId="1"/>
      <p:bldP spid="548891" grpId="0"/>
      <p:bldP spid="548891" grpId="1"/>
      <p:bldP spid="548892" grpId="0"/>
      <p:bldP spid="548892" grpId="1"/>
      <p:bldP spid="548893" grpId="0"/>
      <p:bldP spid="548893" grpId="1"/>
      <p:bldP spid="548894" grpId="0"/>
      <p:bldP spid="548894" grpId="1"/>
      <p:bldP spid="548896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vi-VN" sz="4000" dirty="0">
                <a:latin typeface="Arial" pitchFamily="34" charset="0"/>
                <a:cs typeface="Arial" pitchFamily="34" charset="0"/>
              </a:rPr>
              <a:t>Học thuộc 4 bước cân bằng phản ứng oxh-k</a:t>
            </a:r>
            <a:r>
              <a:rPr lang="vi-VN" sz="4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4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vi-VN" sz="4000" dirty="0" smtClean="0">
                <a:latin typeface="Arial" pitchFamily="34" charset="0"/>
                <a:cs typeface="Arial" pitchFamily="34" charset="0"/>
              </a:rPr>
              <a:t> R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èn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kĩ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năng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xác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định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số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oxi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hóa</a:t>
            </a:r>
            <a:r>
              <a:rPr lang="vi-VN" sz="4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vi-VN" sz="40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4000" dirty="0" err="1" smtClean="0">
                <a:latin typeface="Arial" pitchFamily="34" charset="0"/>
                <a:cs typeface="Arial" pitchFamily="34" charset="0"/>
              </a:rPr>
              <a:t>Bài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latin typeface="Arial" pitchFamily="34" charset="0"/>
                <a:cs typeface="Arial" pitchFamily="34" charset="0"/>
              </a:rPr>
              <a:t>tập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latin typeface="Arial" pitchFamily="34" charset="0"/>
                <a:cs typeface="Arial" pitchFamily="34" charset="0"/>
              </a:rPr>
              <a:t>về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4000" dirty="0" err="1">
                <a:latin typeface="Arial" pitchFamily="34" charset="0"/>
                <a:cs typeface="Arial" pitchFamily="34" charset="0"/>
              </a:rPr>
              <a:t>nhà</a:t>
            </a:r>
            <a:r>
              <a:rPr lang="en-US" sz="4000" dirty="0">
                <a:latin typeface="Arial" pitchFamily="34" charset="0"/>
                <a:cs typeface="Arial" pitchFamily="34" charset="0"/>
              </a:rPr>
              <a:t>: 5 -&gt; 8/ tr82-83(SGK)</a:t>
            </a:r>
          </a:p>
          <a:p>
            <a:pPr marL="0" indent="0">
              <a:buNone/>
            </a:pP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FF3300"/>
                </a:solidFill>
              </a:rPr>
              <a:t>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>HƯỚNG DẪN HỌC Ở NHÀ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86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/>
            </a:solidFill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FF3300"/>
                </a:solidFill>
              </a:rPr>
              <a:t>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charset="0"/>
              </a:rPr>
              <a:t>HƯỚNG DẪN HỌC Ở NHÀ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676400"/>
            <a:ext cx="1013460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CÂN BẰNG CÁC PHẢN ỨNG OXI HÓA – KHỬ</a:t>
            </a:r>
          </a:p>
          <a:p>
            <a:pPr marL="91440"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SAU:</a:t>
            </a: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Zn + 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 ZnSO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4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+ 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S + 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Zn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+ H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SO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 ZnSO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4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+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SO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+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Zn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+ H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SO</a:t>
            </a:r>
            <a:r>
              <a:rPr lang="en-US" sz="3200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 ZnSO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4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+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S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+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Fe + HNO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 Fe(NO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+ NO +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H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FeO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+ HNO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 Fe(NO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)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+ NO + H</a:t>
            </a:r>
            <a:r>
              <a:rPr lang="en-US" sz="3200" baseline="-25000" dirty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endParaRPr lang="en-US" sz="32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91440" indent="-342900"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endParaRPr lang="en-US" sz="32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24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3400"/>
            <a:ext cx="9829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  + 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HCl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 MnCl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 +  Cl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 +  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   COXH      CK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Mn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+4 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+ 2e  Mn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+2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2Cl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-1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 Cl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0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+ 2e</a:t>
            </a:r>
          </a:p>
          <a:p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HCl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vừa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là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chất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khử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,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vừa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là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chất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tạo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môi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trường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  <a:sym typeface="Symbol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b. Cu +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4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HNO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3đặc,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baseline="-25000" dirty="0" err="1" smtClean="0">
                <a:latin typeface="Arial" pitchFamily="34" charset="0"/>
                <a:cs typeface="Arial" pitchFamily="34" charset="0"/>
                <a:sym typeface="Symbol"/>
              </a:rPr>
              <a:t>nóng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 Cu(NO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+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+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H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2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O</a:t>
            </a:r>
          </a:p>
          <a:p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     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CK     COXH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Cu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0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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Cu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+2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+2e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+5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+ 1e  N</a:t>
            </a:r>
            <a:r>
              <a:rPr lang="en-US" sz="3200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+4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  <a:sym typeface="Symbol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HNO</a:t>
            </a:r>
            <a:r>
              <a:rPr lang="en-US" sz="3200" baseline="-25000" dirty="0" smtClean="0">
                <a:latin typeface="Arial" pitchFamily="34" charset="0"/>
                <a:cs typeface="Arial" pitchFamily="34" charset="0"/>
                <a:sym typeface="Symbol"/>
              </a:rPr>
              <a:t>3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vừa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là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chất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oxi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  <a:sym typeface="Symbol"/>
              </a:rPr>
              <a:t>hóa</a:t>
            </a:r>
            <a:r>
              <a:rPr lang="en-US" sz="3200" dirty="0" smtClean="0">
                <a:latin typeface="Arial" pitchFamily="34" charset="0"/>
                <a:cs typeface="Arial" pitchFamily="34" charset="0"/>
                <a:sym typeface="Symbol"/>
              </a:rPr>
              <a:t>,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vừa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là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chất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tạo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môi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  <a:sym typeface="Symbol"/>
              </a:rPr>
              <a:t>trường</a:t>
            </a:r>
            <a:r>
              <a:rPr lang="en-US" sz="3200" dirty="0">
                <a:latin typeface="Arial" pitchFamily="34" charset="0"/>
                <a:cs typeface="Arial" pitchFamily="34" charset="0"/>
                <a:sym typeface="Symbol"/>
              </a:rPr>
              <a:t>.</a:t>
            </a:r>
          </a:p>
          <a:p>
            <a:endParaRPr lang="en-US" sz="3200" dirty="0">
              <a:latin typeface="Arial" pitchFamily="34" charset="0"/>
              <a:cs typeface="Arial" pitchFamily="34" charset="0"/>
              <a:sym typeface="Symbo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7250" y="4225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5655" y="381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0055" y="39484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9635" y="381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91345" y="1752600"/>
            <a:ext cx="0" cy="838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29000" y="15240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x1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9000" y="20574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x1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" y="32766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46565" y="3352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13565" y="333894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06500" y="3352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1991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ĐÁP ÁN</a:t>
            </a:r>
            <a:endParaRPr lang="en-US" sz="3200" b="1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3048000" y="4724400"/>
            <a:ext cx="0" cy="685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71800" y="44958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x1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1800" y="50292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x2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25600" y="76200"/>
            <a:ext cx="22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74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860</Words>
  <Application>Microsoft Office PowerPoint</Application>
  <PresentationFormat>On-screen Show (4:3)</PresentationFormat>
  <Paragraphs>189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Equation</vt:lpstr>
      <vt:lpstr>           KIỂM TRA BÀI CŨ</vt:lpstr>
      <vt:lpstr> </vt:lpstr>
      <vt:lpstr> </vt:lpstr>
      <vt:lpstr>PowerPoint Presentation</vt:lpstr>
      <vt:lpstr> PHIẾU HỌC TẬP – NHÓM </vt:lpstr>
      <vt:lpstr>PowerPoint Presentation</vt:lpstr>
      <vt:lpstr>PowerPoint Presentation</vt:lpstr>
      <vt:lpstr>PowerPoint Presentation</vt:lpstr>
      <vt:lpstr>PowerPoint Presentation</vt:lpstr>
      <vt:lpstr> HƯỚNG DẪN HỌC Ở NHÀ</vt:lpstr>
      <vt:lpstr> HƯỚNG DẪN HỌC Ở NHÀ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PHIẾU HỌC TẬP SỐ 1</dc:title>
  <dc:creator>User</dc:creator>
  <cp:lastModifiedBy>User</cp:lastModifiedBy>
  <cp:revision>109</cp:revision>
  <dcterms:created xsi:type="dcterms:W3CDTF">2013-12-11T02:24:56Z</dcterms:created>
  <dcterms:modified xsi:type="dcterms:W3CDTF">2013-12-25T03:50:50Z</dcterms:modified>
</cp:coreProperties>
</file>