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8" r:id="rId11"/>
    <p:sldId id="269" r:id="rId12"/>
    <p:sldId id="270" r:id="rId13"/>
    <p:sldId id="272" r:id="rId14"/>
    <p:sldId id="273" r:id="rId15"/>
    <p:sldId id="274" r:id="rId16"/>
    <p:sldId id="275" r:id="rId17"/>
    <p:sldId id="276" r:id="rId18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721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57" d="100"/>
          <a:sy n="157" d="100"/>
        </p:scale>
        <p:origin x="-294" y="-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vi-V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310E7-C125-4160-AAB2-E61A845A3C72}" type="datetimeFigureOut">
              <a:rPr lang="vi-VN" smtClean="0"/>
              <a:t>22/02/2023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A2AEB-7744-45CA-886E-323C3304C571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4938841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310E7-C125-4160-AAB2-E61A845A3C72}" type="datetimeFigureOut">
              <a:rPr lang="vi-VN" smtClean="0"/>
              <a:t>22/02/2023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A2AEB-7744-45CA-886E-323C3304C571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5642119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310E7-C125-4160-AAB2-E61A845A3C72}" type="datetimeFigureOut">
              <a:rPr lang="vi-VN" smtClean="0"/>
              <a:t>22/02/2023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A2AEB-7744-45CA-886E-323C3304C571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5779960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vi-V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vi-V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310E7-C125-4160-AAB2-E61A845A3C72}" type="datetimeFigureOut">
              <a:rPr lang="vi-VN" smtClean="0"/>
              <a:t>22/02/2023</a:t>
            </a:fld>
            <a:endParaRPr lang="vi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A2AEB-7744-45CA-886E-323C3304C571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4583663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vi-V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vi-V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310E7-C125-4160-AAB2-E61A845A3C72}" type="datetimeFigureOut">
              <a:rPr lang="vi-VN" smtClean="0"/>
              <a:t>22/02/2023</a:t>
            </a:fld>
            <a:endParaRPr lang="vi-V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A2AEB-7744-45CA-886E-323C3304C571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5267752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vi-V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310E7-C125-4160-AAB2-E61A845A3C72}" type="datetimeFigureOut">
              <a:rPr lang="vi-VN" smtClean="0"/>
              <a:t>22/02/2023</a:t>
            </a:fld>
            <a:endParaRPr lang="vi-V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A2AEB-7744-45CA-886E-323C3304C571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8637455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310E7-C125-4160-AAB2-E61A845A3C72}" type="datetimeFigureOut">
              <a:rPr lang="vi-VN" smtClean="0"/>
              <a:t>22/02/2023</a:t>
            </a:fld>
            <a:endParaRPr lang="vi-V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A2AEB-7744-45CA-886E-323C3304C571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4511902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vi-V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310E7-C125-4160-AAB2-E61A845A3C72}" type="datetimeFigureOut">
              <a:rPr lang="vi-VN" smtClean="0"/>
              <a:t>22/02/2023</a:t>
            </a:fld>
            <a:endParaRPr lang="vi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A2AEB-7744-45CA-886E-323C3304C571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0656196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vi-V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vi-V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310E7-C125-4160-AAB2-E61A845A3C72}" type="datetimeFigureOut">
              <a:rPr lang="vi-VN" smtClean="0"/>
              <a:t>22/02/2023</a:t>
            </a:fld>
            <a:endParaRPr lang="vi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A2AEB-7744-45CA-886E-323C3304C571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2438522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vi-V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310E7-C125-4160-AAB2-E61A845A3C72}" type="datetimeFigureOut">
              <a:rPr lang="vi-VN" smtClean="0"/>
              <a:t>22/02/2023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A2AEB-7744-45CA-886E-323C3304C571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5299942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vi-V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310E7-C125-4160-AAB2-E61A845A3C72}" type="datetimeFigureOut">
              <a:rPr lang="vi-VN" smtClean="0"/>
              <a:t>22/02/2023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4A2AEB-7744-45CA-886E-323C3304C571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3215279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vi-V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F310E7-C125-4160-AAB2-E61A845A3C72}" type="datetimeFigureOut">
              <a:rPr lang="vi-VN" smtClean="0"/>
              <a:t>22/02/2023</a:t>
            </a:fld>
            <a:endParaRPr lang="vi-V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4A2AEB-7744-45CA-886E-323C3304C571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5990693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2.png"/><Relationship Id="rId4" Type="http://schemas.openxmlformats.org/officeDocument/2006/relationships/image" Target="../media/image11.gi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894" y="0"/>
            <a:ext cx="9170894" cy="51435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BÀI 40. </a:t>
            </a:r>
          </a:p>
          <a:p>
            <a:pPr algn="ctr"/>
            <a:r>
              <a:rPr lang="en-US" sz="166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ANCOL</a:t>
            </a:r>
            <a:endParaRPr lang="vi-VN" sz="166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572000" y="3955735"/>
            <a:ext cx="4572000" cy="116759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GV: NGUYỄN ĐĂNG KHOA</a:t>
            </a:r>
          </a:p>
          <a:p>
            <a:pPr algn="ctr"/>
            <a:r>
              <a:rPr lang="en-US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TRƯỜNG THPT VIÊN AN</a:t>
            </a:r>
            <a:endParaRPr lang="vi-VN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0566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9144000" cy="681540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I. ĐỊNH NGHĨA-PHÂN LOẠI.</a:t>
            </a:r>
            <a:endParaRPr lang="vi-VN" sz="40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681540"/>
            <a:ext cx="9144000" cy="648072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1. ĐỊNH NGHĨA:</a:t>
            </a:r>
            <a:endParaRPr lang="vi-VN" sz="32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1329612"/>
            <a:ext cx="9144000" cy="1026114"/>
          </a:xfrm>
          <a:prstGeom prst="rect">
            <a:avLst/>
          </a:prstGeom>
          <a:solidFill>
            <a:srgbClr val="2B721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ANCOL LÀ HỢP CHẤT HỮU CƠ TRONG PHÂN TỬ CÓ NHÓM –OH LIÊN KẾT TRỰC TIẾP VỚI NGUYÊN TỬ CACBON NO( R-OH)</a:t>
            </a:r>
            <a:endParaRPr lang="vi-VN" sz="2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2355726"/>
            <a:ext cx="9144000" cy="810090"/>
          </a:xfrm>
          <a:prstGeom prst="rect">
            <a:avLst/>
          </a:prstGeom>
          <a:solidFill>
            <a:srgbClr val="2B721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THƯỜNG GẶP</a:t>
            </a:r>
            <a:r>
              <a:rPr lang="en-US" sz="7200" dirty="0" smtClean="0">
                <a:latin typeface="Times New Roman" pitchFamily="18" charset="0"/>
                <a:cs typeface="Times New Roman" pitchFamily="18" charset="0"/>
              </a:rPr>
              <a:t>: R-OH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3165816"/>
            <a:ext cx="9144000" cy="1977684"/>
          </a:xfrm>
          <a:prstGeom prst="rect">
            <a:avLst/>
          </a:prstGeom>
          <a:solidFill>
            <a:srgbClr val="2B721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CH</a:t>
            </a:r>
            <a:r>
              <a:rPr lang="en-US" sz="3200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-OH</a:t>
            </a:r>
          </a:p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32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3200" baseline="-25000" dirty="0" smtClean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-OH</a:t>
            </a:r>
          </a:p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CH</a:t>
            </a:r>
            <a:r>
              <a:rPr lang="en-US" sz="3200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-CH</a:t>
            </a:r>
            <a:r>
              <a:rPr lang="en-US" sz="32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-OH</a:t>
            </a:r>
          </a:p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CH</a:t>
            </a:r>
            <a:r>
              <a:rPr lang="en-US" sz="3200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-CH</a:t>
            </a:r>
            <a:r>
              <a:rPr lang="en-US" sz="32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-CH</a:t>
            </a:r>
            <a:r>
              <a:rPr lang="en-US" sz="32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-OH</a:t>
            </a:r>
            <a:endParaRPr lang="vi-VN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3804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9144000" cy="735546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2. PHÂN LOẠI:</a:t>
            </a:r>
            <a:endParaRPr lang="vi-VN" sz="36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ight Arrow 3"/>
          <p:cNvSpPr/>
          <p:nvPr/>
        </p:nvSpPr>
        <p:spPr>
          <a:xfrm>
            <a:off x="-364" y="735546"/>
            <a:ext cx="683568" cy="810252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5" name="Right Arrow 4"/>
          <p:cNvSpPr/>
          <p:nvPr/>
        </p:nvSpPr>
        <p:spPr>
          <a:xfrm>
            <a:off x="-978" y="1690302"/>
            <a:ext cx="693185" cy="710311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6" name="Right Arrow 5"/>
          <p:cNvSpPr/>
          <p:nvPr/>
        </p:nvSpPr>
        <p:spPr>
          <a:xfrm>
            <a:off x="-10346" y="2546118"/>
            <a:ext cx="630795" cy="753342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7" name="Rectangle 6"/>
          <p:cNvSpPr/>
          <p:nvPr/>
        </p:nvSpPr>
        <p:spPr>
          <a:xfrm>
            <a:off x="683568" y="829895"/>
            <a:ext cx="8460432" cy="729081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ANCOL NO, ĐƠN CHỨC, MẠCH HỞ: C</a:t>
            </a:r>
            <a:r>
              <a:rPr lang="en-US" sz="2800" baseline="-25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8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2800" baseline="-25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2n+1</a:t>
            </a:r>
            <a:r>
              <a:rPr lang="en-US" sz="28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OH</a:t>
            </a:r>
          </a:p>
        </p:txBody>
      </p:sp>
      <p:sp>
        <p:nvSpPr>
          <p:cNvPr id="8" name="Rectangle 7"/>
          <p:cNvSpPr/>
          <p:nvPr/>
        </p:nvSpPr>
        <p:spPr>
          <a:xfrm>
            <a:off x="683567" y="1654288"/>
            <a:ext cx="8460432" cy="782339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ANCOL </a:t>
            </a:r>
            <a:r>
              <a:rPr lang="en-US" sz="28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KHÔNG  NO</a:t>
            </a:r>
            <a:r>
              <a:rPr lang="en-US" sz="28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ĐƠN CHỨC, MẠCH </a:t>
            </a:r>
            <a:r>
              <a:rPr lang="en-US" sz="28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HỞ</a:t>
            </a:r>
            <a:endParaRPr lang="en-US" sz="28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83569" y="2517744"/>
            <a:ext cx="8460432" cy="810090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ANCOL </a:t>
            </a:r>
            <a:r>
              <a:rPr lang="en-US" sz="28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THƠM, </a:t>
            </a:r>
            <a:r>
              <a:rPr lang="en-US" sz="28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ĐƠN </a:t>
            </a:r>
            <a:r>
              <a:rPr lang="en-US" sz="28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CHỨC.</a:t>
            </a:r>
            <a:endParaRPr lang="en-US" sz="28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83567" y="3455585"/>
            <a:ext cx="8460432" cy="790136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ANCOL </a:t>
            </a:r>
            <a:r>
              <a:rPr lang="en-US" sz="28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VÒNG NO, </a:t>
            </a:r>
            <a:r>
              <a:rPr lang="en-US" sz="28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ĐƠN </a:t>
            </a:r>
            <a:r>
              <a:rPr lang="en-US" sz="28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CHỨC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683569" y="4351048"/>
            <a:ext cx="8460432" cy="792452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ANCOL </a:t>
            </a:r>
            <a:r>
              <a:rPr lang="en-US" sz="32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ĐA CHỨC.</a:t>
            </a:r>
            <a:endParaRPr lang="en-US" sz="32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Right Arrow 11"/>
          <p:cNvSpPr/>
          <p:nvPr/>
        </p:nvSpPr>
        <p:spPr>
          <a:xfrm>
            <a:off x="-9328" y="3486059"/>
            <a:ext cx="630795" cy="729189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3" name="Right Arrow 12"/>
          <p:cNvSpPr/>
          <p:nvPr/>
        </p:nvSpPr>
        <p:spPr>
          <a:xfrm>
            <a:off x="-8349" y="4394291"/>
            <a:ext cx="630795" cy="756084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074438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681540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II. ĐỒNG PHÂN-DANH PHÁP</a:t>
            </a:r>
            <a:endParaRPr lang="vi-VN" sz="36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364" y="688631"/>
            <a:ext cx="9144000" cy="681540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36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 ĐỒNG PHÂN</a:t>
            </a:r>
            <a:endParaRPr lang="vi-VN" sz="36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-728" y="1377261"/>
            <a:ext cx="9144000" cy="681540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TỪ C3 TRỞ LÊN CÓ HIỆN TƯỢNG ĐỒNG PHÂN</a:t>
            </a:r>
            <a:endParaRPr lang="vi-VN" sz="32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-364" y="2065309"/>
            <a:ext cx="9144000" cy="884484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CH</a:t>
            </a:r>
            <a:r>
              <a:rPr lang="en-US" sz="3200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-CH</a:t>
            </a:r>
            <a:r>
              <a:rPr lang="en-US" sz="32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-CH</a:t>
            </a:r>
            <a:r>
              <a:rPr lang="en-US" sz="32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-OH   (1)</a:t>
            </a:r>
          </a:p>
          <a:p>
            <a:pPr algn="ctr"/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CH</a:t>
            </a:r>
            <a:r>
              <a:rPr lang="en-US" sz="3200" baseline="-2500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-CH(OH)-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CH</a:t>
            </a:r>
            <a:r>
              <a:rPr lang="en-US" sz="3200" baseline="-25000" dirty="0" smtClean="0">
                <a:latin typeface="Times New Roman" pitchFamily="18" charset="0"/>
                <a:cs typeface="Times New Roman" pitchFamily="18" charset="0"/>
              </a:rPr>
              <a:t>3   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(2)</a:t>
            </a:r>
            <a:endParaRPr lang="vi-VN" sz="32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652" y="2963239"/>
            <a:ext cx="9144000" cy="634625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2. DANH PHÁP</a:t>
            </a:r>
          </a:p>
        </p:txBody>
      </p:sp>
      <p:sp>
        <p:nvSpPr>
          <p:cNvPr id="9" name="Rectangle 8"/>
          <p:cNvSpPr/>
          <p:nvPr/>
        </p:nvSpPr>
        <p:spPr>
          <a:xfrm>
            <a:off x="8601" y="3611311"/>
            <a:ext cx="9144000" cy="1532189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 algn="ctr">
              <a:buAutoNum type="alphaUcPeriod"/>
            </a:pPr>
            <a:r>
              <a:rPr lang="en-US" sz="3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TÊN THÔNG THƯỜNG:</a:t>
            </a:r>
          </a:p>
          <a:p>
            <a:pPr algn="ctr"/>
            <a:r>
              <a:rPr lang="en-US" sz="32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ANCOL + TÊN ANKYL + IC</a:t>
            </a:r>
          </a:p>
          <a:p>
            <a:r>
              <a:rPr lang="en-US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CH</a:t>
            </a:r>
            <a:r>
              <a:rPr lang="en-US" sz="3200" b="1" baseline="-25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OH:         ANCOL           </a:t>
            </a:r>
            <a:r>
              <a:rPr lang="en-US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METYL</a:t>
            </a:r>
            <a:r>
              <a:rPr lang="en-US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IC</a:t>
            </a:r>
          </a:p>
          <a:p>
            <a:r>
              <a:rPr lang="en-US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3200" b="1" baseline="-25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3200" b="1" baseline="-25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US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OH:       ANCOL            </a:t>
            </a:r>
            <a:r>
              <a:rPr lang="en-US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ETYL</a:t>
            </a:r>
            <a:r>
              <a:rPr lang="en-US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IC </a:t>
            </a:r>
          </a:p>
        </p:txBody>
      </p:sp>
    </p:spTree>
    <p:extLst>
      <p:ext uri="{BB962C8B-B14F-4D97-AF65-F5344CB8AC3E}">
        <p14:creationId xmlns:p14="http://schemas.microsoft.com/office/powerpoint/2010/main" val="446385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30" y="0"/>
            <a:ext cx="9144000" cy="51435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9144000" cy="735546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B. TÊN THAY THẾ:</a:t>
            </a:r>
            <a:endParaRPr lang="vi-VN" sz="32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-652" y="715375"/>
            <a:ext cx="9144000" cy="735546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-CHỌN MẠCH C DÀI NHẤT CHỨA NHÓM OH LÀM MẠCH CHÍNH</a:t>
            </a:r>
            <a:endParaRPr lang="vi-VN" sz="32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1304" y="1430750"/>
            <a:ext cx="9144000" cy="735546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-ĐÁNH SỐ THỨ TỰ THEO QUY TẮC SỐ NHỎ</a:t>
            </a:r>
            <a:endParaRPr lang="vi-VN" sz="32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-652" y="2173537"/>
            <a:ext cx="9144000" cy="735546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-STT NHÁNH+TÊN NHÁNH+ TÊN MẠCH CHÍNH+STT NHÓM OH+OL</a:t>
            </a:r>
            <a:endParaRPr lang="vi-VN" sz="32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-652" y="2922897"/>
            <a:ext cx="9144000" cy="2220603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sz="32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898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5143501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00535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9144000" cy="789552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III. LÝ TÍNH</a:t>
            </a:r>
            <a:endParaRPr lang="vi-VN" sz="40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364" y="776104"/>
            <a:ext cx="9144000" cy="1903658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40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4000" baseline="-250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4000" baseline="300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sz="4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d </a:t>
            </a:r>
            <a:r>
              <a:rPr lang="en-US" sz="40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phù</a:t>
            </a:r>
            <a:r>
              <a:rPr lang="en-US" sz="4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hợp</a:t>
            </a:r>
            <a:r>
              <a:rPr lang="en-US" sz="4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sz="4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quy</a:t>
            </a:r>
            <a:r>
              <a:rPr lang="en-US" sz="4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luật</a:t>
            </a:r>
            <a:r>
              <a:rPr lang="en-US" sz="4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sz="4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40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Độ</a:t>
            </a:r>
            <a:r>
              <a:rPr lang="en-US" sz="4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tan </a:t>
            </a:r>
            <a:r>
              <a:rPr lang="en-US" sz="40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giãm</a:t>
            </a:r>
            <a:r>
              <a:rPr lang="en-US" sz="4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sz="4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-C1,C2,C3 tan </a:t>
            </a:r>
            <a:r>
              <a:rPr lang="en-US" sz="40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vô</a:t>
            </a:r>
            <a:r>
              <a:rPr lang="en-US" sz="4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hạn</a:t>
            </a:r>
            <a:r>
              <a:rPr lang="en-US" sz="4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sz="4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nước</a:t>
            </a:r>
            <a:r>
              <a:rPr lang="en-US" sz="4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40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601" y="2700300"/>
            <a:ext cx="9144000" cy="789552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IV. HÓA TÍNH</a:t>
            </a:r>
            <a:endParaRPr lang="vi-VN" sz="40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3489852"/>
            <a:ext cx="9152601" cy="1653648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R               O              H</a:t>
            </a:r>
            <a:endParaRPr lang="vi-VN" sz="48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2195736" y="4407954"/>
            <a:ext cx="2088232" cy="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4895892" y="4407954"/>
            <a:ext cx="2088232" cy="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5724128" y="3949011"/>
            <a:ext cx="2088232" cy="91810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3" name="Rectangle 12"/>
          <p:cNvSpPr/>
          <p:nvPr/>
        </p:nvSpPr>
        <p:spPr>
          <a:xfrm>
            <a:off x="3239852" y="3867894"/>
            <a:ext cx="5076564" cy="113412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4" name="Rectangle 13"/>
          <p:cNvSpPr/>
          <p:nvPr/>
        </p:nvSpPr>
        <p:spPr>
          <a:xfrm>
            <a:off x="6588224" y="3003798"/>
            <a:ext cx="2232248" cy="756084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THẾ H TRÊN OH</a:t>
            </a:r>
            <a:endParaRPr lang="vi-VN" sz="28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779912" y="3003798"/>
            <a:ext cx="2736304" cy="75608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THẾ OH</a:t>
            </a:r>
            <a:endParaRPr lang="vi-VN" sz="28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8467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  <p:bldP spid="8" grpId="0" animBg="1"/>
      <p:bldP spid="12" grpId="0" animBg="1"/>
      <p:bldP spid="12" grpId="1" animBg="1"/>
      <p:bldP spid="13" grpId="0" animBg="1"/>
      <p:bldP spid="14" grpId="0" animBg="1"/>
      <p:bldP spid="14" grpId="1" animBg="1"/>
      <p:bldP spid="1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514349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9144000" cy="897564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1. PHẢN ỨNG THẾ H TRÊN OH</a:t>
            </a:r>
            <a:endParaRPr lang="vi-VN" sz="36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-364" y="897564"/>
            <a:ext cx="9144000" cy="897564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2ROH + 2Na                   2RONa  +  H</a:t>
            </a:r>
            <a:r>
              <a:rPr lang="en-US" sz="3600" baseline="-25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vi-VN" sz="3600" baseline="-250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2699792" y="1437624"/>
            <a:ext cx="1872208" cy="0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-1235" y="3769407"/>
            <a:ext cx="9144000" cy="1370322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2C</a:t>
            </a:r>
            <a:r>
              <a:rPr lang="en-US" sz="3600" baseline="-25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3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3600" baseline="-25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US" sz="3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(OH)</a:t>
            </a:r>
            <a:r>
              <a:rPr lang="en-US" sz="3600" baseline="-25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3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+ Cu(OH)</a:t>
            </a:r>
            <a:r>
              <a:rPr lang="en-US" sz="3600" baseline="-25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2(</a:t>
            </a:r>
            <a:r>
              <a:rPr lang="en-US" sz="3600" baseline="-250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rắn</a:t>
            </a:r>
            <a:r>
              <a:rPr lang="en-US" sz="3600" baseline="-25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3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</a:p>
          <a:p>
            <a:r>
              <a:rPr lang="en-US" sz="36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                              [C</a:t>
            </a:r>
            <a:r>
              <a:rPr lang="en-US" sz="3600" baseline="-25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3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3600" baseline="-25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US" sz="3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(OH)</a:t>
            </a:r>
            <a:r>
              <a:rPr lang="en-US" sz="3600" baseline="-25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3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O]</a:t>
            </a:r>
            <a:r>
              <a:rPr lang="en-US" sz="3600" baseline="-25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3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Cu + 2H</a:t>
            </a:r>
            <a:r>
              <a:rPr lang="en-US" sz="3600" baseline="-25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3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O</a:t>
            </a:r>
          </a:p>
          <a:p>
            <a:r>
              <a:rPr lang="en-US" sz="36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                               </a:t>
            </a:r>
            <a:r>
              <a:rPr lang="en-US" sz="36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đồng</a:t>
            </a:r>
            <a:r>
              <a:rPr lang="en-US" sz="3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(II) </a:t>
            </a:r>
            <a:r>
              <a:rPr lang="en-US" sz="36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glixerat</a:t>
            </a:r>
            <a:endParaRPr lang="vi-VN" sz="36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6" y="1795128"/>
            <a:ext cx="9137901" cy="19742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9" name="Straight Arrow Connector 8"/>
          <p:cNvCxnSpPr/>
          <p:nvPr/>
        </p:nvCxnSpPr>
        <p:spPr>
          <a:xfrm>
            <a:off x="5436096" y="4137924"/>
            <a:ext cx="1512168" cy="0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8144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glixerol-tac-dung-voi-cu-oh-2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" y="0"/>
            <a:ext cx="9143999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680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514349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9144000" cy="789552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2. PHẢN ỨNG THẾ NHÓM OH</a:t>
            </a:r>
            <a:endParaRPr lang="vi-VN" sz="36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-652" y="789552"/>
            <a:ext cx="9144000" cy="486054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A. PHẢN ỨNG VỚI AXIT VÔ CƠ.</a:t>
            </a:r>
            <a:endParaRPr lang="vi-VN" sz="36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652" y="1275606"/>
            <a:ext cx="9144000" cy="789552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R-OH + H-Br                R-Br + H</a:t>
            </a:r>
            <a:r>
              <a:rPr lang="en-US" sz="3600" baseline="-25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3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endParaRPr lang="vi-VN" sz="36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3995936" y="1707654"/>
            <a:ext cx="1512168" cy="0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-9329" y="2031690"/>
            <a:ext cx="9144000" cy="789552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3600" baseline="-25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3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3600" baseline="-25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US" sz="3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OH-OH + H-Br                C</a:t>
            </a:r>
            <a:r>
              <a:rPr lang="en-US" sz="3600" baseline="-25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3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3600" baseline="-25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US" sz="3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-Br + H</a:t>
            </a:r>
            <a:r>
              <a:rPr lang="en-US" sz="3600" baseline="-25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3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endParaRPr lang="vi-VN" sz="36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4283968" y="2517744"/>
            <a:ext cx="1512168" cy="0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283968" y="1275607"/>
            <a:ext cx="6480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3200" baseline="300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endParaRPr lang="vi-VN" sz="3200" baseline="300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716016" y="2139703"/>
            <a:ext cx="6480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3200" baseline="300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endParaRPr lang="vi-VN" sz="3200" baseline="300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-9617" y="2787774"/>
            <a:ext cx="9144000" cy="540060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B. TÁCH NƯỚC</a:t>
            </a:r>
            <a:endParaRPr lang="vi-VN" sz="36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-18582" y="3327834"/>
            <a:ext cx="9144000" cy="864096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CH</a:t>
            </a:r>
            <a:r>
              <a:rPr lang="en-US" sz="3600" baseline="-25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3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-CH</a:t>
            </a:r>
            <a:r>
              <a:rPr lang="en-US" sz="3600" baseline="-25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3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-OH                    CH</a:t>
            </a:r>
            <a:r>
              <a:rPr lang="en-US" sz="3600" baseline="-25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3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=CH</a:t>
            </a:r>
            <a:r>
              <a:rPr lang="en-US" sz="3600" baseline="-25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3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+ H</a:t>
            </a:r>
            <a:r>
              <a:rPr lang="en-US" sz="3600" baseline="-25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3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endParaRPr lang="vi-VN" sz="36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987824" y="3435846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baseline="-25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SO</a:t>
            </a:r>
            <a:r>
              <a:rPr lang="en-US" baseline="-25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4đ</a:t>
            </a:r>
            <a:r>
              <a:rPr lang="en-US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170</a:t>
            </a:r>
            <a:r>
              <a:rPr lang="en-US" baseline="30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endParaRPr lang="vi-VN" baseline="300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3203848" y="3841320"/>
            <a:ext cx="1512168" cy="0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-64" y="4191930"/>
            <a:ext cx="9144000" cy="951570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CH</a:t>
            </a:r>
            <a:r>
              <a:rPr lang="en-US" sz="3600" baseline="-25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3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-CH</a:t>
            </a:r>
            <a:r>
              <a:rPr lang="en-US" sz="3600" baseline="-25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3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-OH + H-O-CH</a:t>
            </a:r>
            <a:r>
              <a:rPr lang="en-US" sz="3600" baseline="-25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3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CH</a:t>
            </a:r>
            <a:r>
              <a:rPr lang="en-US" sz="3600" baseline="-25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3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       </a:t>
            </a:r>
          </a:p>
          <a:p>
            <a:r>
              <a:rPr lang="en-US" sz="36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                             CH</a:t>
            </a:r>
            <a:r>
              <a:rPr lang="en-US" sz="3600" baseline="-25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3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CH</a:t>
            </a:r>
            <a:r>
              <a:rPr lang="en-US" sz="3600" baseline="-25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3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-OCH</a:t>
            </a:r>
            <a:r>
              <a:rPr lang="en-US" sz="3600" baseline="-25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3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CH</a:t>
            </a:r>
            <a:r>
              <a:rPr lang="en-US" sz="3600" baseline="-25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3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+ H</a:t>
            </a:r>
            <a:r>
              <a:rPr lang="en-US" sz="3600" baseline="-25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3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endParaRPr lang="vi-VN" sz="36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1" name="Straight Arrow Connector 20"/>
          <p:cNvCxnSpPr/>
          <p:nvPr/>
        </p:nvCxnSpPr>
        <p:spPr>
          <a:xfrm>
            <a:off x="6660232" y="4569972"/>
            <a:ext cx="1512168" cy="0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6516216" y="4245936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baseline="-25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SO</a:t>
            </a:r>
            <a:r>
              <a:rPr lang="en-US" baseline="-25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4đ</a:t>
            </a:r>
            <a:r>
              <a:rPr lang="en-US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140</a:t>
            </a:r>
            <a:r>
              <a:rPr lang="en-US" baseline="30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endParaRPr lang="vi-VN" baseline="300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925634" y="4272831"/>
            <a:ext cx="1584176" cy="42177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601475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0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5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8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1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8" grpId="0" animBg="1"/>
      <p:bldP spid="10" grpId="0"/>
      <p:bldP spid="11" grpId="0"/>
      <p:bldP spid="12" grpId="0" animBg="1"/>
      <p:bldP spid="13" grpId="0" animBg="1"/>
      <p:bldP spid="16" grpId="0"/>
      <p:bldP spid="18" grpId="0" animBg="1"/>
      <p:bldP spid="22" grpId="0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9144000" cy="681540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4. PHẢN ỨNG OXI HÓA</a:t>
            </a:r>
          </a:p>
          <a:p>
            <a:r>
              <a:rPr lang="en-US" sz="2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A. OXI HÓA KHÔNG HOÀN TOÀN:</a:t>
            </a:r>
            <a:endParaRPr lang="vi-VN" sz="2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1540"/>
            <a:ext cx="9144000" cy="4461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03375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9144000" cy="735546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B. PHẢN ỨNG OXI HÓA HOÀN TOÀN:</a:t>
            </a:r>
            <a:endParaRPr lang="vi-VN" sz="28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313" y="735546"/>
            <a:ext cx="9144000" cy="735546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2C</a:t>
            </a:r>
            <a:r>
              <a:rPr lang="en-US" sz="2800" b="1" baseline="-25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2800" b="1" baseline="-25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2n+1</a:t>
            </a:r>
            <a:r>
              <a:rPr lang="en-US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-OH   +  3nO</a:t>
            </a:r>
            <a:r>
              <a:rPr lang="en-US" sz="2800" b="1" baseline="-25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                  nCO</a:t>
            </a:r>
            <a:r>
              <a:rPr lang="en-US" sz="2800" b="1" baseline="-25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+ (n+1)H</a:t>
            </a:r>
            <a:r>
              <a:rPr lang="en-US" sz="2800" b="1" baseline="-25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endParaRPr lang="vi-VN" sz="28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3779912" y="1167594"/>
            <a:ext cx="1296144" cy="0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4059632" y="821346"/>
            <a:ext cx="6563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400" baseline="300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endParaRPr lang="vi-VN" sz="2400" baseline="300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601" y="1458162"/>
            <a:ext cx="9144000" cy="735546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V. ĐIỀU CHẾ:</a:t>
            </a:r>
            <a:endParaRPr lang="vi-VN" sz="28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7566" y="2193708"/>
            <a:ext cx="9144000" cy="735546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1. PHƯƠNG PHÁP TỔNG HỢP:</a:t>
            </a:r>
            <a:endParaRPr lang="vi-VN" sz="28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8601" y="2929254"/>
            <a:ext cx="9144000" cy="735546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CH</a:t>
            </a:r>
            <a:r>
              <a:rPr lang="en-US" sz="2800" b="1" baseline="-25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=CH</a:t>
            </a:r>
            <a:r>
              <a:rPr lang="en-US" sz="2800" b="1" baseline="-25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2              </a:t>
            </a:r>
            <a:r>
              <a:rPr lang="en-US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+            H-OH                        C</a:t>
            </a:r>
            <a:r>
              <a:rPr lang="en-US" sz="2800" b="1" baseline="-25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2800" b="1" baseline="-25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US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OH</a:t>
            </a:r>
            <a:endParaRPr lang="vi-VN" sz="28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5076056" y="3381840"/>
            <a:ext cx="1296144" cy="0"/>
          </a:xfrm>
          <a:prstGeom prst="straightConnector1">
            <a:avLst/>
          </a:prstGeom>
          <a:ln w="381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788024" y="3104841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baseline="-25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SO</a:t>
            </a:r>
            <a:r>
              <a:rPr lang="en-US" baseline="-25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l , </a:t>
            </a:r>
            <a:r>
              <a:rPr lang="en-US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baseline="30000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endParaRPr lang="vi-VN" baseline="300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4" y="3664800"/>
            <a:ext cx="9144364" cy="1499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04928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4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7" grpId="0"/>
      <p:bldP spid="9" grpId="0" animBg="1"/>
      <p:bldP spid="10" grpId="0" animBg="1"/>
      <p:bldP spid="11" grpId="0" animBg="1"/>
      <p:bldP spid="1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9144000" cy="735546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2. PHƯƠNG PHÁP SINH HÓA</a:t>
            </a:r>
            <a:r>
              <a:rPr lang="en-US" sz="2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(</a:t>
            </a:r>
            <a:r>
              <a:rPr lang="en-US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LÊN MEN)</a:t>
            </a:r>
            <a:endParaRPr lang="vi-VN" sz="28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35546"/>
            <a:ext cx="9134383" cy="21683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3450193" y="-540692"/>
            <a:ext cx="2242600" cy="91257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87898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735546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VI. ỨNG DỤNG</a:t>
            </a:r>
            <a:endParaRPr lang="vi-VN" sz="28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35546"/>
            <a:ext cx="9144000" cy="44079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35546"/>
            <a:ext cx="9144000" cy="44079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35547"/>
            <a:ext cx="9144000" cy="44079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13950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9702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13653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02162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221</TotalTime>
  <Words>369</Words>
  <Application>Microsoft Office PowerPoint</Application>
  <PresentationFormat>On-screen Show (16:9)</PresentationFormat>
  <Paragraphs>68</Paragraphs>
  <Slides>17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ACER</dc:creator>
  <cp:lastModifiedBy>ACER</cp:lastModifiedBy>
  <cp:revision>63</cp:revision>
  <dcterms:created xsi:type="dcterms:W3CDTF">2023-02-13T14:16:03Z</dcterms:created>
  <dcterms:modified xsi:type="dcterms:W3CDTF">2023-02-22T11:04:36Z</dcterms:modified>
</cp:coreProperties>
</file>